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446"/>
  </p:normalViewPr>
  <p:slideViewPr>
    <p:cSldViewPr snapToGrid="0" snapToObjects="1">
      <p:cViewPr varScale="1">
        <p:scale>
          <a:sx n="109" d="100"/>
          <a:sy n="109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5F76-EE56-9E4D-80F8-2986FDD9621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75E6-EE75-7C44-A51A-BCA7B8E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75E6-EE75-7C44-A51A-BCA7B8E68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403F-DE77-0A4C-9E14-7399B905FA28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C1BF-07C7-9C4D-AD07-62A67E00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 school Data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ELA and Math trends from </a:t>
            </a:r>
            <a:r>
              <a:rPr lang="en-US" dirty="0" smtClean="0"/>
              <a:t>Quarterly Diagnostic Assessments </a:t>
            </a:r>
            <a:r>
              <a:rPr lang="en-US" dirty="0" smtClean="0"/>
              <a:t>for </a:t>
            </a:r>
            <a:r>
              <a:rPr lang="en-US" dirty="0" smtClean="0"/>
              <a:t>a given school </a:t>
            </a:r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FD580F5-E7BF-4C1D-BEFD-4A4601EBA8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8" y="2060489"/>
            <a:ext cx="5104376" cy="3848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smtClean="0"/>
              <a:t>Overview of baseline data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9600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Baseline </a:t>
            </a:r>
            <a:r>
              <a:rPr lang="en-US" dirty="0" smtClean="0"/>
              <a:t>Data show</a:t>
            </a:r>
            <a:r>
              <a:rPr lang="mr-IN" dirty="0" smtClean="0"/>
              <a:t>…</a:t>
            </a:r>
            <a:endParaRPr lang="en-US" dirty="0" smtClean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19 of 172 students scoring at or above 3 in ELA</a:t>
            </a:r>
            <a:br>
              <a:rPr lang="en-US" dirty="0" smtClean="0"/>
            </a:br>
            <a:r>
              <a:rPr lang="en-US" dirty="0" smtClean="0"/>
              <a:t>(11% proficient)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18 of 171 students scoring at or above 3 on Math (10.5% proficient)</a:t>
            </a:r>
          </a:p>
          <a:p>
            <a:endParaRPr lang="en-US" dirty="0" smtClean="0"/>
          </a:p>
          <a:p>
            <a:r>
              <a:rPr lang="en-US" i="1" dirty="0" smtClean="0"/>
              <a:t>In order to show growth as a school, percent of students scoring proficient should exceed these baseline percentages. Target growth was arbitrarily chosen as 15% for the purpose of this analysis exercise.</a:t>
            </a:r>
          </a:p>
          <a:p>
            <a:r>
              <a:rPr lang="en-US" dirty="0" smtClean="0"/>
              <a:t>Projected proficiency on the end of </a:t>
            </a:r>
            <a:r>
              <a:rPr lang="en-US" dirty="0" smtClean="0"/>
              <a:t>year test </a:t>
            </a:r>
            <a:r>
              <a:rPr lang="en-US" dirty="0" smtClean="0"/>
              <a:t>is set at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12.65% for ELA (15% growth)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12.075% for Math (15% growth)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45" y="369612"/>
            <a:ext cx="8776855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Level Movement:			ELA / </a:t>
            </a:r>
            <a:r>
              <a:rPr lang="en-US" smtClean="0"/>
              <a:t>Math Schoolwide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463" y="1435395"/>
            <a:ext cx="5278938" cy="1572319"/>
          </a:xfrm>
        </p:spPr>
        <p:txBody>
          <a:bodyPr>
            <a:normAutofit fontScale="92500"/>
          </a:bodyPr>
          <a:lstStyle/>
          <a:p>
            <a:r>
              <a:rPr lang="en-US" sz="1600" dirty="0" smtClean="0"/>
              <a:t>When we examine the schoolwide performance level movement in ELA, we see that much of the increase in performance level comes from students moving up one level from 1 to 2. These students will need to continue this increase toward levels 3 and above. An additional 1.6% of students need to reach proficiency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800" b="1" spc="100" dirty="0" smtClean="0">
                <a:solidFill>
                  <a:schemeClr val="accent3"/>
                </a:solidFill>
              </a:rPr>
              <a:t>from 23 students now to 27 in the spring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2" y="3132138"/>
            <a:ext cx="5252449" cy="30860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789436"/>
            <a:ext cx="5105400" cy="1218278"/>
          </a:xfrm>
        </p:spPr>
        <p:txBody>
          <a:bodyPr>
            <a:normAutofit/>
          </a:bodyPr>
          <a:lstStyle/>
          <a:p>
            <a:r>
              <a:rPr lang="en-US" sz="1500" dirty="0" smtClean="0"/>
              <a:t>Math scores continue to shift down toward level 1 with each successive assessment window. An additional 5% of students need to reach proficiency in order to meet the schoolwide growth target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700" b="1" spc="100" dirty="0" smtClean="0">
                <a:solidFill>
                  <a:schemeClr val="accent3"/>
                </a:solidFill>
              </a:rPr>
              <a:t>from 15 students now to 26 in the spring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30" y="3132660"/>
            <a:ext cx="5248140" cy="3085055"/>
          </a:xfrm>
        </p:spPr>
      </p:pic>
    </p:spTree>
    <p:extLst>
      <p:ext uri="{BB962C8B-B14F-4D97-AF65-F5344CB8AC3E}">
        <p14:creationId xmlns:p14="http://schemas.microsoft.com/office/powerpoint/2010/main" val="16655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CD94F7C0-1344-4B3C-AFCB-E7F006BB53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EC584A2-4215-4DB8-AE1F-E3768D77E8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302324"/>
            <a:ext cx="6533501" cy="436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Students without exceptions: Math and ELA Trends</a:t>
            </a:r>
            <a:endParaRPr lang="en-US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Of the students without SPED or Gifted classifications, all subjects at each assessment interval yielded fewer than 14% of students scoring at or above proficiency.</a:t>
            </a:r>
          </a:p>
          <a:p>
            <a:r>
              <a:rPr lang="en-US" dirty="0" smtClean="0"/>
              <a:t>Based on </a:t>
            </a:r>
            <a:r>
              <a:rPr lang="en-US" i="1" dirty="0" smtClean="0"/>
              <a:t>(arbitrarily chosen for this exercise)</a:t>
            </a:r>
            <a:r>
              <a:rPr lang="en-US" dirty="0" smtClean="0"/>
              <a:t> 15% growth from baseline, target </a:t>
            </a:r>
            <a:r>
              <a:rPr lang="en-US" dirty="0" smtClean="0"/>
              <a:t>scores </a:t>
            </a:r>
            <a:r>
              <a:rPr lang="en-US" dirty="0" smtClean="0"/>
              <a:t>are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15.64</a:t>
            </a:r>
            <a:r>
              <a:rPr lang="en-US" dirty="0"/>
              <a:t>% on </a:t>
            </a:r>
            <a:r>
              <a:rPr lang="en-US" dirty="0" smtClean="0"/>
              <a:t>ELA. This is an additional 2.35% or 4 students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spc="100" dirty="0" smtClean="0">
                <a:solidFill>
                  <a:schemeClr val="accent3"/>
                </a:solidFill>
              </a:rPr>
              <a:t>from 21 now to 25 in the spring</a:t>
            </a:r>
            <a:r>
              <a:rPr lang="en-US" dirty="0" smtClean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13.8% on Math. This is an additional 8.1% or 13 students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spc="100" dirty="0" smtClean="0">
                <a:solidFill>
                  <a:schemeClr val="accent3"/>
                </a:solidFill>
              </a:rPr>
              <a:t>from 9 now to 22 in the spring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3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CD94F7C0-1344-4B3C-AFCB-E7F006BB53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EC584A2-4215-4DB8-AE1F-E3768D77E8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530150"/>
            <a:ext cx="6533501" cy="3904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514989"/>
            <a:ext cx="3977639" cy="1600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smtClean="0"/>
              <a:t>Students without exceptions: targeting needs by Grade level</a:t>
            </a:r>
            <a:endParaRPr lang="en-US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203889"/>
            <a:ext cx="4286899" cy="44047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smtClean="0"/>
              <a:t>Of this subgroup, an additional 4 students need to improve on ELA from Winter to Spring schoolwide. </a:t>
            </a:r>
            <a:r>
              <a:rPr lang="en-US" sz="2000" b="1" dirty="0" smtClean="0">
                <a:solidFill>
                  <a:schemeClr val="accent3"/>
                </a:solidFill>
              </a:rPr>
              <a:t>The majority of this growth deficit appears to be contributed by the 4</a:t>
            </a:r>
            <a:r>
              <a:rPr lang="en-US" sz="2000" b="1" baseline="30000" dirty="0" smtClean="0">
                <a:solidFill>
                  <a:schemeClr val="accent3"/>
                </a:solidFill>
              </a:rPr>
              <a:t>th</a:t>
            </a:r>
            <a:r>
              <a:rPr lang="en-US" sz="2000" b="1" dirty="0" smtClean="0">
                <a:solidFill>
                  <a:schemeClr val="accent3"/>
                </a:solidFill>
              </a:rPr>
              <a:t> grade, making them the highest need for ELA intervention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Of </a:t>
            </a:r>
            <a:r>
              <a:rPr lang="en-US" sz="1800" dirty="0" smtClean="0"/>
              <a:t>this subgroup, an </a:t>
            </a:r>
            <a:r>
              <a:rPr lang="en-US" sz="1800" dirty="0"/>
              <a:t>additional </a:t>
            </a:r>
            <a:r>
              <a:rPr lang="en-US" sz="1800" dirty="0" smtClean="0"/>
              <a:t>13 </a:t>
            </a:r>
            <a:r>
              <a:rPr lang="en-US" sz="1800" dirty="0"/>
              <a:t>students </a:t>
            </a:r>
            <a:r>
              <a:rPr lang="en-US" sz="1800" dirty="0" smtClean="0"/>
              <a:t>need </a:t>
            </a:r>
            <a:r>
              <a:rPr lang="en-US" sz="1800" dirty="0"/>
              <a:t>to improve on </a:t>
            </a:r>
            <a:r>
              <a:rPr lang="en-US" sz="1800" dirty="0" smtClean="0"/>
              <a:t>Math </a:t>
            </a:r>
            <a:r>
              <a:rPr lang="en-US" sz="1800" dirty="0"/>
              <a:t>from Winter to </a:t>
            </a:r>
            <a:r>
              <a:rPr lang="en-US" sz="1800" dirty="0" smtClean="0"/>
              <a:t>Spring schoolwide. </a:t>
            </a:r>
            <a:r>
              <a:rPr lang="en-US" sz="1900" b="1" spc="100" dirty="0" smtClean="0">
                <a:solidFill>
                  <a:schemeClr val="accent3"/>
                </a:solidFill>
              </a:rPr>
              <a:t>This </a:t>
            </a:r>
            <a:r>
              <a:rPr lang="en-US" sz="1900" b="1" spc="100" dirty="0">
                <a:solidFill>
                  <a:schemeClr val="accent3"/>
                </a:solidFill>
              </a:rPr>
              <a:t>growth deficit appears to be </a:t>
            </a:r>
            <a:r>
              <a:rPr lang="en-US" sz="1900" b="1" spc="100" dirty="0" smtClean="0">
                <a:solidFill>
                  <a:schemeClr val="accent3"/>
                </a:solidFill>
              </a:rPr>
              <a:t>distributed across the lower grades, with 3</a:t>
            </a:r>
            <a:r>
              <a:rPr lang="en-US" sz="1900" b="1" spc="100" baseline="30000" dirty="0" smtClean="0">
                <a:solidFill>
                  <a:schemeClr val="accent3"/>
                </a:solidFill>
              </a:rPr>
              <a:t>rd</a:t>
            </a:r>
            <a:r>
              <a:rPr lang="en-US" sz="1900" b="1" spc="100" dirty="0" smtClean="0">
                <a:solidFill>
                  <a:schemeClr val="accent3"/>
                </a:solidFill>
              </a:rPr>
              <a:t> and 4</a:t>
            </a:r>
            <a:r>
              <a:rPr lang="en-US" sz="1900" b="1" spc="100" baseline="30000" dirty="0" smtClean="0">
                <a:solidFill>
                  <a:schemeClr val="accent3"/>
                </a:solidFill>
              </a:rPr>
              <a:t>th</a:t>
            </a:r>
            <a:r>
              <a:rPr lang="en-US" sz="1900" b="1" spc="100" dirty="0" smtClean="0">
                <a:solidFill>
                  <a:schemeClr val="accent3"/>
                </a:solidFill>
              </a:rPr>
              <a:t> grades most in </a:t>
            </a:r>
            <a:r>
              <a:rPr lang="en-US" sz="1900" b="1" spc="100" dirty="0">
                <a:solidFill>
                  <a:schemeClr val="accent3"/>
                </a:solidFill>
              </a:rPr>
              <a:t>need </a:t>
            </a:r>
            <a:r>
              <a:rPr lang="en-US" sz="1900" b="1" spc="100" dirty="0" smtClean="0">
                <a:solidFill>
                  <a:schemeClr val="accent3"/>
                </a:solidFill>
              </a:rPr>
              <a:t>of </a:t>
            </a:r>
            <a:r>
              <a:rPr lang="en-US" sz="1900" b="1" spc="100" dirty="0">
                <a:solidFill>
                  <a:schemeClr val="accent3"/>
                </a:solidFill>
              </a:rPr>
              <a:t>m</a:t>
            </a:r>
            <a:r>
              <a:rPr lang="en-US" sz="1900" b="1" spc="100" dirty="0" smtClean="0">
                <a:solidFill>
                  <a:schemeClr val="accent3"/>
                </a:solidFill>
              </a:rPr>
              <a:t>ath intervention</a:t>
            </a:r>
            <a:r>
              <a:rPr lang="en-US" sz="18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9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D94F7C0-1344-4B3C-AFCB-E7F006BB53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4EC584A2-4215-4DB8-AE1F-E3768D77E8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303448"/>
            <a:ext cx="6533501" cy="435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with exceptions: Math and ELA Trends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364573"/>
            <a:ext cx="3977639" cy="4063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i="1" dirty="0"/>
              <a:t>(arbitrarily chosen for this exercise)</a:t>
            </a:r>
            <a:r>
              <a:rPr lang="en-US" dirty="0"/>
              <a:t> 15% growth from baseline, target </a:t>
            </a:r>
            <a:r>
              <a:rPr lang="en-US" dirty="0" smtClean="0"/>
              <a:t>percentages  for the SPED </a:t>
            </a:r>
            <a:r>
              <a:rPr lang="en-US" dirty="0" smtClean="0"/>
              <a:t>subgroup are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4.89% for ELA. Change in percent proficiency for ELA is minimal, however </a:t>
            </a:r>
            <a:r>
              <a:rPr lang="en-US" b="1" spc="100" dirty="0" smtClean="0">
                <a:solidFill>
                  <a:schemeClr val="accent3"/>
                </a:solidFill>
              </a:rPr>
              <a:t>an additional student in SPED scoring proficient at the next testing interval would meet the growth target</a:t>
            </a:r>
            <a:r>
              <a:rPr lang="en-US" dirty="0" smtClean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/>
              <a:t>6.5% for Math. Change in percent </a:t>
            </a:r>
            <a:r>
              <a:rPr lang="en-US" b="1" spc="100" dirty="0" smtClean="0">
                <a:solidFill>
                  <a:schemeClr val="accent3"/>
                </a:solidFill>
              </a:rPr>
              <a:t>proficiency for math has already exceeded this target by 3.8%</a:t>
            </a:r>
            <a:r>
              <a:rPr lang="en-US" dirty="0" smtClean="0"/>
              <a:t>. Any additional students in SPED scoring at or above proficient would add to this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Gifted Subgroup: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are 4 students in the gifted subgroup; no visualization is included for their growth data due to the small sample size.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There is one student in this group, a fifth grader, with data that shows significant need for improvement, even relative to the non-gifted subgroup. Each score at every assessment interval is at level 1, with zero measurable growth.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ELA is at ”Basic” for the other fifth grader with the gifted classification.</a:t>
            </a:r>
          </a:p>
          <a:p>
            <a:r>
              <a:rPr lang="en-US" dirty="0"/>
              <a:t>A</a:t>
            </a:r>
            <a:r>
              <a:rPr lang="en-US" dirty="0" smtClean="0"/>
              <a:t>ll other scores in the gifted subgroup have reached level 3 or above. Further scores with similar performance will meet the growth goal for this subgroup, provided the above concerns are addressed.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337</TotalTime>
  <Words>487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Mangal</vt:lpstr>
      <vt:lpstr>Arial</vt:lpstr>
      <vt:lpstr>Vapor Trail</vt:lpstr>
      <vt:lpstr>Example school Data exercise</vt:lpstr>
      <vt:lpstr>Overview of baseline data</vt:lpstr>
      <vt:lpstr>Performance Level Movement:   ELA / Math Schoolwide</vt:lpstr>
      <vt:lpstr>Students without exceptions: Math and ELA Trends</vt:lpstr>
      <vt:lpstr>Students without exceptions: targeting needs by Grade level</vt:lpstr>
      <vt:lpstr>Students with exceptions: Math and ELA Trends</vt:lpstr>
      <vt:lpstr>Notes on the Gifted Subgroup: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Utterberg</dc:creator>
  <cp:lastModifiedBy>Marissa R Utterberg</cp:lastModifiedBy>
  <cp:revision>33</cp:revision>
  <cp:lastPrinted>2018-01-21T19:15:23Z</cp:lastPrinted>
  <dcterms:created xsi:type="dcterms:W3CDTF">2018-01-20T16:08:33Z</dcterms:created>
  <dcterms:modified xsi:type="dcterms:W3CDTF">2018-01-21T19:39:25Z</dcterms:modified>
</cp:coreProperties>
</file>