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9aacaa2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9aacaa2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9aacaa2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9aacaa2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datota/fruit-and-vegatable-prices-in-uk-2017-2022?resource=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GreenGroceries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460050"/>
            <a:ext cx="8520600" cy="4223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252525"/>
              </a:buClr>
              <a:buSzPts val="1200"/>
              <a:buFont typeface="Times New Roman"/>
              <a:buChar char="●"/>
            </a:pPr>
            <a:r>
              <a:rPr lang="en" sz="1200">
                <a:solidFill>
                  <a:srgbClr val="252525"/>
                </a:solidFill>
                <a:latin typeface="Times New Roman"/>
                <a:ea typeface="Times New Roman"/>
                <a:cs typeface="Times New Roman"/>
                <a:sym typeface="Times New Roman"/>
              </a:rPr>
              <a:t>We are going to implement a </a:t>
            </a:r>
            <a:r>
              <a:rPr lang="en" sz="1200">
                <a:solidFill>
                  <a:srgbClr val="252525"/>
                </a:solidFill>
                <a:latin typeface="Times New Roman"/>
                <a:ea typeface="Times New Roman"/>
                <a:cs typeface="Times New Roman"/>
                <a:sym typeface="Times New Roman"/>
              </a:rPr>
              <a:t>e-commerce store that specifically sells fruits and vegetables in the UK.</a:t>
            </a:r>
            <a:endParaRPr sz="1200">
              <a:solidFill>
                <a:srgbClr val="252525"/>
              </a:solidFill>
              <a:latin typeface="Times New Roman"/>
              <a:ea typeface="Times New Roman"/>
              <a:cs typeface="Times New Roman"/>
              <a:sym typeface="Times New Roman"/>
            </a:endParaRPr>
          </a:p>
          <a:p>
            <a:pPr indent="-304800" lvl="1" marL="914400" rtl="0" algn="l">
              <a:spcBef>
                <a:spcPts val="0"/>
              </a:spcBef>
              <a:spcAft>
                <a:spcPts val="0"/>
              </a:spcAft>
              <a:buClr>
                <a:srgbClr val="252525"/>
              </a:buClr>
              <a:buSzPts val="1200"/>
              <a:buFont typeface="Times New Roman"/>
              <a:buChar char="○"/>
            </a:pPr>
            <a:r>
              <a:rPr lang="en" sz="1200">
                <a:solidFill>
                  <a:srgbClr val="252525"/>
                </a:solidFill>
                <a:latin typeface="Times New Roman"/>
                <a:ea typeface="Times New Roman"/>
                <a:cs typeface="Times New Roman"/>
                <a:sym typeface="Times New Roman"/>
              </a:rPr>
              <a:t>c</a:t>
            </a:r>
            <a:r>
              <a:rPr lang="en" sz="1200">
                <a:solidFill>
                  <a:srgbClr val="252525"/>
                </a:solidFill>
                <a:latin typeface="Times New Roman"/>
                <a:ea typeface="Times New Roman"/>
                <a:cs typeface="Times New Roman"/>
                <a:sym typeface="Times New Roman"/>
              </a:rPr>
              <a:t>ustomers can buy local produce by issuing orders to farms and then rate said farms</a:t>
            </a:r>
            <a:endParaRPr sz="1200">
              <a:solidFill>
                <a:srgbClr val="252525"/>
              </a:solidFill>
              <a:latin typeface="Times New Roman"/>
              <a:ea typeface="Times New Roman"/>
              <a:cs typeface="Times New Roman"/>
              <a:sym typeface="Times New Roman"/>
            </a:endParaRPr>
          </a:p>
          <a:p>
            <a:pPr indent="-304800" lvl="1" marL="914400" rtl="0" algn="l">
              <a:spcBef>
                <a:spcPts val="0"/>
              </a:spcBef>
              <a:spcAft>
                <a:spcPts val="0"/>
              </a:spcAft>
              <a:buClr>
                <a:srgbClr val="252525"/>
              </a:buClr>
              <a:buSzPts val="1200"/>
              <a:buFont typeface="Times New Roman"/>
              <a:buChar char="○"/>
            </a:pPr>
            <a:r>
              <a:rPr lang="en" sz="1200">
                <a:solidFill>
                  <a:srgbClr val="252525"/>
                </a:solidFill>
                <a:latin typeface="Times New Roman"/>
                <a:ea typeface="Times New Roman"/>
                <a:cs typeface="Times New Roman"/>
                <a:sym typeface="Times New Roman"/>
              </a:rPr>
              <a:t>farmers can register their farms and sell their produce on the farms page</a:t>
            </a:r>
            <a:endParaRPr sz="1200">
              <a:solidFill>
                <a:srgbClr val="252525"/>
              </a:solidFill>
              <a:latin typeface="Times New Roman"/>
              <a:ea typeface="Times New Roman"/>
              <a:cs typeface="Times New Roman"/>
              <a:sym typeface="Times New Roman"/>
            </a:endParaRPr>
          </a:p>
          <a:p>
            <a:pPr indent="-304800" lvl="1" marL="914400" rtl="0" algn="l">
              <a:spcBef>
                <a:spcPts val="0"/>
              </a:spcBef>
              <a:spcAft>
                <a:spcPts val="0"/>
              </a:spcAft>
              <a:buClr>
                <a:srgbClr val="252525"/>
              </a:buClr>
              <a:buSzPts val="1200"/>
              <a:buFont typeface="Times New Roman"/>
              <a:buChar char="○"/>
            </a:pPr>
            <a:r>
              <a:rPr lang="en" sz="1200">
                <a:solidFill>
                  <a:srgbClr val="252525"/>
                </a:solidFill>
                <a:latin typeface="Times New Roman"/>
                <a:ea typeface="Times New Roman"/>
                <a:cs typeface="Times New Roman"/>
                <a:sym typeface="Times New Roman"/>
              </a:rPr>
              <a:t>couriers deliver orders</a:t>
            </a:r>
            <a:endParaRPr sz="1200">
              <a:solidFill>
                <a:srgbClr val="252525"/>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rgbClr val="252525"/>
              </a:solidFill>
              <a:latin typeface="Times New Roman"/>
              <a:ea typeface="Times New Roman"/>
              <a:cs typeface="Times New Roman"/>
              <a:sym typeface="Times New Roman"/>
            </a:endParaRPr>
          </a:p>
          <a:p>
            <a:pPr indent="-304800" lvl="0" marL="457200" rtl="0" algn="l">
              <a:spcBef>
                <a:spcPts val="120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The main purpose of this store is to provide local </a:t>
            </a:r>
            <a:r>
              <a:rPr lang="en" sz="1200">
                <a:solidFill>
                  <a:srgbClr val="252525"/>
                </a:solidFill>
                <a:highlight>
                  <a:srgbClr val="FFFFFF"/>
                </a:highlight>
                <a:latin typeface="Times New Roman"/>
                <a:ea typeface="Times New Roman"/>
                <a:cs typeface="Times New Roman"/>
                <a:sym typeface="Times New Roman"/>
              </a:rPr>
              <a:t>farmers</a:t>
            </a:r>
            <a:r>
              <a:rPr lang="en" sz="1200">
                <a:solidFill>
                  <a:srgbClr val="252525"/>
                </a:solidFill>
                <a:highlight>
                  <a:srgbClr val="FFFFFF"/>
                </a:highlight>
                <a:latin typeface="Times New Roman"/>
                <a:ea typeface="Times New Roman"/>
                <a:cs typeface="Times New Roman"/>
                <a:sym typeface="Times New Roman"/>
              </a:rPr>
              <a:t> with a modern day approach to selling their produce and compete with the big enterprises that control the fruits and vegetables market and offer subpar quality for very large (and growing) prices. We believe that farmers should be allowed to better provide for their own communities.</a:t>
            </a:r>
            <a:endParaRPr sz="1200">
              <a:solidFill>
                <a:srgbClr val="252525"/>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sz="1200">
              <a:solidFill>
                <a:srgbClr val="252525"/>
              </a:solidFill>
              <a:highlight>
                <a:srgbClr val="FFFFFF"/>
              </a:highlight>
              <a:latin typeface="Times New Roman"/>
              <a:ea typeface="Times New Roman"/>
              <a:cs typeface="Times New Roman"/>
              <a:sym typeface="Times New Roman"/>
            </a:endParaRPr>
          </a:p>
          <a:p>
            <a:pPr indent="-304800" lvl="0" marL="457200" rtl="0" algn="l">
              <a:spcBef>
                <a:spcPts val="100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T</a:t>
            </a:r>
            <a:r>
              <a:rPr lang="en" sz="1200">
                <a:solidFill>
                  <a:srgbClr val="252525"/>
                </a:solidFill>
                <a:highlight>
                  <a:srgbClr val="FFFFFF"/>
                </a:highlight>
                <a:latin typeface="Times New Roman"/>
                <a:ea typeface="Times New Roman"/>
                <a:cs typeface="Times New Roman"/>
                <a:sym typeface="Times New Roman"/>
              </a:rPr>
              <a:t>he data used to populate the database is taken from: </a:t>
            </a:r>
            <a:r>
              <a:rPr lang="en" sz="1200" u="sng">
                <a:solidFill>
                  <a:srgbClr val="252525"/>
                </a:solidFill>
                <a:latin typeface="Times New Roman"/>
                <a:ea typeface="Times New Roman"/>
                <a:cs typeface="Times New Roman"/>
                <a:sym typeface="Times New Roman"/>
                <a:hlinkClick r:id="rId3">
                  <a:extLst>
                    <a:ext uri="{A12FA001-AC4F-418D-AE19-62706E023703}">
                      <ahyp:hlinkClr val="tx"/>
                    </a:ext>
                  </a:extLst>
                </a:hlinkClick>
              </a:rPr>
              <a:t>Fruit and Vegetable Prices in UK (2017_2022) | Kaggle</a:t>
            </a:r>
            <a:r>
              <a:rPr lang="en" sz="1200">
                <a:solidFill>
                  <a:srgbClr val="252525"/>
                </a:solidFill>
                <a:highlight>
                  <a:srgbClr val="FFFFFF"/>
                </a:highlight>
                <a:latin typeface="Times New Roman"/>
                <a:ea typeface="Times New Roman"/>
                <a:cs typeface="Times New Roman"/>
                <a:sym typeface="Times New Roman"/>
              </a:rPr>
              <a:t>. This source provides all the necessary information about many types of fruits and vegetables, such as:</a:t>
            </a:r>
            <a:endParaRPr sz="1200">
              <a:solidFill>
                <a:srgbClr val="252525"/>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category (fruit, vegetable, cutflower)</a:t>
            </a:r>
            <a:endParaRPr sz="1200">
              <a:solidFill>
                <a:srgbClr val="252525"/>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subcategory (apple, tomato, etc.)</a:t>
            </a:r>
            <a:endParaRPr sz="1200">
              <a:solidFill>
                <a:srgbClr val="252525"/>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variety</a:t>
            </a:r>
            <a:endParaRPr sz="1200">
              <a:solidFill>
                <a:srgbClr val="252525"/>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price per unit</a:t>
            </a:r>
            <a:endParaRPr sz="1200">
              <a:solidFill>
                <a:srgbClr val="252525"/>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Unit</a:t>
            </a:r>
            <a:endParaRPr sz="1200">
              <a:solidFill>
                <a:srgbClr val="252525"/>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sz="1200">
              <a:solidFill>
                <a:srgbClr val="252525"/>
              </a:solidFill>
              <a:highlight>
                <a:srgbClr val="FFFFFF"/>
              </a:highlight>
              <a:latin typeface="Times New Roman"/>
              <a:ea typeface="Times New Roman"/>
              <a:cs typeface="Times New Roman"/>
              <a:sym typeface="Times New Roman"/>
            </a:endParaRPr>
          </a:p>
          <a:p>
            <a:pPr indent="-304800" lvl="0" marL="457200" rtl="0" algn="l">
              <a:spcBef>
                <a:spcPts val="100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Data for some test users (couriers, farmers, farms) will be generated through a script (python, SQL)</a:t>
            </a:r>
            <a:endParaRPr sz="1200">
              <a:solidFill>
                <a:srgbClr val="25252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 Diagram</a:t>
            </a:r>
            <a:endParaRPr/>
          </a:p>
        </p:txBody>
      </p:sp>
      <p:pic>
        <p:nvPicPr>
          <p:cNvPr id="65" name="Google Shape;65;p15"/>
          <p:cNvPicPr preferRelativeResize="0"/>
          <p:nvPr/>
        </p:nvPicPr>
        <p:blipFill>
          <a:blip r:embed="rId3">
            <a:alphaModFix/>
          </a:blip>
          <a:stretch>
            <a:fillRect/>
          </a:stretch>
        </p:blipFill>
        <p:spPr>
          <a:xfrm>
            <a:off x="1530700" y="1017725"/>
            <a:ext cx="6082612"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