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57" r:id="rId12"/>
    <p:sldId id="258" r:id="rId13"/>
    <p:sldId id="259" r:id="rId14"/>
    <p:sldId id="267" r:id="rId15"/>
    <p:sldId id="271" r:id="rId16"/>
    <p:sldId id="269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A01"/>
    <a:srgbClr val="FF6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269" y="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63000" t="-4000" r="2000" b="7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33550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sr-Cyrl-R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Хеш функције</a:t>
            </a:r>
            <a:br>
              <a:rPr lang="sr-Cyrl-R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sr-Cyrl-RS" sz="1800" dirty="0"/>
              <a:t>Програмирање система који раде у реалном времену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5750" y="4248150"/>
            <a:ext cx="4800600" cy="457200"/>
          </a:xfrm>
        </p:spPr>
        <p:txBody>
          <a:bodyPr>
            <a:normAutofit/>
          </a:bodyPr>
          <a:lstStyle/>
          <a:p>
            <a:pPr algn="l"/>
            <a:r>
              <a:rPr lang="sr-Cyrl-R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Матеја Вујсић 617-2017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Слабости хеша и уобичајни напади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1600" dirty="0"/>
              <a:t>ПРВИ ТИП – Нападач зна хеш вредност улаза и покушава да нађе исти улаз који даје исту хеш </a:t>
            </a:r>
            <a:r>
              <a:rPr lang="sr-Cyrl-RS" sz="1600" dirty="0" smtClean="0"/>
              <a:t>вредност</a:t>
            </a:r>
            <a:r>
              <a:rPr lang="en-US" sz="1600" dirty="0" smtClean="0"/>
              <a:t>.</a:t>
            </a:r>
          </a:p>
          <a:p>
            <a:pPr lvl="0"/>
            <a:r>
              <a:rPr lang="sr-Cyrl-RS" sz="1600" dirty="0"/>
              <a:t>ДРУГИ ТИП – Нападач је прибавио фајл и хеш вредност истог и покушава да нађе сличан фајл са истом хеш вредности. Рецимо да хоћемо да неки фајл заменимо сличним у који је уграђен </a:t>
            </a:r>
            <a:r>
              <a:rPr lang="en-US" sz="1600" dirty="0"/>
              <a:t>spyware</a:t>
            </a:r>
            <a:r>
              <a:rPr lang="sr-Cyrl-RS" sz="1600" dirty="0"/>
              <a:t>.</a:t>
            </a:r>
            <a:endParaRPr lang="en-US" sz="1600" dirty="0"/>
          </a:p>
          <a:p>
            <a:r>
              <a:rPr lang="sr-Cyrl-RS" sz="1600" dirty="0"/>
              <a:t>Продужавање дужине поруке</a:t>
            </a:r>
            <a:r>
              <a:rPr lang="en-US" sz="1600" dirty="0"/>
              <a:t> – </a:t>
            </a:r>
            <a:r>
              <a:rPr lang="sr-Cyrl-RS" sz="1600" dirty="0"/>
              <a:t>Нападач зна дужину поруке М и вредност потписа и покушава да допуни поруку новом поруком Н тако да ће попунити празне битове који алгоритам на почетку пуни и онда ће да дода нову </a:t>
            </a:r>
            <a:r>
              <a:rPr lang="sr-Cyrl-RS" sz="1600" dirty="0" smtClean="0"/>
              <a:t>поруку</a:t>
            </a:r>
            <a:r>
              <a:rPr lang="en-US" sz="1600" dirty="0" smtClean="0"/>
              <a:t>.</a:t>
            </a:r>
          </a:p>
          <a:p>
            <a:r>
              <a:rPr lang="en-US" sz="1600" b="1" dirty="0"/>
              <a:t>COLLISIONS -</a:t>
            </a:r>
            <a:r>
              <a:rPr lang="sr-Cyrl-RS" sz="1600" b="1" dirty="0"/>
              <a:t>Судари</a:t>
            </a:r>
            <a:r>
              <a:rPr lang="sr-Cyrl-RS" sz="1600" dirty="0"/>
              <a:t> -  Нападач налази два улаза који дају исту хеш вредност. Ово је једна од битних ставки која ће бити обрађена </a:t>
            </a:r>
            <a:r>
              <a:rPr lang="sr-Cyrl-RS" sz="1600" dirty="0" smtClean="0"/>
              <a:t>додатно. Рођендански напад.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3271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Cyrl-RS" dirty="0" smtClean="0"/>
              <a:t>Рођендански напад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Cyrl-RS" dirty="0" smtClean="0"/>
              <a:t>Напад на хеш алгоритам било ког </a:t>
            </a:r>
            <a:r>
              <a:rPr lang="sr-Cyrl-RS" dirty="0" smtClean="0"/>
              <a:t>типа</a:t>
            </a:r>
            <a:endParaRPr lang="en-US" dirty="0" smtClean="0"/>
          </a:p>
          <a:p>
            <a:r>
              <a:rPr lang="sr-Cyrl-RS" dirty="0" smtClean="0"/>
              <a:t>Хеш вредности имају </a:t>
            </a:r>
            <a:r>
              <a:rPr lang="sr-Cyrl-RS" dirty="0" smtClean="0"/>
              <a:t>ограничен број излаза без обзира на улаз</a:t>
            </a:r>
            <a:endParaRPr lang="en-US" dirty="0" smtClean="0"/>
          </a:p>
          <a:p>
            <a:r>
              <a:rPr lang="sr-Cyrl-RS" dirty="0" smtClean="0"/>
              <a:t>Могуће је да два улазу имају исту вредност на излазу</a:t>
            </a:r>
            <a:r>
              <a:rPr lang="sr-Cyrl-RS" dirty="0" smtClean="0"/>
              <a:t>.</a:t>
            </a:r>
            <a:r>
              <a:rPr lang="en-US" dirty="0" smtClean="0"/>
              <a:t> </a:t>
            </a:r>
            <a:r>
              <a:rPr lang="sr-Cyrl-RS" dirty="0" smtClean="0"/>
              <a:t>Велики проблем свих криптографских алгоритама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sr-Cyrl-RS" dirty="0" smtClean="0"/>
              <a:t>Вероватноћу судара даје Рођендаски парадокс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r-Cyrl-RS" dirty="0" smtClean="0"/>
              <a:t>Рођендански парадокс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dirty="0" smtClean="0"/>
              <a:t>Базира се на великој вероватнићи да двоје људи у истој соби,у којој су 50 људи има рођендан истог дана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365 / 50, </a:t>
            </a:r>
            <a:r>
              <a:rPr lang="sr-Cyrl-RS" dirty="0" smtClean="0"/>
              <a:t>неких</a:t>
            </a:r>
            <a:r>
              <a:rPr lang="en-US" dirty="0" smtClean="0"/>
              <a:t>  </a:t>
            </a:r>
            <a:r>
              <a:rPr lang="en-US" dirty="0" smtClean="0"/>
              <a:t>17</a:t>
            </a:r>
            <a:r>
              <a:rPr lang="en-US" dirty="0" smtClean="0"/>
              <a:t>%</a:t>
            </a:r>
            <a:r>
              <a:rPr lang="sr-Cyrl-RS" dirty="0" smtClean="0"/>
              <a:t> да има</a:t>
            </a:r>
            <a:r>
              <a:rPr lang="en-US" dirty="0" smtClean="0"/>
              <a:t>?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r-Cyrl-RS" dirty="0" smtClean="0"/>
              <a:t>Ипак је то</a:t>
            </a:r>
            <a:r>
              <a:rPr lang="en-US" dirty="0" smtClean="0"/>
              <a:t> </a:t>
            </a:r>
            <a:r>
              <a:rPr lang="en-US" dirty="0" smtClean="0"/>
              <a:t>97% </a:t>
            </a:r>
            <a:r>
              <a:rPr lang="sr-Cyrl-RS" dirty="0" smtClean="0"/>
              <a:t>шансе да двоје људи у соби у којој су 50 особа,има рођендан истог дана</a:t>
            </a:r>
            <a:r>
              <a:rPr lang="en-US" dirty="0" smtClean="0"/>
              <a:t>!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Cyrl-RS" dirty="0" smtClean="0"/>
              <a:t>Математика иза парадокса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dirty="0" smtClean="0"/>
              <a:t>Ако упоредимо сваки са сваким човеком добијамо комбинације</a:t>
            </a:r>
            <a:r>
              <a:rPr lang="en-US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       n!	              50!</a:t>
            </a:r>
            <a:br>
              <a:rPr lang="en-US" sz="1800" dirty="0" smtClean="0"/>
            </a:br>
            <a:r>
              <a:rPr lang="en-US" sz="1800" dirty="0" smtClean="0"/>
              <a:t>------------  =  ---------------   = 1,225 </a:t>
            </a:r>
            <a:r>
              <a:rPr lang="sr-Cyrl-RS" sz="1800" dirty="0" smtClean="0"/>
              <a:t>комбинација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(n – r)!r!        (50 – 2)! 2!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sr-Cyrl-RS" dirty="0" smtClean="0"/>
              <a:t>Видећемо просто да је већа вероватноћа да ћемо наћи две особе са истим рођенданом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Cyrl-RS" dirty="0" smtClean="0"/>
              <a:t>Судари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Cyrl-RS" dirty="0" smtClean="0"/>
              <a:t>Коришћењем овог принципа проналазимо вероватноће судара у хеш алгоритмима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sr-Cyrl-RS" dirty="0" smtClean="0"/>
              <a:t>Рецимо </a:t>
            </a:r>
            <a:r>
              <a:rPr lang="en-US" dirty="0" smtClean="0"/>
              <a:t>MD5 </a:t>
            </a:r>
            <a:r>
              <a:rPr lang="sr-Cyrl-RS" dirty="0" smtClean="0"/>
              <a:t>даје хеш </a:t>
            </a:r>
            <a:r>
              <a:rPr lang="en-US" dirty="0" smtClean="0"/>
              <a:t>128 bit</a:t>
            </a:r>
            <a:r>
              <a:rPr lang="sr-Cyrl-RS" dirty="0" smtClean="0"/>
              <a:t>-а</a:t>
            </a:r>
            <a:r>
              <a:rPr lang="en-US" dirty="0" smtClean="0"/>
              <a:t> </a:t>
            </a:r>
            <a:r>
              <a:rPr lang="sr-Cyrl-RS" dirty="0" smtClean="0"/>
              <a:t>дугачак</a:t>
            </a:r>
            <a:r>
              <a:rPr lang="en-US" dirty="0" smtClean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(3.4 * 10^38 </a:t>
            </a:r>
            <a:r>
              <a:rPr lang="sr-Cyrl-RS" dirty="0" smtClean="0"/>
              <a:t>потенцијалних</a:t>
            </a:r>
            <a:r>
              <a:rPr lang="en-US" dirty="0" smtClean="0"/>
              <a:t> </a:t>
            </a:r>
            <a:r>
              <a:rPr lang="sr-Cyrl-RS" dirty="0" smtClean="0"/>
              <a:t>излаза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94 </a:t>
            </a:r>
            <a:r>
              <a:rPr lang="sr-Cyrl-RS" dirty="0" smtClean="0"/>
              <a:t>карактера прихвата</a:t>
            </a:r>
            <a:r>
              <a:rPr lang="en-US" dirty="0" smtClean="0"/>
              <a:t> MD5 </a:t>
            </a:r>
            <a:r>
              <a:rPr lang="sr-Cyrl-RS" dirty="0" smtClean="0"/>
              <a:t>и да кажемо да покушавамо да провалимо сифру дугачку</a:t>
            </a:r>
            <a:r>
              <a:rPr lang="en-US" dirty="0" smtClean="0"/>
              <a:t> 20</a:t>
            </a:r>
            <a:r>
              <a:rPr lang="sr-Cyrl-RS" dirty="0" smtClean="0"/>
              <a:t> карактера</a:t>
            </a:r>
            <a:r>
              <a:rPr lang="en-US" dirty="0" smtClean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(2.9 * 10^39 </a:t>
            </a:r>
            <a:r>
              <a:rPr lang="sr-Cyrl-RS" dirty="0" smtClean="0"/>
              <a:t>потенцијалних комбинација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Cyrl-RS" dirty="0" smtClean="0"/>
              <a:t>Судари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Cyrl-RS" dirty="0" smtClean="0"/>
              <a:t>Време да обрадимо све комбинације је око </a:t>
            </a:r>
            <a:r>
              <a:rPr lang="en-US" dirty="0" smtClean="0"/>
              <a:t>1.4 </a:t>
            </a:r>
            <a:r>
              <a:rPr lang="en-US" dirty="0" smtClean="0"/>
              <a:t>* 10^25 </a:t>
            </a:r>
            <a:r>
              <a:rPr lang="sr-Cyrl-RS" dirty="0" smtClean="0"/>
              <a:t>година</a:t>
            </a:r>
            <a:r>
              <a:rPr lang="en-US" dirty="0" smtClean="0"/>
              <a:t>, </a:t>
            </a:r>
            <a:r>
              <a:rPr lang="sr-Cyrl-RS" dirty="0" smtClean="0"/>
              <a:t>потом да их сместимо негде,</a:t>
            </a:r>
            <a:r>
              <a:rPr lang="en-US" dirty="0" smtClean="0"/>
              <a:t> </a:t>
            </a:r>
            <a:r>
              <a:rPr lang="sr-Cyrl-RS" dirty="0" smtClean="0"/>
              <a:t>трилиони петабајта РАМ и тврдог медијума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sr-Cyrl-RS" dirty="0" smtClean="0"/>
              <a:t>Међутим можемо да искористимо рођендаски напад</a:t>
            </a:r>
            <a:r>
              <a:rPr lang="en-US" dirty="0" smtClean="0"/>
              <a:t>!</a:t>
            </a:r>
            <a:endParaRPr lang="en-US" dirty="0" smtClean="0"/>
          </a:p>
          <a:p>
            <a:r>
              <a:rPr lang="en-US" sz="1400" dirty="0" smtClean="0"/>
              <a:t>         n! </a:t>
            </a:r>
            <a:br>
              <a:rPr lang="en-US" sz="1400" dirty="0" smtClean="0"/>
            </a:br>
            <a:r>
              <a:rPr lang="en-US" sz="1400" dirty="0" smtClean="0"/>
              <a:t>---------------- = P          </a:t>
            </a:r>
            <a:r>
              <a:rPr lang="en-US" sz="1400" dirty="0" err="1" smtClean="0"/>
              <a:t>P</a:t>
            </a:r>
            <a:r>
              <a:rPr lang="en-US" sz="1400" dirty="0" smtClean="0"/>
              <a:t> = 0.99</a:t>
            </a:r>
            <a:br>
              <a:rPr lang="en-US" sz="1400" dirty="0" smtClean="0"/>
            </a:br>
            <a:r>
              <a:rPr lang="en-US" sz="1400" dirty="0" smtClean="0"/>
              <a:t>(</a:t>
            </a:r>
            <a:r>
              <a:rPr lang="en-US" sz="1400" dirty="0" err="1" smtClean="0"/>
              <a:t>n^k</a:t>
            </a:r>
            <a:r>
              <a:rPr lang="en-US" sz="1400" dirty="0" smtClean="0"/>
              <a:t>)(k – n)!</a:t>
            </a:r>
          </a:p>
          <a:p>
            <a:r>
              <a:rPr lang="en-US" dirty="0" smtClean="0"/>
              <a:t>5.98 * 10^19 </a:t>
            </a:r>
            <a:r>
              <a:rPr lang="sr-Cyrl-RS" dirty="0" smtClean="0"/>
              <a:t>за</a:t>
            </a:r>
            <a:r>
              <a:rPr lang="en-US" dirty="0" smtClean="0"/>
              <a:t> </a:t>
            </a:r>
            <a:r>
              <a:rPr lang="en-US" dirty="0" smtClean="0"/>
              <a:t>99% </a:t>
            </a:r>
            <a:r>
              <a:rPr lang="sr-Cyrl-RS" dirty="0" smtClean="0"/>
              <a:t>шансе за проналазак шифре</a:t>
            </a:r>
            <a:r>
              <a:rPr lang="en-US" dirty="0" smtClean="0"/>
              <a:t>. </a:t>
            </a:r>
            <a:r>
              <a:rPr lang="sr-Cyrl-RS" dirty="0" smtClean="0"/>
              <a:t>Отприлике трилионити део процента меморије од предходног случаја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sr-Cyrl-RS" dirty="0" smtClean="0"/>
              <a:t>Отприлике 8 месеци на </a:t>
            </a:r>
            <a:r>
              <a:rPr lang="en-US" dirty="0" smtClean="0"/>
              <a:t>PC.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Cyrl-RS" dirty="0" smtClean="0"/>
              <a:t>Примена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r-Cyrl-RS" dirty="0" smtClean="0">
                <a:solidFill>
                  <a:srgbClr val="FF0000"/>
                </a:solidFill>
              </a:rPr>
              <a:t>Ипак ово је шанса за проналазак судара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sr-Cyrl-RS" dirty="0" smtClean="0">
                <a:solidFill>
                  <a:srgbClr val="FF0000"/>
                </a:solidFill>
              </a:rPr>
              <a:t>Не за специфични хеш.</a:t>
            </a:r>
            <a:endParaRPr lang="en-US" dirty="0" smtClean="0">
              <a:solidFill>
                <a:schemeClr val="accent5"/>
              </a:solidFill>
            </a:endParaRPr>
          </a:p>
          <a:p>
            <a:r>
              <a:rPr lang="sr-Cyrl-RS" dirty="0" smtClean="0"/>
              <a:t>Међутим када пронађемо хеш, можемо кренути да уочавамо на који начин хеш алгоритам производи сударе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MD5 </a:t>
            </a:r>
            <a:r>
              <a:rPr lang="sr-Cyrl-RS" dirty="0" smtClean="0"/>
              <a:t>је и поред судара који се проналази за 17 секунди и даље највише коришћени алгоритам хеширања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66078"/>
            <a:ext cx="8229600" cy="3394472"/>
          </a:xfrm>
        </p:spPr>
        <p:txBody>
          <a:bodyPr>
            <a:normAutofit/>
          </a:bodyPr>
          <a:lstStyle/>
          <a:p>
            <a:r>
              <a:rPr lang="sr-Cyrl-RS" sz="2000" b="1" dirty="0"/>
              <a:t>Хеширање </a:t>
            </a:r>
            <a:r>
              <a:rPr lang="sr-Cyrl-RS" sz="2000" dirty="0"/>
              <a:t>је процес превођења улазног податка било које </a:t>
            </a:r>
            <a:r>
              <a:rPr lang="sr-Cyrl-RS" sz="2000" dirty="0" smtClean="0"/>
              <a:t>величине у низ битова </a:t>
            </a:r>
            <a:r>
              <a:rPr lang="sr-Cyrl-RS" sz="2000" dirty="0"/>
              <a:t>фиксне дужине коришћењем специјално дизајниране математичке </a:t>
            </a:r>
            <a:r>
              <a:rPr lang="sr-Cyrl-RS" sz="2000" dirty="0" smtClean="0"/>
              <a:t>функције</a:t>
            </a:r>
            <a:r>
              <a:rPr lang="sr-Cyrl-RS" sz="2000" b="1" dirty="0" smtClean="0"/>
              <a:t>.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04950"/>
            <a:ext cx="6720840" cy="322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5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150"/>
            <a:ext cx="8229600" cy="4038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sr-Cyrl-RS" sz="1800" dirty="0"/>
              <a:t>Свака функција за хеширање или </a:t>
            </a:r>
            <a:r>
              <a:rPr lang="en-US" sz="1800" b="1" dirty="0"/>
              <a:t>message digest (MD)</a:t>
            </a:r>
            <a:r>
              <a:rPr lang="sr-Cyrl-RS" sz="1800" dirty="0"/>
              <a:t> мора да задовољава четири главна критеријума</a:t>
            </a:r>
            <a:r>
              <a:rPr lang="en-US" sz="1800" dirty="0"/>
              <a:t>, </a:t>
            </a:r>
            <a:r>
              <a:rPr lang="sr-Cyrl-RS" sz="1800" dirty="0"/>
              <a:t>а то су</a:t>
            </a:r>
            <a:r>
              <a:rPr lang="en-US" sz="1800" dirty="0" smtClean="0"/>
              <a:t>:</a:t>
            </a:r>
            <a:endParaRPr lang="sr-Cyrl-RS" sz="1800" dirty="0" smtClean="0"/>
          </a:p>
          <a:p>
            <a:pPr marL="0" indent="0">
              <a:buNone/>
            </a:pPr>
            <a:endParaRPr lang="sr-Cyrl-RS" sz="1800" dirty="0" smtClean="0"/>
          </a:p>
          <a:p>
            <a:pPr marL="0" lvl="3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sr-Cyrl-RS" sz="2000" dirty="0" smtClean="0"/>
              <a:t>	</a:t>
            </a:r>
            <a:r>
              <a:rPr lang="sr-Cyrl-RS" sz="1600" dirty="0" smtClean="0"/>
              <a:t>1.</a:t>
            </a:r>
            <a:r>
              <a:rPr lang="sr-Cyrl-RS" sz="1600" b="1" dirty="0"/>
              <a:t> </a:t>
            </a:r>
            <a:r>
              <a:rPr lang="sr-Cyrl-RS" sz="1700" b="1" dirty="0"/>
              <a:t>За задато П, </a:t>
            </a:r>
            <a:r>
              <a:rPr lang="sr-Cyrl-RS" sz="1700" b="1" dirty="0" smtClean="0"/>
              <a:t>лако и брзо </a:t>
            </a:r>
            <a:r>
              <a:rPr lang="sr-Cyrl-RS" sz="1700" b="1" dirty="0"/>
              <a:t>се израчунава </a:t>
            </a:r>
            <a:r>
              <a:rPr lang="en-US" sz="1700" b="1" dirty="0"/>
              <a:t>MD(</a:t>
            </a:r>
            <a:r>
              <a:rPr lang="sr-Cyrl-RS" sz="1700" b="1" dirty="0"/>
              <a:t>П</a:t>
            </a:r>
            <a:r>
              <a:rPr lang="en-US" sz="1700" b="1" dirty="0"/>
              <a:t>)</a:t>
            </a:r>
            <a:r>
              <a:rPr lang="sr-Cyrl-RS" sz="1700" b="1" dirty="0" smtClean="0"/>
              <a:t>.</a:t>
            </a:r>
          </a:p>
          <a:p>
            <a:pPr marL="0" lvl="3" indent="0">
              <a:spcBef>
                <a:spcPts val="600"/>
              </a:spcBef>
              <a:buNone/>
            </a:pPr>
            <a:r>
              <a:rPr lang="sr-Cyrl-RS" sz="1700" b="1" dirty="0"/>
              <a:t>	</a:t>
            </a:r>
            <a:r>
              <a:rPr lang="sr-Cyrl-RS" sz="1700" dirty="0" smtClean="0"/>
              <a:t>2.</a:t>
            </a:r>
            <a:r>
              <a:rPr lang="sr-Cyrl-RS" sz="1700" b="1" dirty="0"/>
              <a:t> За задато </a:t>
            </a:r>
            <a:r>
              <a:rPr lang="en-US" sz="1700" b="1" dirty="0"/>
              <a:t>MD(</a:t>
            </a:r>
            <a:r>
              <a:rPr lang="sr-Cyrl-RS" sz="1700" b="1" dirty="0"/>
              <a:t>П</a:t>
            </a:r>
            <a:r>
              <a:rPr lang="en-US" sz="1700" b="1" dirty="0"/>
              <a:t>)</a:t>
            </a:r>
            <a:r>
              <a:rPr lang="sr-Cyrl-RS" sz="1700" b="1" dirty="0"/>
              <a:t>, практично је немогуће наћи П</a:t>
            </a:r>
            <a:r>
              <a:rPr lang="sr-Cyrl-RS" sz="1700" b="1" dirty="0" smtClean="0"/>
              <a:t>.</a:t>
            </a:r>
          </a:p>
          <a:p>
            <a:pPr marL="0" lvl="3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sr-Cyrl-RS" sz="1700" b="1" dirty="0"/>
              <a:t>	</a:t>
            </a:r>
            <a:r>
              <a:rPr lang="sr-Cyrl-RS" sz="1700" dirty="0" smtClean="0"/>
              <a:t>3.</a:t>
            </a:r>
            <a:r>
              <a:rPr lang="sr-Cyrl-RS" sz="1700" b="1" dirty="0"/>
              <a:t> За задато П, нико не може да израчуна такво П’ да важи </a:t>
            </a:r>
            <a:r>
              <a:rPr lang="en-US" sz="1700" b="1" dirty="0"/>
              <a:t>MD(</a:t>
            </a:r>
            <a:r>
              <a:rPr lang="sr-Cyrl-RS" sz="1700" b="1" dirty="0"/>
              <a:t>П</a:t>
            </a:r>
            <a:r>
              <a:rPr lang="en-US" sz="1700" b="1" dirty="0"/>
              <a:t>)=MD(</a:t>
            </a:r>
            <a:r>
              <a:rPr lang="sr-Cyrl-RS" sz="1700" b="1" dirty="0"/>
              <a:t>П</a:t>
            </a:r>
            <a:r>
              <a:rPr lang="en-US" sz="1700" b="1" dirty="0"/>
              <a:t>’)</a:t>
            </a:r>
            <a:r>
              <a:rPr lang="sr-Cyrl-RS" sz="1700" b="1" dirty="0" smtClean="0"/>
              <a:t>.</a:t>
            </a:r>
          </a:p>
          <a:p>
            <a:pPr marL="0" lvl="3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sr-Cyrl-RS" sz="1700" b="1" dirty="0" smtClean="0"/>
              <a:t>	</a:t>
            </a:r>
            <a:r>
              <a:rPr lang="sr-Cyrl-RS" sz="1700" dirty="0" smtClean="0"/>
              <a:t>4.</a:t>
            </a:r>
            <a:r>
              <a:rPr lang="en-US" sz="1700" b="1" dirty="0"/>
              <a:t> </a:t>
            </a:r>
            <a:r>
              <a:rPr lang="sr-Cyrl-RS" sz="1700" b="1" dirty="0"/>
              <a:t>Измена улазних података чак и за један бит даје веома различит </a:t>
            </a:r>
            <a:r>
              <a:rPr lang="sr-Cyrl-RS" sz="1700" b="1" dirty="0" smtClean="0"/>
              <a:t>резултат.</a:t>
            </a:r>
          </a:p>
          <a:p>
            <a:pPr marL="0" lvl="3" indent="0">
              <a:lnSpc>
                <a:spcPct val="150000"/>
              </a:lnSpc>
              <a:buNone/>
            </a:pPr>
            <a:endParaRPr lang="sr-Cyrl-RS" sz="1600" dirty="0"/>
          </a:p>
          <a:p>
            <a:pPr marL="342900" lvl="3" indent="-34290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sr-Cyrl-RS" sz="1600" dirty="0"/>
              <a:t>За </a:t>
            </a:r>
            <a:r>
              <a:rPr lang="sr-Cyrl-RS" sz="1600" b="1" dirty="0"/>
              <a:t>испуњење трећег услова,</a:t>
            </a:r>
            <a:r>
              <a:rPr lang="sr-Cyrl-RS" sz="1600" dirty="0"/>
              <a:t> резултат хеширања мора бити дужине барем 128 </a:t>
            </a:r>
            <a:r>
              <a:rPr lang="sr-Cyrl-RS" sz="1600" dirty="0" smtClean="0"/>
              <a:t>битова.</a:t>
            </a:r>
          </a:p>
          <a:p>
            <a:pPr marL="0" lvl="3" indent="0">
              <a:lnSpc>
                <a:spcPct val="200000"/>
              </a:lnSpc>
              <a:buNone/>
            </a:pPr>
            <a:endParaRPr lang="sr-Cyrl-RS" sz="1600" dirty="0" smtClean="0"/>
          </a:p>
          <a:p>
            <a:pPr marL="342900" lvl="3" indent="-34290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sr-Cyrl-RS" sz="1600" dirty="0"/>
              <a:t>Да би се </a:t>
            </a:r>
            <a:r>
              <a:rPr lang="sr-Cyrl-RS" sz="1600" b="1" dirty="0"/>
              <a:t>испунио четврти услов</a:t>
            </a:r>
            <a:r>
              <a:rPr lang="sr-Cyrl-RS" sz="1600" dirty="0"/>
              <a:t>, функција за хеширање мора добро да  промеша </a:t>
            </a:r>
            <a:r>
              <a:rPr lang="sr-Cyrl-RS" sz="1600" dirty="0" smtClean="0"/>
              <a:t>битове.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6302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04800" y="438150"/>
            <a:ext cx="8534400" cy="3581400"/>
          </a:xfrm>
        </p:spPr>
        <p:txBody>
          <a:bodyPr>
            <a:normAutofit/>
          </a:bodyPr>
          <a:lstStyle/>
          <a:p>
            <a:pPr algn="just"/>
            <a:r>
              <a:rPr lang="sr-Cyrl-RS" sz="1800" dirty="0" smtClean="0"/>
              <a:t>Функција не </a:t>
            </a:r>
            <a:r>
              <a:rPr lang="sr-Cyrl-RS" sz="1800" dirty="0"/>
              <a:t>треба бити превише једноставна у мешању </a:t>
            </a:r>
            <a:r>
              <a:rPr lang="sr-Cyrl-RS" sz="1800" dirty="0" smtClean="0"/>
              <a:t>битова</a:t>
            </a:r>
            <a:r>
              <a:rPr lang="en-US" sz="1800" dirty="0" smtClean="0"/>
              <a:t>.</a:t>
            </a:r>
          </a:p>
          <a:p>
            <a:pPr algn="just"/>
            <a:r>
              <a:rPr lang="sr-Cyrl-RS" sz="1800" dirty="0" smtClean="0"/>
              <a:t>Не </a:t>
            </a:r>
            <a:r>
              <a:rPr lang="sr-Cyrl-RS" sz="1800" dirty="0"/>
              <a:t>треба бити ни превише сложена, пошто неки поруке које је потребно сублимирати имају и до неколико гигабајта</a:t>
            </a:r>
            <a:r>
              <a:rPr lang="sr-Cyrl-RS" sz="1800" dirty="0" smtClean="0"/>
              <a:t>.</a:t>
            </a:r>
            <a:endParaRPr lang="en-US" sz="1800" dirty="0" smtClean="0"/>
          </a:p>
          <a:p>
            <a:endParaRPr lang="sr-Cyrl-RS" sz="1800" dirty="0" smtClean="0"/>
          </a:p>
          <a:p>
            <a:endParaRPr lang="sr-Cyrl-RS" sz="1800" dirty="0"/>
          </a:p>
          <a:p>
            <a:r>
              <a:rPr lang="sr-Cyrl-RS" sz="1800" dirty="0" smtClean="0"/>
              <a:t>Графикон приказује зависност изме-</a:t>
            </a:r>
          </a:p>
          <a:p>
            <a:pPr marL="341313" indent="0">
              <a:buNone/>
            </a:pPr>
            <a:r>
              <a:rPr lang="sr-Cyrl-RS" sz="1800" dirty="0" smtClean="0"/>
              <a:t>ђу времена извршавања алгоритма </a:t>
            </a:r>
          </a:p>
          <a:p>
            <a:pPr marL="341313" indent="0">
              <a:buNone/>
            </a:pPr>
            <a:r>
              <a:rPr lang="en-US" sz="1800" b="1" dirty="0" smtClean="0"/>
              <a:t>SHA-1 </a:t>
            </a:r>
            <a:r>
              <a:rPr lang="sr-Cyrl-RS" sz="1800" dirty="0" smtClean="0"/>
              <a:t>и величине података у</a:t>
            </a:r>
            <a:r>
              <a:rPr lang="en-US" sz="1800" dirty="0" smtClean="0"/>
              <a:t> </a:t>
            </a:r>
          </a:p>
          <a:p>
            <a:pPr marL="341313" indent="0">
              <a:buNone/>
            </a:pPr>
            <a:r>
              <a:rPr lang="en-US" sz="1800" b="1" dirty="0" err="1" smtClean="0"/>
              <a:t>byt</a:t>
            </a:r>
            <a:r>
              <a:rPr lang="sr-Cyrl-RS" sz="1800" b="1" dirty="0" smtClean="0"/>
              <a:t>е</a:t>
            </a:r>
            <a:r>
              <a:rPr lang="en-US" sz="1800" b="1" dirty="0" smtClean="0"/>
              <a:t>-</a:t>
            </a:r>
            <a:r>
              <a:rPr lang="sr-Cyrl-RS" sz="1800" b="1" dirty="0" smtClean="0"/>
              <a:t>овима.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370812"/>
            <a:ext cx="4399286" cy="329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0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Secure Hashing Algorithm 1 (SHA-1)</a:t>
            </a:r>
            <a:endParaRPr lang="en-US" sz="28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1600" dirty="0" smtClean="0"/>
              <a:t>NSA-NIST (199</a:t>
            </a:r>
            <a:r>
              <a:rPr lang="sr-Cyrl-RS" sz="1600" dirty="0" smtClean="0"/>
              <a:t>5</a:t>
            </a:r>
            <a:r>
              <a:rPr lang="en-US" sz="1600" dirty="0" smtClean="0"/>
              <a:t>)</a:t>
            </a:r>
            <a:r>
              <a:rPr lang="sr-Cyrl-RS" sz="1600" dirty="0" smtClean="0"/>
              <a:t>.</a:t>
            </a:r>
            <a:endParaRPr lang="en-US" sz="1600" dirty="0" smtClean="0"/>
          </a:p>
          <a:p>
            <a:pPr>
              <a:lnSpc>
                <a:spcPct val="200000"/>
              </a:lnSpc>
            </a:pPr>
            <a:r>
              <a:rPr lang="en-US" sz="1600" b="1" dirty="0" err="1" smtClean="0"/>
              <a:t>Merkle</a:t>
            </a:r>
            <a:r>
              <a:rPr lang="sr-Cyrl-RS" sz="1600" b="1" dirty="0" smtClean="0"/>
              <a:t> </a:t>
            </a:r>
            <a:r>
              <a:rPr lang="en-US" sz="1600" b="1" dirty="0" smtClean="0"/>
              <a:t>-</a:t>
            </a:r>
            <a:r>
              <a:rPr lang="sr-Cyrl-RS" sz="1600" b="1" dirty="0" smtClean="0"/>
              <a:t> </a:t>
            </a:r>
            <a:r>
              <a:rPr lang="en-US" sz="1600" b="1" dirty="0" err="1" smtClean="0"/>
              <a:t>Damgard</a:t>
            </a:r>
            <a:r>
              <a:rPr lang="en-US" sz="1600" dirty="0" smtClean="0"/>
              <a:t> </a:t>
            </a:r>
            <a:r>
              <a:rPr lang="sr-Cyrl-RS" sz="1600" dirty="0" smtClean="0"/>
              <a:t>принцип.</a:t>
            </a:r>
          </a:p>
          <a:p>
            <a:pPr algn="just">
              <a:lnSpc>
                <a:spcPct val="200000"/>
              </a:lnSpc>
            </a:pPr>
            <a:r>
              <a:rPr lang="sr-Cyrl-RS" sz="1600" dirty="0"/>
              <a:t>Алгоритам обрађује улазне податке у блоковима од </a:t>
            </a:r>
            <a:r>
              <a:rPr lang="sr-Cyrl-RS" sz="1600" dirty="0" smtClean="0"/>
              <a:t> 512  битова </a:t>
            </a:r>
            <a:r>
              <a:rPr lang="sr-Cyrl-RS" sz="1600" dirty="0"/>
              <a:t>и генерише сажетак поруке дужине 160 </a:t>
            </a:r>
            <a:r>
              <a:rPr lang="sr-Cyrl-RS" sz="1600" dirty="0" smtClean="0"/>
              <a:t>битова.</a:t>
            </a:r>
          </a:p>
          <a:p>
            <a:pPr algn="just">
              <a:lnSpc>
                <a:spcPct val="200000"/>
              </a:lnSpc>
            </a:pPr>
            <a:r>
              <a:rPr lang="sr-Cyrl-RS" sz="1600" dirty="0"/>
              <a:t>Данас је овај метод хеширања података застарео и пун мана и превазишле су га новије генерације </a:t>
            </a:r>
            <a:r>
              <a:rPr lang="en-US" sz="1600" dirty="0" smtClean="0"/>
              <a:t>SHA</a:t>
            </a:r>
            <a:r>
              <a:rPr lang="sr-Cyrl-RS" sz="1600" dirty="0" smtClean="0"/>
              <a:t>.(</a:t>
            </a:r>
            <a:r>
              <a:rPr lang="en-US" sz="1600" dirty="0" smtClean="0"/>
              <a:t>SHA-2,3</a:t>
            </a:r>
            <a:r>
              <a:rPr lang="sr-Cyrl-RS" sz="1600" dirty="0" smtClean="0"/>
              <a:t>)</a:t>
            </a:r>
            <a:r>
              <a:rPr lang="en-US" sz="1600" dirty="0" smtClean="0"/>
              <a:t>.</a:t>
            </a:r>
            <a:r>
              <a:rPr lang="sr-Cyrl-RS" sz="1600" dirty="0" smtClean="0"/>
              <a:t> Добар показни пример јер се већина хеш алгоритама своди на исти принцип рада.</a:t>
            </a:r>
          </a:p>
        </p:txBody>
      </p:sp>
    </p:spTree>
    <p:extLst>
      <p:ext uri="{BB962C8B-B14F-4D97-AF65-F5344CB8AC3E}">
        <p14:creationId xmlns:p14="http://schemas.microsoft.com/office/powerpoint/2010/main" val="3378460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/>
          <a:lstStyle/>
          <a:p>
            <a:r>
              <a:rPr lang="en-US" dirty="0" smtClean="0"/>
              <a:t>SHA-1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971550"/>
            <a:ext cx="8382000" cy="1752599"/>
          </a:xfrm>
        </p:spPr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sr-Cyrl-RS" sz="1600" dirty="0" smtClean="0"/>
              <a:t>На</a:t>
            </a:r>
            <a:r>
              <a:rPr lang="sr-Cyrl-RS" sz="1600" dirty="0"/>
              <a:t> </a:t>
            </a:r>
            <a:r>
              <a:rPr lang="sr-Cyrl-RS" sz="1600" dirty="0" smtClean="0"/>
              <a:t>крај </a:t>
            </a:r>
            <a:r>
              <a:rPr lang="sr-Cyrl-RS" sz="1600" dirty="0"/>
              <a:t>поруке додаје бит 1 и онолико нула колико је потребно да њена дужина  постане </a:t>
            </a:r>
            <a:r>
              <a:rPr lang="sr-Cyrl-RS" sz="1600" b="1" dirty="0"/>
              <a:t>умножак</a:t>
            </a:r>
            <a:r>
              <a:rPr lang="sr-Cyrl-RS" sz="1600" dirty="0"/>
              <a:t> </a:t>
            </a:r>
            <a:r>
              <a:rPr lang="sr-Cyrl-RS" sz="1600" b="1" dirty="0"/>
              <a:t>од 512 битова</a:t>
            </a:r>
            <a:r>
              <a:rPr lang="sr-Cyrl-RS" sz="1600" dirty="0" smtClean="0"/>
              <a:t>.</a:t>
            </a:r>
          </a:p>
          <a:p>
            <a:pPr algn="just">
              <a:buFont typeface="+mj-lt"/>
              <a:buAutoNum type="arabicPeriod"/>
            </a:pPr>
            <a:r>
              <a:rPr lang="sr-Cyrl-RS" sz="1600" dirty="0" smtClean="0"/>
              <a:t>Иницијализација пет </a:t>
            </a:r>
            <a:r>
              <a:rPr lang="sr-Cyrl-RS" sz="1600" dirty="0"/>
              <a:t>32-битних промењивих (</a:t>
            </a:r>
            <a:r>
              <a:rPr lang="sr-Cyrl-RS" sz="1600" b="1" dirty="0"/>
              <a:t>од </a:t>
            </a:r>
            <a:r>
              <a:rPr lang="en-US" sz="1600" b="1" dirty="0"/>
              <a:t>H0-H4)</a:t>
            </a:r>
            <a:r>
              <a:rPr lang="en-US" sz="1600" dirty="0"/>
              <a:t> </a:t>
            </a:r>
            <a:r>
              <a:rPr lang="sr-Cyrl-RS" sz="1600" dirty="0"/>
              <a:t>у којима се акумулира резултат </a:t>
            </a:r>
            <a:r>
              <a:rPr lang="sr-Cyrl-RS" sz="1600" dirty="0" smtClean="0"/>
              <a:t>хеширања.</a:t>
            </a:r>
            <a:r>
              <a:rPr lang="sr-Cyrl-RS" sz="1600" dirty="0"/>
              <a:t> Оне се иницијализују константама </a:t>
            </a:r>
            <a:r>
              <a:rPr lang="sr-Cyrl-RS" sz="1600" dirty="0" smtClean="0"/>
              <a:t>и </a:t>
            </a:r>
            <a:r>
              <a:rPr lang="sr-Cyrl-RS" sz="1600" dirty="0"/>
              <a:t>увек су на почетку </a:t>
            </a:r>
            <a:r>
              <a:rPr lang="sr-Cyrl-RS" sz="1600" dirty="0" smtClean="0"/>
              <a:t>исте.</a:t>
            </a:r>
          </a:p>
          <a:p>
            <a:pPr algn="just">
              <a:buFont typeface="+mj-lt"/>
              <a:buAutoNum type="arabicPeriod"/>
            </a:pPr>
            <a:r>
              <a:rPr lang="sr-Cyrl-RS" sz="1600" dirty="0"/>
              <a:t>И</a:t>
            </a:r>
            <a:r>
              <a:rPr lang="sr-Cyrl-RS" sz="1600" dirty="0" smtClean="0"/>
              <a:t>зрачунава се дисјункција </a:t>
            </a:r>
            <a:r>
              <a:rPr lang="sr-Cyrl-RS" sz="1600" dirty="0"/>
              <a:t>између 64-битног броја који представља дужину поруке пре допуњавања и најмање значајна 64 бита поруке који се затим замењује тим </a:t>
            </a:r>
            <a:r>
              <a:rPr lang="sr-Cyrl-RS" sz="1600" dirty="0" smtClean="0"/>
              <a:t>резултатом.</a:t>
            </a:r>
          </a:p>
          <a:p>
            <a:pPr algn="just">
              <a:buFont typeface="+mj-lt"/>
              <a:buAutoNum type="arabicPeriod"/>
            </a:pPr>
            <a:endParaRPr lang="en-US" sz="1600" dirty="0"/>
          </a:p>
        </p:txBody>
      </p:sp>
      <p:pic>
        <p:nvPicPr>
          <p:cNvPr id="9" name="Content Placeholder 8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876550"/>
            <a:ext cx="3817620" cy="166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31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09550"/>
                <a:ext cx="8229600" cy="33944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600" dirty="0" smtClean="0"/>
                  <a:t>4.</a:t>
                </a:r>
                <a:r>
                  <a:rPr lang="en-US" sz="1600" dirty="0" smtClean="0"/>
                  <a:t> </a:t>
                </a:r>
                <a:r>
                  <a:rPr lang="sr-Cyrl-RS" sz="1600" dirty="0"/>
                  <a:t>Онда се редом обрађује сваки блок ,од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/>
                        </m:ctrlPr>
                      </m:sSubPr>
                      <m:e>
                        <m:r>
                          <a:rPr lang="sr-Cyrl-RS" sz="1600" i="1"/>
                          <m:t>𝑀</m:t>
                        </m:r>
                      </m:e>
                      <m:sub>
                        <m:r>
                          <a:rPr lang="sr-Cyrl-RS" sz="1600" i="1"/>
                          <m:t>0</m:t>
                        </m:r>
                      </m:sub>
                    </m:sSub>
                  </m:oMath>
                </a14:m>
                <a:r>
                  <a:rPr lang="sr-Cyrl-RS" sz="1600" dirty="0"/>
                  <a:t> до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/>
                        </m:ctrlPr>
                      </m:sSubPr>
                      <m:e>
                        <m:r>
                          <a:rPr lang="sr-Cyrl-RS" sz="1600" i="1"/>
                          <m:t>𝑀</m:t>
                        </m:r>
                      </m:e>
                      <m:sub>
                        <m:r>
                          <a:rPr lang="sr-Cyrl-RS" sz="1600" i="1"/>
                          <m:t>𝑛</m:t>
                        </m:r>
                        <m:r>
                          <a:rPr lang="sr-Cyrl-RS" sz="1600" i="1"/>
                          <m:t>−1</m:t>
                        </m:r>
                      </m:sub>
                    </m:sSub>
                  </m:oMath>
                </a14:m>
                <a:r>
                  <a:rPr lang="en-US" sz="1600" dirty="0"/>
                  <a:t>. </a:t>
                </a:r>
                <a:r>
                  <a:rPr lang="en-US" sz="1600" dirty="0" smtClean="0"/>
                  <a:t> </a:t>
                </a:r>
                <a:r>
                  <a:rPr lang="sr-Cyrl-RS" sz="1600" dirty="0" smtClean="0"/>
                  <a:t>За </a:t>
                </a:r>
                <a:r>
                  <a:rPr lang="sr-Cyrl-RS" sz="1600" dirty="0"/>
                  <a:t>први блок се прво копира 16 речи помоћног низа </a:t>
                </a:r>
                <a:r>
                  <a:rPr lang="en-US" sz="1600" dirty="0"/>
                  <a:t>W </a:t>
                </a:r>
                <a:r>
                  <a:rPr lang="sr-Cyrl-RS" sz="1600" dirty="0"/>
                  <a:t>(дужине </a:t>
                </a:r>
                <a:r>
                  <a:rPr lang="sr-Cyrl-RS" sz="1600" dirty="0" smtClean="0"/>
                  <a:t>80 </a:t>
                </a:r>
                <a:r>
                  <a:rPr lang="sr-Cyrl-RS" sz="1600" dirty="0"/>
                  <a:t>речи</a:t>
                </a:r>
                <a:r>
                  <a:rPr lang="sr-Cyrl-RS" sz="1600" dirty="0" smtClean="0"/>
                  <a:t>)</a:t>
                </a:r>
                <a:r>
                  <a:rPr lang="en-US" sz="1600" dirty="0" smtClean="0"/>
                  <a:t>.</a:t>
                </a:r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dirty="0" smtClean="0"/>
                  <a:t>5.</a:t>
                </a:r>
                <a:r>
                  <a:rPr lang="sr-Cyrl-RS" sz="1600" dirty="0"/>
                  <a:t> Затим се низ попуњава са следеће 64 речи према формули</a:t>
                </a:r>
                <a:r>
                  <a:rPr lang="en-US" sz="1600" dirty="0"/>
                  <a:t>:</a:t>
                </a:r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400" dirty="0" smtClean="0"/>
                  <a:t>            </a:t>
                </a:r>
                <a:r>
                  <a:rPr lang="sr-Cyrl-RS" sz="1400" dirty="0" smtClean="0"/>
                  <a:t>где је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/>
                        </m:ctrlPr>
                      </m:sSupPr>
                      <m:e>
                        <m:r>
                          <a:rPr lang="en-US" sz="1400" i="1"/>
                          <m:t>𝑠</m:t>
                        </m:r>
                      </m:e>
                      <m:sup>
                        <m:r>
                          <a:rPr lang="en-US" sz="1400" i="1"/>
                          <m:t>𝑏</m:t>
                        </m:r>
                      </m:sup>
                    </m:sSup>
                  </m:oMath>
                </a14:m>
                <a:r>
                  <a:rPr lang="sr-Cyrl-RS" sz="1400" dirty="0"/>
                  <a:t>(</a:t>
                </a:r>
                <a:r>
                  <a:rPr lang="en-US" sz="1400" dirty="0"/>
                  <a:t>W</a:t>
                </a:r>
                <a:r>
                  <a:rPr lang="sr-Cyrl-RS" sz="1400" dirty="0"/>
                  <a:t>) представља циркуларно(повратно) ротирање улево 32-битне речи </a:t>
                </a:r>
                <a:r>
                  <a:rPr lang="en-US" sz="1400" dirty="0"/>
                  <a:t>W </a:t>
                </a:r>
                <a:r>
                  <a:rPr lang="sr-Cyrl-RS" sz="1400" dirty="0"/>
                  <a:t>за </a:t>
                </a:r>
                <a:r>
                  <a:rPr lang="en-US" sz="1400" dirty="0"/>
                  <a:t>b</a:t>
                </a:r>
                <a:r>
                  <a:rPr lang="sr-Cyrl-RS" sz="1400" dirty="0" smtClean="0"/>
                  <a:t>-битова</a:t>
                </a:r>
                <a:endParaRPr lang="en-US" sz="1400" dirty="0" smtClean="0"/>
              </a:p>
              <a:p>
                <a:pPr marL="0" indent="0">
                  <a:buNone/>
                </a:pPr>
                <a:r>
                  <a:rPr lang="en-US" sz="1400" dirty="0" smtClean="0"/>
                  <a:t>6.</a:t>
                </a:r>
                <a:r>
                  <a:rPr lang="sr-Cyrl-RS" sz="1400" dirty="0"/>
                  <a:t> </a:t>
                </a:r>
                <a:r>
                  <a:rPr lang="en-US" sz="1400" dirty="0" smtClean="0"/>
                  <a:t> </a:t>
                </a:r>
                <a:r>
                  <a:rPr lang="sr-Cyrl-RS" sz="1600" dirty="0" smtClean="0"/>
                  <a:t>Онда </a:t>
                </a:r>
                <a:r>
                  <a:rPr lang="sr-Cyrl-RS" sz="1600" dirty="0"/>
                  <a:t>се пет помоћних променљиве (од А-Е) иницијализују вредностима променљивих од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/>
                        </m:ctrlPr>
                      </m:sSubPr>
                      <m:e>
                        <m:r>
                          <a:rPr lang="en-US" sz="1600" i="1"/>
                          <m:t>𝐻</m:t>
                        </m:r>
                      </m:e>
                      <m:sub>
                        <m:r>
                          <a:rPr lang="en-US" sz="1600" i="1"/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/>
                        </m:ctrlPr>
                      </m:sSubPr>
                      <m:e>
                        <m:r>
                          <a:rPr lang="en-US" sz="1600" i="1"/>
                          <m:t>𝐻</m:t>
                        </m:r>
                      </m:e>
                      <m:sub>
                        <m:r>
                          <a:rPr lang="en-US" sz="1600" i="1"/>
                          <m:t>4</m:t>
                        </m:r>
                      </m:sub>
                    </m:sSub>
                  </m:oMath>
                </a14:m>
                <a:r>
                  <a:rPr lang="en-US" sz="1600" dirty="0"/>
                  <a:t>.</a:t>
                </a:r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:endParaRPr lang="en-US" sz="16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09550"/>
                <a:ext cx="8229600" cy="3394472"/>
              </a:xfrm>
              <a:blipFill rotWithShape="1">
                <a:blip r:embed="rId2"/>
                <a:stretch>
                  <a:fillRect l="-370" t="-539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496508"/>
            <a:ext cx="5469255" cy="41084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0" y="2800350"/>
            <a:ext cx="5400040" cy="90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50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3350"/>
            <a:ext cx="8229600" cy="4038600"/>
          </a:xfrm>
        </p:spPr>
        <p:txBody>
          <a:bodyPr>
            <a:normAutofit/>
          </a:bodyPr>
          <a:lstStyle/>
          <a:p>
            <a:r>
              <a:rPr lang="sr-Cyrl-RS" sz="1600" dirty="0" smtClean="0"/>
              <a:t>Функција сажимања </a:t>
            </a:r>
            <a:r>
              <a:rPr lang="en-US" sz="1600" dirty="0" smtClean="0"/>
              <a:t>Fi </a:t>
            </a:r>
            <a:r>
              <a:rPr lang="sr-Cyrl-RS" sz="1600" dirty="0" smtClean="0"/>
              <a:t>се мењају</a:t>
            </a:r>
            <a:r>
              <a:rPr lang="en-US" sz="1600" dirty="0" smtClean="0"/>
              <a:t> </a:t>
            </a:r>
            <a:r>
              <a:rPr lang="sr-Cyrl-RS" sz="1600" dirty="0" smtClean="0"/>
              <a:t>како се пролази кроз све речи у низу </a:t>
            </a:r>
            <a:r>
              <a:rPr lang="en-US" sz="1600" dirty="0" smtClean="0"/>
              <a:t>W</a:t>
            </a:r>
            <a:r>
              <a:rPr lang="sr-Cyrl-RS" sz="1600" dirty="0" smtClean="0"/>
              <a:t>.</a:t>
            </a:r>
          </a:p>
          <a:p>
            <a:pPr marL="0" indent="0">
              <a:buNone/>
            </a:pPr>
            <a:r>
              <a:rPr lang="sr-Cyrl-RS" sz="1600" dirty="0"/>
              <a:t>	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6.</a:t>
            </a:r>
            <a:r>
              <a:rPr lang="sr-Cyrl-RS" sz="1600" dirty="0"/>
              <a:t> Када се заврши свих 80 итерација петље, вредности променљивих од А-Е додају се (</a:t>
            </a:r>
            <a:r>
              <a:rPr lang="en-US" sz="1600" dirty="0"/>
              <a:t>XOR)</a:t>
            </a:r>
            <a:r>
              <a:rPr lang="sr-Cyrl-RS" sz="1600" dirty="0"/>
              <a:t> вредностима одговарајућих променљивих од </a:t>
            </a:r>
            <a:r>
              <a:rPr lang="en-US" sz="1600" dirty="0" smtClean="0"/>
              <a:t>H0-H4.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7.</a:t>
            </a:r>
            <a:r>
              <a:rPr lang="sr-Cyrl-RS" sz="1600" dirty="0"/>
              <a:t> Пошто је тако обрађен први 512-битни блок, почиње обрада </a:t>
            </a:r>
            <a:r>
              <a:rPr lang="sr-Cyrl-RS" sz="1600" dirty="0" smtClean="0"/>
              <a:t>следећег</a:t>
            </a:r>
            <a:r>
              <a:rPr lang="en-US" sz="1600" dirty="0" smtClean="0"/>
              <a:t>. W </a:t>
            </a:r>
            <a:r>
              <a:rPr lang="sr-Cyrl-RS" sz="1600" dirty="0" smtClean="0"/>
              <a:t>се ресетује,</a:t>
            </a:r>
            <a:r>
              <a:rPr lang="en-US" sz="1600" dirty="0" smtClean="0"/>
              <a:t>H </a:t>
            </a:r>
            <a:r>
              <a:rPr lang="sr-Cyrl-RS" sz="1600" dirty="0" smtClean="0"/>
              <a:t>низ се преписује у А-Е.</a:t>
            </a:r>
          </a:p>
          <a:p>
            <a:pPr marL="0" indent="0">
              <a:buNone/>
            </a:pPr>
            <a:endParaRPr lang="sr-Cyrl-RS" sz="1600" dirty="0"/>
          </a:p>
          <a:p>
            <a:pPr marL="0" indent="0">
              <a:buNone/>
            </a:pPr>
            <a:r>
              <a:rPr lang="sr-Cyrl-RS" sz="1600" dirty="0" smtClean="0"/>
              <a:t>8. </a:t>
            </a:r>
            <a:r>
              <a:rPr lang="sr-Cyrl-RS" sz="1600" dirty="0"/>
              <a:t>По завршетку обраде последњег блока, од пет 32-битних речи из низа </a:t>
            </a:r>
            <a:r>
              <a:rPr lang="en-US" sz="1600" dirty="0"/>
              <a:t>H</a:t>
            </a:r>
            <a:r>
              <a:rPr lang="sr-Cyrl-RS" sz="1600" dirty="0"/>
              <a:t> формира се 160-битни криптографски хеширан сажетак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742950"/>
            <a:ext cx="5400040" cy="84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110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71550"/>
                <a:ext cx="8229600" cy="3394472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>
                  <a:lnSpc>
                    <a:spcPct val="200000"/>
                  </a:lnSpc>
                </a:pPr>
                <a:r>
                  <a:rPr lang="sr-Cyrl-RS" sz="1600" dirty="0" smtClean="0"/>
                  <a:t>Роналд Ривест </a:t>
                </a:r>
                <a:r>
                  <a:rPr lang="en-US" sz="1600" dirty="0" smtClean="0"/>
                  <a:t>(1993)</a:t>
                </a:r>
              </a:p>
              <a:p>
                <a:pPr algn="just">
                  <a:lnSpc>
                    <a:spcPct val="200000"/>
                  </a:lnSpc>
                </a:pPr>
                <a:r>
                  <a:rPr lang="sr-Cyrl-RS" sz="1600" dirty="0" smtClean="0"/>
                  <a:t>Наследник </a:t>
                </a:r>
                <a:r>
                  <a:rPr lang="en-US" sz="1600" dirty="0" smtClean="0"/>
                  <a:t>MD3 </a:t>
                </a:r>
                <a:r>
                  <a:rPr lang="sr-Cyrl-RS" sz="1600" dirty="0" smtClean="0"/>
                  <a:t>и предходник </a:t>
                </a:r>
                <a:r>
                  <a:rPr lang="en-US" sz="1600" dirty="0" smtClean="0"/>
                  <a:t>SHA </a:t>
                </a:r>
                <a:r>
                  <a:rPr lang="sr-Cyrl-RS" sz="1600" dirty="0" smtClean="0"/>
                  <a:t>породице алгоритама.</a:t>
                </a:r>
              </a:p>
              <a:p>
                <a:pPr algn="just">
                  <a:lnSpc>
                    <a:spcPct val="200000"/>
                  </a:lnSpc>
                </a:pPr>
                <a:r>
                  <a:rPr lang="en-US" sz="1600" dirty="0" smtClean="0"/>
                  <a:t>SHA </a:t>
                </a:r>
                <a:r>
                  <a:rPr lang="sr-Cyrl-RS" sz="1600" dirty="0" smtClean="0"/>
                  <a:t>је наследио нека решења од овог алгоритма</a:t>
                </a:r>
              </a:p>
              <a:p>
                <a:pPr algn="just">
                  <a:lnSpc>
                    <a:spcPct val="200000"/>
                  </a:lnSpc>
                </a:pPr>
                <a:r>
                  <a:rPr lang="sr-Cyrl-RS" sz="1600" dirty="0" smtClean="0"/>
                  <a:t>Функције сажимања су синусне функције.</a:t>
                </a:r>
              </a:p>
              <a:p>
                <a:pPr algn="just">
                  <a:lnSpc>
                    <a:spcPct val="200000"/>
                  </a:lnSpc>
                </a:pPr>
                <a:r>
                  <a:rPr lang="sr-Cyrl-RS" sz="1600" dirty="0" smtClean="0"/>
                  <a:t>Дужина сажетка је 128 битова.</a:t>
                </a:r>
              </a:p>
              <a:p>
                <a:pPr algn="just">
                  <a:lnSpc>
                    <a:spcPct val="200000"/>
                  </a:lnSpc>
                </a:pPr>
                <a:r>
                  <a:rPr lang="sr-Cyrl-RS" sz="1600" dirty="0" smtClean="0"/>
                  <a:t>Данас се увелико користи и поред доказаних мана.</a:t>
                </a:r>
              </a:p>
              <a:p>
                <a:pPr algn="just">
                  <a:lnSpc>
                    <a:spcPct val="200000"/>
                  </a:lnSpc>
                </a:pPr>
                <a:r>
                  <a:rPr lang="sr-Cyrl-RS" sz="1600" dirty="0" smtClean="0"/>
                  <a:t>Потребно је испитати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r-Cyrl-RS" sz="1600" i="1" smtClean="0"/>
                        </m:ctrlPr>
                      </m:sSupPr>
                      <m:e>
                        <m:r>
                          <a:rPr lang="sr-Cyrl-RS" sz="1600" b="0" i="1" smtClean="0"/>
                          <m:t>2</m:t>
                        </m:r>
                      </m:e>
                      <m:sup>
                        <m:r>
                          <a:rPr lang="sr-Cyrl-RS" sz="1600" b="0" i="1" smtClean="0"/>
                          <m:t>60</m:t>
                        </m:r>
                      </m:sup>
                    </m:sSup>
                    <m:r>
                      <a:rPr lang="en-US" sz="1600" b="0" i="1" smtClean="0"/>
                      <m:t> </m:t>
                    </m:r>
                    <m:r>
                      <a:rPr lang="sr-Cyrl-RS" sz="1600" b="0" i="1" smtClean="0"/>
                      <m:t>случаја улаза за судар.</m:t>
                    </m:r>
                  </m:oMath>
                </a14:m>
                <a:endParaRPr lang="sr-Cyrl-RS" sz="16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71550"/>
                <a:ext cx="8229600" cy="3394472"/>
              </a:xfrm>
              <a:blipFill rotWithShape="1">
                <a:blip r:embed="rId2"/>
                <a:stretch>
                  <a:fillRect l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77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3861</TotalTime>
  <Words>729</Words>
  <Application>Microsoft Office PowerPoint</Application>
  <PresentationFormat>On-screen Show (16:9)</PresentationFormat>
  <Paragraphs>87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Хеш функције Програмирање система који раде у реалном времену  </vt:lpstr>
      <vt:lpstr>PowerPoint Presentation</vt:lpstr>
      <vt:lpstr>PowerPoint Presentation</vt:lpstr>
      <vt:lpstr>PowerPoint Presentation</vt:lpstr>
      <vt:lpstr>Secure Hashing Algorithm 1 (SHA-1)</vt:lpstr>
      <vt:lpstr>SHA-1</vt:lpstr>
      <vt:lpstr>PowerPoint Presentation</vt:lpstr>
      <vt:lpstr>PowerPoint Presentation</vt:lpstr>
      <vt:lpstr>MD5</vt:lpstr>
      <vt:lpstr>Слабости хеша и уобичајни напади</vt:lpstr>
      <vt:lpstr>Рођендански напад</vt:lpstr>
      <vt:lpstr>Рођендански парадокс</vt:lpstr>
      <vt:lpstr>Математика иза парадокса</vt:lpstr>
      <vt:lpstr>Судари</vt:lpstr>
      <vt:lpstr>Судари</vt:lpstr>
      <vt:lpstr>Примена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Steganography</dc:title>
  <dc:creator>Draps</dc:creator>
  <cp:lastModifiedBy>mateja</cp:lastModifiedBy>
  <cp:revision>114</cp:revision>
  <dcterms:created xsi:type="dcterms:W3CDTF">2006-08-16T00:00:00Z</dcterms:created>
  <dcterms:modified xsi:type="dcterms:W3CDTF">2020-07-09T12:56:54Z</dcterms:modified>
</cp:coreProperties>
</file>