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3" r:id="rId9"/>
    <p:sldId id="268" r:id="rId10"/>
    <p:sldId id="270" r:id="rId11"/>
    <p:sldId id="272" r:id="rId12"/>
    <p:sldId id="271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AFD7AB-27E7-147C-7981-DB7EF2837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B5EDFAA-DED2-F910-C004-6681149E0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EA33CD-9681-AAF3-073C-09DA86A9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C47A-DCB5-4285-AA70-BD775DD4EC0F}" type="datetimeFigureOut">
              <a:rPr lang="hu-HU" smtClean="0"/>
              <a:t>2025. 05. 29.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FD069A-DD07-9405-11BA-ACD5AD6B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B54F26-E02F-FA8E-17E8-41469CA1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1B-ACB3-4E00-8F1D-9F5DAB3F64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415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5F733E-E87B-834D-99F0-A3F874EB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1B38922-41A8-A8FC-B629-61ACCBBFE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E6F370-E50A-3E4A-6D6C-DF62704D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C47A-DCB5-4285-AA70-BD775DD4EC0F}" type="datetimeFigureOut">
              <a:rPr lang="hu-HU" smtClean="0"/>
              <a:t>2025. 05. 29.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333D26-1BF5-9E75-3562-1BFA9156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E16E70-5845-3C04-BBF8-2773D6A7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1B-ACB3-4E00-8F1D-9F5DAB3F64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23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CE9ED26-E11E-C526-9656-1AE2931B7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8FCE46C-CBF7-CEE1-D5EA-E7B8341B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5482B71-2CB6-38AC-84AE-AD5B6A2B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C47A-DCB5-4285-AA70-BD775DD4EC0F}" type="datetimeFigureOut">
              <a:rPr lang="hu-HU" smtClean="0"/>
              <a:t>2025. 05. 29.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829807-68ED-F182-93ED-37DF4AC8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6E7B6B-41A2-3E32-B8CD-A80ECA5E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1B-ACB3-4E00-8F1D-9F5DAB3F64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9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C7002E-38FE-6E20-4445-1C7B4911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0D832F-87A5-451A-BE8B-7EED9E52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38BAA6-A156-E6E7-A7FD-A5FD6B7D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C47A-DCB5-4285-AA70-BD775DD4EC0F}" type="datetimeFigureOut">
              <a:rPr lang="hu-HU" smtClean="0"/>
              <a:t>2025. 05. 29.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7214F2-B919-D1D9-F354-0984FC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BBABC88-DFE5-CDE0-821E-71C86EC7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1B-ACB3-4E00-8F1D-9F5DAB3F64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893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D5909A-E4E9-A7E7-CE2A-94B2A275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6916F94-821F-C531-E8E8-224B39802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EA4B97-AE81-D465-6DA3-1157CDA1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C47A-DCB5-4285-AA70-BD775DD4EC0F}" type="datetimeFigureOut">
              <a:rPr lang="hu-HU" smtClean="0"/>
              <a:t>2025. 05. 29.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9DCC63-F0F9-8F9C-6C80-FC4C5515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979BFE-FF44-8DA6-7FDC-06F1DCDC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1B-ACB3-4E00-8F1D-9F5DAB3F64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65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E8929E-1CC7-F0C2-A8CF-77083774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F0F434-57CF-F693-74B7-CD8F5CF27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3B24FDE-E438-B078-237F-B00D22AB1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79E60C0-9512-1D96-0924-440D9383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C47A-DCB5-4285-AA70-BD775DD4EC0F}" type="datetimeFigureOut">
              <a:rPr lang="hu-HU" smtClean="0"/>
              <a:t>2025. 05. 29.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1D01613-909C-F708-EF02-1777B316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9EC5B7B-369E-7A62-495E-C5404E6D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1B-ACB3-4E00-8F1D-9F5DAB3F64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443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079036-D73C-0D68-47CD-AFB5EE93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C336B43-920C-CC17-7319-E7AF44D22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179F787-1AF9-360A-FB4E-A98C06E68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9461F97-7247-D61D-C66E-A4E321178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CBF71F8-3423-13E9-5D40-0CEA995D2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3F8CD33-C9E7-D72E-48F6-9CCB96B1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C47A-DCB5-4285-AA70-BD775DD4EC0F}" type="datetimeFigureOut">
              <a:rPr lang="hu-HU" smtClean="0"/>
              <a:t>2025. 05. 29.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BEC3384-0A91-8C9E-2BAA-9BFEB611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937B170-801B-2C6F-4BD7-B2402310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1B-ACB3-4E00-8F1D-9F5DAB3F64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033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60A3FA-9B33-0360-78E6-D14F565E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83429ED-B274-DE01-D1A1-A725029A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C47A-DCB5-4285-AA70-BD775DD4EC0F}" type="datetimeFigureOut">
              <a:rPr lang="hu-HU" smtClean="0"/>
              <a:t>2025. 05. 29.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CB12F1B-E580-D7BC-7F1F-EBA00841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3672306-AC7D-CBA5-884C-A944D1E9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1B-ACB3-4E00-8F1D-9F5DAB3F64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698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5B8372A-D701-F4D0-DBFA-E46CB659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C47A-DCB5-4285-AA70-BD775DD4EC0F}" type="datetimeFigureOut">
              <a:rPr lang="hu-HU" smtClean="0"/>
              <a:t>2025. 05. 29.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272F976-DB9D-DA38-4406-5FDA7C70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015243B-68F1-9AEF-CB30-0B305BE0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1B-ACB3-4E00-8F1D-9F5DAB3F64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08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D3649E-5F3B-0DEA-3B03-F81863B2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C3F2D4-50BE-2A62-49EC-ED617A59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7365B4B-D624-0FC0-C7FD-1B1A990D1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744CE04-AD14-E4D1-B825-089138C0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C47A-DCB5-4285-AA70-BD775DD4EC0F}" type="datetimeFigureOut">
              <a:rPr lang="hu-HU" smtClean="0"/>
              <a:t>2025. 05. 29.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A22786E-67C0-E3C8-A567-1F9C43E3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A6FEB80-FAF5-6101-1E0C-A38CD5FA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1B-ACB3-4E00-8F1D-9F5DAB3F64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6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B36329-44E6-6D23-4344-F647947F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81B7B0A-7FDA-BE2E-A11E-A9F135D6A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BE087-4733-0905-833F-A0AB7DAEA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F8805EB-F7DE-A067-EEE6-218A8FDA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C47A-DCB5-4285-AA70-BD775DD4EC0F}" type="datetimeFigureOut">
              <a:rPr lang="hu-HU" smtClean="0"/>
              <a:t>2025. 05. 29.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850C4A6-1472-2E5F-972F-8CF6D5A1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5818560-C4DC-7E60-0BD7-8B6795BA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DF1B-ACB3-4E00-8F1D-9F5DAB3F64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133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5000"/>
                <a:lumOff val="95000"/>
              </a:schemeClr>
            </a:gs>
            <a:gs pos="89000">
              <a:schemeClr val="tx2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BBC20B1-FC71-F032-512A-3E5DF9D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46AE57-C8EC-7ECA-F228-03613273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DC5089-6C06-4435-4B25-826D71443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5C47A-DCB5-4285-AA70-BD775DD4EC0F}" type="datetimeFigureOut">
              <a:rPr lang="hu-HU" smtClean="0"/>
              <a:t>2025. 05. 29.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A12A01-AA12-ADAA-5A0B-B964309AA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1B5377-2CCC-C175-D42F-D7168C9F1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A4DF1B-ACB3-4E00-8F1D-9F5DAB3F64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78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024e-vp-vizsgaremek/SkiR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56EE40-325D-1AB3-B85B-B0987BC0A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565"/>
            <a:ext cx="9144000" cy="1441263"/>
          </a:xfrm>
        </p:spPr>
        <p:txBody>
          <a:bodyPr/>
          <a:lstStyle/>
          <a:p>
            <a:r>
              <a:rPr lang="en-GB" dirty="0"/>
              <a:t>SkiRent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3710EAE-60D1-4C22-EA91-42BEA50B2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572" y="2160544"/>
            <a:ext cx="9786851" cy="657470"/>
          </a:xfrm>
        </p:spPr>
        <p:txBody>
          <a:bodyPr>
            <a:normAutofit/>
          </a:bodyPr>
          <a:lstStyle/>
          <a:p>
            <a:r>
              <a:rPr lang="en-GB" sz="2800" b="1" dirty="0"/>
              <a:t>Ski equipment rental and management software</a:t>
            </a:r>
            <a:endParaRPr lang="hu-HU" sz="2800" b="1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C03EE15-9FA9-D665-F560-FC0FBAAD4507}"/>
              </a:ext>
            </a:extLst>
          </p:cNvPr>
          <p:cNvSpPr txBox="1"/>
          <p:nvPr/>
        </p:nvSpPr>
        <p:spPr>
          <a:xfrm>
            <a:off x="640018" y="4368721"/>
            <a:ext cx="1091196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dirty="0"/>
              <a:t>Made</a:t>
            </a:r>
            <a:r>
              <a:rPr lang="hu-HU" sz="2200" dirty="0"/>
              <a:t> </a:t>
            </a:r>
            <a:r>
              <a:rPr lang="hu-HU" sz="2200" dirty="0" err="1"/>
              <a:t>by</a:t>
            </a:r>
            <a:r>
              <a:rPr lang="en-US" sz="2200" dirty="0"/>
              <a:t> students of </a:t>
            </a:r>
            <a:r>
              <a:rPr lang="en-US" sz="2200" i="1" dirty="0"/>
              <a:t>Szeged SZC </a:t>
            </a:r>
            <a:r>
              <a:rPr lang="en-US" sz="2200" i="1" dirty="0" err="1"/>
              <a:t>Vasvári</a:t>
            </a:r>
            <a:r>
              <a:rPr lang="en-US" sz="2200" i="1" dirty="0"/>
              <a:t> </a:t>
            </a:r>
            <a:r>
              <a:rPr lang="en-US" sz="2200" i="1" dirty="0" err="1"/>
              <a:t>Pál</a:t>
            </a:r>
            <a:r>
              <a:rPr lang="en-US" sz="2200" i="1" dirty="0"/>
              <a:t> Vocational School of Economics and IT </a:t>
            </a:r>
            <a:endParaRPr lang="hu-HU" sz="2200" i="1" dirty="0"/>
          </a:p>
          <a:p>
            <a:endParaRPr lang="hu-HU" sz="2400" dirty="0"/>
          </a:p>
          <a:p>
            <a:endParaRPr lang="en-GB" sz="2400" dirty="0"/>
          </a:p>
          <a:p>
            <a:pPr algn="r"/>
            <a:r>
              <a:rPr lang="en-GB" sz="2400" dirty="0" err="1"/>
              <a:t>József</a:t>
            </a:r>
            <a:r>
              <a:rPr lang="en-GB" sz="2400" dirty="0"/>
              <a:t> </a:t>
            </a:r>
            <a:r>
              <a:rPr lang="en-GB" sz="2400" dirty="0" err="1"/>
              <a:t>Miklós</a:t>
            </a:r>
            <a:r>
              <a:rPr lang="hu-HU" sz="2400" dirty="0"/>
              <a:t> Kovács</a:t>
            </a:r>
            <a:endParaRPr lang="en-GB" sz="2400" dirty="0"/>
          </a:p>
          <a:p>
            <a:pPr algn="r"/>
            <a:r>
              <a:rPr lang="en-GB" sz="2400" dirty="0"/>
              <a:t>Gábor Varga</a:t>
            </a: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988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accent1">
                <a:lumMod val="5000"/>
                <a:lumOff val="95000"/>
              </a:schemeClr>
            </a:gs>
            <a:gs pos="92000">
              <a:schemeClr val="tx2"/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778CB0-7729-42B2-BE64-FB955AE8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57CE98-78C0-4A99-93E0-2D15FB08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 err="1"/>
              <a:t>Modular</a:t>
            </a:r>
            <a:r>
              <a:rPr lang="hu-HU" dirty="0"/>
              <a:t> </a:t>
            </a:r>
            <a:r>
              <a:rPr lang="hu-HU" dirty="0" err="1"/>
              <a:t>structure</a:t>
            </a:r>
            <a:endParaRPr lang="hu-HU" dirty="0"/>
          </a:p>
          <a:p>
            <a:r>
              <a:rPr lang="en-US" dirty="0"/>
              <a:t>Dynamic menu and product</a:t>
            </a:r>
            <a:r>
              <a:rPr lang="hu-HU" dirty="0"/>
              <a:t>s display</a:t>
            </a:r>
            <a:r>
              <a:rPr lang="en-US" dirty="0"/>
              <a:t>.</a:t>
            </a:r>
            <a:endParaRPr lang="hu-HU" dirty="0"/>
          </a:p>
          <a:p>
            <a:r>
              <a:rPr lang="en-US" dirty="0"/>
              <a:t>Payment process integration (</a:t>
            </a:r>
            <a:r>
              <a:rPr lang="en-US" dirty="0" err="1"/>
              <a:t>FakePay</a:t>
            </a:r>
            <a:r>
              <a:rPr lang="en-US" dirty="0"/>
              <a:t> demo)</a:t>
            </a:r>
            <a:endParaRPr lang="hu-HU" dirty="0"/>
          </a:p>
          <a:p>
            <a:r>
              <a:rPr lang="en-US" dirty="0"/>
              <a:t>Invoice preview and print support</a:t>
            </a:r>
            <a:endParaRPr lang="hu-HU" dirty="0"/>
          </a:p>
          <a:p>
            <a:r>
              <a:rPr lang="en-US" dirty="0"/>
              <a:t>Detailed storage of bookings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DFB5B46C-60CA-4F2B-9017-EAE7C28AA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447" y="182562"/>
            <a:ext cx="1991907" cy="649287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62072B9-E13B-45B9-9688-FB8C2EA3A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56" y="5599129"/>
            <a:ext cx="7518382" cy="595297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92E6A3A1-C75D-402A-A15E-6786FABC4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856" y="4543512"/>
            <a:ext cx="7518382" cy="577146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66A8F707-2C1F-43D7-ABE5-8ACD982452F1}"/>
              </a:ext>
            </a:extLst>
          </p:cNvPr>
          <p:cNvSpPr txBox="1"/>
          <p:nvPr/>
        </p:nvSpPr>
        <p:spPr>
          <a:xfrm>
            <a:off x="4034370" y="6256923"/>
            <a:ext cx="199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i="1" dirty="0" err="1"/>
              <a:t>Logged</a:t>
            </a:r>
            <a:r>
              <a:rPr lang="hu-HU" sz="1600" i="1" dirty="0"/>
              <a:t>-in </a:t>
            </a:r>
            <a:r>
              <a:rPr lang="hu-HU" sz="1600" i="1" dirty="0" err="1"/>
              <a:t>user</a:t>
            </a:r>
            <a:r>
              <a:rPr lang="hu-HU" sz="1600" i="1" dirty="0"/>
              <a:t> </a:t>
            </a:r>
            <a:r>
              <a:rPr lang="hu-HU" sz="1600" i="1" dirty="0" err="1"/>
              <a:t>menu</a:t>
            </a:r>
            <a:endParaRPr lang="hu-HU" sz="1600" i="1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71F4A55-511B-4221-8E2D-A71E3DA508F4}"/>
              </a:ext>
            </a:extLst>
          </p:cNvPr>
          <p:cNvSpPr txBox="1"/>
          <p:nvPr/>
        </p:nvSpPr>
        <p:spPr>
          <a:xfrm>
            <a:off x="4202709" y="5041731"/>
            <a:ext cx="165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i="1" dirty="0" err="1"/>
              <a:t>Guest</a:t>
            </a:r>
            <a:r>
              <a:rPr lang="hu-HU" sz="1600" i="1" dirty="0"/>
              <a:t> </a:t>
            </a:r>
            <a:r>
              <a:rPr lang="hu-HU" sz="1600" i="1" dirty="0" err="1"/>
              <a:t>user</a:t>
            </a:r>
            <a:r>
              <a:rPr lang="hu-HU" sz="1600" i="1" dirty="0"/>
              <a:t> </a:t>
            </a:r>
            <a:r>
              <a:rPr lang="hu-HU" sz="1600" i="1" dirty="0" err="1"/>
              <a:t>menu</a:t>
            </a:r>
            <a:endParaRPr lang="hu-HU" sz="1600" i="1" dirty="0"/>
          </a:p>
        </p:txBody>
      </p:sp>
    </p:spTree>
    <p:extLst>
      <p:ext uri="{BB962C8B-B14F-4D97-AF65-F5344CB8AC3E}">
        <p14:creationId xmlns:p14="http://schemas.microsoft.com/office/powerpoint/2010/main" val="149462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accent1">
                <a:lumMod val="5000"/>
                <a:lumOff val="95000"/>
              </a:schemeClr>
            </a:gs>
            <a:gs pos="78000">
              <a:schemeClr val="tx2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987C81-60DF-41DA-A695-24F6DAD2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Payment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7D45A0-DE1E-4264-AE53-6AFE40B74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</a:t>
            </a:r>
            <a:r>
              <a:rPr lang="en-US" dirty="0" err="1"/>
              <a:t>edirects</a:t>
            </a:r>
            <a:r>
              <a:rPr lang="en-US" dirty="0"/>
              <a:t> the user to the payment gateway</a:t>
            </a:r>
            <a:endParaRPr lang="hu-HU" dirty="0"/>
          </a:p>
          <a:p>
            <a:r>
              <a:rPr lang="hu-HU" dirty="0" err="1"/>
              <a:t>Request</a:t>
            </a:r>
            <a:r>
              <a:rPr lang="hu-HU" dirty="0"/>
              <a:t> </a:t>
            </a:r>
            <a:r>
              <a:rPr lang="hu-HU" dirty="0" err="1"/>
              <a:t>card</a:t>
            </a:r>
            <a:r>
              <a:rPr lang="hu-HU" dirty="0"/>
              <a:t> </a:t>
            </a:r>
            <a:r>
              <a:rPr lang="hu-HU" dirty="0" err="1"/>
              <a:t>details</a:t>
            </a:r>
            <a:endParaRPr lang="hu-HU" dirty="0"/>
          </a:p>
          <a:p>
            <a:r>
              <a:rPr lang="hu-HU" dirty="0" err="1"/>
              <a:t>Payment</a:t>
            </a:r>
            <a:endParaRPr lang="hu-HU" dirty="0"/>
          </a:p>
          <a:p>
            <a:pPr lvl="1"/>
            <a:r>
              <a:rPr lang="hu-HU" dirty="0" err="1"/>
              <a:t>Redirects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success</a:t>
            </a:r>
            <a:r>
              <a:rPr lang="hu-HU" dirty="0"/>
              <a:t> </a:t>
            </a:r>
            <a:r>
              <a:rPr lang="hu-HU" dirty="0" err="1"/>
              <a:t>page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112FB73-5DA2-4599-A8C6-153F75330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054" y="2438400"/>
            <a:ext cx="6661318" cy="405447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61020EA-488F-4EE8-999F-42DE69EA4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72" y="3851872"/>
            <a:ext cx="3238726" cy="17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41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78134C-07B4-42AA-8748-555CC22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Bookings</a:t>
            </a:r>
            <a:r>
              <a:rPr lang="hu-HU" dirty="0"/>
              <a:t> management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CD5106F-1342-4FAB-B5E5-D419C1E11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1869" y="1509713"/>
            <a:ext cx="2940122" cy="221434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904E68B-4A14-4B05-AC65-868F88B82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166" y="3507620"/>
            <a:ext cx="2566558" cy="298525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D4E6501-A99A-485B-867D-A16C20AFD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485" y="5813147"/>
            <a:ext cx="1027239" cy="52177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415B553-EA68-4E4D-8F64-15D0714BF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348" y="2456322"/>
            <a:ext cx="5605070" cy="2631067"/>
          </a:xfrm>
          <a:prstGeom prst="rect">
            <a:avLst/>
          </a:prstGeom>
        </p:spPr>
      </p:pic>
      <p:sp>
        <p:nvSpPr>
          <p:cNvPr id="8" name="Tartalom helye 2">
            <a:extLst>
              <a:ext uri="{FF2B5EF4-FFF2-40B4-BE49-F238E27FC236}">
                <a16:creationId xmlns:a16="http://schemas.microsoft.com/office/drawing/2014/main" id="{BFD667DA-E07B-4FF4-B148-BF0295A5AB6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 previous bookings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marL="1257300" indent="-266700"/>
            <a:r>
              <a:rPr lang="hu-HU" dirty="0" err="1"/>
              <a:t>Booking</a:t>
            </a:r>
            <a:r>
              <a:rPr lang="hu-HU" dirty="0"/>
              <a:t> </a:t>
            </a:r>
            <a:r>
              <a:rPr lang="hu-HU" dirty="0" err="1"/>
              <a:t>details</a:t>
            </a:r>
            <a:r>
              <a:rPr lang="hu-HU" dirty="0"/>
              <a:t>, </a:t>
            </a:r>
            <a:r>
              <a:rPr lang="hu-HU" dirty="0" err="1"/>
              <a:t>invoice</a:t>
            </a:r>
            <a:r>
              <a:rPr lang="hu-HU" dirty="0"/>
              <a:t>, printing</a:t>
            </a:r>
          </a:p>
        </p:txBody>
      </p:sp>
    </p:spTree>
    <p:extLst>
      <p:ext uri="{BB962C8B-B14F-4D97-AF65-F5344CB8AC3E}">
        <p14:creationId xmlns:p14="http://schemas.microsoft.com/office/powerpoint/2010/main" val="182323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1">
                <a:lumMod val="5000"/>
                <a:lumOff val="95000"/>
              </a:schemeClr>
            </a:gs>
            <a:gs pos="89000">
              <a:schemeClr val="tx2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07BACB-4DFE-AC00-AFC4-649EBFA7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</a:t>
            </a:r>
            <a:endParaRPr lang="hu-HU" dirty="0"/>
          </a:p>
        </p:txBody>
      </p:sp>
      <p:pic>
        <p:nvPicPr>
          <p:cNvPr id="5" name="Tartalom helye 4" descr="A képen szöveg, elektronika, képernyőkép, képernyő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3804A96-0379-0C78-F70B-539E9755C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090" y="1027906"/>
            <a:ext cx="5226710" cy="5210012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EB3632A-A4A4-DB52-4F94-F02144AB0CAF}"/>
              </a:ext>
            </a:extLst>
          </p:cNvPr>
          <p:cNvSpPr txBox="1"/>
          <p:nvPr/>
        </p:nvSpPr>
        <p:spPr>
          <a:xfrm>
            <a:off x="838200" y="1765738"/>
            <a:ext cx="51316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AutoFixture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Integration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In Memory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WebApplicationFactory</a:t>
            </a: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NSubstitute</a:t>
            </a: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Verify (for PDF content check)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Manual testing for desktop and frontend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89026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accent1">
                <a:lumMod val="5000"/>
                <a:lumOff val="95000"/>
              </a:schemeClr>
            </a:gs>
            <a:gs pos="90000">
              <a:schemeClr val="tx2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17C170-F818-A1B6-B353-740EE736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Teamwork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54456D-4F45-5862-488E-1051DBCA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18131" cy="4312416"/>
          </a:xfrm>
        </p:spPr>
        <p:txBody>
          <a:bodyPr>
            <a:normAutofit/>
          </a:bodyPr>
          <a:lstStyle/>
          <a:p>
            <a:r>
              <a:rPr lang="en-GB" dirty="0"/>
              <a:t>GitHub</a:t>
            </a:r>
          </a:p>
          <a:p>
            <a:r>
              <a:rPr lang="en-GB" dirty="0"/>
              <a:t>Discord</a:t>
            </a:r>
          </a:p>
          <a:p>
            <a:r>
              <a:rPr lang="en-GB" dirty="0"/>
              <a:t>We both worked on the specification and the database</a:t>
            </a:r>
          </a:p>
          <a:p>
            <a:r>
              <a:rPr lang="en-GB" dirty="0"/>
              <a:t>Gábor </a:t>
            </a:r>
            <a:r>
              <a:rPr lang="hu-HU" dirty="0"/>
              <a:t>Varga </a:t>
            </a:r>
            <a:r>
              <a:rPr lang="en-GB" dirty="0"/>
              <a:t>developed the frontend and occasionally extended the backend, when necessary</a:t>
            </a:r>
          </a:p>
          <a:p>
            <a:r>
              <a:rPr lang="en-GB" dirty="0" err="1"/>
              <a:t>József</a:t>
            </a:r>
            <a:r>
              <a:rPr lang="hu-HU" dirty="0"/>
              <a:t> M</a:t>
            </a:r>
            <a:r>
              <a:rPr lang="en-GB" dirty="0" err="1"/>
              <a:t>iklós</a:t>
            </a:r>
            <a:r>
              <a:rPr lang="hu-HU" dirty="0"/>
              <a:t> Kovács</a:t>
            </a:r>
            <a:r>
              <a:rPr lang="en-GB" dirty="0"/>
              <a:t> developed the backend, desktop application, and automated tests</a:t>
            </a:r>
          </a:p>
        </p:txBody>
      </p:sp>
      <p:pic>
        <p:nvPicPr>
          <p:cNvPr id="7" name="Kép 6" descr="A képen Betűtípus, Grafika, képernyőkép, emblém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D777717-21F2-5911-7E55-E44EE37C2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72" y="4169541"/>
            <a:ext cx="2253607" cy="923979"/>
          </a:xfrm>
          <a:prstGeom prst="rect">
            <a:avLst/>
          </a:prstGeom>
        </p:spPr>
      </p:pic>
      <p:pic>
        <p:nvPicPr>
          <p:cNvPr id="9" name="Kép 8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6547D9A6-6890-9E97-6167-94D8485D1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958" y="2054225"/>
            <a:ext cx="4034036" cy="6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30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accent1">
                <a:lumMod val="5000"/>
                <a:lumOff val="95000"/>
              </a:schemeClr>
            </a:gs>
            <a:gs pos="89000">
              <a:schemeClr val="tx2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CC20E7-B53F-4425-A0A5-2B1AD1D2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ideas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EBC044-4A51-1D5A-7728-68F51773E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Coupon system</a:t>
            </a:r>
          </a:p>
          <a:p>
            <a:r>
              <a:rPr lang="en-GB" dirty="0"/>
              <a:t>Statistics, visual charts</a:t>
            </a:r>
          </a:p>
          <a:p>
            <a:pPr lvl="1"/>
            <a:r>
              <a:rPr lang="en-GB" dirty="0"/>
              <a:t>Users</a:t>
            </a:r>
          </a:p>
          <a:p>
            <a:pPr lvl="1"/>
            <a:r>
              <a:rPr lang="en-GB" dirty="0"/>
              <a:t>Bookings</a:t>
            </a:r>
          </a:p>
          <a:p>
            <a:pPr lvl="1"/>
            <a:r>
              <a:rPr lang="en-GB" dirty="0"/>
              <a:t>Popular products</a:t>
            </a:r>
          </a:p>
          <a:p>
            <a:r>
              <a:rPr lang="en-GB" dirty="0"/>
              <a:t>One-time sale items</a:t>
            </a:r>
          </a:p>
          <a:p>
            <a:r>
              <a:rPr lang="en-GB" dirty="0"/>
              <a:t>Integration with real payment services like Stripe or SimplePay</a:t>
            </a:r>
          </a:p>
          <a:p>
            <a:r>
              <a:rPr lang="en-GB" dirty="0"/>
              <a:t>Provide English localization for the entire software</a:t>
            </a:r>
          </a:p>
          <a:p>
            <a:r>
              <a:rPr lang="en-GB" dirty="0"/>
              <a:t>Notification and alerts</a:t>
            </a:r>
          </a:p>
          <a:p>
            <a:r>
              <a:rPr lang="en-GB" dirty="0"/>
              <a:t>Filtering and category system on the frontend</a:t>
            </a:r>
          </a:p>
          <a:p>
            <a:endParaRPr lang="en-GB" dirty="0"/>
          </a:p>
          <a:p>
            <a:pPr lvl="1"/>
            <a:endParaRPr lang="hu-HU" dirty="0"/>
          </a:p>
        </p:txBody>
      </p:sp>
      <p:pic>
        <p:nvPicPr>
          <p:cNvPr id="5" name="Kép 4" descr="A képen Betűtípus, Grafika, képernyőkép, emblém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2E68DED-9DD4-1A46-FEFF-58965B468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020" y="752331"/>
            <a:ext cx="3942780" cy="187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8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accent1">
                <a:lumMod val="5000"/>
                <a:lumOff val="95000"/>
              </a:schemeClr>
            </a:gs>
            <a:gs pos="91000">
              <a:schemeClr val="tx2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DAA997-51DA-D4AF-614D-D096AF1D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Thank you for your attention!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25D0AB-2CD5-A412-3F85-CC7C443F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182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We’re happy to answer any questions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AC7C8DB-6600-C2AB-986C-DC38C8BE3ED7}"/>
              </a:ext>
            </a:extLst>
          </p:cNvPr>
          <p:cNvSpPr txBox="1"/>
          <p:nvPr/>
        </p:nvSpPr>
        <p:spPr>
          <a:xfrm>
            <a:off x="472966" y="3384332"/>
            <a:ext cx="110463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Project: </a:t>
            </a:r>
            <a:r>
              <a:rPr lang="en-GB" sz="2800" dirty="0">
                <a:hlinkClick r:id="rId2"/>
              </a:rPr>
              <a:t>https://github.com/2024e-vp-vizsgaremek/SkiRent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Team Members:</a:t>
            </a:r>
          </a:p>
          <a:p>
            <a:r>
              <a:rPr lang="en-GB" sz="2800" dirty="0"/>
              <a:t>Gábor </a:t>
            </a:r>
            <a:r>
              <a:rPr lang="hu-HU" sz="2800" dirty="0"/>
              <a:t>Varga -</a:t>
            </a:r>
            <a:r>
              <a:rPr lang="en-GB" sz="2800" dirty="0"/>
              <a:t> bsze3vargab@vasvari.org</a:t>
            </a:r>
          </a:p>
          <a:p>
            <a:r>
              <a:rPr lang="en-GB" sz="2800" dirty="0" err="1"/>
              <a:t>József</a:t>
            </a:r>
            <a:r>
              <a:rPr lang="en-GB" sz="2800" dirty="0"/>
              <a:t> </a:t>
            </a:r>
            <a:r>
              <a:rPr lang="en-GB" sz="2800" dirty="0" err="1"/>
              <a:t>Miklós</a:t>
            </a:r>
            <a:r>
              <a:rPr lang="hu-HU" sz="2800" dirty="0"/>
              <a:t> Kovács</a:t>
            </a:r>
            <a:r>
              <a:rPr lang="en-GB" sz="2800" dirty="0"/>
              <a:t> </a:t>
            </a:r>
            <a:r>
              <a:rPr lang="hu-HU" sz="2800" dirty="0"/>
              <a:t>-</a:t>
            </a:r>
            <a:r>
              <a:rPr lang="en-GB" sz="2800" dirty="0"/>
              <a:t> bsze3kovjoz@vasvari.org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2448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D9775C-17AC-0861-43DC-CC324674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Identifying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problem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38D969-8B7A-1997-4B22-2A96A2E0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56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Ski rental shops often face difficulties managing bookings, tracking inventory, and providing a smooth customer experience.</a:t>
            </a:r>
            <a:endParaRPr lang="hu-HU" dirty="0"/>
          </a:p>
          <a:p>
            <a:pPr marL="0" indent="0">
              <a:buNone/>
            </a:pPr>
            <a:r>
              <a:rPr lang="en-US" dirty="0"/>
              <a:t>Winter sports are not only relevant in winter </a:t>
            </a:r>
            <a:r>
              <a:rPr lang="hu-HU" dirty="0"/>
              <a:t>- </a:t>
            </a:r>
            <a:r>
              <a:rPr lang="en-US" dirty="0"/>
              <a:t>people may need ski equipment at any time of the year.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C342783-4DF3-D457-E2C1-254DBC941F69}"/>
              </a:ext>
            </a:extLst>
          </p:cNvPr>
          <p:cNvSpPr txBox="1"/>
          <p:nvPr/>
        </p:nvSpPr>
        <p:spPr>
          <a:xfrm>
            <a:off x="838200" y="3429000"/>
            <a:ext cx="2964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+mj-lt"/>
              </a:rPr>
              <a:t>The solution</a:t>
            </a:r>
            <a:endParaRPr lang="hu-HU" sz="4400" dirty="0">
              <a:latin typeface="+mj-lt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14A53CE-DB45-501E-8F80-C497CF6DE6F3}"/>
              </a:ext>
            </a:extLst>
          </p:cNvPr>
          <p:cNvSpPr txBox="1"/>
          <p:nvPr/>
        </p:nvSpPr>
        <p:spPr>
          <a:xfrm>
            <a:off x="838199" y="4453790"/>
            <a:ext cx="10407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created a user-friendly website for customers to book equipment online, and a desktop application for administrators to manage rentals, users, and inventory efficiently.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47751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9E7938-B291-4BDF-A01F-8BFEE5EA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262"/>
            <a:ext cx="10515600" cy="1325563"/>
          </a:xfrm>
        </p:spPr>
        <p:txBody>
          <a:bodyPr/>
          <a:lstStyle/>
          <a:p>
            <a:r>
              <a:rPr lang="en-GB" dirty="0"/>
              <a:t>Main functions of the software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B38BE2-96CE-3D87-336A-7BF4502AA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300"/>
            <a:ext cx="10274300" cy="3417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• Browse equipment for guest users </a:t>
            </a:r>
            <a:r>
              <a:rPr lang="hu-HU" sz="2600" dirty="0"/>
              <a:t>-</a:t>
            </a:r>
            <a:r>
              <a:rPr lang="en-US" sz="2600" dirty="0"/>
              <a:t> with limited features</a:t>
            </a:r>
            <a:endParaRPr lang="hu-HU" sz="2600" dirty="0"/>
          </a:p>
          <a:p>
            <a:pPr marL="0" indent="0">
              <a:buNone/>
            </a:pPr>
            <a:r>
              <a:rPr lang="en-US" sz="2600" dirty="0"/>
              <a:t>• Admin management of bookings, users, equipment, and invoices</a:t>
            </a:r>
            <a:endParaRPr lang="hu-HU" sz="2600" dirty="0"/>
          </a:p>
          <a:p>
            <a:pPr marL="0" indent="0">
              <a:buNone/>
            </a:pPr>
            <a:r>
              <a:rPr lang="en-US" sz="2600" dirty="0"/>
              <a:t>• Online payment support </a:t>
            </a:r>
            <a:r>
              <a:rPr lang="en-US" sz="2600" i="1" dirty="0"/>
              <a:t>(demo integration)</a:t>
            </a:r>
            <a:endParaRPr lang="hu-HU" sz="2600" i="1" dirty="0"/>
          </a:p>
          <a:p>
            <a:pPr marL="0" indent="0">
              <a:buNone/>
            </a:pPr>
            <a:r>
              <a:rPr lang="en-US" sz="2600" dirty="0"/>
              <a:t>• Registered users can view and manage their own bookings and invoices</a:t>
            </a:r>
            <a:endParaRPr lang="hu-HU" sz="2600" dirty="0"/>
          </a:p>
          <a:p>
            <a:pPr marL="0" indent="0">
              <a:buNone/>
            </a:pPr>
            <a:r>
              <a:rPr lang="en-US" sz="2600" dirty="0"/>
              <a:t>• Equipment rental can be scheduled in advance through the website</a:t>
            </a:r>
            <a:endParaRPr lang="hu-HU" sz="26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93C759F-E9F7-4FA2-9C7A-EC7D10C36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177800"/>
            <a:ext cx="3060700" cy="30607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131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58E4E6-9A41-606E-6989-A309CA5B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software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ABFECD-24CE-22AA-3300-D07AC058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Backend </a:t>
            </a:r>
            <a:r>
              <a:rPr lang="hu-HU" dirty="0"/>
              <a:t>-</a:t>
            </a:r>
            <a:r>
              <a:rPr lang="en-GB" dirty="0"/>
              <a:t> C#, ASP.NET Core</a:t>
            </a:r>
          </a:p>
          <a:p>
            <a:pPr lvl="1"/>
            <a:r>
              <a:rPr lang="en-GB" dirty="0"/>
              <a:t>Swagger</a:t>
            </a:r>
          </a:p>
          <a:p>
            <a:pPr lvl="1"/>
            <a:r>
              <a:rPr lang="en-GB" dirty="0"/>
              <a:t>RESTful API</a:t>
            </a:r>
          </a:p>
          <a:p>
            <a:pPr lvl="1"/>
            <a:r>
              <a:rPr lang="en-GB" dirty="0"/>
              <a:t>Authentication and authorization</a:t>
            </a:r>
          </a:p>
          <a:p>
            <a:pPr lvl="1"/>
            <a:r>
              <a:rPr lang="en-GB" dirty="0"/>
              <a:t>Thin controllers, business logic in services</a:t>
            </a:r>
          </a:p>
          <a:p>
            <a:pPr lvl="1"/>
            <a:r>
              <a:rPr lang="en-GB" dirty="0"/>
              <a:t>Result patterns instead of exceptions between controllers and services</a:t>
            </a:r>
          </a:p>
          <a:p>
            <a:pPr lvl="1"/>
            <a:r>
              <a:rPr lang="en-GB" dirty="0"/>
              <a:t>Generic repository</a:t>
            </a:r>
          </a:p>
          <a:p>
            <a:pPr lvl="1"/>
            <a:r>
              <a:rPr lang="en-GB" dirty="0"/>
              <a:t>Dependency Injection</a:t>
            </a:r>
          </a:p>
          <a:p>
            <a:pPr lvl="1"/>
            <a:r>
              <a:rPr lang="en-GB" dirty="0"/>
              <a:t>FluentValidation (shared with desktop app)</a:t>
            </a:r>
          </a:p>
          <a:p>
            <a:r>
              <a:rPr lang="en-GB" dirty="0"/>
              <a:t>Desktop </a:t>
            </a:r>
            <a:r>
              <a:rPr lang="hu-HU" dirty="0"/>
              <a:t>-</a:t>
            </a:r>
            <a:r>
              <a:rPr lang="en-GB" dirty="0"/>
              <a:t> C#, WPF</a:t>
            </a:r>
          </a:p>
          <a:p>
            <a:pPr lvl="1"/>
            <a:r>
              <a:rPr lang="en-GB" dirty="0"/>
              <a:t>Model</a:t>
            </a:r>
            <a:r>
              <a:rPr lang="hu-HU" dirty="0"/>
              <a:t>-</a:t>
            </a:r>
            <a:r>
              <a:rPr lang="en-GB" dirty="0"/>
              <a:t>View</a:t>
            </a:r>
            <a:r>
              <a:rPr lang="hu-HU" dirty="0"/>
              <a:t>-</a:t>
            </a:r>
            <a:r>
              <a:rPr lang="en-GB" dirty="0" err="1"/>
              <a:t>ViewModel</a:t>
            </a:r>
            <a:r>
              <a:rPr lang="en-GB" dirty="0"/>
              <a:t> (MVVM)</a:t>
            </a:r>
            <a:r>
              <a:rPr lang="hu-HU" dirty="0"/>
              <a:t> </a:t>
            </a:r>
            <a:r>
              <a:rPr lang="en-GB" dirty="0"/>
              <a:t>pattern</a:t>
            </a:r>
          </a:p>
          <a:p>
            <a:pPr lvl="1"/>
            <a:r>
              <a:rPr lang="en-GB" dirty="0"/>
              <a:t>Dependency Injection</a:t>
            </a:r>
          </a:p>
          <a:p>
            <a:r>
              <a:rPr lang="en-GB" dirty="0"/>
              <a:t>Database </a:t>
            </a:r>
            <a:r>
              <a:rPr lang="hu-HU" dirty="0"/>
              <a:t>-</a:t>
            </a:r>
            <a:r>
              <a:rPr lang="en-GB" dirty="0"/>
              <a:t> MariaDB (MySQL fork)</a:t>
            </a:r>
          </a:p>
          <a:p>
            <a:pPr lvl="1"/>
            <a:r>
              <a:rPr lang="en-GB" dirty="0"/>
              <a:t>Entity Framework Core</a:t>
            </a:r>
          </a:p>
        </p:txBody>
      </p:sp>
      <p:pic>
        <p:nvPicPr>
          <p:cNvPr id="5" name="Kép 4" descr="A képen Acélkék, Grafika, képernyőkép, kék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4983638-C7BE-204D-B763-1224DBEAC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76" y="1672979"/>
            <a:ext cx="1610710" cy="1610710"/>
          </a:xfrm>
          <a:prstGeom prst="rect">
            <a:avLst/>
          </a:prstGeom>
        </p:spPr>
      </p:pic>
      <p:pic>
        <p:nvPicPr>
          <p:cNvPr id="7" name="Kép 6" descr="A képen Tengeri emlős, Grafika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EBA80B3-BAE8-757C-05A4-B35621830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737" y="4022137"/>
            <a:ext cx="1737549" cy="14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1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D945EA-C2C2-4F52-B05F-D5DE8D3C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software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C6AEB8-C65F-4914-B809-A2D182F4E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Frontend</a:t>
            </a:r>
            <a:r>
              <a:rPr lang="hu-HU" sz="2400" dirty="0"/>
              <a:t> - PHP, </a:t>
            </a:r>
            <a:r>
              <a:rPr lang="en-GB" sz="2400" dirty="0"/>
              <a:t>Java</a:t>
            </a:r>
            <a:r>
              <a:rPr lang="hu-HU" sz="2400" dirty="0"/>
              <a:t>S</a:t>
            </a:r>
            <a:r>
              <a:rPr lang="en-GB" sz="2400" dirty="0" err="1"/>
              <a:t>cript</a:t>
            </a:r>
            <a:endParaRPr lang="hu-HU" sz="2400" dirty="0"/>
          </a:p>
          <a:p>
            <a:pPr lvl="1"/>
            <a:r>
              <a:rPr lang="hu-HU" sz="2000" dirty="0" err="1"/>
              <a:t>Vanilla</a:t>
            </a:r>
            <a:r>
              <a:rPr lang="hu-HU" sz="2000" dirty="0"/>
              <a:t> JavaScript - DOM </a:t>
            </a:r>
            <a:r>
              <a:rPr lang="hu-HU" sz="2000" dirty="0" err="1"/>
              <a:t>manipulation</a:t>
            </a:r>
            <a:r>
              <a:rPr lang="hu-HU" sz="2000" dirty="0"/>
              <a:t>, </a:t>
            </a:r>
            <a:r>
              <a:rPr lang="hu-HU" sz="2000" dirty="0" err="1"/>
              <a:t>event</a:t>
            </a:r>
            <a:r>
              <a:rPr lang="hu-HU" sz="2000" dirty="0"/>
              <a:t> </a:t>
            </a:r>
            <a:r>
              <a:rPr lang="hu-HU" sz="2000" dirty="0" err="1"/>
              <a:t>handling</a:t>
            </a:r>
            <a:endParaRPr lang="hu-HU" sz="2000" dirty="0"/>
          </a:p>
          <a:p>
            <a:pPr lvl="1"/>
            <a:r>
              <a:rPr lang="hu-HU" sz="2000" dirty="0" err="1"/>
              <a:t>Fetch</a:t>
            </a:r>
            <a:r>
              <a:rPr lang="hu-HU" sz="2000" dirty="0"/>
              <a:t> API - backend </a:t>
            </a:r>
            <a:r>
              <a:rPr lang="hu-HU" sz="2000" dirty="0" err="1"/>
              <a:t>communication</a:t>
            </a:r>
            <a:endParaRPr lang="hu-HU" sz="2000" dirty="0"/>
          </a:p>
          <a:p>
            <a:pPr lvl="1"/>
            <a:r>
              <a:rPr lang="hu-HU" sz="2000" dirty="0"/>
              <a:t>SessionStorage - </a:t>
            </a:r>
            <a:r>
              <a:rPr lang="hu-HU" sz="2000" dirty="0" err="1"/>
              <a:t>temporary</a:t>
            </a:r>
            <a:r>
              <a:rPr lang="hu-HU" sz="2000" dirty="0"/>
              <a:t> </a:t>
            </a:r>
            <a:r>
              <a:rPr lang="hu-HU" sz="2000" dirty="0" err="1"/>
              <a:t>storage</a:t>
            </a:r>
            <a:endParaRPr lang="hu-HU" sz="2000" dirty="0"/>
          </a:p>
          <a:p>
            <a:pPr lvl="1"/>
            <a:r>
              <a:rPr lang="hu-HU" sz="2000" dirty="0" err="1"/>
              <a:t>Cookie-based</a:t>
            </a:r>
            <a:r>
              <a:rPr lang="hu-HU" sz="2000" dirty="0"/>
              <a:t> </a:t>
            </a:r>
            <a:r>
              <a:rPr lang="hu-HU" sz="2000" dirty="0" err="1"/>
              <a:t>authentication</a:t>
            </a:r>
            <a:endParaRPr lang="hu-HU" sz="2000" dirty="0"/>
          </a:p>
          <a:p>
            <a:pPr lvl="1"/>
            <a:r>
              <a:rPr lang="hu-HU" sz="2000" dirty="0" err="1"/>
              <a:t>Client-side</a:t>
            </a:r>
            <a:r>
              <a:rPr lang="hu-HU" sz="2000" dirty="0"/>
              <a:t> </a:t>
            </a:r>
            <a:r>
              <a:rPr lang="hu-HU" sz="2000" dirty="0" err="1"/>
              <a:t>validation</a:t>
            </a:r>
            <a:endParaRPr lang="hu-HU" sz="2000" dirty="0"/>
          </a:p>
          <a:p>
            <a:pPr lvl="1"/>
            <a:r>
              <a:rPr lang="hu-HU" sz="2000" dirty="0" err="1"/>
              <a:t>Dynamic</a:t>
            </a:r>
            <a:r>
              <a:rPr lang="hu-HU" sz="2000" dirty="0"/>
              <a:t> </a:t>
            </a:r>
            <a:r>
              <a:rPr lang="hu-HU" sz="2000" dirty="0" err="1"/>
              <a:t>content</a:t>
            </a:r>
            <a:r>
              <a:rPr lang="hu-HU" sz="2000" dirty="0"/>
              <a:t> </a:t>
            </a:r>
            <a:r>
              <a:rPr lang="hu-HU" sz="2000" dirty="0" err="1"/>
              <a:t>loading</a:t>
            </a:r>
            <a:endParaRPr lang="hu-HU" sz="2000" dirty="0"/>
          </a:p>
          <a:p>
            <a:pPr marL="182563" lvl="1" indent="-182563"/>
            <a:r>
              <a:rPr lang="hu-HU" dirty="0"/>
              <a:t>Frontend - </a:t>
            </a:r>
            <a:r>
              <a:rPr lang="hu-HU" dirty="0" err="1"/>
              <a:t>Style</a:t>
            </a:r>
            <a:endParaRPr lang="hu-HU" dirty="0"/>
          </a:p>
          <a:p>
            <a:pPr marL="639763" lvl="2" indent="-182563"/>
            <a:r>
              <a:rPr lang="hu-HU" dirty="0"/>
              <a:t>CSS </a:t>
            </a:r>
            <a:r>
              <a:rPr lang="hu-HU" dirty="0" err="1"/>
              <a:t>style</a:t>
            </a:r>
            <a:endParaRPr lang="hu-HU" dirty="0"/>
          </a:p>
          <a:p>
            <a:pPr marL="639763" lvl="2" indent="-182563"/>
            <a:r>
              <a:rPr lang="en-US" dirty="0"/>
              <a:t>Bootstrap 5 </a:t>
            </a:r>
            <a:r>
              <a:rPr lang="hu-HU" dirty="0"/>
              <a:t>-</a:t>
            </a:r>
            <a:r>
              <a:rPr lang="en-US" dirty="0"/>
              <a:t> </a:t>
            </a:r>
            <a:r>
              <a:rPr lang="hu-HU" dirty="0" err="1"/>
              <a:t>Modals</a:t>
            </a:r>
            <a:r>
              <a:rPr lang="hu-HU" dirty="0"/>
              <a:t> and </a:t>
            </a:r>
            <a:r>
              <a:rPr lang="en-US" dirty="0"/>
              <a:t>responsive layout and styling</a:t>
            </a:r>
            <a:endParaRPr lang="hu-HU" dirty="0"/>
          </a:p>
          <a:p>
            <a:pPr marL="639763" lvl="2" indent="-182563"/>
            <a:r>
              <a:rPr lang="hu-HU" dirty="0" err="1"/>
              <a:t>Parallax</a:t>
            </a:r>
            <a:r>
              <a:rPr lang="hu-HU" dirty="0"/>
              <a:t> </a:t>
            </a:r>
            <a:r>
              <a:rPr lang="hu-HU" dirty="0" err="1"/>
              <a:t>scrolling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58DAD24-6F48-46E1-8010-4D9F3E1C7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690688"/>
            <a:ext cx="3101372" cy="162943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F336233-56CD-4678-BBE3-AD19ECB75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881" y="3830967"/>
            <a:ext cx="1929328" cy="16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7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accent1">
                <a:lumMod val="5000"/>
                <a:lumOff val="95000"/>
              </a:schemeClr>
            </a:gs>
            <a:gs pos="94000">
              <a:schemeClr val="tx2"/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3E2EE5-8C56-02B4-5A6D-C14DB5A9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Backend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B6ECED-9A20-6E2F-4897-40F5CD8BD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/>
              <a:t>.NET 8 (LTS)</a:t>
            </a:r>
          </a:p>
          <a:p>
            <a:r>
              <a:rPr lang="en-GB" dirty="0"/>
              <a:t>Cookie and token-based authentication supported</a:t>
            </a:r>
          </a:p>
          <a:p>
            <a:r>
              <a:rPr lang="en-GB" dirty="0"/>
              <a:t>Admin and Customer roles</a:t>
            </a:r>
          </a:p>
          <a:p>
            <a:r>
              <a:rPr lang="en-US" dirty="0"/>
              <a:t>Invoices and uploaded images are stored in the local filesystem</a:t>
            </a:r>
            <a:endParaRPr lang="hu-HU" dirty="0"/>
          </a:p>
        </p:txBody>
      </p:sp>
      <p:pic>
        <p:nvPicPr>
          <p:cNvPr id="5" name="Kép 4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FB7970E-BEC8-1D3B-3E66-07889C362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666" y="85453"/>
            <a:ext cx="2364397" cy="668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3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accent1">
                <a:lumMod val="5000"/>
                <a:lumOff val="95000"/>
              </a:schemeClr>
            </a:gs>
            <a:gs pos="94000">
              <a:schemeClr val="tx2"/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93F96F-1087-F67C-9DFD-6FE6D8C9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305053-7E93-A811-2ABE-D5FDF90A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9110" cy="4351338"/>
          </a:xfrm>
        </p:spPr>
        <p:txBody>
          <a:bodyPr/>
          <a:lstStyle/>
          <a:p>
            <a:r>
              <a:rPr lang="en-GB" dirty="0"/>
              <a:t>Thin controllers:</a:t>
            </a:r>
          </a:p>
          <a:p>
            <a:pPr lvl="1"/>
            <a:r>
              <a:rPr lang="en-GB" dirty="0"/>
              <a:t>Maintainability</a:t>
            </a:r>
          </a:p>
          <a:p>
            <a:pPr lvl="1"/>
            <a:r>
              <a:rPr lang="en-GB" dirty="0"/>
              <a:t>Testability</a:t>
            </a:r>
          </a:p>
          <a:p>
            <a:pPr lvl="1"/>
            <a:r>
              <a:rPr lang="en-GB" dirty="0"/>
              <a:t>Separation of concerns</a:t>
            </a:r>
          </a:p>
          <a:p>
            <a:pPr lvl="1"/>
            <a:r>
              <a:rPr lang="en-GB" dirty="0"/>
              <a:t>Reusability</a:t>
            </a:r>
          </a:p>
          <a:p>
            <a:pPr lvl="1"/>
            <a:r>
              <a:rPr lang="en-GB" dirty="0"/>
              <a:t>Readability</a:t>
            </a:r>
            <a:endParaRPr lang="hu-HU" dirty="0"/>
          </a:p>
        </p:txBody>
      </p:sp>
      <p:pic>
        <p:nvPicPr>
          <p:cNvPr id="5" name="Kép 4" descr="A képen szöveg, képernyőkép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0DB3A0B-A623-2808-E7DC-76BDC20FD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110" y="1605996"/>
            <a:ext cx="6618890" cy="47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94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accent1">
                <a:lumMod val="5000"/>
                <a:lumOff val="95000"/>
              </a:schemeClr>
            </a:gs>
            <a:gs pos="84000">
              <a:schemeClr val="tx2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1F0C24-3AB1-4915-A0DE-B12CBEA9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0C03E9-B51B-5809-457E-1359B225D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MariaDB (MySQL fork)</a:t>
            </a:r>
          </a:p>
          <a:p>
            <a:r>
              <a:rPr lang="en-GB" dirty="0"/>
              <a:t>Database First</a:t>
            </a:r>
          </a:p>
          <a:p>
            <a:r>
              <a:rPr lang="en-GB" dirty="0"/>
              <a:t>Entity Framework Core</a:t>
            </a:r>
          </a:p>
          <a:p>
            <a:r>
              <a:rPr lang="en-GB" dirty="0"/>
              <a:t>Sample data:</a:t>
            </a:r>
          </a:p>
          <a:p>
            <a:pPr lvl="1"/>
            <a:r>
              <a:rPr lang="en-GB" dirty="0"/>
              <a:t>Equipments</a:t>
            </a:r>
          </a:p>
          <a:p>
            <a:pPr lvl="1"/>
            <a:r>
              <a:rPr lang="en-GB" dirty="0"/>
              <a:t>Users</a:t>
            </a:r>
          </a:p>
          <a:p>
            <a:pPr lvl="1"/>
            <a:r>
              <a:rPr lang="en-GB" dirty="0"/>
              <a:t>Bookings </a:t>
            </a:r>
          </a:p>
          <a:p>
            <a:r>
              <a:rPr lang="hu-HU" dirty="0"/>
              <a:t>7 </a:t>
            </a:r>
            <a:r>
              <a:rPr lang="hu-HU" dirty="0" err="1"/>
              <a:t>tables</a:t>
            </a:r>
            <a:endParaRPr lang="hu-HU" dirty="0"/>
          </a:p>
        </p:txBody>
      </p:sp>
      <p:pic>
        <p:nvPicPr>
          <p:cNvPr id="5" name="Kép 4" descr="A képen szöveg, képernyőkép, Betűtípus, diagra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4D137AA-56E2-BE11-A9A0-DEA2B70F5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56" y="938646"/>
            <a:ext cx="6997743" cy="55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9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840D8A-16DC-27C7-0889-3E9AA8BC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Desktop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EA36AE-EFE1-B501-F4B0-EAE53E26F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/>
              <a:t>.NET 8 (LTS)</a:t>
            </a:r>
          </a:p>
          <a:p>
            <a:r>
              <a:rPr lang="en-GB" dirty="0"/>
              <a:t>Only admin</a:t>
            </a:r>
            <a:r>
              <a:rPr lang="hu-HU" dirty="0" err="1"/>
              <a:t>istrators</a:t>
            </a:r>
            <a:r>
              <a:rPr lang="en-US" dirty="0"/>
              <a:t> are allowed to log in</a:t>
            </a:r>
            <a:endParaRPr lang="en-GB" dirty="0"/>
          </a:p>
          <a:p>
            <a:r>
              <a:rPr lang="en-GB" dirty="0"/>
              <a:t>MahApps.Metro (style, icons)</a:t>
            </a:r>
          </a:p>
          <a:p>
            <a:r>
              <a:rPr lang="en-GB" dirty="0"/>
              <a:t>Refit (REST library)</a:t>
            </a:r>
          </a:p>
          <a:p>
            <a:r>
              <a:rPr lang="hu-HU" dirty="0" err="1"/>
              <a:t>CommunityToolkit.Mvvm</a:t>
            </a:r>
            <a:endParaRPr lang="hu-HU" dirty="0"/>
          </a:p>
        </p:txBody>
      </p:sp>
      <p:pic>
        <p:nvPicPr>
          <p:cNvPr id="5" name="Kép 4" descr="A képen szöveg, képernyőkép, szoftver, Webla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46F4B3A-FCA0-A670-AC38-6BA5309B5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51" y="3247697"/>
            <a:ext cx="7176349" cy="36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2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570</Words>
  <Application>Microsoft Office PowerPoint</Application>
  <PresentationFormat>Szélesvásznú</PresentationFormat>
  <Paragraphs>129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Office-téma</vt:lpstr>
      <vt:lpstr>SkiRent</vt:lpstr>
      <vt:lpstr>Identifying the problem</vt:lpstr>
      <vt:lpstr>Main functions of the software</vt:lpstr>
      <vt:lpstr>The software</vt:lpstr>
      <vt:lpstr>The software</vt:lpstr>
      <vt:lpstr>Backend</vt:lpstr>
      <vt:lpstr>Controllers</vt:lpstr>
      <vt:lpstr>Database</vt:lpstr>
      <vt:lpstr>Desktop</vt:lpstr>
      <vt:lpstr>Frontend</vt:lpstr>
      <vt:lpstr>Payment</vt:lpstr>
      <vt:lpstr>Bookings management</vt:lpstr>
      <vt:lpstr>Tests</vt:lpstr>
      <vt:lpstr>Teamwork</vt:lpstr>
      <vt:lpstr>Future ideas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SkiRent</dc:title>
  <dc:creator>vboxuser</dc:creator>
  <cp:lastModifiedBy>vboxuser</cp:lastModifiedBy>
  <cp:revision>89</cp:revision>
  <dcterms:created xsi:type="dcterms:W3CDTF">2025-05-18T15:46:53Z</dcterms:created>
  <dcterms:modified xsi:type="dcterms:W3CDTF">2025-05-29T16:26:18Z</dcterms:modified>
</cp:coreProperties>
</file>