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4" r:id="rId12"/>
    <p:sldId id="278" r:id="rId13"/>
    <p:sldId id="276" r:id="rId14"/>
    <p:sldId id="277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542A3-D6C2-4879-BCE5-C02D5285D8EE}" v="174" dt="2020-12-15T19:49:23.300"/>
    <p1510:client id="{E70BA9A4-A38E-6F8B-0B67-BA9C4CB5238F}" v="2647" dt="2020-12-15T23:00:21.056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12/15/2020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59" y="253659"/>
            <a:ext cx="4098175" cy="3177380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Survival Prediction of Lung-Cancer Patients After One Year of Thoracic Surgery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59" y="4434942"/>
            <a:ext cx="4098175" cy="685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66700" indent="-266700" algn="r"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Manal </a:t>
            </a:r>
            <a:r>
              <a:rPr lang="en-US" err="1">
                <a:ea typeface="+mn-lt"/>
                <a:cs typeface="+mn-lt"/>
              </a:rPr>
              <a:t>Zneit</a:t>
            </a:r>
          </a:p>
          <a:p>
            <a:pPr marL="266700" indent="-266700" algn="r"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Sabina Bhuiyan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0D8-BD5F-4AD6-858C-3F41A6DEBED1}"/>
              </a:ext>
            </a:extLst>
          </p:cNvPr>
          <p:cNvSpPr txBox="1"/>
          <p:nvPr/>
        </p:nvSpPr>
        <p:spPr>
          <a:xfrm>
            <a:off x="1006454" y="5327863"/>
            <a:ext cx="3592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  <a:latin typeface="Calibri Light"/>
                <a:cs typeface="Segoe UI"/>
              </a:rPr>
              <a:t>CSCI 795 Machine Learning Project</a:t>
            </a:r>
            <a:endParaRPr lang="en-US">
              <a:solidFill>
                <a:srgbClr val="000000"/>
              </a:solidFill>
              <a:latin typeface="Franklin Gothic Medium"/>
              <a:cs typeface="Segoe UI"/>
            </a:endParaRPr>
          </a:p>
          <a:p>
            <a:pPr algn="r"/>
            <a:r>
              <a:rPr lang="en-US">
                <a:solidFill>
                  <a:srgbClr val="C00000"/>
                </a:solidFill>
                <a:latin typeface="Calibri Light"/>
                <a:cs typeface="Segoe UI"/>
              </a:rPr>
              <a:t>Team G5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79D27-EE0A-483A-850B-4FA92942E22B}"/>
              </a:ext>
            </a:extLst>
          </p:cNvPr>
          <p:cNvSpPr txBox="1"/>
          <p:nvPr/>
        </p:nvSpPr>
        <p:spPr>
          <a:xfrm>
            <a:off x="495044" y="3512359"/>
            <a:ext cx="35921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Calibri Light"/>
                <a:cs typeface="Segoe UI"/>
              </a:rPr>
              <a:t>Health Risk Prediction 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1D72D22-FB08-4199-AD82-12B5401C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>
            <a:normAutofit fontScale="90000"/>
          </a:bodyPr>
          <a:lstStyle/>
          <a:p>
            <a:r>
              <a:rPr lang="en-US"/>
              <a:t>ROC curves for classifiers (Imbalanced dataset)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A0FA47C3-C83D-481C-B2B7-98B2F1AA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" y="67269"/>
            <a:ext cx="6628295" cy="65467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286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7A0336-99EA-40D7-999A-82ED9703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/>
          <a:lstStyle/>
          <a:p>
            <a:r>
              <a:rPr lang="en-US"/>
              <a:t>ROC curves for classifiers (Balanced dataset)</a:t>
            </a:r>
          </a:p>
        </p:txBody>
      </p:sp>
      <p:pic>
        <p:nvPicPr>
          <p:cNvPr id="2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F335205-2D26-435F-BD43-6A419D27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" y="0"/>
            <a:ext cx="6927272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44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464-5E09-4500-AB11-B584FEBC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about ML Topics due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1D88-6FE5-4CA4-9F4C-A3E7F9EA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 variety of ML algorithms can be applicable to different learning tasks</a:t>
            </a:r>
          </a:p>
          <a:p>
            <a:r>
              <a:rPr lang="en-US"/>
              <a:t>Some algorithms are task-dependent </a:t>
            </a:r>
          </a:p>
          <a:p>
            <a:pPr lvl="1"/>
            <a:r>
              <a:rPr lang="en-US"/>
              <a:t>This requires a thorough understanding of the dataset and the goals of the task</a:t>
            </a:r>
          </a:p>
          <a:p>
            <a:r>
              <a:rPr lang="en-US"/>
              <a:t>Data preparation by scanning through the dataset and data-cleaning (EDA) are crucial before implementing a predictive model (apply SMOTE, missing data analysis methods...)</a:t>
            </a:r>
          </a:p>
          <a:p>
            <a:r>
              <a:rPr lang="en-US"/>
              <a:t>Handling missing values and imbalanced data problems are necessary to avoid skew and biased outcomes</a:t>
            </a:r>
          </a:p>
          <a:p>
            <a:r>
              <a:rPr lang="en-US"/>
              <a:t>A variety of learning algorithms potentially generate more reliable results (diverse and independent models)</a:t>
            </a:r>
          </a:p>
        </p:txBody>
      </p:sp>
    </p:spTree>
    <p:extLst>
      <p:ext uri="{BB962C8B-B14F-4D97-AF65-F5344CB8AC3E}">
        <p14:creationId xmlns:p14="http://schemas.microsoft.com/office/powerpoint/2010/main" val="4890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838D-C9E2-469B-AE4F-A1295CCB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Faced/Goals not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295A-B2D3-494A-A41F-B473300B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Small dataset</a:t>
            </a:r>
          </a:p>
          <a:p>
            <a:r>
              <a:rPr lang="en-US"/>
              <a:t>Imbalanced class distribution</a:t>
            </a:r>
          </a:p>
          <a:p>
            <a:r>
              <a:rPr lang="en-US"/>
              <a:t>Accuracy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509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843B-286E-44A5-8FC7-FC6FE99B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5CA6-F447-4001-99F8-C75A2AB0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9276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>
                <a:ea typeface="+mn-lt"/>
                <a:cs typeface="+mn-lt"/>
              </a:rPr>
              <a:t>[1] Zieba, M., Tomczak, J., </a:t>
            </a:r>
            <a:r>
              <a:rPr lang="en-GB" err="1">
                <a:ea typeface="+mn-lt"/>
                <a:cs typeface="+mn-lt"/>
              </a:rPr>
              <a:t>Lubicz</a:t>
            </a:r>
            <a:r>
              <a:rPr lang="en-GB">
                <a:ea typeface="+mn-lt"/>
                <a:cs typeface="+mn-lt"/>
              </a:rPr>
              <a:t>, J., &amp; Swiatek, J., Boosted SVM for extracting rules from imbalanced data in application to prediction of the post-operative life expectancy in the lung cancer patients. </a:t>
            </a:r>
            <a:r>
              <a:rPr lang="en-GB" i="1">
                <a:ea typeface="+mn-lt"/>
                <a:cs typeface="+mn-lt"/>
              </a:rPr>
              <a:t>Applied Soft Computing</a:t>
            </a:r>
            <a:r>
              <a:rPr lang="en-GB">
                <a:ea typeface="+mn-lt"/>
                <a:cs typeface="+mn-lt"/>
              </a:rPr>
              <a:t>, vol. 14 (2013), 99-108. DOI: 10.1016/j.asoc.2013.07.016 </a:t>
            </a:r>
            <a:endParaRPr lang="en-US"/>
          </a:p>
          <a:p>
            <a:r>
              <a:rPr lang="en-GB">
                <a:ea typeface="+mn-lt"/>
                <a:cs typeface="+mn-lt"/>
              </a:rPr>
              <a:t>[2] Chicco, D., Jurman, G. Machine learning can predict survival of patients with heart failure from serum creatinine and ejection fraction alone. </a:t>
            </a:r>
            <a:r>
              <a:rPr lang="en-GB" i="1">
                <a:ea typeface="+mn-lt"/>
                <a:cs typeface="+mn-lt"/>
              </a:rPr>
              <a:t>BMC Med Inform </a:t>
            </a:r>
            <a:r>
              <a:rPr lang="en-GB" i="1" err="1">
                <a:ea typeface="+mn-lt"/>
                <a:cs typeface="+mn-lt"/>
              </a:rPr>
              <a:t>Decis</a:t>
            </a:r>
            <a:r>
              <a:rPr lang="en-GB" i="1">
                <a:ea typeface="+mn-lt"/>
                <a:cs typeface="+mn-lt"/>
              </a:rPr>
              <a:t> Mak, </a:t>
            </a:r>
            <a:r>
              <a:rPr lang="en-GB">
                <a:ea typeface="+mn-lt"/>
                <a:cs typeface="+mn-lt"/>
              </a:rPr>
              <a:t>20, 16, (2020). DOI: 10.1186/s12911-020-1023-5</a:t>
            </a:r>
            <a:r>
              <a:rPr lang="en-US">
                <a:ea typeface="+mn-lt"/>
                <a:cs typeface="+mn-lt"/>
              </a:rPr>
              <a:t>   </a:t>
            </a:r>
            <a:endParaRPr lang="en-US"/>
          </a:p>
          <a:p>
            <a:r>
              <a:rPr lang="en-GB">
                <a:ea typeface="+mn-lt"/>
                <a:cs typeface="+mn-lt"/>
              </a:rPr>
              <a:t>[3] </a:t>
            </a:r>
            <a:r>
              <a:rPr lang="en-GB" err="1">
                <a:ea typeface="+mn-lt"/>
                <a:cs typeface="+mn-lt"/>
              </a:rPr>
              <a:t>Desuky</a:t>
            </a:r>
            <a:r>
              <a:rPr lang="en-GB">
                <a:ea typeface="+mn-lt"/>
                <a:cs typeface="+mn-lt"/>
              </a:rPr>
              <a:t>, A. S., </a:t>
            </a:r>
            <a:r>
              <a:rPr lang="en-GB" err="1">
                <a:ea typeface="+mn-lt"/>
                <a:cs typeface="+mn-lt"/>
              </a:rPr>
              <a:t>Bakrawy</a:t>
            </a:r>
            <a:r>
              <a:rPr lang="en-GB">
                <a:ea typeface="+mn-lt"/>
                <a:cs typeface="+mn-lt"/>
              </a:rPr>
              <a:t>, L. M. E. Improved Prediction of Post-operative Life Expectancy after Thoracic Surgery. </a:t>
            </a:r>
            <a:r>
              <a:rPr lang="en-GB" i="1">
                <a:ea typeface="+mn-lt"/>
                <a:cs typeface="+mn-lt"/>
              </a:rPr>
              <a:t>Advances in Systems Science and Applications</a:t>
            </a:r>
            <a:r>
              <a:rPr lang="en-GB">
                <a:ea typeface="+mn-lt"/>
                <a:cs typeface="+mn-lt"/>
              </a:rPr>
              <a:t>, 16(2), 70-80, (2016). </a:t>
            </a:r>
            <a:endParaRPr lang="en-US"/>
          </a:p>
          <a:p>
            <a:r>
              <a:rPr lang="en-GB">
                <a:ea typeface="+mn-lt"/>
                <a:cs typeface="+mn-lt"/>
              </a:rPr>
              <a:t>[4] Nachev, A. and </a:t>
            </a:r>
            <a:r>
              <a:rPr lang="en-GB" err="1">
                <a:ea typeface="+mn-lt"/>
                <a:cs typeface="+mn-lt"/>
              </a:rPr>
              <a:t>Reapy</a:t>
            </a:r>
            <a:r>
              <a:rPr lang="en-GB">
                <a:ea typeface="+mn-lt"/>
                <a:cs typeface="+mn-lt"/>
              </a:rPr>
              <a:t>, T. Predictive models for post-operative life expectancy after thoracic surgery. </a:t>
            </a:r>
            <a:r>
              <a:rPr lang="en-GB" i="1">
                <a:ea typeface="+mn-lt"/>
                <a:cs typeface="+mn-lt"/>
              </a:rPr>
              <a:t>Mathematical and Software Engineering</a:t>
            </a:r>
            <a:r>
              <a:rPr lang="en-GB">
                <a:ea typeface="+mn-lt"/>
                <a:cs typeface="+mn-lt"/>
              </a:rPr>
              <a:t>, 1(1), 1-5, (2015).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[5] V. Sindhu, S. A. S. Prabha, S. Veni , and M. Hemalatha, “Thoracic surgery analysis using data mining techniques” , </a:t>
            </a:r>
            <a:r>
              <a:rPr lang="en-US" i="1">
                <a:ea typeface="+mn-lt"/>
                <a:cs typeface="+mn-lt"/>
              </a:rPr>
              <a:t>International Journal of Computer Technology &amp; Applications </a:t>
            </a:r>
            <a:r>
              <a:rPr lang="en-US">
                <a:ea typeface="+mn-lt"/>
                <a:cs typeface="+mn-lt"/>
              </a:rPr>
              <a:t>, vol. 5, pp 578-586, May, 2014.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[6] Konstantina Kourou, Themis P. Exarchos, Konstantinos P. Exarchos, Michalis V. </a:t>
            </a:r>
            <a:r>
              <a:rPr lang="en-US" err="1">
                <a:ea typeface="+mn-lt"/>
                <a:cs typeface="+mn-lt"/>
              </a:rPr>
              <a:t>Karamouzis</a:t>
            </a:r>
            <a:r>
              <a:rPr lang="en-US">
                <a:ea typeface="+mn-lt"/>
                <a:cs typeface="+mn-lt"/>
              </a:rPr>
              <a:t>, Dimitrios I. </a:t>
            </a:r>
            <a:r>
              <a:rPr lang="en-US" err="1">
                <a:ea typeface="+mn-lt"/>
                <a:cs typeface="+mn-lt"/>
              </a:rPr>
              <a:t>Fotiadisa</a:t>
            </a:r>
            <a:r>
              <a:rPr lang="en-US">
                <a:ea typeface="+mn-lt"/>
                <a:cs typeface="+mn-lt"/>
              </a:rPr>
              <a:t>, “Machine learning applications in cancer prognosis and prediction”, </a:t>
            </a:r>
            <a:r>
              <a:rPr lang="en-US" i="1">
                <a:ea typeface="+mn-lt"/>
                <a:cs typeface="+mn-lt"/>
              </a:rPr>
              <a:t>Computational and Structural Biotechnology Journal</a:t>
            </a:r>
            <a:r>
              <a:rPr lang="en-US">
                <a:ea typeface="+mn-lt"/>
                <a:cs typeface="+mn-lt"/>
              </a:rPr>
              <a:t>, vol 13, pp 8-17, 2015.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Description/Goals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Implement ML algorithms to examine medical reports and predict survival rates of lung-cancer patients one year after thoracic surgery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Devise comparable ML algorithms and perform model evaluation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 supervised learning task - a classification problem with risk of mortality as a target variable.</a:t>
            </a:r>
            <a:endParaRPr lang="en-US"/>
          </a:p>
          <a:p>
            <a:r>
              <a:rPr lang="en-US"/>
              <a:t>Imbalanced dataset posed a challenge to the learning problem</a:t>
            </a:r>
          </a:p>
          <a:p>
            <a:r>
              <a:rPr lang="en-US"/>
              <a:t>SMOTE is the technique used to handle imbalanced data problem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2B36-5307-4546-A29D-7702E19E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C0FC-DCA7-4892-8861-736245E5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Manal </a:t>
            </a:r>
            <a:r>
              <a:rPr lang="en-US" err="1">
                <a:ea typeface="+mn-lt"/>
                <a:cs typeface="+mn-lt"/>
              </a:rPr>
              <a:t>Zneit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2"/>
            <a:r>
              <a:rPr lang="en-US">
                <a:ea typeface="+mn-lt"/>
                <a:cs typeface="+mn-lt"/>
              </a:rPr>
              <a:t>Built ML models and performed the comparative analysis of the results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Sabina Bhuiyan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Examined features that best contributed to risk of mortality and implemented some models </a:t>
            </a:r>
          </a:p>
          <a:p>
            <a:pPr lvl="1"/>
            <a:r>
              <a:rPr lang="en-US">
                <a:ea typeface="+mn-lt"/>
                <a:cs typeface="+mn-lt"/>
              </a:rPr>
              <a:t>Visualization tool and video to demo the results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205D-287F-4F72-A192-345F8C2A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State-of-the-art/Related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B88B-B22E-4098-8394-EA21DB17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[1] proposed a boosted SVM model for survival prediction using an oracle-based approach to extract rules to solve the imbalanced data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[2], a dataset of heart failure examination records was used to implement ML models and predict the risk of patients’ survival. </a:t>
            </a:r>
          </a:p>
          <a:p>
            <a:r>
              <a:rPr lang="en-US">
                <a:ea typeface="+mn-lt"/>
                <a:cs typeface="+mn-lt"/>
              </a:rPr>
              <a:t>Performed feature selection and concluded that two features were sufficient to perform accurate predictions instead of using the entire dataset. </a:t>
            </a:r>
          </a:p>
          <a:p>
            <a:r>
              <a:rPr lang="en-US">
                <a:ea typeface="+mn-lt"/>
                <a:cs typeface="+mn-lt"/>
              </a:rPr>
              <a:t>In [5,6], a comparative analysis of several ML models is conducted on different types of cancer. A general discussion of the performance was provided</a:t>
            </a:r>
          </a:p>
          <a:p>
            <a:r>
              <a:rPr lang="en-US">
                <a:ea typeface="+mn-lt"/>
                <a:cs typeface="+mn-lt"/>
              </a:rPr>
              <a:t>In [5] Random Forest was the best classifier, in [6] a comprehensive analysis was provided that depends on the cancer type and the associated dataset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798B-4590-4EAC-B66B-0BBD46A0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194A-DB19-49FA-AB4B-7E6F351B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There are several sampling techniques that handle the imbalanced dataset problem. </a:t>
            </a:r>
          </a:p>
          <a:p>
            <a:r>
              <a:rPr lang="en-US">
                <a:ea typeface="+mn-lt"/>
                <a:cs typeface="+mn-lt"/>
              </a:rPr>
              <a:t>Clinical datasets may have missing values due to incomplete questionnaires or missing records at random or not at random; </a:t>
            </a:r>
          </a:p>
          <a:p>
            <a:r>
              <a:rPr lang="en-US">
                <a:ea typeface="+mn-lt"/>
                <a:cs typeface="+mn-lt"/>
              </a:rPr>
              <a:t>The dataset may also be unstructured due to the prevalence of noisy data.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dataset utilized in this project demonstrates an imbalance in the class distribution of the target vector </a:t>
            </a:r>
          </a:p>
          <a:p>
            <a:r>
              <a:rPr lang="en-US">
                <a:ea typeface="+mn-lt"/>
                <a:cs typeface="+mn-lt"/>
              </a:rPr>
              <a:t>The positive instances are under-sampled, and the majority class (negative instances) introduced a bias during the training phase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SMOTE (Synthetic Minority Oversampling TEchnique) synthesizes data from the existing samples in the minority class in order to solve the imbalanced data problem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B576-D97E-4DC0-B080-925F1F3B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Experiments/Evaluation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11BF-D321-4DA4-A34F-F5DA4E5C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Each of the models was trained and the optimal model was selected using k-fold cross-validation. </a:t>
            </a:r>
          </a:p>
          <a:p>
            <a:r>
              <a:rPr lang="en-US">
                <a:ea typeface="+mn-lt"/>
                <a:cs typeface="+mn-lt"/>
              </a:rPr>
              <a:t>The ROC curves of both the training and the test sets were generated as well as the AUC scores. </a:t>
            </a:r>
          </a:p>
          <a:p>
            <a:r>
              <a:rPr lang="en-US">
                <a:ea typeface="+mn-lt"/>
                <a:cs typeface="+mn-lt"/>
              </a:rPr>
              <a:t>In addition to the ROC curve and the AUC scores, other evaluation metrics used are confusion matrix, precision, recall, F1 score, and accuracy</a:t>
            </a:r>
          </a:p>
          <a:p>
            <a:r>
              <a:rPr lang="en-US">
                <a:ea typeface="+mn-lt"/>
                <a:cs typeface="+mn-lt"/>
              </a:rPr>
              <a:t>The classification report was also generated to visualize the performance metrics on both macro-average and weighted-average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macro- and weighted- averages provide an indication of the effect that an imbalanced dataset can have on the performance measures of a classifier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2360-602D-479E-83B8-DDB1F60D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CF2A-C9CF-48EA-B526-5DCF74B1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performance of the classifiers was compared based on the AUC performance metric</a:t>
            </a:r>
          </a:p>
          <a:p>
            <a:r>
              <a:rPr lang="en-US">
                <a:ea typeface="+mn-lt"/>
                <a:cs typeface="+mn-lt"/>
              </a:rPr>
              <a:t>The best performance was achieved by SVM (94%) followed by ANN (87%) and Random Forest (87%)</a:t>
            </a:r>
          </a:p>
          <a:p>
            <a:r>
              <a:rPr lang="en-US">
                <a:ea typeface="+mn-lt"/>
                <a:cs typeface="+mn-lt"/>
              </a:rPr>
              <a:t>DT and Multinomial Naïve Bayes had the lowest AUC values (64% and 72%) and NB was the weakest classifier in terms of precision, recall, F1 score, and accuracy. </a:t>
            </a:r>
          </a:p>
          <a:p>
            <a:r>
              <a:rPr lang="en-US"/>
              <a:t>Logistic regression and KNN performed relatively the same (83% and 82%)</a:t>
            </a:r>
          </a:p>
        </p:txBody>
      </p:sp>
    </p:spTree>
    <p:extLst>
      <p:ext uri="{BB962C8B-B14F-4D97-AF65-F5344CB8AC3E}">
        <p14:creationId xmlns:p14="http://schemas.microsoft.com/office/powerpoint/2010/main" val="21221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2360-602D-479E-83B8-DDB1F60D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CF2A-C9CF-48EA-B526-5DCF74B1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The weak performance of Naïve Bayes is due to the simplifying assumption that presupposes conditionally independent features given the class label. </a:t>
            </a:r>
          </a:p>
          <a:p>
            <a:r>
              <a:rPr lang="en-US">
                <a:ea typeface="+mn-lt"/>
                <a:cs typeface="+mn-lt"/>
              </a:rPr>
              <a:t>In this dataset, it is unreasonable to assume the independence of features since the complications that a patient may experience are not simply independent of each other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DT had the lowest performance measure (64% AUC score for the test data) </a:t>
            </a:r>
          </a:p>
          <a:p>
            <a:r>
              <a:rPr lang="en-US">
                <a:ea typeface="+mn-lt"/>
                <a:cs typeface="+mn-lt"/>
              </a:rPr>
              <a:t>DT is a non-parametric model that is prone to overfitting when the sample size is too small. </a:t>
            </a:r>
          </a:p>
          <a:p>
            <a:r>
              <a:rPr lang="en-US">
                <a:ea typeface="+mn-lt"/>
                <a:cs typeface="+mn-lt"/>
              </a:rPr>
              <a:t>The thoracic dataset is small, and it affected the split points in the tree as well as the final decisions at the leaf level. </a:t>
            </a:r>
          </a:p>
          <a:p>
            <a:r>
              <a:rPr lang="en-US"/>
              <a:t>Non-linear dataset, SVM and MLP had the best performance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B7E4816-B36A-4F7A-8E7E-BC69C36F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6A599EF-E95B-4A7B-BDF0-BF5A0D69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2000250"/>
            <a:ext cx="10314608" cy="4759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85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C2B29A-C1CD-4C3A-A037-902991BF1F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CBC288-0F4E-479D-8F69-11F8CF8D6F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31291B-7E16-4BF2-A964-81BB2411C909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Medical Health 16x9</vt:lpstr>
      <vt:lpstr>Survival Prediction of Lung-Cancer Patients After One Year of Thoracic Surgery</vt:lpstr>
      <vt:lpstr>Problem Description/Goals</vt:lpstr>
      <vt:lpstr>Team Members Role</vt:lpstr>
      <vt:lpstr>State-of-the-art/Related Work</vt:lpstr>
      <vt:lpstr>Approach</vt:lpstr>
      <vt:lpstr>Experiments/Evaluation</vt:lpstr>
      <vt:lpstr>Discussion of Results</vt:lpstr>
      <vt:lpstr>Discussion of Results</vt:lpstr>
      <vt:lpstr>Results</vt:lpstr>
      <vt:lpstr>ROC curves for classifiers (Imbalanced dataset)</vt:lpstr>
      <vt:lpstr>ROC curves for classifiers (Balanced dataset)</vt:lpstr>
      <vt:lpstr>Lessons Learned about ML Topics due to Project</vt:lpstr>
      <vt:lpstr>Challenges Faced/Goals not Achieved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4</cp:revision>
  <dcterms:created xsi:type="dcterms:W3CDTF">2020-12-15T19:18:38Z</dcterms:created>
  <dcterms:modified xsi:type="dcterms:W3CDTF">2020-12-15T23:02:32Z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