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2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Világos stílus 1 – 6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28593" autoAdjust="0"/>
  </p:normalViewPr>
  <p:slideViewPr>
    <p:cSldViewPr snapToGrid="0">
      <p:cViewPr varScale="1">
        <p:scale>
          <a:sx n="25" d="100"/>
          <a:sy n="25" d="100"/>
        </p:scale>
        <p:origin x="260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0889F-6F99-499B-B4BD-35069EEDB5DF}" type="datetimeFigureOut">
              <a:rPr lang="hu-HU" smtClean="0"/>
              <a:t>2022. 01. 07.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5BA6-0479-4B90-9FDC-D72157449B3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211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Röviden: A foci játékosok felderítésének és megtalálásának a támogatása, adatok segítségével.</a:t>
            </a:r>
          </a:p>
          <a:p>
            <a:endParaRPr lang="hu-HU" dirty="0"/>
          </a:p>
          <a:p>
            <a:r>
              <a:rPr lang="hu-HU" dirty="0"/>
              <a:t>igazolásnak két aspektusa van, kisebb csapatok erre építik a pénzügyi stratégiájukat</a:t>
            </a:r>
          </a:p>
          <a:p>
            <a:r>
              <a:rPr lang="hu-HU" dirty="0"/>
              <a:t>Ehhez szükség van rá, hogy a játékosmegfigyelés hatékony legyen.</a:t>
            </a:r>
          </a:p>
          <a:p>
            <a:endParaRPr lang="hu-HU" dirty="0"/>
          </a:p>
          <a:p>
            <a:r>
              <a:rPr lang="hu-HU" dirty="0"/>
              <a:t>Egyre nagyobb pénzeket fektetnek az elemzési technikák fejlesztésére, </a:t>
            </a:r>
          </a:p>
          <a:p>
            <a:r>
              <a:rPr lang="hu-HU" dirty="0"/>
              <a:t>ez az adatalapú döntések és a mesterséges intelligencia bevonását jelenti.</a:t>
            </a:r>
          </a:p>
          <a:p>
            <a:r>
              <a:rPr lang="hu-HU" dirty="0"/>
              <a:t>Ezekkel képesek vagyunk előrejelzést adni a meccsek kimenetelére, taktikai döntések hatékonyságára is ÉS JÁTÉKOSMEGFIGYELÉS.</a:t>
            </a:r>
          </a:p>
          <a:p>
            <a:endParaRPr lang="hu-HU" dirty="0"/>
          </a:p>
          <a:p>
            <a:r>
              <a:rPr lang="hu-HU" dirty="0"/>
              <a:t>A focisták értékelése a teljesítményük alapján egyre fontosabb kérdés. Több megoldás is létezik</a:t>
            </a:r>
          </a:p>
          <a:p>
            <a:r>
              <a:rPr lang="hu-HU" dirty="0"/>
              <a:t>Videó anyagok és írott értékelések feldolgozása, Statisztikák szakmai alapú feldolgozása, Pontozási rendszerek mérőszámok alapján</a:t>
            </a:r>
          </a:p>
          <a:p>
            <a:endParaRPr lang="hu-HU" dirty="0"/>
          </a:p>
          <a:p>
            <a:r>
              <a:rPr lang="hu-HU" dirty="0"/>
              <a:t>A játékosmegfigyelők munkáját nagyban segíti, ha összehasonlíthatók a játékosok, illetve adatokkal támaszthatják alá megérzéseiket.</a:t>
            </a:r>
          </a:p>
          <a:p>
            <a:r>
              <a:rPr lang="hu-HU" dirty="0"/>
              <a:t>A szakdolgozatomban ezt a összehasonlíthatóság lesz a kulcs..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E5BA6-0479-4B90-9FDC-D72157449B3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541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Használják a Football Managert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E5BA6-0479-4B90-9FDC-D72157449B3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269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663F88-CF9B-402F-B170-1CE054AD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83158"/>
            <a:ext cx="7260115" cy="3154953"/>
          </a:xfrm>
        </p:spPr>
        <p:txBody>
          <a:bodyPr>
            <a:normAutofit/>
          </a:bodyPr>
          <a:lstStyle/>
          <a:p>
            <a:pPr algn="ctr"/>
            <a:br>
              <a:rPr lang="hu-HU" sz="2800" b="0" i="0" u="none" strike="noStrike" baseline="0" dirty="0">
                <a:solidFill>
                  <a:srgbClr val="000000"/>
                </a:solidFill>
                <a:latin typeface="Abadi" panose="020B0604020104020204" pitchFamily="34" charset="0"/>
              </a:rPr>
            </a:br>
            <a:r>
              <a:rPr lang="hu-HU" sz="2800" b="0" i="0" u="none" strike="noStrike" baseline="0" dirty="0">
                <a:solidFill>
                  <a:srgbClr val="000000"/>
                </a:solidFill>
                <a:latin typeface="Abadi" panose="020B0604020104020204" pitchFamily="34" charset="0"/>
              </a:rPr>
              <a:t> </a:t>
            </a:r>
            <a:r>
              <a:rPr lang="hu-HU" sz="2800" b="1" i="0" u="none" strike="noStrike" baseline="0" dirty="0">
                <a:solidFill>
                  <a:srgbClr val="000000"/>
                </a:solidFill>
                <a:latin typeface="Abadi" panose="020B0604020104020204" pitchFamily="34" charset="0"/>
              </a:rPr>
              <a:t>A HIÁNYZÓ LÁNCSZEM MEGTALÁLÁSA FOOTBALL MANAGER SEGÍTSÉGÉVEL </a:t>
            </a:r>
            <a:br>
              <a:rPr lang="hu-HU" sz="2800" b="1" i="0" u="none" strike="noStrike" baseline="0" dirty="0">
                <a:solidFill>
                  <a:srgbClr val="000000"/>
                </a:solidFill>
                <a:latin typeface="Abadi" panose="020B0604020104020204" pitchFamily="34" charset="0"/>
              </a:rPr>
            </a:br>
            <a:br>
              <a:rPr lang="hu-HU" sz="2800" b="0" i="0" u="none" strike="noStrike" baseline="0" dirty="0">
                <a:solidFill>
                  <a:srgbClr val="000000"/>
                </a:solidFill>
                <a:latin typeface="Abadi" panose="020B0604020104020204" pitchFamily="34" charset="0"/>
              </a:rPr>
            </a:br>
            <a:r>
              <a:rPr lang="en-US" sz="2800" b="0" i="0" u="none" strike="noStrike" baseline="0" dirty="0">
                <a:solidFill>
                  <a:srgbClr val="000000"/>
                </a:solidFill>
                <a:latin typeface="Abadi" panose="020B0604020104020204" pitchFamily="34" charset="0"/>
              </a:rPr>
              <a:t> 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Abadi" panose="020B0604020104020204" pitchFamily="34" charset="0"/>
              </a:rPr>
              <a:t>FIND THE MISSING LINK VIA FOOTBALL MANAGER </a:t>
            </a:r>
            <a:endParaRPr lang="hu-HU" sz="2800" dirty="0">
              <a:latin typeface="Abadi" panose="020B0604020104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63FD744-ABAB-40CC-934B-E968B34D0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0386" y="5074834"/>
            <a:ext cx="8915399" cy="1126283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  <a:latin typeface="Abadi" panose="020B0604020104020204" pitchFamily="34" charset="0"/>
              </a:rPr>
              <a:t>Munkácsi Zoltán, BDÜI szakirány</a:t>
            </a:r>
          </a:p>
          <a:p>
            <a:r>
              <a:rPr lang="hu-HU" dirty="0">
                <a:solidFill>
                  <a:schemeClr val="tx1"/>
                </a:solidFill>
                <a:latin typeface="Abadi" panose="020B0604020104020204" pitchFamily="34" charset="0"/>
              </a:rPr>
              <a:t>Konzulens: Légrádi Gábor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8C2592F-BB0D-47EF-A46E-4BAC80A82E43}"/>
              </a:ext>
            </a:extLst>
          </p:cNvPr>
          <p:cNvSpPr txBox="1"/>
          <p:nvPr/>
        </p:nvSpPr>
        <p:spPr>
          <a:xfrm>
            <a:off x="4560983" y="3873079"/>
            <a:ext cx="405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badi" panose="020B0604020104020204" pitchFamily="34" charset="0"/>
              </a:rPr>
              <a:t>Szakdolgozat 1. beszámoló</a:t>
            </a:r>
          </a:p>
        </p:txBody>
      </p:sp>
    </p:spTree>
    <p:extLst>
      <p:ext uri="{BB962C8B-B14F-4D97-AF65-F5344CB8AC3E}">
        <p14:creationId xmlns:p14="http://schemas.microsoft.com/office/powerpoint/2010/main" val="181756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1FD807-2150-43CA-BA82-EC7A47DA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téma bemutatása, a feladat megfogalmazása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701477-F9DD-4662-B8EB-39E07D3B1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695146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u-HU" sz="2400" b="0" i="0" u="none" strike="noStrike" baseline="0" dirty="0">
                <a:solidFill>
                  <a:srgbClr val="000000"/>
                </a:solidFill>
                <a:latin typeface="Abadi" panose="020B0604020104020204" pitchFamily="34" charset="0"/>
              </a:rPr>
              <a:t>A hatékony játékosmegfigyelés fontossága </a:t>
            </a:r>
          </a:p>
          <a:p>
            <a:pPr>
              <a:lnSpc>
                <a:spcPct val="150000"/>
              </a:lnSpc>
            </a:pPr>
            <a:r>
              <a:rPr lang="hu-HU" sz="2400" b="0" i="0" u="none" strike="noStrike" baseline="0" dirty="0">
                <a:solidFill>
                  <a:srgbClr val="000000"/>
                </a:solidFill>
                <a:latin typeface="Abadi" panose="020B0604020104020204" pitchFamily="34" charset="0"/>
              </a:rPr>
              <a:t>Adatalapú döntéstámogatás megjelenése a footballban és annak előnyei</a:t>
            </a:r>
            <a:endParaRPr lang="hu-HU" sz="2400" dirty="0">
              <a:solidFill>
                <a:srgbClr val="000000"/>
              </a:solidFill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hu-HU" sz="2400" b="0" i="0" u="none" strike="noStrike" baseline="0" dirty="0">
                <a:solidFill>
                  <a:srgbClr val="000000"/>
                </a:solidFill>
                <a:latin typeface="Abadi" panose="020B0604020104020204" pitchFamily="34" charset="0"/>
              </a:rPr>
              <a:t>Adatalapú játékosértékelés, és megközelítési módjai</a:t>
            </a:r>
            <a:endParaRPr lang="hu-HU" sz="2400" dirty="0">
              <a:solidFill>
                <a:srgbClr val="000000"/>
              </a:solidFill>
              <a:latin typeface="Abadi" panose="020B0604020104020204" pitchFamily="34" charset="0"/>
            </a:endParaRPr>
          </a:p>
          <a:p>
            <a:endParaRPr lang="hu-HU" sz="2000" b="0" i="0" u="none" strike="noStrik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0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338BE9-9BC9-4CE7-A294-B4899E2D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Célok megfogalmazása, megoldás ismertetése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CEE8D7-60B3-477A-9248-EA01DAA15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574274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u-HU" sz="2400" dirty="0">
                <a:solidFill>
                  <a:schemeClr val="tx1"/>
                </a:solidFill>
                <a:latin typeface="Abadi" panose="020B0604020104020204" pitchFamily="34" charset="0"/>
              </a:rPr>
              <a:t>Játékosfelfedezési feladatok segítése</a:t>
            </a:r>
          </a:p>
          <a:p>
            <a:pPr>
              <a:lnSpc>
                <a:spcPct val="150000"/>
              </a:lnSpc>
            </a:pPr>
            <a:r>
              <a:rPr lang="hu-HU" sz="2400" dirty="0">
                <a:solidFill>
                  <a:schemeClr val="tx1"/>
                </a:solidFill>
                <a:latin typeface="Abadi" panose="020B0604020104020204" pitchFamily="34" charset="0"/>
              </a:rPr>
              <a:t>Játékosok ajánlása</a:t>
            </a:r>
          </a:p>
          <a:p>
            <a:pPr>
              <a:lnSpc>
                <a:spcPct val="150000"/>
              </a:lnSpc>
            </a:pPr>
            <a:r>
              <a:rPr lang="hu-HU" sz="2400" dirty="0">
                <a:solidFill>
                  <a:schemeClr val="tx1"/>
                </a:solidFill>
                <a:latin typeface="Abadi" panose="020B0604020104020204" pitchFamily="34" charset="0"/>
              </a:rPr>
              <a:t>Football Manager</a:t>
            </a:r>
          </a:p>
        </p:txBody>
      </p:sp>
    </p:spTree>
    <p:extLst>
      <p:ext uri="{BB962C8B-B14F-4D97-AF65-F5344CB8AC3E}">
        <p14:creationId xmlns:p14="http://schemas.microsoft.com/office/powerpoint/2010/main" val="294484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F3C35E-0B7F-45E5-A8DB-F9AF5F40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Vázlatos rendszerterv </a:t>
            </a:r>
            <a:r>
              <a:rPr lang="hu-HU" dirty="0"/>
              <a:t>és időterv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658B7EAE-7D10-476B-BAEF-39586AE7A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79750"/>
            <a:ext cx="6311988" cy="3778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95D89BB0-330E-4B8E-A166-274D2B856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70534"/>
              </p:ext>
            </p:extLst>
          </p:nvPr>
        </p:nvGraphicFramePr>
        <p:xfrm>
          <a:off x="6579868" y="2829497"/>
          <a:ext cx="5273465" cy="3847352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202036">
                  <a:extLst>
                    <a:ext uri="{9D8B030D-6E8A-4147-A177-3AD203B41FA5}">
                      <a16:colId xmlns:a16="http://schemas.microsoft.com/office/drawing/2014/main" val="4151991835"/>
                    </a:ext>
                  </a:extLst>
                </a:gridCol>
                <a:gridCol w="3539269">
                  <a:extLst>
                    <a:ext uri="{9D8B030D-6E8A-4147-A177-3AD203B41FA5}">
                      <a16:colId xmlns:a16="http://schemas.microsoft.com/office/drawing/2014/main" val="3150302240"/>
                    </a:ext>
                  </a:extLst>
                </a:gridCol>
                <a:gridCol w="1532160">
                  <a:extLst>
                    <a:ext uri="{9D8B030D-6E8A-4147-A177-3AD203B41FA5}">
                      <a16:colId xmlns:a16="http://schemas.microsoft.com/office/drawing/2014/main" val="3606148945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hu-H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solidFill>
                            <a:schemeClr val="tx1"/>
                          </a:solidFill>
                          <a:effectLst/>
                        </a:rPr>
                        <a:t>Munkafázisok</a:t>
                      </a:r>
                      <a:endParaRPr lang="hu-H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solidFill>
                            <a:schemeClr val="tx1"/>
                          </a:solidFill>
                          <a:effectLst/>
                        </a:rPr>
                        <a:t>Tervezett befejezés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200" dirty="0">
                          <a:solidFill>
                            <a:schemeClr val="tx1"/>
                          </a:solidFill>
                          <a:effectLst/>
                        </a:rPr>
                        <a:t>(szorgalmi időszak)</a:t>
                      </a:r>
                      <a:endParaRPr lang="hu-H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48691316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endParaRPr lang="hu-H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Rendszerterv pontosítása, szükséges eszközök beszerzése, telepítése</a:t>
                      </a:r>
                      <a:endParaRPr lang="hu-HU" sz="12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Első hét</a:t>
                      </a:r>
                      <a:endParaRPr lang="hu-HU" sz="12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3328476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endParaRPr lang="hu-H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Adatbázis környezet kialakítása, forrásfájlok importálása</a:t>
                      </a:r>
                      <a:endParaRPr lang="hu-HU" sz="12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Második hét</a:t>
                      </a:r>
                      <a:endParaRPr lang="hu-HU" sz="12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8202633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solidFill>
                            <a:schemeClr val="tx1"/>
                          </a:solidFill>
                          <a:effectLst/>
                        </a:rPr>
                        <a:t>3.</a:t>
                      </a:r>
                      <a:endParaRPr lang="hu-H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Próba lekérdezések futtatása, optimalizálás, tesztelés</a:t>
                      </a:r>
                      <a:endParaRPr lang="hu-HU" sz="12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Harmadik hét</a:t>
                      </a:r>
                      <a:endParaRPr lang="hu-HU" sz="12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59911163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solidFill>
                            <a:schemeClr val="tx1"/>
                          </a:solidFill>
                          <a:effectLst/>
                        </a:rPr>
                        <a:t>4.</a:t>
                      </a:r>
                      <a:endParaRPr lang="hu-H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Webalkalmazás konfigurálása, tesztelés</a:t>
                      </a:r>
                      <a:endParaRPr lang="hu-HU" sz="12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Negyedik hét</a:t>
                      </a:r>
                      <a:endParaRPr lang="hu-HU" sz="12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84684784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solidFill>
                            <a:schemeClr val="tx1"/>
                          </a:solidFill>
                          <a:effectLst/>
                        </a:rPr>
                        <a:t>5.</a:t>
                      </a:r>
                      <a:endParaRPr lang="hu-H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Tervezett webes felület kialakítása</a:t>
                      </a:r>
                      <a:endParaRPr lang="hu-HU" sz="12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Hatodik hét</a:t>
                      </a:r>
                      <a:endParaRPr lang="hu-HU" sz="12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65303249"/>
                  </a:ext>
                </a:extLst>
              </a:tr>
              <a:tr h="195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solidFill>
                            <a:schemeClr val="tx1"/>
                          </a:solidFill>
                          <a:effectLst/>
                        </a:rPr>
                        <a:t>6.</a:t>
                      </a:r>
                      <a:endParaRPr lang="hu-H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Eddigi komponensek együttműködésének tesztelése</a:t>
                      </a:r>
                      <a:endParaRPr lang="hu-HU" sz="12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Nyolcadik hét</a:t>
                      </a:r>
                      <a:endParaRPr lang="hu-HU" sz="12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4570012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solidFill>
                            <a:schemeClr val="tx1"/>
                          </a:solidFill>
                          <a:effectLst/>
                        </a:rPr>
                        <a:t>7.</a:t>
                      </a:r>
                      <a:endParaRPr lang="hu-H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Gépi tanuló komponens létrehozása, integrálása</a:t>
                      </a:r>
                      <a:endParaRPr lang="hu-HU" sz="120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Tizedik hét</a:t>
                      </a:r>
                      <a:endParaRPr lang="hu-HU" sz="12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32483397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solidFill>
                            <a:schemeClr val="tx1"/>
                          </a:solidFill>
                          <a:effectLst/>
                        </a:rPr>
                        <a:t>8.</a:t>
                      </a:r>
                      <a:endParaRPr lang="hu-H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Rendszer tesztelése, hibák javítása, dokumentáció befejezése</a:t>
                      </a:r>
                      <a:endParaRPr lang="hu-HU" sz="12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Tizenharmadik hét</a:t>
                      </a:r>
                      <a:endParaRPr lang="hu-HU" sz="1200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224426464"/>
                  </a:ext>
                </a:extLst>
              </a:tr>
              <a:tr h="1997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hu-H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hu-H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hu-H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888074558"/>
                  </a:ext>
                </a:extLst>
              </a:tr>
              <a:tr h="590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hu-H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100">
                          <a:solidFill>
                            <a:schemeClr val="tx1"/>
                          </a:solidFill>
                          <a:effectLst/>
                        </a:rPr>
                        <a:t>A munkafázisok alatt folyamatos dokumentálás*</a:t>
                      </a:r>
                      <a:endParaRPr lang="hu-H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hu-HU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hu-H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72871656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A19AD63-F0B5-4397-B043-5CE3A772B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28294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782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C4B0EF-CE0F-47EB-A5F5-C141D74D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Hasonló, elérhető megoldások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149781-3DF4-4EDA-A7F2-84140AE33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>
                <a:latin typeface="Abadi" panose="020B0604020104020204" pitchFamily="34" charset="0"/>
              </a:rPr>
              <a:t>WyScout</a:t>
            </a:r>
          </a:p>
          <a:p>
            <a:r>
              <a:rPr lang="hu-HU" sz="2400" dirty="0">
                <a:latin typeface="Abadi" panose="020B0604020104020204" pitchFamily="34" charset="0"/>
              </a:rPr>
              <a:t>InStat Scout</a:t>
            </a:r>
          </a:p>
          <a:p>
            <a:r>
              <a:rPr lang="hu-HU" sz="2400" dirty="0">
                <a:latin typeface="Abadi" panose="020B0604020104020204" pitchFamily="34" charset="0"/>
              </a:rPr>
              <a:t>Transfermarkt</a:t>
            </a:r>
          </a:p>
          <a:p>
            <a:endParaRPr lang="hu-HU" sz="2400" dirty="0">
              <a:latin typeface="Abadi" panose="020B0604020104020204" pitchFamily="34" charset="0"/>
            </a:endParaRPr>
          </a:p>
          <a:p>
            <a:r>
              <a:rPr lang="hu-HU" sz="2400" dirty="0">
                <a:latin typeface="Abadi" panose="020B0604020104020204" pitchFamily="34" charset="0"/>
              </a:rPr>
              <a:t>Az eltérés ezekhez képest</a:t>
            </a:r>
          </a:p>
        </p:txBody>
      </p:sp>
    </p:spTree>
    <p:extLst>
      <p:ext uri="{BB962C8B-B14F-4D97-AF65-F5344CB8AC3E}">
        <p14:creationId xmlns:p14="http://schemas.microsoft.com/office/powerpoint/2010/main" val="146074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A0283F-AD42-4016-B720-2E3B28D8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853" y="2474944"/>
            <a:ext cx="8911687" cy="1280890"/>
          </a:xfrm>
        </p:spPr>
        <p:txBody>
          <a:bodyPr>
            <a:normAutofit/>
          </a:bodyPr>
          <a:lstStyle/>
          <a:p>
            <a:r>
              <a:rPr lang="hu-HU" sz="4000" dirty="0">
                <a:solidFill>
                  <a:schemeClr val="tx1"/>
                </a:solidFill>
                <a:latin typeface="Abadi" panose="020B0604020104020204" pitchFamily="34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645538371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188</TotalTime>
  <Words>322</Words>
  <Application>Microsoft Office PowerPoint</Application>
  <PresentationFormat>Szélesvásznú</PresentationFormat>
  <Paragraphs>71</Paragraphs>
  <Slides>6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3" baseType="lpstr">
      <vt:lpstr>Abadi</vt:lpstr>
      <vt:lpstr>Arial</vt:lpstr>
      <vt:lpstr>Calibri</vt:lpstr>
      <vt:lpstr>Century Gothic</vt:lpstr>
      <vt:lpstr>Times New Roman</vt:lpstr>
      <vt:lpstr>Wingdings 3</vt:lpstr>
      <vt:lpstr>Szálak</vt:lpstr>
      <vt:lpstr>  A HIÁNYZÓ LÁNCSZEM MEGTALÁLÁSA FOOTBALL MANAGER SEGÍTSÉGÉVEL    FIND THE MISSING LINK VIA FOOTBALL MANAGER </vt:lpstr>
      <vt:lpstr>A téma bemutatása, a feladat megfogalmazása</vt:lpstr>
      <vt:lpstr>Célok megfogalmazása, megoldás ismertetése</vt:lpstr>
      <vt:lpstr>Vázlatos rendszerterv és időterv</vt:lpstr>
      <vt:lpstr>Hasonló, elérhető megoldások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 HIÁNYZÓ LÁNCSZEM MEGTALÁLÁSA FOOTBALL MANAGER SEGÍTSÉGÉVEL    FIND THE MISSING LINK VIA FOOTBALL MANAGER </dc:title>
  <dc:creator>Zoltán Munkácsi</dc:creator>
  <cp:lastModifiedBy>Zoltán Munkácsi</cp:lastModifiedBy>
  <cp:revision>33</cp:revision>
  <dcterms:created xsi:type="dcterms:W3CDTF">2021-12-10T17:11:22Z</dcterms:created>
  <dcterms:modified xsi:type="dcterms:W3CDTF">2022-01-07T10:58:11Z</dcterms:modified>
</cp:coreProperties>
</file>