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58" r:id="rId7"/>
    <p:sldId id="262" r:id="rId8"/>
    <p:sldId id="264" r:id="rId9"/>
    <p:sldId id="283" r:id="rId10"/>
    <p:sldId id="265" r:id="rId11"/>
    <p:sldId id="284" r:id="rId12"/>
    <p:sldId id="285" r:id="rId13"/>
    <p:sldId id="286" r:id="rId14"/>
    <p:sldId id="266" r:id="rId15"/>
    <p:sldId id="270" r:id="rId16"/>
    <p:sldId id="287" r:id="rId17"/>
    <p:sldId id="272" r:id="rId18"/>
    <p:sldId id="288" r:id="rId19"/>
    <p:sldId id="289" r:id="rId20"/>
    <p:sldId id="290" r:id="rId21"/>
    <p:sldId id="291" r:id="rId22"/>
    <p:sldId id="267" r:id="rId23"/>
    <p:sldId id="271" r:id="rId24"/>
    <p:sldId id="273" r:id="rId25"/>
    <p:sldId id="274" r:id="rId26"/>
    <p:sldId id="268" r:id="rId27"/>
    <p:sldId id="292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213"/>
    <a:srgbClr val="9DBEB7"/>
    <a:srgbClr val="EFE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ago\Desktop\SMU\fall%202022\CSCI%204834\assignment\project\star%20wars%20IM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Time</a:t>
            </a:r>
            <a:r>
              <a:rPr lang="en-CA" baseline="0"/>
              <a:t> taken to find best nodes for seed set sizes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time!$B$1</c:f>
              <c:strCache>
                <c:ptCount val="1"/>
                <c:pt idx="0">
                  <c:v>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time!$B$2:$B$5</c:f>
              <c:numCache>
                <c:formatCode>General</c:formatCode>
                <c:ptCount val="4"/>
                <c:pt idx="0">
                  <c:v>0</c:v>
                </c:pt>
                <c:pt idx="1">
                  <c:v>9</c:v>
                </c:pt>
                <c:pt idx="2">
                  <c:v>443</c:v>
                </c:pt>
                <c:pt idx="3">
                  <c:v>15925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C1-4ABE-A6B5-05D06C5D6772}"/>
            </c:ext>
          </c:extLst>
        </c:ser>
        <c:ser>
          <c:idx val="1"/>
          <c:order val="1"/>
          <c:tx>
            <c:strRef>
              <c:f>time!$C$1</c:f>
              <c:strCache>
                <c:ptCount val="1"/>
                <c:pt idx="0">
                  <c:v>LT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time!$C$2:$C$5</c:f>
              <c:numCache>
                <c:formatCode>General</c:formatCode>
                <c:ptCount val="4"/>
                <c:pt idx="0">
                  <c:v>0</c:v>
                </c:pt>
                <c:pt idx="1">
                  <c:v>9</c:v>
                </c:pt>
                <c:pt idx="2">
                  <c:v>312</c:v>
                </c:pt>
                <c:pt idx="3">
                  <c:v>8741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C1-4ABE-A6B5-05D06C5D6772}"/>
            </c:ext>
          </c:extLst>
        </c:ser>
        <c:ser>
          <c:idx val="2"/>
          <c:order val="2"/>
          <c:tx>
            <c:strRef>
              <c:f>time!$D$1</c:f>
              <c:strCache>
                <c:ptCount val="1"/>
                <c:pt idx="0">
                  <c:v>SD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time!$D$2:$D$5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C1-4ABE-A6B5-05D06C5D67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0175679"/>
        <c:axId val="1690165695"/>
      </c:lineChart>
      <c:catAx>
        <c:axId val="1690175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Seed Set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165695"/>
        <c:crosses val="autoZero"/>
        <c:auto val="1"/>
        <c:lblAlgn val="ctr"/>
        <c:lblOffset val="100"/>
        <c:noMultiLvlLbl val="0"/>
      </c:catAx>
      <c:valAx>
        <c:axId val="169016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175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162D-E0EA-D993-0B3F-D38EF1268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CD3E1-DC8E-410A-8ED7-C9D709E84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03651-B709-21D7-A3B8-DB384318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5B90-625C-430B-9666-7EDA6FCDF3DF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E432-34F4-7F1A-0A61-B1AFCD70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808E-E0DC-880E-CA48-278544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CD16-B9A2-4BAF-AD44-CC03CE5BD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75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761E-A93D-7567-B4B7-0C444845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5699A-96E8-5685-E859-007320891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ECB38-2CF8-9E0B-F1D9-2A893743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5B90-625C-430B-9666-7EDA6FCDF3DF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CE4D8-D844-A688-4BEB-FB60E195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1FF70-532B-2B40-2D39-9392B5C4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CD16-B9A2-4BAF-AD44-CC03CE5BD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45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3B16C-9FFB-DBF3-1455-F990152AC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B0A7E-B288-3805-0C37-B608D1F6E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AA489-EB05-35FC-0C8B-C2F230FD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5B90-625C-430B-9666-7EDA6FCDF3DF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5CEC-6B4F-E7DB-B497-44351275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779A-7E92-FB0C-63D4-AE68892C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CD16-B9A2-4BAF-AD44-CC03CE5BD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11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2238-AABA-39CF-927A-48B3353C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3CA06-BA1F-05B8-2922-18D34311F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8DA09-4461-3A22-D588-98E11430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5B90-625C-430B-9666-7EDA6FCDF3DF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72529-D3E3-E46E-BB25-A7F0B1E6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5B6BA-CAB5-8EB2-692A-1AF28560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CD16-B9A2-4BAF-AD44-CC03CE5BD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28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7E01-F75C-1A56-593E-BA1E55D3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BCE9-7970-0BD8-F315-01D667659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D5D6E-279B-A88D-71FB-3E6F2B6A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5B90-625C-430B-9666-7EDA6FCDF3DF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5A1C-7E0C-86CB-01B1-B50EC170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2A0DA-E978-4606-5678-D02D6527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CD16-B9A2-4BAF-AD44-CC03CE5BD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096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D1CD-60C2-1DCF-0D27-5D4A72CA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F7E1-D980-F2F9-06F8-023F7209B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B2B81-E5D2-A53B-A049-D43CEBEA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DD68E-B218-526E-D999-A41DA30F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5B90-625C-430B-9666-7EDA6FCDF3DF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4FCFD-4C72-C3BC-D622-5D1882CC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04315-C266-5E52-64CD-05563139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CD16-B9A2-4BAF-AD44-CC03CE5BD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59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DE13-93C2-94A7-89C3-F14DA468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C9E59-CBD9-DDAE-BCC6-A5520303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842B7-1E00-11DA-76F1-6F3CC5F00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8C113-7B04-0D7C-B1FA-08188DDBB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46C88-7855-8D23-B63B-8F9B3231C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026C5-F32E-B3C8-A7D1-53A9685B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5B90-625C-430B-9666-7EDA6FCDF3DF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EEE22-8759-DD5A-0542-14B27C43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E48A1-8AE7-3CA5-2E0F-FF1731EA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CD16-B9A2-4BAF-AD44-CC03CE5BD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34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1456-2698-5CDF-BA5B-EE6AFA45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87A3F-3B34-A383-A026-F13B6F6F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5B90-625C-430B-9666-7EDA6FCDF3DF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28DB1-F526-FC77-DF3B-5B28A38D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898B1-466A-74F2-733D-F0ED224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CD16-B9A2-4BAF-AD44-CC03CE5BD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0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08744-4C42-A316-E95D-45714D22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5B90-625C-430B-9666-7EDA6FCDF3DF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EAE06-ED4E-6072-6DD3-8DDB2426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A3A1-46CB-5B11-16A7-F70251B6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CD16-B9A2-4BAF-AD44-CC03CE5BD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56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E699-DD56-B8C7-3062-45C54D3A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D080-5307-0DE5-2612-736C40E9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9115A-B56B-3CF5-8F52-04392ED68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46C02-EDC3-5D1C-9499-1D0E4A15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5B90-625C-430B-9666-7EDA6FCDF3DF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177AF-5C69-767A-6389-E14CB539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F2778-24DA-6849-D023-C582E7FB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CD16-B9A2-4BAF-AD44-CC03CE5BD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38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5153-C7FA-0754-4E46-2712B8C8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F0F79-8979-A2AD-BA7E-280B0A8FD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D3651-9F89-A93F-142A-179B354AB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6317E-6997-41F3-2BDB-4F25C1C8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5B90-625C-430B-9666-7EDA6FCDF3DF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7DEA8-ED44-284E-B6F7-324C131E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C5233-1896-26A1-66A5-42697946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CD16-B9A2-4BAF-AD44-CC03CE5BD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10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701D4-C20F-057B-CA7A-882C23E6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6FC4F-DB41-66DF-5DD4-B146711D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56EF4-BC5A-919F-C87D-80D88588D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5B90-625C-430B-9666-7EDA6FCDF3DF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52ED-7CF2-6178-2CA3-75805080F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43D5-9F60-5F47-DA9B-779C9FF16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CCD16-B9A2-4BAF-AD44-CC03CE5BD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57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C1C6A2-4823-70B5-2B18-0261E4864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077" y="2307253"/>
            <a:ext cx="8151845" cy="2243494"/>
          </a:xfrm>
        </p:spPr>
        <p:txBody>
          <a:bodyPr anchor="ctr">
            <a:normAutofit/>
          </a:bodyPr>
          <a:lstStyle/>
          <a:p>
            <a:r>
              <a:rPr lang="en-CA" sz="3600" kern="1400" spc="-5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Spread and Influence Maximization in Social Networks</a:t>
            </a:r>
            <a:endParaRPr lang="en-CA" sz="9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20059-C91B-7703-6988-DF307B0231DF}"/>
              </a:ext>
            </a:extLst>
          </p:cNvPr>
          <p:cNvSpPr txBox="1"/>
          <p:nvPr/>
        </p:nvSpPr>
        <p:spPr>
          <a:xfrm>
            <a:off x="4144346" y="3962791"/>
            <a:ext cx="3903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kern="1400" spc="-50" dirty="0" err="1">
                <a:solidFill>
                  <a:schemeClr val="bg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Agowun</a:t>
            </a:r>
            <a:r>
              <a:rPr lang="en-CA" sz="1800" kern="1400" spc="-50" dirty="0">
                <a:solidFill>
                  <a:schemeClr val="bg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Muhammad Altaf - A00448118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21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044-1EAE-6E53-F297-5247BF09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Independent Cascade (t = 0, seed = {1})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3555-810A-76EF-4B25-2535AB92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010635"/>
          </a:xfrm>
        </p:spPr>
        <p:txBody>
          <a:bodyPr>
            <a:norm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DEEA7E3-0701-05C7-2588-85CE8F777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8"/>
            <a:ext cx="12192000" cy="5556250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4C5F62BC-D31F-2C6F-E88E-F392E8D9C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706522"/>
            <a:ext cx="475862" cy="475862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77407C21-59D2-43E9-65D0-4D337C160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49" y="5453741"/>
            <a:ext cx="475862" cy="47586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B2D6EB-E56F-0A3E-19D1-A0077AB0A5AC}"/>
              </a:ext>
            </a:extLst>
          </p:cNvPr>
          <p:cNvCxnSpPr/>
          <p:nvPr/>
        </p:nvCxnSpPr>
        <p:spPr>
          <a:xfrm flipH="1" flipV="1">
            <a:off x="7578790" y="3012007"/>
            <a:ext cx="234820" cy="587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7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89D9E6-F997-ED27-68DB-9B15D4EF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8"/>
            <a:ext cx="12192000" cy="555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26044-1EAE-6E53-F297-5247BF09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Independent Cascade (t = 0, seed = {1})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3555-810A-76EF-4B25-2535AB92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0106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77407C21-59D2-43E9-65D0-4D337C160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49" y="5453741"/>
            <a:ext cx="475862" cy="4758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87F35C-0795-C6C3-47E7-DE01A56CBABB}"/>
              </a:ext>
            </a:extLst>
          </p:cNvPr>
          <p:cNvCxnSpPr>
            <a:cxnSpLocks/>
          </p:cNvCxnSpPr>
          <p:nvPr/>
        </p:nvCxnSpPr>
        <p:spPr>
          <a:xfrm flipH="1" flipV="1">
            <a:off x="5453549" y="5453741"/>
            <a:ext cx="642451" cy="88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471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89D9E6-F997-ED27-68DB-9B15D4EF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8"/>
            <a:ext cx="12192000" cy="555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26044-1EAE-6E53-F297-5247BF09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Independent Cascade (t = 1, seed = {1})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3555-810A-76EF-4B25-2535AB92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0106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77407C21-59D2-43E9-65D0-4D337C160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69" y="2822509"/>
            <a:ext cx="475862" cy="475862"/>
          </a:xfrm>
          <a:prstGeom prst="rect">
            <a:avLst/>
          </a:prstGeom>
        </p:spPr>
      </p:pic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0C28AA6A-AC7D-DCE2-970A-8741729F1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551" y="1815027"/>
            <a:ext cx="475862" cy="4758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C4D011-BE6E-6E6C-043D-7DA6246CCD28}"/>
              </a:ext>
            </a:extLst>
          </p:cNvPr>
          <p:cNvCxnSpPr>
            <a:cxnSpLocks/>
          </p:cNvCxnSpPr>
          <p:nvPr/>
        </p:nvCxnSpPr>
        <p:spPr>
          <a:xfrm flipH="1">
            <a:off x="5393094" y="3741576"/>
            <a:ext cx="337457" cy="494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D0F79D-A4EA-BC70-C144-CBD4672B52D2}"/>
              </a:ext>
            </a:extLst>
          </p:cNvPr>
          <p:cNvCxnSpPr>
            <a:cxnSpLocks/>
          </p:cNvCxnSpPr>
          <p:nvPr/>
        </p:nvCxnSpPr>
        <p:spPr>
          <a:xfrm flipH="1" flipV="1">
            <a:off x="4833257" y="1987420"/>
            <a:ext cx="712237" cy="102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68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89D9E6-F997-ED27-68DB-9B15D4EF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8"/>
            <a:ext cx="12192000" cy="555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26044-1EAE-6E53-F297-5247BF09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Independent Cascade (t = 2, seed = {1})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3555-810A-76EF-4B25-2535AB92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0106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B3E6C-C0B0-EF9C-5637-BC56832FF714}"/>
              </a:ext>
            </a:extLst>
          </p:cNvPr>
          <p:cNvSpPr txBox="1"/>
          <p:nvPr/>
        </p:nvSpPr>
        <p:spPr>
          <a:xfrm>
            <a:off x="1268964" y="5654348"/>
            <a:ext cx="294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Only node 1 and 0 influenced</a:t>
            </a:r>
          </a:p>
        </p:txBody>
      </p:sp>
    </p:spTree>
    <p:extLst>
      <p:ext uri="{BB962C8B-B14F-4D97-AF65-F5344CB8AC3E}">
        <p14:creationId xmlns:p14="http://schemas.microsoft.com/office/powerpoint/2010/main" val="1285262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85D6-64F4-AE66-A355-045EB331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192"/>
          </a:xfrm>
        </p:spPr>
        <p:txBody>
          <a:bodyPr>
            <a:normAutofit/>
          </a:bodyPr>
          <a:lstStyle/>
          <a:p>
            <a:r>
              <a:rPr lang="en-CA" dirty="0"/>
              <a:t>Independent Cascade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40019B-2100-6C61-B948-174F9AD4A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3638"/>
              </p:ext>
            </p:extLst>
          </p:nvPr>
        </p:nvGraphicFramePr>
        <p:xfrm>
          <a:off x="1334278" y="1670180"/>
          <a:ext cx="9523443" cy="3517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22387">
                  <a:extLst>
                    <a:ext uri="{9D8B030D-6E8A-4147-A177-3AD203B41FA5}">
                      <a16:colId xmlns:a16="http://schemas.microsoft.com/office/drawing/2014/main" val="454714414"/>
                    </a:ext>
                  </a:extLst>
                </a:gridCol>
                <a:gridCol w="940587">
                  <a:extLst>
                    <a:ext uri="{9D8B030D-6E8A-4147-A177-3AD203B41FA5}">
                      <a16:colId xmlns:a16="http://schemas.microsoft.com/office/drawing/2014/main" val="2660041439"/>
                    </a:ext>
                  </a:extLst>
                </a:gridCol>
                <a:gridCol w="1734207">
                  <a:extLst>
                    <a:ext uri="{9D8B030D-6E8A-4147-A177-3AD203B41FA5}">
                      <a16:colId xmlns:a16="http://schemas.microsoft.com/office/drawing/2014/main" val="709965953"/>
                    </a:ext>
                  </a:extLst>
                </a:gridCol>
                <a:gridCol w="5026262">
                  <a:extLst>
                    <a:ext uri="{9D8B030D-6E8A-4147-A177-3AD203B41FA5}">
                      <a16:colId xmlns:a16="http://schemas.microsoft.com/office/drawing/2014/main" val="711241871"/>
                    </a:ext>
                  </a:extLst>
                </a:gridCol>
              </a:tblGrid>
              <a:tr h="7035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Seed Set Size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Time(s)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Virality Rate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Characters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1411312"/>
                  </a:ext>
                </a:extLst>
              </a:tr>
              <a:tr h="7035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0.18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‘PADME'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7552581"/>
                  </a:ext>
                </a:extLst>
              </a:tr>
              <a:tr h="7035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2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0.21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'OBI-WAN', 'BRAVO THREE'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8776503"/>
                  </a:ext>
                </a:extLst>
              </a:tr>
              <a:tr h="7035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3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443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0.22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‘JESS', 'C-3PO', 'BOSS NASS'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01465"/>
                  </a:ext>
                </a:extLst>
              </a:tr>
              <a:tr h="7035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15925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0.25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'ORN FREE TAA', 'RUNE', 'BOBA FETT'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4599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1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D7E8-2E91-30B6-2E15-C61A140E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Diffusion Models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AF00F8-9C68-964E-A76E-27AF6FEC6584}"/>
              </a:ext>
            </a:extLst>
          </p:cNvPr>
          <p:cNvSpPr/>
          <p:nvPr/>
        </p:nvSpPr>
        <p:spPr>
          <a:xfrm>
            <a:off x="838200" y="2583041"/>
            <a:ext cx="2836506" cy="2836506"/>
          </a:xfrm>
          <a:prstGeom prst="ellipse">
            <a:avLst/>
          </a:prstGeom>
          <a:solidFill>
            <a:srgbClr val="E73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Independent Cascade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7DEEB1-F5EA-320F-3CCE-79EF27A0E5F6}"/>
              </a:ext>
            </a:extLst>
          </p:cNvPr>
          <p:cNvSpPr/>
          <p:nvPr/>
        </p:nvSpPr>
        <p:spPr>
          <a:xfrm>
            <a:off x="4677747" y="2583041"/>
            <a:ext cx="2836506" cy="2836506"/>
          </a:xfrm>
          <a:prstGeom prst="ellipse">
            <a:avLst/>
          </a:prstGeom>
          <a:solidFill>
            <a:srgbClr val="EFE6D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Linear</a:t>
            </a:r>
          </a:p>
          <a:p>
            <a:pPr algn="ctr"/>
            <a:r>
              <a:rPr lang="en-CA" sz="2400" dirty="0">
                <a:solidFill>
                  <a:schemeClr val="tx1"/>
                </a:solidFill>
              </a:rPr>
              <a:t>Threshold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79CA3E-D8AF-F243-EEDE-EA4ACB1D047C}"/>
              </a:ext>
            </a:extLst>
          </p:cNvPr>
          <p:cNvSpPr/>
          <p:nvPr/>
        </p:nvSpPr>
        <p:spPr>
          <a:xfrm>
            <a:off x="8517294" y="2583041"/>
            <a:ext cx="2836506" cy="2836506"/>
          </a:xfrm>
          <a:prstGeom prst="ellipse">
            <a:avLst/>
          </a:prstGeom>
          <a:solidFill>
            <a:srgbClr val="9D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Stored</a:t>
            </a:r>
          </a:p>
          <a:p>
            <a:pPr algn="ctr"/>
            <a:r>
              <a:rPr lang="en-CA" sz="2400" dirty="0">
                <a:solidFill>
                  <a:schemeClr val="tx1"/>
                </a:solidFill>
              </a:rPr>
              <a:t>Diffusion</a:t>
            </a:r>
          </a:p>
        </p:txBody>
      </p:sp>
    </p:spTree>
    <p:extLst>
      <p:ext uri="{BB962C8B-B14F-4D97-AF65-F5344CB8AC3E}">
        <p14:creationId xmlns:p14="http://schemas.microsoft.com/office/powerpoint/2010/main" val="2043548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044-1EAE-6E53-F297-5247BF09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Linear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3555-810A-76EF-4B25-2535AB92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01063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0" dirty="0" err="1">
                <a:effectLst/>
                <a:latin typeface="Courier New" panose="02070309020205020404" pitchFamily="49" charset="0"/>
              </a:rPr>
              <a:t>max_weight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US" sz="4800" b="0" dirty="0">
                <a:solidFill>
                  <a:schemeClr val="accent4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([e[2][</a:t>
            </a:r>
            <a:r>
              <a:rPr lang="en-US" sz="4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'weight'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]</a:t>
            </a: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e</a:t>
            </a: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8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800" b="0" dirty="0" err="1">
                <a:effectLst/>
                <a:latin typeface="Courier New" panose="02070309020205020404" pitchFamily="49" charset="0"/>
              </a:rPr>
              <a:t>starwars.edges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(data=</a:t>
            </a:r>
            <a:r>
              <a:rPr lang="en-US" sz="48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)])</a:t>
            </a:r>
          </a:p>
          <a:p>
            <a:pPr marL="0" indent="0">
              <a:buNone/>
            </a:pPr>
            <a:b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48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800" b="0" dirty="0" err="1">
                <a:solidFill>
                  <a:schemeClr val="accent4"/>
                </a:solidFill>
                <a:effectLst/>
                <a:latin typeface="Courier New" panose="02070309020205020404" pitchFamily="49" charset="0"/>
              </a:rPr>
              <a:t>linear_threshold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48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, </a:t>
            </a:r>
            <a:r>
              <a:rPr lang="en-US" sz="48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, </a:t>
            </a:r>
            <a:r>
              <a:rPr lang="en-US" sz="48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infection_times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US" sz="48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threshold_ratio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48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# calculate the threshold to be reached for infection</a:t>
            </a:r>
          </a:p>
          <a:p>
            <a:pPr marL="0" indent="0">
              <a:buNone/>
            </a:pPr>
            <a:r>
              <a:rPr lang="en-US" sz="4800" b="0" dirty="0">
                <a:effectLst/>
                <a:latin typeface="Courier New" panose="02070309020205020404" pitchFamily="49" charset="0"/>
              </a:rPr>
              <a:t>  threshold = </a:t>
            </a:r>
            <a:r>
              <a:rPr lang="en-US" sz="4800" b="0" dirty="0" err="1">
                <a:effectLst/>
                <a:latin typeface="Courier New" panose="02070309020205020404" pitchFamily="49" charset="0"/>
              </a:rPr>
              <a:t>threshold_ratio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 * </a:t>
            </a:r>
            <a:r>
              <a:rPr lang="en-US" sz="4800" b="0" dirty="0" err="1">
                <a:effectLst/>
                <a:latin typeface="Courier New" panose="02070309020205020404" pitchFamily="49" charset="0"/>
              </a:rPr>
              <a:t>max_weight</a:t>
            </a:r>
            <a:endParaRPr lang="en-US" sz="4800" b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4800" b="0" dirty="0" err="1">
                <a:effectLst/>
                <a:latin typeface="Courier New" panose="02070309020205020404" pitchFamily="49" charset="0"/>
              </a:rPr>
              <a:t>current_infectious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 = [n </a:t>
            </a:r>
            <a:r>
              <a:rPr lang="en-US" sz="4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n</a:t>
            </a: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8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800" b="0" dirty="0" err="1">
                <a:effectLst/>
                <a:latin typeface="Courier New" panose="02070309020205020404" pitchFamily="49" charset="0"/>
              </a:rPr>
              <a:t>infection_times</a:t>
            </a: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800" b="0" dirty="0" err="1">
                <a:effectLst/>
                <a:latin typeface="Courier New" panose="02070309020205020404" pitchFamily="49" charset="0"/>
              </a:rPr>
              <a:t>infection_times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[n]==t]</a:t>
            </a:r>
          </a:p>
          <a:p>
            <a:pPr marL="0" indent="0">
              <a:buNone/>
            </a:pPr>
            <a:r>
              <a:rPr lang="en-US" sz="48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  # loops through the infected nodes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4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n</a:t>
            </a: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8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800" b="0" dirty="0" err="1">
                <a:effectLst/>
                <a:latin typeface="Courier New" panose="02070309020205020404" pitchFamily="49" charset="0"/>
              </a:rPr>
              <a:t>current_infectious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48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    # loops through the neighbors of the selected node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4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 v </a:t>
            </a:r>
            <a:r>
              <a:rPr lang="en-US" sz="48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800" b="0" dirty="0" err="1">
                <a:effectLst/>
                <a:latin typeface="Courier New" panose="02070309020205020404" pitchFamily="49" charset="0"/>
              </a:rPr>
              <a:t>G.neighbors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(n):</a:t>
            </a:r>
          </a:p>
          <a:p>
            <a:pPr marL="0" indent="0">
              <a:buNone/>
            </a:pPr>
            <a:r>
              <a:rPr lang="en-US" sz="48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      # check if the neighbor selected is not already influenced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4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v </a:t>
            </a:r>
            <a:r>
              <a:rPr lang="en-US" sz="48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not in </a:t>
            </a:r>
            <a:r>
              <a:rPr lang="en-US" sz="4800" b="0" dirty="0" err="1">
                <a:effectLst/>
                <a:latin typeface="Courier New" panose="02070309020205020404" pitchFamily="49" charset="0"/>
              </a:rPr>
              <a:t>infection_times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48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        # add influence to the neighbor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4800" b="0" dirty="0" err="1">
                <a:effectLst/>
                <a:latin typeface="Courier New" panose="02070309020205020404" pitchFamily="49" charset="0"/>
              </a:rPr>
              <a:t>nx.set_node_attributes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(G, {v:{</a:t>
            </a:r>
            <a:r>
              <a:rPr lang="en-US" sz="4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"influence"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:</a:t>
            </a:r>
            <a:r>
              <a:rPr lang="en-US" sz="4800" b="0" dirty="0" err="1">
                <a:effectLst/>
                <a:latin typeface="Courier New" panose="02070309020205020404" pitchFamily="49" charset="0"/>
              </a:rPr>
              <a:t>G.nodes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[v][</a:t>
            </a:r>
            <a:r>
              <a:rPr lang="en-US" sz="4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"influence"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] + </a:t>
            </a:r>
            <a:r>
              <a:rPr lang="en-US" sz="4800" b="0" dirty="0" err="1">
                <a:effectLst/>
                <a:latin typeface="Courier New" panose="02070309020205020404" pitchFamily="49" charset="0"/>
              </a:rPr>
              <a:t>G.get_edge_data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4800" b="0" dirty="0" err="1">
                <a:effectLst/>
                <a:latin typeface="Courier New" panose="02070309020205020404" pitchFamily="49" charset="0"/>
              </a:rPr>
              <a:t>n,v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)[</a:t>
            </a:r>
            <a:r>
              <a:rPr lang="en-US" sz="4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'weight'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]}})</a:t>
            </a:r>
          </a:p>
          <a:p>
            <a:pPr marL="0" indent="0">
              <a:buNone/>
            </a:pPr>
            <a:r>
              <a:rPr lang="en-US" sz="48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        # check if the node was influenced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4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sz="4800" b="0" dirty="0" err="1">
                <a:effectLst/>
                <a:latin typeface="Courier New" panose="02070309020205020404" pitchFamily="49" charset="0"/>
              </a:rPr>
              <a:t>G.nodes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[v][</a:t>
            </a:r>
            <a:r>
              <a:rPr lang="en-US" sz="4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"influence"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] &gt;= threshold: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sz="4800" b="0" dirty="0" err="1">
                <a:effectLst/>
                <a:latin typeface="Courier New" panose="02070309020205020404" pitchFamily="49" charset="0"/>
              </a:rPr>
              <a:t>infection_times</a:t>
            </a:r>
            <a:r>
              <a:rPr lang="en-US" sz="4800" b="0" dirty="0">
                <a:effectLst/>
                <a:latin typeface="Courier New" panose="02070309020205020404" pitchFamily="49" charset="0"/>
              </a:rPr>
              <a:t>[v] = t+1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4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4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4800" b="0" dirty="0" err="1">
                <a:effectLst/>
                <a:latin typeface="Courier New" panose="02070309020205020404" pitchFamily="49" charset="0"/>
              </a:rPr>
              <a:t>infection_times</a:t>
            </a:r>
            <a:endParaRPr lang="en-US" sz="4800" b="0" dirty="0"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489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044-1EAE-6E53-F297-5247BF09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Linear Threshold (t = 0, seed = {1})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3555-810A-76EF-4B25-2535AB92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010635"/>
          </a:xfrm>
        </p:spPr>
        <p:txBody>
          <a:bodyPr>
            <a:norm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9439DE-8A86-48F7-8144-7C4849382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8"/>
            <a:ext cx="12192000" cy="55562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07B1AC-D7CF-F776-DD08-4F0AFC3F33AD}"/>
              </a:ext>
            </a:extLst>
          </p:cNvPr>
          <p:cNvCxnSpPr/>
          <p:nvPr/>
        </p:nvCxnSpPr>
        <p:spPr>
          <a:xfrm flipH="1" flipV="1">
            <a:off x="7809722" y="3610947"/>
            <a:ext cx="345233" cy="961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E1C2EB4-9938-548F-364F-F343E8BC75E1}"/>
              </a:ext>
            </a:extLst>
          </p:cNvPr>
          <p:cNvSpPr/>
          <p:nvPr/>
        </p:nvSpPr>
        <p:spPr>
          <a:xfrm>
            <a:off x="7408506" y="2248678"/>
            <a:ext cx="251927" cy="5505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7B376-270D-4E6A-B3AE-FEF225D259EA}"/>
              </a:ext>
            </a:extLst>
          </p:cNvPr>
          <p:cNvSpPr/>
          <p:nvPr/>
        </p:nvSpPr>
        <p:spPr>
          <a:xfrm>
            <a:off x="4250778" y="5141166"/>
            <a:ext cx="251927" cy="5505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FF58C-AE1C-6DFA-7B30-96365A634628}"/>
              </a:ext>
            </a:extLst>
          </p:cNvPr>
          <p:cNvSpPr/>
          <p:nvPr/>
        </p:nvSpPr>
        <p:spPr>
          <a:xfrm>
            <a:off x="2996496" y="1698172"/>
            <a:ext cx="251927" cy="5505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BC1B54-4BC2-E3E1-1FC0-88CAFCCC9369}"/>
              </a:ext>
            </a:extLst>
          </p:cNvPr>
          <p:cNvCxnSpPr>
            <a:cxnSpLocks/>
          </p:cNvCxnSpPr>
          <p:nvPr/>
        </p:nvCxnSpPr>
        <p:spPr>
          <a:xfrm flipH="1" flipV="1">
            <a:off x="5768340" y="5471160"/>
            <a:ext cx="1455420" cy="22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044-1EAE-6E53-F297-5247BF09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Linear Threshold (t = 0, seed = {1})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3555-810A-76EF-4B25-2535AB92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010635"/>
          </a:xfrm>
        </p:spPr>
        <p:txBody>
          <a:bodyPr>
            <a:norm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9439DE-8A86-48F7-8144-7C4849382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8"/>
            <a:ext cx="12192000" cy="55562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07B1AC-D7CF-F776-DD08-4F0AFC3F33AD}"/>
              </a:ext>
            </a:extLst>
          </p:cNvPr>
          <p:cNvCxnSpPr/>
          <p:nvPr/>
        </p:nvCxnSpPr>
        <p:spPr>
          <a:xfrm flipH="1" flipV="1">
            <a:off x="7809722" y="3610947"/>
            <a:ext cx="345233" cy="961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E1C2EB4-9938-548F-364F-F343E8BC75E1}"/>
              </a:ext>
            </a:extLst>
          </p:cNvPr>
          <p:cNvSpPr/>
          <p:nvPr/>
        </p:nvSpPr>
        <p:spPr>
          <a:xfrm>
            <a:off x="7408506" y="2248678"/>
            <a:ext cx="251927" cy="5505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2F73BE-DDFC-9CF5-068A-E1DA720A9828}"/>
              </a:ext>
            </a:extLst>
          </p:cNvPr>
          <p:cNvSpPr/>
          <p:nvPr/>
        </p:nvSpPr>
        <p:spPr>
          <a:xfrm>
            <a:off x="7408506" y="2248678"/>
            <a:ext cx="251927" cy="5505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7B376-270D-4E6A-B3AE-FEF225D259EA}"/>
              </a:ext>
            </a:extLst>
          </p:cNvPr>
          <p:cNvSpPr/>
          <p:nvPr/>
        </p:nvSpPr>
        <p:spPr>
          <a:xfrm>
            <a:off x="4250778" y="5141166"/>
            <a:ext cx="251927" cy="5505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E5C84-7C8C-E829-7298-9E9B76A40AF4}"/>
              </a:ext>
            </a:extLst>
          </p:cNvPr>
          <p:cNvSpPr/>
          <p:nvPr/>
        </p:nvSpPr>
        <p:spPr>
          <a:xfrm>
            <a:off x="4250778" y="5349240"/>
            <a:ext cx="251927" cy="3424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FF58C-AE1C-6DFA-7B30-96365A634628}"/>
              </a:ext>
            </a:extLst>
          </p:cNvPr>
          <p:cNvSpPr/>
          <p:nvPr/>
        </p:nvSpPr>
        <p:spPr>
          <a:xfrm>
            <a:off x="2996496" y="1698172"/>
            <a:ext cx="251927" cy="5505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BC1B54-4BC2-E3E1-1FC0-88CAFCCC9369}"/>
              </a:ext>
            </a:extLst>
          </p:cNvPr>
          <p:cNvCxnSpPr>
            <a:cxnSpLocks/>
          </p:cNvCxnSpPr>
          <p:nvPr/>
        </p:nvCxnSpPr>
        <p:spPr>
          <a:xfrm flipH="1" flipV="1">
            <a:off x="5768340" y="5471160"/>
            <a:ext cx="1455420" cy="22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512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8101FB9B-C9F2-9E2E-2F90-8AC0F3370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9"/>
            <a:ext cx="12192000" cy="555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26044-1EAE-6E53-F297-5247BF09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Linear Threshold (t = 1, seed = {1})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3555-810A-76EF-4B25-2535AB92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010635"/>
          </a:xfrm>
        </p:spPr>
        <p:txBody>
          <a:bodyPr>
            <a:norm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07B1AC-D7CF-F776-DD08-4F0AFC3F33AD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2080260"/>
            <a:ext cx="134112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7B376-270D-4E6A-B3AE-FEF225D259EA}"/>
              </a:ext>
            </a:extLst>
          </p:cNvPr>
          <p:cNvSpPr/>
          <p:nvPr/>
        </p:nvSpPr>
        <p:spPr>
          <a:xfrm>
            <a:off x="4250778" y="5141166"/>
            <a:ext cx="251927" cy="5505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E5C84-7C8C-E829-7298-9E9B76A40AF4}"/>
              </a:ext>
            </a:extLst>
          </p:cNvPr>
          <p:cNvSpPr/>
          <p:nvPr/>
        </p:nvSpPr>
        <p:spPr>
          <a:xfrm>
            <a:off x="4250778" y="5141166"/>
            <a:ext cx="251927" cy="5505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FF58C-AE1C-6DFA-7B30-96365A634628}"/>
              </a:ext>
            </a:extLst>
          </p:cNvPr>
          <p:cNvSpPr/>
          <p:nvPr/>
        </p:nvSpPr>
        <p:spPr>
          <a:xfrm>
            <a:off x="2996496" y="1698172"/>
            <a:ext cx="251927" cy="5505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BDE5F8-3574-8C19-95D8-0DD5E4AA1A1F}"/>
              </a:ext>
            </a:extLst>
          </p:cNvPr>
          <p:cNvSpPr/>
          <p:nvPr/>
        </p:nvSpPr>
        <p:spPr>
          <a:xfrm>
            <a:off x="2996496" y="2148840"/>
            <a:ext cx="251927" cy="998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BC1B54-4BC2-E3E1-1FC0-88CAFCCC9369}"/>
              </a:ext>
            </a:extLst>
          </p:cNvPr>
          <p:cNvCxnSpPr>
            <a:cxnSpLocks/>
          </p:cNvCxnSpPr>
          <p:nvPr/>
        </p:nvCxnSpPr>
        <p:spPr>
          <a:xfrm flipH="1">
            <a:off x="5463540" y="3110062"/>
            <a:ext cx="830580" cy="1050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65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ACE7-37CC-DB03-D674-1271B3B9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Trebuchet MS" panose="020B0603020202020204" pitchFamily="34" charset="0"/>
              </a:rPr>
              <a:t>Influence Maximization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4D79-FA2B-8B75-8C49-44CFE03F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Trebuchet MS" panose="020B0603020202020204" pitchFamily="34" charset="0"/>
              </a:rPr>
              <a:t>Choosing the best set of people (seeding set) to maximize the spread of information across a social network.</a:t>
            </a:r>
          </a:p>
          <a:p>
            <a:pPr marL="0" indent="0">
              <a:buNone/>
            </a:pPr>
            <a:endParaRPr lang="en-CA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CA" dirty="0">
                <a:latin typeface="Trebuchet MS" panose="020B0603020202020204" pitchFamily="34" charset="0"/>
              </a:rPr>
              <a:t>Uses: </a:t>
            </a:r>
          </a:p>
          <a:p>
            <a:pPr>
              <a:buFontTx/>
              <a:buChar char="-"/>
            </a:pPr>
            <a:r>
              <a:rPr lang="en-CA" sz="1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CA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iral marketing</a:t>
            </a:r>
          </a:p>
          <a:p>
            <a:pPr>
              <a:buFontTx/>
              <a:buChar char="-"/>
            </a:pPr>
            <a:r>
              <a:rPr lang="en-CA" sz="1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CA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isease spreading</a:t>
            </a:r>
          </a:p>
          <a:p>
            <a:pPr>
              <a:buFontTx/>
              <a:buChar char="-"/>
            </a:pPr>
            <a:r>
              <a:rPr lang="en-CA" sz="1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CA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ssessing cascading failures within complex systems</a:t>
            </a:r>
            <a:endParaRPr lang="en-CA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8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456DD86-3D18-E18E-8E42-14C8FC207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9"/>
            <a:ext cx="12192000" cy="555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26044-1EAE-6E53-F297-5247BF09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Linear Threshold (t = 2, seed = {1})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3555-810A-76EF-4B25-2535AB92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010635"/>
          </a:xfrm>
        </p:spPr>
        <p:txBody>
          <a:bodyPr>
            <a:norm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FF58C-AE1C-6DFA-7B30-96365A634628}"/>
              </a:ext>
            </a:extLst>
          </p:cNvPr>
          <p:cNvSpPr/>
          <p:nvPr/>
        </p:nvSpPr>
        <p:spPr>
          <a:xfrm>
            <a:off x="2996496" y="1698172"/>
            <a:ext cx="251927" cy="5505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BDE5F8-3574-8C19-95D8-0DD5E4AA1A1F}"/>
              </a:ext>
            </a:extLst>
          </p:cNvPr>
          <p:cNvSpPr/>
          <p:nvPr/>
        </p:nvSpPr>
        <p:spPr>
          <a:xfrm>
            <a:off x="2996496" y="2042160"/>
            <a:ext cx="251927" cy="2065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BC1B54-4BC2-E3E1-1FC0-88CAFCCC9369}"/>
              </a:ext>
            </a:extLst>
          </p:cNvPr>
          <p:cNvCxnSpPr>
            <a:cxnSpLocks/>
          </p:cNvCxnSpPr>
          <p:nvPr/>
        </p:nvCxnSpPr>
        <p:spPr>
          <a:xfrm flipH="1" flipV="1">
            <a:off x="3890865" y="3429000"/>
            <a:ext cx="419878" cy="102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69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456DD86-3D18-E18E-8E42-14C8FC207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9"/>
            <a:ext cx="12192000" cy="555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26044-1EAE-6E53-F297-5247BF09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Linear Threshold (t = 3, seed = {1})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3555-810A-76EF-4B25-2535AB92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010635"/>
          </a:xfrm>
        </p:spPr>
        <p:txBody>
          <a:bodyPr>
            <a:norm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FF58C-AE1C-6DFA-7B30-96365A634628}"/>
              </a:ext>
            </a:extLst>
          </p:cNvPr>
          <p:cNvSpPr/>
          <p:nvPr/>
        </p:nvSpPr>
        <p:spPr>
          <a:xfrm>
            <a:off x="2996496" y="1698172"/>
            <a:ext cx="251927" cy="5505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BDE5F8-3574-8C19-95D8-0DD5E4AA1A1F}"/>
              </a:ext>
            </a:extLst>
          </p:cNvPr>
          <p:cNvSpPr/>
          <p:nvPr/>
        </p:nvSpPr>
        <p:spPr>
          <a:xfrm>
            <a:off x="2996496" y="2042160"/>
            <a:ext cx="251927" cy="2065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33572-5B69-0EA3-494B-6AC19D3B4D71}"/>
              </a:ext>
            </a:extLst>
          </p:cNvPr>
          <p:cNvSpPr txBox="1"/>
          <p:nvPr/>
        </p:nvSpPr>
        <p:spPr>
          <a:xfrm>
            <a:off x="1268964" y="5654348"/>
            <a:ext cx="316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Only node 1, 0 and 3 influenced</a:t>
            </a:r>
          </a:p>
        </p:txBody>
      </p:sp>
    </p:spTree>
    <p:extLst>
      <p:ext uri="{BB962C8B-B14F-4D97-AF65-F5344CB8AC3E}">
        <p14:creationId xmlns:p14="http://schemas.microsoft.com/office/powerpoint/2010/main" val="1756616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85D6-64F4-AE66-A355-045EB331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192"/>
          </a:xfrm>
        </p:spPr>
        <p:txBody>
          <a:bodyPr>
            <a:normAutofit/>
          </a:bodyPr>
          <a:lstStyle/>
          <a:p>
            <a:r>
              <a:rPr lang="en-CA" dirty="0"/>
              <a:t>Linear Threshold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40019B-2100-6C61-B948-174F9AD4A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19220"/>
              </p:ext>
            </p:extLst>
          </p:nvPr>
        </p:nvGraphicFramePr>
        <p:xfrm>
          <a:off x="1334278" y="1670180"/>
          <a:ext cx="9523443" cy="3517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22387">
                  <a:extLst>
                    <a:ext uri="{9D8B030D-6E8A-4147-A177-3AD203B41FA5}">
                      <a16:colId xmlns:a16="http://schemas.microsoft.com/office/drawing/2014/main" val="454714414"/>
                    </a:ext>
                  </a:extLst>
                </a:gridCol>
                <a:gridCol w="940587">
                  <a:extLst>
                    <a:ext uri="{9D8B030D-6E8A-4147-A177-3AD203B41FA5}">
                      <a16:colId xmlns:a16="http://schemas.microsoft.com/office/drawing/2014/main" val="2660041439"/>
                    </a:ext>
                  </a:extLst>
                </a:gridCol>
                <a:gridCol w="1734207">
                  <a:extLst>
                    <a:ext uri="{9D8B030D-6E8A-4147-A177-3AD203B41FA5}">
                      <a16:colId xmlns:a16="http://schemas.microsoft.com/office/drawing/2014/main" val="709965953"/>
                    </a:ext>
                  </a:extLst>
                </a:gridCol>
                <a:gridCol w="5026262">
                  <a:extLst>
                    <a:ext uri="{9D8B030D-6E8A-4147-A177-3AD203B41FA5}">
                      <a16:colId xmlns:a16="http://schemas.microsoft.com/office/drawing/2014/main" val="711241871"/>
                    </a:ext>
                  </a:extLst>
                </a:gridCol>
              </a:tblGrid>
              <a:tr h="7035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Set Size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Time(s)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Virality Rate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1411312"/>
                  </a:ext>
                </a:extLst>
              </a:tr>
              <a:tr h="7035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‘C-3PO'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7552581"/>
                  </a:ext>
                </a:extLst>
              </a:tr>
              <a:tr h="7035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'ELLO ASTY', 'C-3PO'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8776503"/>
                  </a:ext>
                </a:extLst>
              </a:tr>
              <a:tr h="7035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'NIV LEK', 'YOLO ZIFF', 'C-3PO'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01465"/>
                  </a:ext>
                </a:extLst>
              </a:tr>
              <a:tr h="7035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'NIV LEK', 'YOLO ZIFF', 'JESS', 'C-3PO'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4599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7173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D7E8-2E91-30B6-2E15-C61A140E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Diffusion Models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AF00F8-9C68-964E-A76E-27AF6FEC6584}"/>
              </a:ext>
            </a:extLst>
          </p:cNvPr>
          <p:cNvSpPr/>
          <p:nvPr/>
        </p:nvSpPr>
        <p:spPr>
          <a:xfrm>
            <a:off x="838200" y="2583041"/>
            <a:ext cx="2836506" cy="2836506"/>
          </a:xfrm>
          <a:prstGeom prst="ellipse">
            <a:avLst/>
          </a:prstGeom>
          <a:solidFill>
            <a:srgbClr val="E73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Independent Cascade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7DEEB1-F5EA-320F-3CCE-79EF27A0E5F6}"/>
              </a:ext>
            </a:extLst>
          </p:cNvPr>
          <p:cNvSpPr/>
          <p:nvPr/>
        </p:nvSpPr>
        <p:spPr>
          <a:xfrm>
            <a:off x="4677747" y="2583041"/>
            <a:ext cx="2836506" cy="2836506"/>
          </a:xfrm>
          <a:prstGeom prst="ellipse">
            <a:avLst/>
          </a:prstGeom>
          <a:solidFill>
            <a:srgbClr val="EFE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Linear</a:t>
            </a:r>
          </a:p>
          <a:p>
            <a:pPr algn="ctr"/>
            <a:r>
              <a:rPr lang="en-CA" sz="2400" dirty="0">
                <a:solidFill>
                  <a:schemeClr val="tx1"/>
                </a:solidFill>
              </a:rPr>
              <a:t>Threshold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79CA3E-D8AF-F243-EEDE-EA4ACB1D047C}"/>
              </a:ext>
            </a:extLst>
          </p:cNvPr>
          <p:cNvSpPr/>
          <p:nvPr/>
        </p:nvSpPr>
        <p:spPr>
          <a:xfrm>
            <a:off x="8517294" y="2583041"/>
            <a:ext cx="2836506" cy="2836506"/>
          </a:xfrm>
          <a:prstGeom prst="ellipse">
            <a:avLst/>
          </a:prstGeom>
          <a:solidFill>
            <a:srgbClr val="9DBEB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Stored</a:t>
            </a:r>
          </a:p>
          <a:p>
            <a:pPr algn="ctr"/>
            <a:r>
              <a:rPr lang="en-CA" sz="2400" dirty="0">
                <a:solidFill>
                  <a:schemeClr val="tx1"/>
                </a:solidFill>
              </a:rPr>
              <a:t>Diffusion</a:t>
            </a:r>
          </a:p>
        </p:txBody>
      </p:sp>
    </p:spTree>
    <p:extLst>
      <p:ext uri="{BB962C8B-B14F-4D97-AF65-F5344CB8AC3E}">
        <p14:creationId xmlns:p14="http://schemas.microsoft.com/office/powerpoint/2010/main" val="88199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044-1EAE-6E53-F297-5247BF09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Stored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3555-810A-76EF-4B25-2535AB92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010635"/>
          </a:xfrm>
        </p:spPr>
        <p:txBody>
          <a:bodyPr>
            <a:normAutofit fontScale="25000" lnSpcReduction="20000"/>
          </a:bodyPr>
          <a:lstStyle/>
          <a:p>
            <a:pPr marL="0" indent="0">
              <a:spcAft>
                <a:spcPts val="200"/>
              </a:spcAft>
              <a:buNone/>
            </a:pPr>
            <a:r>
              <a:rPr lang="en-US" sz="56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def </a:t>
            </a:r>
            <a:r>
              <a:rPr lang="en-US" sz="5600" b="0" dirty="0" err="1">
                <a:solidFill>
                  <a:schemeClr val="accent4"/>
                </a:solidFill>
                <a:effectLst/>
                <a:latin typeface="Courier New" panose="02070309020205020404" pitchFamily="49" charset="0"/>
              </a:rPr>
              <a:t>stored_diffusion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56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G,t,infection_times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):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56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get the nodes that will try to influence the network for time t</a:t>
            </a:r>
            <a:endParaRPr lang="en-US" sz="5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Aft>
                <a:spcPts val="200"/>
              </a:spcAft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current_infectious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 = [n </a:t>
            </a:r>
            <a:r>
              <a:rPr lang="en-US" sz="5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n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infection_times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infection_times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[n]==t]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56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loops through the nodes</a:t>
            </a:r>
            <a:endParaRPr lang="en-US" sz="5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Aft>
                <a:spcPts val="200"/>
              </a:spcAft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5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n</a:t>
            </a:r>
            <a:r>
              <a:rPr lang="en-US" sz="56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 in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current_infectious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56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get influence from stored</a:t>
            </a:r>
            <a:endParaRPr lang="en-US" sz="5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Aft>
                <a:spcPts val="200"/>
              </a:spcAft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5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v</a:t>
            </a:r>
            <a:r>
              <a:rPr lang="en-US" sz="56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 in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nodes_influence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[n]: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56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check if the node </a:t>
            </a:r>
            <a:r>
              <a:rPr lang="en-US" sz="5600" dirty="0">
                <a:solidFill>
                  <a:srgbClr val="6AA94F"/>
                </a:solidFill>
                <a:latin typeface="Courier New" panose="02070309020205020404" pitchFamily="49" charset="0"/>
              </a:rPr>
              <a:t>already influenced</a:t>
            </a:r>
            <a:endParaRPr lang="en-US" sz="5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Aft>
                <a:spcPts val="200"/>
              </a:spcAft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5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not 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v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infection_times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en-US" sz="5600" b="0" dirty="0"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infection_times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[v] = t+1</a:t>
            </a:r>
          </a:p>
          <a:p>
            <a:pPr marL="0" indent="0">
              <a:spcAft>
                <a:spcPts val="200"/>
              </a:spcAft>
              <a:buNone/>
            </a:pPr>
            <a:endParaRPr lang="en-US" sz="5600" dirty="0">
              <a:latin typeface="Courier New" panose="02070309020205020404" pitchFamily="49" charset="0"/>
            </a:endParaRPr>
          </a:p>
          <a:p>
            <a:pPr marL="0" indent="0">
              <a:spcAft>
                <a:spcPts val="200"/>
              </a:spcAft>
              <a:buNone/>
            </a:pPr>
            <a:r>
              <a:rPr lang="en-US" sz="5600" b="1" u="sng" dirty="0">
                <a:effectLst/>
                <a:latin typeface="Courier New" panose="02070309020205020404" pitchFamily="49" charset="0"/>
              </a:rPr>
              <a:t>We first need to store the influence of each node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en-US" sz="56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def </a:t>
            </a:r>
            <a:r>
              <a:rPr lang="en-US" sz="5600" b="0" dirty="0" err="1">
                <a:solidFill>
                  <a:schemeClr val="accent4"/>
                </a:solidFill>
                <a:effectLst/>
                <a:latin typeface="Courier New" panose="02070309020205020404" pitchFamily="49" charset="0"/>
              </a:rPr>
              <a:t>store_influence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56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):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56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loop through the nodes</a:t>
            </a:r>
            <a:endParaRPr lang="en-US" sz="5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Aft>
                <a:spcPts val="200"/>
              </a:spcAft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5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 n </a:t>
            </a:r>
            <a:r>
              <a:rPr lang="en-US" sz="56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 G: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56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calculate and store the neighbors of the node n that will be influenced by it</a:t>
            </a:r>
            <a:endParaRPr lang="en-US" sz="5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Aft>
                <a:spcPts val="200"/>
              </a:spcAft>
              <a:buNone/>
            </a:pPr>
            <a:r>
              <a:rPr lang="en-US" sz="5600" b="0" dirty="0">
                <a:effectLst/>
                <a:latin typeface="Courier New" panose="02070309020205020404" pitchFamily="49" charset="0"/>
              </a:rPr>
              <a:t>   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nodes_influence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[n] =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get_influence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(G, n)</a:t>
            </a:r>
            <a:br>
              <a:rPr lang="en-US" sz="6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sz="6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561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3555-810A-76EF-4B25-2535AB92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878"/>
            <a:ext cx="10515600" cy="5934269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900" b="0" dirty="0" err="1">
                <a:solidFill>
                  <a:schemeClr val="accent4"/>
                </a:solidFill>
                <a:effectLst/>
                <a:latin typeface="Courier New" panose="02070309020205020404" pitchFamily="49" charset="0"/>
              </a:rPr>
              <a:t>get_influence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19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G, n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9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sz="19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max_weight</a:t>
            </a:r>
            <a:r>
              <a:rPr lang="en-US" sz="19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use to calculate influence </a:t>
            </a:r>
            <a:endParaRPr lang="en-US" sz="19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max_weight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US" sz="1900" b="0" dirty="0">
                <a:solidFill>
                  <a:schemeClr val="accent4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([e[2][</a:t>
            </a:r>
            <a:r>
              <a:rPr lang="en-US" sz="19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'weight'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]</a:t>
            </a: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9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e</a:t>
            </a:r>
            <a:r>
              <a:rPr lang="en-US" sz="19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 in 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G.edges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(data=</a:t>
            </a:r>
            <a:r>
              <a:rPr lang="en-US" sz="19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)])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9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number of trials since </a:t>
            </a:r>
            <a:r>
              <a:rPr lang="en-US" sz="19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infleunce</a:t>
            </a:r>
            <a:r>
              <a:rPr lang="en-US" sz="19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is random</a:t>
            </a:r>
            <a:endParaRPr lang="en-US" sz="19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trials = 20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9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minimum amount of trials for which the node has to be influence to be marked as influence </a:t>
            </a:r>
            <a:endParaRPr lang="en-US" sz="1900" b="0" dirty="0"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effectLst/>
                <a:latin typeface="Courier New" panose="02070309020205020404" pitchFamily="49" charset="0"/>
              </a:rPr>
              <a:t>  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influence_threshold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 = trials / 5.2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9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store the nodes that are being influence by the node</a:t>
            </a:r>
            <a:endParaRPr lang="en-US" sz="19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n_influence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 = []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9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loop through the neighbors of the node n </a:t>
            </a:r>
            <a:endParaRPr lang="en-US" sz="19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9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v</a:t>
            </a: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9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G.neighbors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(n):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9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the number of trials for the node was influenced </a:t>
            </a:r>
            <a:endParaRPr lang="en-US" sz="19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influenced_trials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 = 0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9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run multiple trial</a:t>
            </a:r>
            <a:endParaRPr lang="en-US" sz="19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9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9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900" b="0" dirty="0">
                <a:solidFill>
                  <a:schemeClr val="accent4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(trials):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19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try to </a:t>
            </a:r>
            <a:r>
              <a:rPr lang="en-US" sz="19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infleunce</a:t>
            </a:r>
            <a:endParaRPr lang="en-US" sz="19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19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G.get_edge_data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n,v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)[</a:t>
            </a:r>
            <a:r>
              <a:rPr lang="en-US" sz="19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'weight'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] &gt;= 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np.random.random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()*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max_weight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influenced_trials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 += 1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b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9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check if number of trials where the neighbor got influence is greater than the threshold </a:t>
            </a:r>
            <a:endParaRPr lang="en-US" sz="19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9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influenced_trials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 &gt; 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influence_threshold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19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mark the neighbor as a node that will be influence by the node</a:t>
            </a:r>
            <a:endParaRPr lang="en-US" sz="19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n_influence.append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(v)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b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9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9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n_infleunce</a:t>
            </a:r>
            <a:endParaRPr lang="en-US" sz="1300" b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828270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85D6-64F4-AE66-A355-045EB331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192"/>
          </a:xfrm>
        </p:spPr>
        <p:txBody>
          <a:bodyPr>
            <a:normAutofit/>
          </a:bodyPr>
          <a:lstStyle/>
          <a:p>
            <a:r>
              <a:rPr lang="en-CA" dirty="0"/>
              <a:t>Stored Diffusion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40019B-2100-6C61-B948-174F9AD4A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11799"/>
              </p:ext>
            </p:extLst>
          </p:nvPr>
        </p:nvGraphicFramePr>
        <p:xfrm>
          <a:off x="1334278" y="1670180"/>
          <a:ext cx="9523443" cy="3517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22387">
                  <a:extLst>
                    <a:ext uri="{9D8B030D-6E8A-4147-A177-3AD203B41FA5}">
                      <a16:colId xmlns:a16="http://schemas.microsoft.com/office/drawing/2014/main" val="454714414"/>
                    </a:ext>
                  </a:extLst>
                </a:gridCol>
                <a:gridCol w="940587">
                  <a:extLst>
                    <a:ext uri="{9D8B030D-6E8A-4147-A177-3AD203B41FA5}">
                      <a16:colId xmlns:a16="http://schemas.microsoft.com/office/drawing/2014/main" val="2660041439"/>
                    </a:ext>
                  </a:extLst>
                </a:gridCol>
                <a:gridCol w="1734207">
                  <a:extLst>
                    <a:ext uri="{9D8B030D-6E8A-4147-A177-3AD203B41FA5}">
                      <a16:colId xmlns:a16="http://schemas.microsoft.com/office/drawing/2014/main" val="709965953"/>
                    </a:ext>
                  </a:extLst>
                </a:gridCol>
                <a:gridCol w="5026262">
                  <a:extLst>
                    <a:ext uri="{9D8B030D-6E8A-4147-A177-3AD203B41FA5}">
                      <a16:colId xmlns:a16="http://schemas.microsoft.com/office/drawing/2014/main" val="711241871"/>
                    </a:ext>
                  </a:extLst>
                </a:gridCol>
              </a:tblGrid>
              <a:tr h="7035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Seed Set Size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Time(s)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Virality Rate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Characters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1411312"/>
                  </a:ext>
                </a:extLst>
              </a:tr>
              <a:tr h="7035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0.21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‘CAMIE</a:t>
                      </a:r>
                      <a:r>
                        <a:rPr lang="en-CA" sz="2000" u="none" strike="noStrike" dirty="0">
                          <a:effectLst/>
                        </a:rPr>
                        <a:t>'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7552581"/>
                  </a:ext>
                </a:extLst>
              </a:tr>
              <a:tr h="7035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2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0.23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'</a:t>
                      </a: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HUX', 'CAMIE'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8776503"/>
                  </a:ext>
                </a:extLst>
              </a:tr>
              <a:tr h="7035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3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10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0.25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‘GENERAL HUX', 'CAMIE', 'RUNE'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01465"/>
                  </a:ext>
                </a:extLst>
              </a:tr>
              <a:tr h="7035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</a:rPr>
                        <a:t>289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0.25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'NIV LEK', 'POE', 'GENERAL HUX', 'RUNE'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4599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30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7E50-4769-FC01-B490-2CE8BEC6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Time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C2551E-FFDE-4175-CACE-EE02DA831F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8098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D8C-C9E6-3584-BB88-A5DD7580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Trebuchet MS" panose="020B0603020202020204" pitchFamily="34" charset="0"/>
              </a:rPr>
              <a:t>Visualizing diffusion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A6F6C6E-F292-46A7-9370-3309A433AD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78" y="950430"/>
            <a:ext cx="10742644" cy="554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BC62DB-AD30-D118-0E6A-60328EA28449}"/>
              </a:ext>
            </a:extLst>
          </p:cNvPr>
          <p:cNvSpPr txBox="1"/>
          <p:nvPr/>
        </p:nvSpPr>
        <p:spPr>
          <a:xfrm>
            <a:off x="838200" y="6123542"/>
            <a:ext cx="385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Seed set = {NIV LEK, JABBA, YOLO ZIFF}</a:t>
            </a:r>
          </a:p>
        </p:txBody>
      </p:sp>
    </p:spTree>
    <p:extLst>
      <p:ext uri="{BB962C8B-B14F-4D97-AF65-F5344CB8AC3E}">
        <p14:creationId xmlns:p14="http://schemas.microsoft.com/office/powerpoint/2010/main" val="319363940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D8C-C9E6-3584-BB88-A5DD7580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Trebuchet MS" panose="020B0603020202020204" pitchFamily="34" charset="0"/>
              </a:rPr>
              <a:t>Visualizing diffusion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168B70A2-FE80-5B6B-FE96-7B28513933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2" y="1093390"/>
            <a:ext cx="11044276" cy="56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3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11DE-1CCD-D408-13A2-C1D1257E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Trebuchet MS" panose="020B0603020202020204" pitchFamily="34" charset="0"/>
              </a:rPr>
              <a:t>Data set used for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5606-C36D-61AE-A687-0EB7B76FA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392"/>
            <a:ext cx="10515600" cy="5728996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Star Wars social network.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b="1" dirty="0"/>
              <a:t>Nodes</a:t>
            </a:r>
            <a:r>
              <a:rPr lang="en-CA" sz="1800" dirty="0"/>
              <a:t> are </a:t>
            </a:r>
            <a:r>
              <a:rPr lang="en-CA" sz="1800" b="1" dirty="0"/>
              <a:t>characters</a:t>
            </a:r>
            <a:r>
              <a:rPr lang="en-CA" sz="18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b="1" dirty="0"/>
              <a:t>Edges</a:t>
            </a:r>
            <a:r>
              <a:rPr lang="en-CA" sz="1800" dirty="0"/>
              <a:t> created between nodes if they appear in the </a:t>
            </a:r>
            <a:r>
              <a:rPr lang="en-CA" sz="1800" b="1" dirty="0"/>
              <a:t>same scene</a:t>
            </a:r>
            <a:r>
              <a:rPr lang="en-CA" sz="18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b="1" dirty="0"/>
              <a:t>Weight</a:t>
            </a:r>
            <a:r>
              <a:rPr lang="en-CA" sz="1800" dirty="0"/>
              <a:t> the </a:t>
            </a:r>
            <a:r>
              <a:rPr lang="en-CA" sz="1800" b="1" dirty="0"/>
              <a:t>number of scenes</a:t>
            </a:r>
            <a:r>
              <a:rPr lang="en-CA" sz="1800" dirty="0"/>
              <a:t> they are seen together.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46EB62-AEF1-7C0C-1958-9FDB490E1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96" y="2244012"/>
            <a:ext cx="8590408" cy="443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76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D8C-C9E6-3584-BB88-A5DD7580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Trebuchet MS" panose="020B0603020202020204" pitchFamily="34" charset="0"/>
              </a:rPr>
              <a:t>Visualizing diffusion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257BD62-F053-A7B1-D314-3BAD430063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64" y="1203649"/>
            <a:ext cx="10845072" cy="559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753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D8C-C9E6-3584-BB88-A5DD7580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Trebuchet MS" panose="020B0603020202020204" pitchFamily="34" charset="0"/>
              </a:rPr>
              <a:t>Visualizing diffusion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25D75BB9-3CD5-0C34-68F1-FA457BC682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94" y="1184988"/>
            <a:ext cx="10917412" cy="563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94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D8C-C9E6-3584-BB88-A5DD7580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Trebuchet MS" panose="020B0603020202020204" pitchFamily="34" charset="0"/>
              </a:rPr>
              <a:t>Visualizing diffusion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10BE612-5EA4-560D-3B2C-DCFF9AF005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0014"/>
            <a:ext cx="10820400" cy="558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17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D8C-C9E6-3584-BB88-A5DD7580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Trebuchet MS" panose="020B0603020202020204" pitchFamily="34" charset="0"/>
              </a:rPr>
              <a:t>Visualizing diffusion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9C4FF98E-B7E4-F4A0-8456-10FAB80DF9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0" y="1212980"/>
            <a:ext cx="10808900" cy="557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45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D8C-C9E6-3584-BB88-A5DD7580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Trebuchet MS" panose="020B0603020202020204" pitchFamily="34" charset="0"/>
              </a:rPr>
              <a:t>Visualizing diffusion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B07556C3-61F7-9B84-834C-3DE3452334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8" y="1194318"/>
            <a:ext cx="10881244" cy="561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912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D8C-C9E6-3584-BB88-A5DD7580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Trebuchet MS" panose="020B0603020202020204" pitchFamily="34" charset="0"/>
              </a:rPr>
              <a:t>Visualizing diffusion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5A329D1-9C38-F96C-8FDC-0FF02D5CB3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0" y="1212980"/>
            <a:ext cx="10808900" cy="557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311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25A329D1-9C38-F96C-8FDC-0FF02D5CB3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959" y="3113098"/>
            <a:ext cx="1244082" cy="64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DFD8C-C9E6-3584-BB88-A5DD7580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9880"/>
            <a:ext cx="10515600" cy="401823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CA" dirty="0">
                <a:latin typeface="Trebuchet MS" panose="020B0603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172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B2D1-0A81-C075-0DA4-6921C7EB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Trebuchet MS" panose="020B0603020202020204" pitchFamily="34" charset="0"/>
              </a:rPr>
              <a:t>Most Real-world Network usually have a Power Law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71A-B711-4D61-D975-BA75181F9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(for this network)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815AE2-EBAA-FD1D-1981-572C7B54C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155" y="2141538"/>
            <a:ext cx="8385689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8751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968A-CCDA-85BD-0931-C24B3572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Trebuchet MS" panose="020B0603020202020204" pitchFamily="34" charset="0"/>
              </a:rPr>
              <a:t>Measures of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BE12-2065-70AA-57A1-3C787CC6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292929"/>
                </a:solidFill>
                <a:latin typeface="Trebuchet MS" panose="020B0603020202020204" pitchFamily="34" charset="0"/>
              </a:rPr>
              <a:t>Degree</a:t>
            </a:r>
            <a:r>
              <a:rPr lang="en-US" sz="2400" dirty="0">
                <a:solidFill>
                  <a:srgbClr val="292929"/>
                </a:solidFill>
                <a:latin typeface="Trebuchet MS" panose="020B0603020202020204" pitchFamily="34" charset="0"/>
              </a:rPr>
              <a:t>: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Trebuchet MS" panose="020B0603020202020204" pitchFamily="34" charset="0"/>
              </a:rPr>
              <a:t>degree of a node is defined as the number of direct connections a node has with other nodes.</a:t>
            </a:r>
          </a:p>
          <a:p>
            <a:r>
              <a:rPr lang="en-US" sz="2400" b="1" dirty="0">
                <a:solidFill>
                  <a:srgbClr val="292929"/>
                </a:solidFill>
                <a:latin typeface="Trebuchet MS" panose="020B0603020202020204" pitchFamily="34" charset="0"/>
              </a:rPr>
              <a:t>Weighted Degree(Eigenvector Centrality)</a:t>
            </a:r>
            <a:r>
              <a:rPr lang="en-US" sz="2400" dirty="0">
                <a:solidFill>
                  <a:srgbClr val="292929"/>
                </a:solidFill>
                <a:latin typeface="Trebuchet MS" panose="020B0603020202020204" pitchFamily="34" charset="0"/>
              </a:rPr>
              <a:t>:</a:t>
            </a:r>
            <a:r>
              <a:rPr lang="en-US" sz="2400" b="1" dirty="0">
                <a:solidFill>
                  <a:srgbClr val="292929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>
                <a:solidFill>
                  <a:srgbClr val="292929"/>
                </a:solidFill>
                <a:latin typeface="Trebuchet MS" panose="020B0603020202020204" pitchFamily="34" charset="0"/>
              </a:rPr>
              <a:t>is an algorithm that measures the transitive influence of nodes. Relationships originating from high-scoring nodes contribute more to the score of a node than connections from low-scoring nodes. A high eigenvector score means that a node is connected to many nodes who themselves have high scores.</a:t>
            </a:r>
            <a:endParaRPr lang="en-US" sz="2400" b="0" i="0" dirty="0">
              <a:solidFill>
                <a:srgbClr val="292929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2400" b="1" dirty="0">
                <a:solidFill>
                  <a:srgbClr val="292929"/>
                </a:solidFill>
                <a:latin typeface="Trebuchet MS" panose="020B0603020202020204" pitchFamily="34" charset="0"/>
              </a:rPr>
              <a:t>Closeness</a:t>
            </a:r>
            <a:r>
              <a:rPr lang="en-US" sz="2400" dirty="0">
                <a:solidFill>
                  <a:srgbClr val="292929"/>
                </a:solidFill>
                <a:latin typeface="Trebuchet MS" panose="020B0603020202020204" pitchFamily="34" charset="0"/>
              </a:rPr>
              <a:t>: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Trebuchet MS" panose="020B0603020202020204" pitchFamily="34" charset="0"/>
              </a:rPr>
              <a:t>closeness centrality metric defines the importance of a node in a graph as being measured by how close it is to all other nodes in the graph.</a:t>
            </a:r>
          </a:p>
          <a:p>
            <a:r>
              <a:rPr lang="en-US" sz="2400" b="1" dirty="0">
                <a:solidFill>
                  <a:srgbClr val="292929"/>
                </a:solidFill>
                <a:latin typeface="Trebuchet MS" panose="020B0603020202020204" pitchFamily="34" charset="0"/>
              </a:rPr>
              <a:t>Betweenness</a:t>
            </a:r>
            <a:r>
              <a:rPr lang="en-US" sz="2400" dirty="0">
                <a:solidFill>
                  <a:srgbClr val="292929"/>
                </a:solidFill>
                <a:latin typeface="Trebuchet MS" panose="020B0603020202020204" pitchFamily="34" charset="0"/>
              </a:rPr>
              <a:t>: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Trebuchet MS" panose="020B0603020202020204" pitchFamily="34" charset="0"/>
              </a:rPr>
              <a:t>This metric defines and measures the importance of a node in a network based upon how many times it occurs in the shortest path between all pairs of nodes in a graph.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715422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4D59-2E11-8FA6-9F47-14FBADB6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Trebuchet MS" panose="020B0603020202020204" pitchFamily="34" charset="0"/>
              </a:rPr>
              <a:t>Measures of centrality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AAD49B12-4483-BF63-2B97-DE81334A2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035750"/>
              </p:ext>
            </p:extLst>
          </p:nvPr>
        </p:nvGraphicFramePr>
        <p:xfrm>
          <a:off x="838200" y="4298315"/>
          <a:ext cx="105156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513893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866560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858303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318599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50540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Degree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Weighted Degree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PageRank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Betweenness</a:t>
                      </a:r>
                      <a:endParaRPr lang="en-CA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34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>
                          <a:effectLst/>
                          <a:latin typeface="Trebuchet MS" panose="020B0603020202020204" pitchFamily="34" charset="0"/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>
                          <a:effectLst/>
                          <a:latin typeface="Trebuchet MS" panose="020B0603020202020204" pitchFamily="34" charset="0"/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>
                          <a:effectLst/>
                          <a:latin typeface="Trebuchet MS" panose="020B0603020202020204" pitchFamily="34" charset="0"/>
                        </a:rPr>
                        <a:t>0.14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637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>
                          <a:effectLst/>
                          <a:latin typeface="Trebuchet MS" panose="020B0603020202020204" pitchFamily="34" charset="0"/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>
                          <a:effectLst/>
                          <a:latin typeface="Trebuchet MS" panose="020B0603020202020204" pitchFamily="34" charset="0"/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>
                          <a:effectLst/>
                          <a:latin typeface="Trebuchet MS" panose="020B0603020202020204" pitchFamily="34" charset="0"/>
                        </a:rPr>
                        <a:t>0.17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971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>
                          <a:effectLst/>
                          <a:latin typeface="Trebuchet MS" panose="020B0603020202020204" pitchFamily="34" charset="0"/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>
                          <a:effectLst/>
                          <a:latin typeface="Trebuchet MS" panose="020B0603020202020204" pitchFamily="34" charset="0"/>
                        </a:rPr>
                        <a:t>0.17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879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>
                          <a:effectLst/>
                          <a:latin typeface="Trebuchet MS" panose="020B0603020202020204" pitchFamily="34" charset="0"/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>
                          <a:effectLst/>
                          <a:latin typeface="Trebuchet MS" panose="020B0603020202020204" pitchFamily="34" charset="0"/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0.18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621633"/>
                  </a:ext>
                </a:extLst>
              </a:tr>
            </a:tbl>
          </a:graphicData>
        </a:graphic>
      </p:graphicFrame>
      <p:graphicFrame>
        <p:nvGraphicFramePr>
          <p:cNvPr id="23" name="Content Placeholder 21">
            <a:extLst>
              <a:ext uri="{FF2B5EF4-FFF2-40B4-BE49-F238E27FC236}">
                <a16:creationId xmlns:a16="http://schemas.microsoft.com/office/drawing/2014/main" id="{9619FFB7-BD1C-9ED8-AE9D-8AA4B01AC4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55662"/>
              </p:ext>
            </p:extLst>
          </p:nvPr>
        </p:nvGraphicFramePr>
        <p:xfrm>
          <a:off x="838200" y="1772830"/>
          <a:ext cx="105156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513893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866560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858303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318599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50540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Degree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Weighted Degree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PageRank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Betweenness</a:t>
                      </a:r>
                      <a:endParaRPr lang="en-CA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34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DARTH VADER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DARTH VADER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DARTH VADER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769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OBI-WAN</a:t>
                      </a:r>
                      <a:endParaRPr lang="en-CA" b="0" dirty="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C-3PO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C-3PO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971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C-3PO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DARTH VADER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OBI-WAN</a:t>
                      </a:r>
                      <a:endParaRPr lang="en-CA" dirty="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OBI-WAN</a:t>
                      </a:r>
                      <a:endParaRPr lang="en-CA" dirty="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879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 b="1" dirty="0"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PADME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CHEWBACCA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C-3PO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>
                          <a:effectLst/>
                          <a:latin typeface="Trebuchet MS" panose="020B0603020202020204" pitchFamily="34" charset="0"/>
                        </a:rPr>
                        <a:t>LEIA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62163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13BEFAF-B47C-40B2-A15E-EA1EBF4DDF4A}"/>
              </a:ext>
            </a:extLst>
          </p:cNvPr>
          <p:cNvSpPr txBox="1"/>
          <p:nvPr/>
        </p:nvSpPr>
        <p:spPr>
          <a:xfrm>
            <a:off x="838200" y="1403498"/>
            <a:ext cx="613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Trebuchet MS" panose="020B0603020202020204" pitchFamily="34" charset="0"/>
              </a:rPr>
              <a:t>Top characters based on respective measure of centrality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436D31-E9DE-02D7-8769-CB51AB59FC5D}"/>
              </a:ext>
            </a:extLst>
          </p:cNvPr>
          <p:cNvSpPr txBox="1"/>
          <p:nvPr/>
        </p:nvSpPr>
        <p:spPr>
          <a:xfrm>
            <a:off x="838200" y="3928983"/>
            <a:ext cx="549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Trebuchet MS" panose="020B0603020202020204" pitchFamily="34" charset="0"/>
              </a:rPr>
              <a:t>Virality rate (ratio of the graph that was influence)</a:t>
            </a:r>
          </a:p>
        </p:txBody>
      </p:sp>
    </p:spTree>
    <p:extLst>
      <p:ext uri="{BB962C8B-B14F-4D97-AF65-F5344CB8AC3E}">
        <p14:creationId xmlns:p14="http://schemas.microsoft.com/office/powerpoint/2010/main" val="46305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4D59-2E11-8FA6-9F47-14FBADB6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Trebuchet MS" panose="020B0603020202020204" pitchFamily="34" charset="0"/>
              </a:rPr>
              <a:t>Measures of centrality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56D1A-ED2A-5869-6EBD-55E77DC21D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98" y="1399592"/>
            <a:ext cx="10241204" cy="520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76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D7E8-2E91-30B6-2E15-C61A140E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Diffusion Models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AF00F8-9C68-964E-A76E-27AF6FEC6584}"/>
              </a:ext>
            </a:extLst>
          </p:cNvPr>
          <p:cNvSpPr/>
          <p:nvPr/>
        </p:nvSpPr>
        <p:spPr>
          <a:xfrm>
            <a:off x="838200" y="2583041"/>
            <a:ext cx="2836506" cy="2836506"/>
          </a:xfrm>
          <a:prstGeom prst="ellipse">
            <a:avLst/>
          </a:prstGeom>
          <a:solidFill>
            <a:srgbClr val="E7321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Independent Cascade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7DEEB1-F5EA-320F-3CCE-79EF27A0E5F6}"/>
              </a:ext>
            </a:extLst>
          </p:cNvPr>
          <p:cNvSpPr/>
          <p:nvPr/>
        </p:nvSpPr>
        <p:spPr>
          <a:xfrm>
            <a:off x="4677747" y="2583041"/>
            <a:ext cx="2836506" cy="2836506"/>
          </a:xfrm>
          <a:prstGeom prst="ellipse">
            <a:avLst/>
          </a:prstGeom>
          <a:solidFill>
            <a:srgbClr val="EFE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Linear</a:t>
            </a:r>
          </a:p>
          <a:p>
            <a:pPr algn="ctr"/>
            <a:r>
              <a:rPr lang="en-CA" sz="2400" dirty="0">
                <a:solidFill>
                  <a:schemeClr val="tx1"/>
                </a:solidFill>
              </a:rPr>
              <a:t>Threshold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79CA3E-D8AF-F243-EEDE-EA4ACB1D047C}"/>
              </a:ext>
            </a:extLst>
          </p:cNvPr>
          <p:cNvSpPr/>
          <p:nvPr/>
        </p:nvSpPr>
        <p:spPr>
          <a:xfrm>
            <a:off x="8517294" y="2583041"/>
            <a:ext cx="2836506" cy="2836506"/>
          </a:xfrm>
          <a:prstGeom prst="ellipse">
            <a:avLst/>
          </a:prstGeom>
          <a:solidFill>
            <a:srgbClr val="9D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Stored</a:t>
            </a:r>
          </a:p>
          <a:p>
            <a:pPr algn="ctr"/>
            <a:r>
              <a:rPr lang="en-CA" sz="2400" dirty="0">
                <a:solidFill>
                  <a:schemeClr val="tx1"/>
                </a:solidFill>
              </a:rPr>
              <a:t>Diffusion</a:t>
            </a:r>
          </a:p>
        </p:txBody>
      </p:sp>
    </p:spTree>
    <p:extLst>
      <p:ext uri="{BB962C8B-B14F-4D97-AF65-F5344CB8AC3E}">
        <p14:creationId xmlns:p14="http://schemas.microsoft.com/office/powerpoint/2010/main" val="253389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044-1EAE-6E53-F297-5247BF09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Independent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3555-810A-76EF-4B25-2535AB92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010635"/>
          </a:xfrm>
        </p:spPr>
        <p:txBody>
          <a:bodyPr>
            <a:normAutofit fontScale="325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5500" b="0" dirty="0" err="1">
                <a:effectLst/>
                <a:latin typeface="Courier New" panose="02070309020205020404" pitchFamily="49" charset="0"/>
              </a:rPr>
              <a:t>max_weight</a:t>
            </a:r>
            <a:r>
              <a:rPr lang="en-US" sz="5500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US" sz="5500" b="0" dirty="0">
                <a:solidFill>
                  <a:schemeClr val="accent4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sz="5500" b="0" dirty="0">
                <a:effectLst/>
                <a:latin typeface="Courier New" panose="02070309020205020404" pitchFamily="49" charset="0"/>
              </a:rPr>
              <a:t>([e[2][</a:t>
            </a:r>
            <a:r>
              <a:rPr lang="en-US" sz="55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'weight'</a:t>
            </a:r>
            <a:r>
              <a:rPr lang="en-US" sz="5500" b="0" dirty="0">
                <a:effectLst/>
                <a:latin typeface="Courier New" panose="02070309020205020404" pitchFamily="49" charset="0"/>
              </a:rPr>
              <a:t>]</a:t>
            </a:r>
            <a:r>
              <a:rPr lang="en-US" sz="55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5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55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500" b="0" dirty="0">
                <a:effectLst/>
                <a:latin typeface="Courier New" panose="02070309020205020404" pitchFamily="49" charset="0"/>
              </a:rPr>
              <a:t>e</a:t>
            </a:r>
            <a:r>
              <a:rPr lang="en-US" sz="55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 in </a:t>
            </a:r>
            <a:r>
              <a:rPr lang="en-US" sz="5500" b="0" dirty="0" err="1">
                <a:effectLst/>
                <a:latin typeface="Courier New" panose="02070309020205020404" pitchFamily="49" charset="0"/>
              </a:rPr>
              <a:t>starwars.edges</a:t>
            </a:r>
            <a:r>
              <a:rPr lang="en-US" sz="5500" b="0" dirty="0">
                <a:effectLst/>
                <a:latin typeface="Courier New" panose="02070309020205020404" pitchFamily="49" charset="0"/>
              </a:rPr>
              <a:t>(data=</a:t>
            </a:r>
            <a:r>
              <a:rPr lang="en-US" sz="55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5500" b="0" dirty="0">
                <a:effectLst/>
                <a:latin typeface="Courier New" panose="02070309020205020404" pitchFamily="49" charset="0"/>
              </a:rPr>
              <a:t>)])</a:t>
            </a:r>
            <a:endParaRPr lang="en-US" sz="5600" b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 err="1">
                <a:solidFill>
                  <a:schemeClr val="accent4"/>
                </a:solidFill>
                <a:effectLst/>
                <a:latin typeface="Courier New" panose="02070309020205020404" pitchFamily="49" charset="0"/>
              </a:rPr>
              <a:t>independent_cascade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56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,</a:t>
            </a:r>
            <a:r>
              <a:rPr lang="en-US" sz="56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,</a:t>
            </a:r>
            <a:r>
              <a:rPr lang="en-US" sz="56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infection_times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56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get the nodes that will try to influence the network for time t</a:t>
            </a:r>
            <a:endParaRPr lang="en-US" sz="5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current_infectious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= [n </a:t>
            </a:r>
            <a:r>
              <a:rPr lang="en-US" sz="5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n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infection_times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infection_times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[n]==t]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56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loops through the nodes</a:t>
            </a:r>
            <a:endParaRPr lang="en-US" sz="5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5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n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current_infectious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56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loops through the neighbors of the selected node</a:t>
            </a:r>
            <a:endParaRPr lang="en-US" sz="5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5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 v </a:t>
            </a:r>
            <a:r>
              <a:rPr lang="en-US" sz="56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G.neighbors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(n):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56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check if the neighbor selected is not already influenced</a:t>
            </a:r>
            <a:endParaRPr lang="en-US" sz="5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5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v </a:t>
            </a:r>
            <a:r>
              <a:rPr lang="en-US" sz="56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not in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infection_times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56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try to influence the node</a:t>
            </a:r>
            <a:endParaRPr lang="en-US" sz="5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5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G.get_edge_data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n,v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)[</a:t>
            </a:r>
            <a:r>
              <a:rPr lang="en-US" sz="5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'weight'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] &gt;=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np.random.random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()*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max_weight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sz="5600" b="0" dirty="0" err="1">
                <a:effectLst/>
                <a:latin typeface="Courier New" panose="02070309020205020404" pitchFamily="49" charset="0"/>
              </a:rPr>
              <a:t>infection_times</a:t>
            </a:r>
            <a:r>
              <a:rPr lang="en-US" sz="5600" b="0" dirty="0">
                <a:effectLst/>
                <a:latin typeface="Courier New" panose="02070309020205020404" pitchFamily="49" charset="0"/>
              </a:rPr>
              <a:t>[v] = t+1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774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1498</Words>
  <Application>Microsoft Office PowerPoint</Application>
  <PresentationFormat>Widescreen</PresentationFormat>
  <Paragraphs>266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Trebuchet MS</vt:lpstr>
      <vt:lpstr>Office Theme</vt:lpstr>
      <vt:lpstr>Information Spread and Influence Maximization in Social Networks</vt:lpstr>
      <vt:lpstr>Influence Maximization</vt:lpstr>
      <vt:lpstr>Data set used for this presentation</vt:lpstr>
      <vt:lpstr>Most Real-world Network usually have a Power Law Distribution</vt:lpstr>
      <vt:lpstr>Measures of centrality</vt:lpstr>
      <vt:lpstr>Measures of centrality</vt:lpstr>
      <vt:lpstr>Measures of centrality</vt:lpstr>
      <vt:lpstr>Diffusion Models</vt:lpstr>
      <vt:lpstr>Independent Cascade</vt:lpstr>
      <vt:lpstr>Independent Cascade (t = 0, seed = {1})</vt:lpstr>
      <vt:lpstr>Independent Cascade (t = 0, seed = {1})</vt:lpstr>
      <vt:lpstr>Independent Cascade (t = 1, seed = {1})</vt:lpstr>
      <vt:lpstr>Independent Cascade (t = 2, seed = {1})</vt:lpstr>
      <vt:lpstr>Independent Cascade</vt:lpstr>
      <vt:lpstr>Diffusion Models</vt:lpstr>
      <vt:lpstr>Linear Threshold</vt:lpstr>
      <vt:lpstr>Linear Threshold (t = 0, seed = {1})</vt:lpstr>
      <vt:lpstr>Linear Threshold (t = 0, seed = {1})</vt:lpstr>
      <vt:lpstr>Linear Threshold (t = 1, seed = {1})</vt:lpstr>
      <vt:lpstr>Linear Threshold (t = 2, seed = {1})</vt:lpstr>
      <vt:lpstr>Linear Threshold (t = 3, seed = {1})</vt:lpstr>
      <vt:lpstr>Linear Threshold</vt:lpstr>
      <vt:lpstr>Diffusion Models</vt:lpstr>
      <vt:lpstr>Stored Diffusion</vt:lpstr>
      <vt:lpstr>PowerPoint Presentation</vt:lpstr>
      <vt:lpstr>Stored Diffusion</vt:lpstr>
      <vt:lpstr>Time Comparison</vt:lpstr>
      <vt:lpstr>Visualizing diffusion</vt:lpstr>
      <vt:lpstr>Visualizing diffusion</vt:lpstr>
      <vt:lpstr>Visualizing diffusion</vt:lpstr>
      <vt:lpstr>Visualizing diffusion</vt:lpstr>
      <vt:lpstr>Visualizing diffusion</vt:lpstr>
      <vt:lpstr>Visualizing diffusion</vt:lpstr>
      <vt:lpstr>Visualizing diffusion</vt:lpstr>
      <vt:lpstr>Visualizing diffusion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Spread and Influence Maximization in Social Networks</dc:title>
  <dc:creator>jaden uzumaki</dc:creator>
  <cp:lastModifiedBy>jaden uzumaki</cp:lastModifiedBy>
  <cp:revision>130</cp:revision>
  <dcterms:created xsi:type="dcterms:W3CDTF">2022-12-04T17:26:46Z</dcterms:created>
  <dcterms:modified xsi:type="dcterms:W3CDTF">2024-02-15T22:25:32Z</dcterms:modified>
</cp:coreProperties>
</file>