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238" r:id="rId3"/>
    <p:sldId id="291" r:id="rId4"/>
    <p:sldId id="1257" r:id="rId5"/>
    <p:sldId id="1258" r:id="rId6"/>
    <p:sldId id="1261" r:id="rId7"/>
    <p:sldId id="1259" r:id="rId8"/>
    <p:sldId id="1260" r:id="rId9"/>
    <p:sldId id="1262" r:id="rId10"/>
    <p:sldId id="1263" r:id="rId11"/>
    <p:sldId id="1264" r:id="rId12"/>
    <p:sldId id="1265" r:id="rId13"/>
    <p:sldId id="1266" r:id="rId14"/>
    <p:sldId id="1268" r:id="rId15"/>
    <p:sldId id="1267" r:id="rId16"/>
    <p:sldId id="1269" r:id="rId17"/>
    <p:sldId id="1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8FAADC"/>
    <a:srgbClr val="535C6A"/>
    <a:srgbClr val="FBC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84569" autoAdjust="0"/>
  </p:normalViewPr>
  <p:slideViewPr>
    <p:cSldViewPr snapToGrid="0">
      <p:cViewPr varScale="1">
        <p:scale>
          <a:sx n="93" d="100"/>
          <a:sy n="93" d="100"/>
        </p:scale>
        <p:origin x="127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DD71058-B106-8C5B-03F2-7C8241AF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0E7F7-E536-E65F-EEE3-D2F4AEF532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17F2-0FDD-43D8-8972-47FEB1833B1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0CB04-4670-5049-0F66-642DF0731A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6AC9FC-DD64-9C57-66F8-C4307EFDA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5507-4F6D-4903-9999-C4D5AD6CA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99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0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772 908 496,'0'0'11149,"-32"17"-4396,20-11-7183,0-2 471,-1 1-1,0-2 1,1 1-1,-2-2 1,1 0-1,-18 1 1,-87-5 111,49 0-102,58 1-50,1 0 0,-1-1 1,1-1-1,0 0 0,0 0 1,0-1-1,0 0 0,1 0 0,-14-10 1,7 6 6,1 0 0,-26-9 0,25 10 5,2-1 0,-1-1 0,1 0 0,0-1 0,-16-15 0,26 21-2,-5-4 4,1-1 0,0-1 0,0 1 0,1-1 0,1 0 0,-1-1 0,2 1 0,-1-1 0,2 0 0,-5-14 0,-25-49-18,30 68 1,1 0-1,-1-1 1,1 1 0,0-1-1,1 1 1,-1-1 0,1 0 0,1 0-1,0 0 1,-1 0 0,2 0 0,-1-9-1,1-122 2,1 135 1,0 0 0,0-1 0,1 1 0,-1-1 0,1 1 1,-1 0-1,1 0 0,0 0 0,0 0 0,4-3 0,9-18 21,42-103 2,-56 122-28,43-41 52,-40 44-40,-1-1 1,0 1-1,1-1 1,-1 1 0,1 0-1,0 0 1,0 0 0,0 1-1,0-1 1,0 1 0,0 0-1,0 0 1,0 1-1,0-1 1,1 1 0,6 0-1,-5 0 7,1-1 0,0 0 0,0 0 0,-1 0 0,1-1-1,9-3 1,-10 2-73,-2 1 215,0 0 1,1 0 0,-1 1 0,1-1-1,-1 1 1,1 0 0,0 0 0,0 0-1,6 1 1,-5-1-104,1 0 1,0-1-1,0 0 0,-1 0 1,0 0-1,1-1 1,-1 0-1,0 0 0,0 0 1,0-1-1,-1 0 0,8-7 1,-7 7-37,-1-1 1,1 1 0,-1 0 0,1 1 0,0-1-1,1 1 1,-1 0 0,0 1 0,1 0 0,0 0-1,-1 0 1,12-1 0,315 3 519,-309 3-538,1 1-1,0 2 0,-1 0 1,0 1-1,-1 2 0,32 15 1,-41-16-7,-1-1 1,-1 2-1,1 0 1,-1 0-1,-1 1 1,0 0 0,0 1-1,-1 0 1,0 1-1,-1 0 1,11 20-1,3-8-33,-20-22 38,0 1 0,0-1 0,-1 1 0,1 0 0,0 0 0,-1 0 0,0 1 0,0-1 0,2 4 0,45 139-52,-47-138 48,0 1 1,-1 0-1,-1 0 1,1 0-1,-2 0 1,-1 15 0,1 6-35,1-24 37,-1 0 0,1-1 0,-1 1 0,0-1 0,0 1-1,0-1 1,-1 0 0,0 1 0,0-1 0,0 0 0,-1 0 0,0 0-1,0 0 1,0-1 0,0 1 0,-1-1 0,0 0 0,0 0 0,0 0-1,0-1 1,0 1 0,-1-1 0,0 0 0,0 0 0,1-1 0,-11 4-1,-78 51-25,72-42 16,-1-1-1,0-1 0,-1-1 0,-1-1 1,-25 8-1,17-9-28,1 1-1,0 1 1,1 1 0,-46 29 0,73-41-138,0 1 1,-1 0-1,1 0 1,0-1-1,-1 0 0,1 0 1,-1 0-1,0 0 1,1 0-1,-1-1 1,0 1-1,1-1 1,-1 0-1,0 0 1,1-1-1,-1 1 1,0-1-1,1 0 1,-1 0-1,0 0 1,1 0-1,0-1 1,-1 1-1,-3-3 1,-3-7-3749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7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 4834,'0'0'6643</inkml:trace>
  <inkml:trace contextRef="#ctx0" brushRef="#br0" timeOffset="1">332 0 11973,'0'0'1969,"202"36"-3922,-188-13-3665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0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13 848,'0'0'19097,"7"0"-19193,29 0-240,29 0-753,0 0-927,14-6-2338,-14-1-3778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1.2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11493,'0'0'2209,"202"-16"-8468</inkml:trace>
  <inkml:trace contextRef="#ctx0" brushRef="#br0" timeOffset="1">563 0 14519,'0'0'688,"180"0"-4354,-137 0-111,0 17-3171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1.6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10053,'0'0'2257,"195"-13"-4722,-166-6-1841</inkml:trace>
  <inkml:trace contextRef="#ctx0" brushRef="#br0" timeOffset="1">743 46 6787,'0'0'3858</inkml:trace>
  <inkml:trace contextRef="#ctx0" brushRef="#br0" timeOffset="2">1204 72 5298,'0'0'0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5.2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854 752 1377,'0'0'5,"2"4"-117,2 11 112,-5 0 11061,-5-7-6998,-137 47-2547,131-52-1487,0-1 1,-1 0 0,1-1 0,-1-1 0,1 0 0,0 0-1,-1-2 1,-18-3 0,-42-2 288,28 8 65,29 1-358,-1-2 1,1 0-1,0 0 0,-1-2 0,1 0 0,0-1 1,-18-5-1,-24-11 112,48 17-94,0 0 1,0-2-1,0 1 1,0-1-1,1-1 0,0 1 1,-1-2-1,2 1 0,-14-12 1,5 3-53,9 7 16,-1 1 0,1-1 0,1 0 0,-1-1 0,1 0 0,1 0 0,-1-1 0,1 0 0,1 0 0,0 0 0,0-1 0,0 1 0,2-1 0,-5-16 0,-3-29-11,4 30-3,2 0-1,1 0 1,1 0-1,1-1 1,1 1-1,5-50 1,0 64 7,0 1 0,1 0 0,0 0 0,1 1 0,0-1-1,1 1 1,-1 0 0,2 1 0,8-8 0,8-13 11,-21 25-13,0 0 0,0 0 0,1 0-1,0 0 1,-1 0 0,1 1-1,0-1 1,1 1 0,-1 0 0,0 1-1,1-1 1,0 1 0,0 0 0,-1 0-1,1 0 1,0 1 0,1-1 0,-1 1-1,6 0 1,-8 0 2,12-4 7,0 0 1,-1-1-1,1-1 1,-2-1-1,1 0 0,-1 0 1,14-13-1,34-20 9,-54 39-18,-1 0 0,1 0 0,0 0 0,0 1 0,-1 0 0,1 0 0,0 1 0,0 0 0,0 0 0,10 2 0,44-3 29,-5-7-29,0 2 1,83 4-1,-119 2 7,-13 1-1,-1 0 0,0 1 0,0 0 0,0 1-1,0-1 1,0 1 0,-1 0 0,1 0 0,-1 1 0,0-1 0,6 6 0,11 6-3,15 8-3,-24-17-31,-1 1 1,0 1-1,-1 0 1,0 0 0,0 1-1,10 11 1,1 4 13,-16-20 9,-1 2 1,1-1 0,-1 1 0,0-1-1,-1 1 1,1 1 0,-1-1 0,0 1-1,-1-1 1,0 1 0,0 0 0,0 1 0,-1-1-1,0 0 1,0 1 0,1 11 0,-3 5 8,1 3 2,-2 0 0,0 1 1,-2-1-1,-8 34 0,5-38 0,2-3-72,-2 1 0,0-1-1,-1 0 1,0-1-1,-2 1 1,-1-2 0,0 1-1,-1-1 1,-14 16 0,21-29-10,0 0 0,0 0 1,0-1-1,-1 0 0,0 0 1,1 0-1,-2 0 0,1-1 1,0 0-1,-1 0 0,-10 4 1,-24-2-4339,19-5-2160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6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5507,'0'0'4562,"8"-20"-2898,-1 20 994,0 0-1554,0 0-528,8 0-800,6 0-784,8 0-737,7-3-496,7-7-1457,-6 10-2433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6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39 4386,'0'0'4610,"123"23"-4866,-94-23-1441,0-16-2961</inkml:trace>
  <inkml:trace contextRef="#ctx0" brushRef="#br0" timeOffset="1">707 0 8404,'0'0'3505,"180"10"-12149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7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 5923,'0'0'9652,"94"3"-10244,-58-3-753,15 0-1808,-8-26-3666</inkml:trace>
  <inkml:trace contextRef="#ctx0" brushRef="#br0" timeOffset="1">527 27 7443,'0'0'5987,"180"-13"-5987,-158 10-16,-1 3-1152,-6 0-2690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5:36:37.3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0 101 12806,'0'0'1312,"202"-26"-8931</inkml:trace>
  <inkml:trace contextRef="#ctx0" brushRef="#br0" timeOffset="1">678 39 12598,'0'0'3297,"166"-39"-12229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238F-4421-4008-9F37-938D11B1F67D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F350-8004-4475-A941-729789A9E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9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9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3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0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1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0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1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0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9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2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6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5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2595-C3EC-4DCA-B11A-AF5C4566AD25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BB8D-E31F-4F5A-862D-AB849082EDDF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5E9C-2B16-4BE9-9EF6-D6767DDD26DD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22F1-9FDA-4F04-83DA-94F1BABD594F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74FB-B07D-4FDC-AF3D-827F1A43B75C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FF74-612E-4801-A3A6-193ACA745F18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803-98D5-4F26-A5B5-423D5D76E656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5B1D-3131-4426-84A5-B8B84EEE07C8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1722-1D4A-4F13-B166-F36BC75951BD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0066-6B49-4C81-B672-01AE32B39DD2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7C7-9FA0-4429-AAC4-EB5AE91880B0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573D-29F7-4175-A3A5-49E266DBE5E2}" type="datetime1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5.xml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24" Type="http://schemas.openxmlformats.org/officeDocument/2006/relationships/image" Target="../media/image2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9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report.com/leader/pitcher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8542718" y="5539916"/>
            <a:ext cx="33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20180167   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김민종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0C5C73-D6FD-E8A4-1524-DB7EACE053D0}"/>
              </a:ext>
            </a:extLst>
          </p:cNvPr>
          <p:cNvGrpSpPr/>
          <p:nvPr/>
        </p:nvGrpSpPr>
        <p:grpSpPr>
          <a:xfrm>
            <a:off x="3533438" y="1737863"/>
            <a:ext cx="5125123" cy="831711"/>
            <a:chOff x="3299864" y="1680713"/>
            <a:chExt cx="5125123" cy="8317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B290CA-D309-4E4F-802C-BA6FAD9B5F5E}"/>
                </a:ext>
              </a:extLst>
            </p:cNvPr>
            <p:cNvSpPr txBox="1"/>
            <p:nvPr/>
          </p:nvSpPr>
          <p:spPr>
            <a:xfrm>
              <a:off x="4705697" y="1680713"/>
              <a:ext cx="2313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WindUp</a:t>
              </a:r>
              <a:endParaRPr lang="ko-KR" altLang="en-US" sz="4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299864" y="2512424"/>
              <a:ext cx="5125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98875B8-833F-8527-F1AB-849328D67BF4}"/>
                </a:ext>
              </a:extLst>
            </p:cNvPr>
            <p:cNvCxnSpPr>
              <a:cxnSpLocks/>
            </p:cNvCxnSpPr>
            <p:nvPr/>
          </p:nvCxnSpPr>
          <p:spPr>
            <a:xfrm>
              <a:off x="3299864" y="1694643"/>
              <a:ext cx="5125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F07386-F7EC-319D-303E-54443AF1DBFD}"/>
              </a:ext>
            </a:extLst>
          </p:cNvPr>
          <p:cNvSpPr txBox="1"/>
          <p:nvPr/>
        </p:nvSpPr>
        <p:spPr>
          <a:xfrm>
            <a:off x="3047999" y="2645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야구기사를 이용한 승부 예측</a:t>
            </a:r>
            <a:endParaRPr lang="en-US" altLang="ko-KR"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190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79139" y="1476360"/>
            <a:ext cx="11143674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Optimizer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AdamW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Loss_function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CrossEntropyLoss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출력층의 차원을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설정하여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 분류를 하는 식으로 계산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7B4D1-57A7-42ED-8D30-C711D58F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8" y="3873342"/>
            <a:ext cx="53156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190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778" y="6336502"/>
            <a:ext cx="2743200" cy="365125"/>
          </a:xfrm>
        </p:spPr>
        <p:txBody>
          <a:bodyPr/>
          <a:lstStyle/>
          <a:p>
            <a:fld id="{16F5F13B-354C-484E-8B2B-67ADA2F18F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24163" y="1476360"/>
            <a:ext cx="11143674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검증 결과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손실과 정확도 모두 다음과 같은 그래프를 보임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파랑 </a:t>
            </a:r>
            <a:r>
              <a:rPr lang="en-US" altLang="ko-KR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</a:t>
            </a:r>
            <a:endParaRPr lang="en-US" altLang="ko-KR" sz="1800" kern="0" spc="0" dirty="0">
              <a:solidFill>
                <a:schemeClr val="accent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빨강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검증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FD123-5845-877D-8B94-B93DD63B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8" y="3387097"/>
            <a:ext cx="4458322" cy="2762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20CC4-9955-62F3-7419-D19933F6E10D}"/>
              </a:ext>
            </a:extLst>
          </p:cNvPr>
          <p:cNvSpPr txBox="1"/>
          <p:nvPr/>
        </p:nvSpPr>
        <p:spPr>
          <a:xfrm>
            <a:off x="1413056" y="6149733"/>
            <a:ext cx="240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손실을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A7835E-5DA8-6978-CB22-5A8594505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23" y="3387097"/>
            <a:ext cx="4163006" cy="268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B5E58-631C-373A-B5FE-E02930449322}"/>
              </a:ext>
            </a:extLst>
          </p:cNvPr>
          <p:cNvSpPr txBox="1"/>
          <p:nvPr/>
        </p:nvSpPr>
        <p:spPr>
          <a:xfrm>
            <a:off x="7719676" y="6149732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15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190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79139" y="1476360"/>
            <a:ext cx="11143674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최적일때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나타내며 그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이상은 거의 관측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 우 하향 그래프를 그리고 있어 학습이 잘 진행된 것으로 확인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66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630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자연어처리를 이용한 성능 향상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79139" y="1476360"/>
            <a:ext cx="11143674" cy="21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(windup)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 처리를 적용한 모델을 부르는 명칭으로 설정함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이용하여 기사의 전문을 입력으로 주고 긍정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부정을 분류하는 이진 분류기를 만들어 사용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기사의 라벨링은 기사 하단에 있는 긍정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좋아요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팬이에요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슬퍼요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화나요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라벨링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여기도 클래스간 불균형이 발생하여 가중치를 설정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~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월까지 수집한 기사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천개를 이용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41A79-2F66-A0D7-B75F-02406EAA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5979"/>
            <a:ext cx="4918718" cy="31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630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자연어처리를 이용한 성능 향상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613" y="6213094"/>
            <a:ext cx="2743200" cy="365125"/>
          </a:xfrm>
        </p:spPr>
        <p:txBody>
          <a:bodyPr/>
          <a:lstStyle/>
          <a:p>
            <a:fld id="{16F5F13B-354C-484E-8B2B-67ADA2F18FD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79139" y="1476360"/>
            <a:ext cx="11143674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(windup)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이용한 이진 분류 학습 결과 다음과 같은 그래프를 나타냄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0.92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얻음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DEEA0C-C949-8B7A-0996-53B3B28D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9" y="2767001"/>
            <a:ext cx="4773957" cy="31345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E04E1D-8397-1C2C-4FD3-14AE981F8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9" y="2767001"/>
            <a:ext cx="4566950" cy="3076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88EC5A-D9F7-C43F-123D-0F2247DD642C}"/>
              </a:ext>
            </a:extLst>
          </p:cNvPr>
          <p:cNvSpPr txBox="1"/>
          <p:nvPr/>
        </p:nvSpPr>
        <p:spPr>
          <a:xfrm>
            <a:off x="1772722" y="5716905"/>
            <a:ext cx="240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손실을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5EE3C-52DC-3C16-51B3-4B9227D76172}"/>
              </a:ext>
            </a:extLst>
          </p:cNvPr>
          <p:cNvSpPr txBox="1"/>
          <p:nvPr/>
        </p:nvSpPr>
        <p:spPr>
          <a:xfrm>
            <a:off x="7231742" y="5843762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57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630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자연어처리를 이용한 성능 향상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613" y="6213094"/>
            <a:ext cx="2743200" cy="365125"/>
          </a:xfrm>
        </p:spPr>
        <p:txBody>
          <a:bodyPr/>
          <a:lstStyle/>
          <a:p>
            <a:fld id="{16F5F13B-354C-484E-8B2B-67ADA2F18FD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24163" y="1486634"/>
            <a:ext cx="11143674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(windup)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학습한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다음과 같은 형태로 적용함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경기일자에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 , away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팀의 뉴스 기사를 감성 분석하여 긍정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부정 비율을 계산하여 벡터에 추가함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따라서 벡터의 길이는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38(36 + 2)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됨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088194-E495-DD32-84BF-7FB8DA5B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8" y="3210675"/>
            <a:ext cx="7405481" cy="35301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CAC039-573C-1255-79C3-64F21EC40871}"/>
              </a:ext>
            </a:extLst>
          </p:cNvPr>
          <p:cNvSpPr txBox="1"/>
          <p:nvPr/>
        </p:nvSpPr>
        <p:spPr>
          <a:xfrm>
            <a:off x="5112246" y="4975746"/>
            <a:ext cx="5973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날짜에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기사가 없는 데이터가 존재하여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결측치로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제거함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(train, valid) = (327 , 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55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630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자연어처리를 이용한 성능 향상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613" y="6213094"/>
            <a:ext cx="2743200" cy="365125"/>
          </a:xfrm>
        </p:spPr>
        <p:txBody>
          <a:bodyPr/>
          <a:lstStyle/>
          <a:p>
            <a:fld id="{16F5F13B-354C-484E-8B2B-67ADA2F18F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24163" y="1394166"/>
            <a:ext cx="11143674" cy="21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자연어처리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(windup)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모델의 구조는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동일함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손실과 정확도 모두 다음과 같은 그래프를 보임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파랑 </a:t>
            </a:r>
            <a:r>
              <a:rPr lang="en-US" altLang="ko-KR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</a:t>
            </a:r>
            <a:endParaRPr lang="en-US" altLang="ko-KR" sz="1800" kern="0" spc="0" dirty="0">
              <a:solidFill>
                <a:schemeClr val="accent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빨강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검증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31BFD-C190-1DEA-4673-5642101A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7" y="3718757"/>
            <a:ext cx="4353533" cy="2676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2A1385-85DE-BA9D-CB07-4B54588C3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14" y="3721591"/>
            <a:ext cx="4439270" cy="262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92B7FD-3C63-DCE9-F953-5C0AF491E54A}"/>
              </a:ext>
            </a:extLst>
          </p:cNvPr>
          <p:cNvSpPr txBox="1"/>
          <p:nvPr/>
        </p:nvSpPr>
        <p:spPr>
          <a:xfrm>
            <a:off x="1557353" y="6361811"/>
            <a:ext cx="240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손실을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33B4B-67FF-8F20-DF95-5C44EFFB19E6}"/>
              </a:ext>
            </a:extLst>
          </p:cNvPr>
          <p:cNvSpPr txBox="1"/>
          <p:nvPr/>
        </p:nvSpPr>
        <p:spPr>
          <a:xfrm>
            <a:off x="7251032" y="6361811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62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242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최종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613" y="6213094"/>
            <a:ext cx="2743200" cy="365125"/>
          </a:xfrm>
        </p:spPr>
        <p:txBody>
          <a:bodyPr/>
          <a:lstStyle/>
          <a:p>
            <a:fld id="{16F5F13B-354C-484E-8B2B-67ADA2F18FD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24163" y="1394166"/>
            <a:ext cx="11143674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모델에서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넘지 못하던 정확도는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0.8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이상의 성능 향상을 보여줌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 처리를 이용하여 각 팀의 기사를 통한 팀분위기를 파악하고 이것을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vector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속성에 추가했을 때 유효한 결과를 보여주었음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E486D-C1BB-9A51-244D-E3B48D0C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14" y="3721591"/>
            <a:ext cx="4439270" cy="262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57FE5-6818-F262-99D0-C8E19DDE9DA2}"/>
              </a:ext>
            </a:extLst>
          </p:cNvPr>
          <p:cNvSpPr txBox="1"/>
          <p:nvPr/>
        </p:nvSpPr>
        <p:spPr>
          <a:xfrm>
            <a:off x="7251032" y="6361811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[windup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0AA1BF-D4C3-1C9D-6377-DDDCD4B11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5" y="3664433"/>
            <a:ext cx="4163006" cy="268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FA8B9-C760-27A9-C2EC-2E8BEF669199}"/>
              </a:ext>
            </a:extLst>
          </p:cNvPr>
          <p:cNvSpPr txBox="1"/>
          <p:nvPr/>
        </p:nvSpPr>
        <p:spPr>
          <a:xfrm>
            <a:off x="2103138" y="6427068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B81E1F-01EE-6B65-2E9E-60CEA6589C70}"/>
              </a:ext>
            </a:extLst>
          </p:cNvPr>
          <p:cNvGrpSpPr/>
          <p:nvPr/>
        </p:nvGrpSpPr>
        <p:grpSpPr>
          <a:xfrm>
            <a:off x="1110284" y="4031968"/>
            <a:ext cx="1399320" cy="343800"/>
            <a:chOff x="1110284" y="4031968"/>
            <a:chExt cx="13993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5BB142-6A8D-55BA-56F3-2F1C5F158F11}"/>
                    </a:ext>
                  </a:extLst>
                </p14:cNvPr>
                <p14:cNvContentPartPr/>
                <p14:nvPr/>
              </p14:nvContentPartPr>
              <p14:xfrm>
                <a:off x="1110284" y="4031968"/>
                <a:ext cx="463680" cy="343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5BB142-6A8D-55BA-56F3-2F1C5F158F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1284" y="4022968"/>
                  <a:ext cx="481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42C293-B5CF-C9A7-2219-BE8EC7F59FFC}"/>
                    </a:ext>
                  </a:extLst>
                </p14:cNvPr>
                <p14:cNvContentPartPr/>
                <p14:nvPr/>
              </p14:nvContentPartPr>
              <p14:xfrm>
                <a:off x="1452644" y="4188208"/>
                <a:ext cx="114480" cy="5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42C293-B5CF-C9A7-2219-BE8EC7F59F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44004" y="4179208"/>
                  <a:ext cx="132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8CF50A1-D563-0D09-90A9-D04B5E6F3D07}"/>
                    </a:ext>
                  </a:extLst>
                </p14:cNvPr>
                <p14:cNvContentPartPr/>
                <p14:nvPr/>
              </p14:nvContentPartPr>
              <p14:xfrm>
                <a:off x="1691684" y="4165888"/>
                <a:ext cx="298800" cy="9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8CF50A1-D563-0D09-90A9-D04B5E6F3D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82684" y="4156888"/>
                  <a:ext cx="31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88C85E9-0058-4FB8-4693-5DF9C93F0A9D}"/>
                    </a:ext>
                  </a:extLst>
                </p14:cNvPr>
                <p14:cNvContentPartPr/>
                <p14:nvPr/>
              </p14:nvContentPartPr>
              <p14:xfrm>
                <a:off x="2075804" y="4166968"/>
                <a:ext cx="433800" cy="26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88C85E9-0058-4FB8-4693-5DF9C93F0A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6804" y="4158328"/>
                  <a:ext cx="4514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75DC76-8DF1-5846-6258-BF4086EBA306}"/>
              </a:ext>
            </a:extLst>
          </p:cNvPr>
          <p:cNvGrpSpPr/>
          <p:nvPr/>
        </p:nvGrpSpPr>
        <p:grpSpPr>
          <a:xfrm>
            <a:off x="6515324" y="4048168"/>
            <a:ext cx="2080440" cy="308520"/>
            <a:chOff x="6515324" y="4048168"/>
            <a:chExt cx="20804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D2057B-2341-4BB4-88E9-B85858EFD4FC}"/>
                    </a:ext>
                  </a:extLst>
                </p14:cNvPr>
                <p14:cNvContentPartPr/>
                <p14:nvPr/>
              </p14:nvContentPartPr>
              <p14:xfrm>
                <a:off x="6515324" y="4048168"/>
                <a:ext cx="398880" cy="308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D2057B-2341-4BB4-88E9-B85858EFD4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6684" y="4039528"/>
                  <a:ext cx="416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A798E9D-D58A-F20A-86C3-B0080D2745C1}"/>
                    </a:ext>
                  </a:extLst>
                </p14:cNvPr>
                <p14:cNvContentPartPr/>
                <p14:nvPr/>
              </p14:nvContentPartPr>
              <p14:xfrm>
                <a:off x="6861644" y="4214128"/>
                <a:ext cx="75600" cy="12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A798E9D-D58A-F20A-86C3-B0080D2745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2644" y="4205128"/>
                  <a:ext cx="93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58DCFE0-4C15-78A7-ED93-B1ED02CBC51E}"/>
                    </a:ext>
                  </a:extLst>
                </p14:cNvPr>
                <p14:cNvContentPartPr/>
                <p14:nvPr/>
              </p14:nvContentPartPr>
              <p14:xfrm>
                <a:off x="7058924" y="4191808"/>
                <a:ext cx="319680" cy="22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58DCFE0-4C15-78A7-ED93-B1ED02CBC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49924" y="4182808"/>
                  <a:ext cx="337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7B422E6-BE3D-7FB9-9A9F-C03B6FCFC32E}"/>
                    </a:ext>
                  </a:extLst>
                </p14:cNvPr>
                <p14:cNvContentPartPr/>
                <p14:nvPr/>
              </p14:nvContentPartPr>
              <p14:xfrm>
                <a:off x="7518284" y="4190368"/>
                <a:ext cx="275400" cy="9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7B422E6-BE3D-7FB9-9A9F-C03B6FCFC3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09284" y="4181728"/>
                  <a:ext cx="29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41668A7-2D3E-70CB-DAEE-E7590F67FB25}"/>
                    </a:ext>
                  </a:extLst>
                </p14:cNvPr>
                <p14:cNvContentPartPr/>
                <p14:nvPr/>
              </p14:nvContentPartPr>
              <p14:xfrm>
                <a:off x="7959644" y="4156528"/>
                <a:ext cx="304200" cy="36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41668A7-2D3E-70CB-DAEE-E7590F67FB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50644" y="4147528"/>
                  <a:ext cx="321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7D8F59B-4993-1982-5C3A-7AB93E1593DE}"/>
                    </a:ext>
                  </a:extLst>
                </p14:cNvPr>
                <p14:cNvContentPartPr/>
                <p14:nvPr/>
              </p14:nvContentPartPr>
              <p14:xfrm>
                <a:off x="8398124" y="4157608"/>
                <a:ext cx="197640" cy="21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7D8F59B-4993-1982-5C3A-7AB93E1593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89124" y="4148608"/>
                  <a:ext cx="21528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5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1985" y="1179819"/>
            <a:ext cx="3252301" cy="40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문제 정의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2-1.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 일정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(match)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2-2.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선수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스탯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stat,average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2-3.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기사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(article)</a:t>
            </a: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자연어처리를 적용한 성능 향상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최종 결과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1985" y="0"/>
            <a:ext cx="2259529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CONTENTS</a:t>
            </a:r>
            <a:endParaRPr lang="ko-KR" altLang="en-US" sz="3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051985" y="735842"/>
            <a:ext cx="241176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B62EF0C-BA08-48FD-509C-E21843B4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기존의 문제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84D9D-61CC-A966-E4C5-333E83E31EB8}"/>
              </a:ext>
            </a:extLst>
          </p:cNvPr>
          <p:cNvSpPr txBox="1"/>
          <p:nvPr/>
        </p:nvSpPr>
        <p:spPr>
          <a:xfrm>
            <a:off x="630510" y="4120790"/>
            <a:ext cx="3323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경기의 승리에 영향을 주는 요인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선수의 등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말소</a:t>
            </a: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선수의 활약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부진</a:t>
            </a: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환경적 변수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여러가지 요소가 존재</a:t>
            </a:r>
          </a:p>
        </p:txBody>
      </p:sp>
      <p:pic>
        <p:nvPicPr>
          <p:cNvPr id="45" name="_x188158912">
            <a:extLst>
              <a:ext uri="{FF2B5EF4-FFF2-40B4-BE49-F238E27FC236}">
                <a16:creationId xmlns:a16="http://schemas.microsoft.com/office/drawing/2014/main" id="{B3FCD779-FF7D-3229-9AFD-00033AC8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92" y="2249922"/>
            <a:ext cx="2371016" cy="40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9F4823-8059-9425-961E-9C8CED8F7893}"/>
              </a:ext>
            </a:extLst>
          </p:cNvPr>
          <p:cNvSpPr txBox="1"/>
          <p:nvPr/>
        </p:nvSpPr>
        <p:spPr>
          <a:xfrm>
            <a:off x="7920849" y="5144748"/>
            <a:ext cx="400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 시스템은 단순 상대의 전적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462263"/>
            <a:ext cx="7671009" cy="21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야구는 다양한 상황에 따라 여러가지 다른 결과를 가진다.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그러나 대부분의 승부 예측 시스템은 단순 상대 전적만을 놓고 승부를 예측하곤 한다.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 관련 기사에는 야구 경기 결과에 영향을 주는 요소들을 알려주는 내용이 많다.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따라서 수많은 기사에서 각 팀의 경기 결과에 영향을 줄 수 있는 키워드를 추출하고,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이를 통해 다음 경기의 분위기를 예측하는 프로그램을 개발하고자 한다.</a:t>
            </a:r>
          </a:p>
        </p:txBody>
      </p:sp>
    </p:spTree>
    <p:extLst>
      <p:ext uri="{BB962C8B-B14F-4D97-AF65-F5344CB8AC3E}">
        <p14:creationId xmlns:p14="http://schemas.microsoft.com/office/powerpoint/2010/main" val="27730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새로운 문제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EA290-51AC-66D2-12B4-AF187EFCEBB8}"/>
              </a:ext>
            </a:extLst>
          </p:cNvPr>
          <p:cNvSpPr txBox="1"/>
          <p:nvPr/>
        </p:nvSpPr>
        <p:spPr>
          <a:xfrm>
            <a:off x="579139" y="1476360"/>
            <a:ext cx="10774661" cy="253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야구는 다양한 상황에 따라 여러가지 다른 결과를 가진다.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관련 기사에는 야구 경기 결과에 영향을 주는 요소들을 알려주는 내용이 많다.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대부분의 승부 예측 시스템은 선발 투수의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스탯과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상대 전적만을 이용하여 승부를 예측하여 현재 구단이 처한 상황이나 분위기 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관련된 내용은 전혀 포함되어 있지 않다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 관련 기사를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통한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 처리 기술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감성 분류를 통해 구단의 분위기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상황 등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기세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반영한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승부 예측 결과를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비교하였다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8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80E2-19D1-43FD-FFA6-9213DCED854C}"/>
              </a:ext>
            </a:extLst>
          </p:cNvPr>
          <p:cNvSpPr txBox="1"/>
          <p:nvPr/>
        </p:nvSpPr>
        <p:spPr>
          <a:xfrm>
            <a:off x="579139" y="1476360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 일정 데이터셋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(match)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~10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~7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 경기 일정을 이용하여 진행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경기수는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1102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957AC-A734-FE84-4036-6D44635D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9" y="2775372"/>
            <a:ext cx="9521064" cy="3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80E2-19D1-43FD-FFA6-9213DCED854C}"/>
              </a:ext>
            </a:extLst>
          </p:cNvPr>
          <p:cNvSpPr txBox="1"/>
          <p:nvPr/>
        </p:nvSpPr>
        <p:spPr>
          <a:xfrm>
            <a:off x="579139" y="1476360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스탯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데이터셋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stat,average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  <a:hlinkClick r:id="rId3"/>
              </a:rPr>
              <a:t>http://www.kbreport.com/leader/pitcher/main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투수의 구단 별 상대 전적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스탯을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구한 뒤 평균을 이용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1A1EE9-BDB3-4C5E-61B6-A402D2E9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9" y="3429000"/>
            <a:ext cx="5241491" cy="2139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73800-6E6E-C6DE-86A4-7B11D2C95B7D}"/>
              </a:ext>
            </a:extLst>
          </p:cNvPr>
          <p:cNvSpPr txBox="1"/>
          <p:nvPr/>
        </p:nvSpPr>
        <p:spPr>
          <a:xfrm>
            <a:off x="2765324" y="5887012"/>
            <a:ext cx="105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stat.csv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59DEB2-90C4-AAB8-A3F5-609E864CB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69" y="3295515"/>
            <a:ext cx="4666036" cy="2371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EA0A0-3154-39E6-6192-A8B80B6D0D12}"/>
              </a:ext>
            </a:extLst>
          </p:cNvPr>
          <p:cNvSpPr txBox="1"/>
          <p:nvPr/>
        </p:nvSpPr>
        <p:spPr>
          <a:xfrm>
            <a:off x="8370512" y="5702346"/>
            <a:ext cx="157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average.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5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0D323-BA6D-823B-A34A-C08A51C90078}"/>
              </a:ext>
            </a:extLst>
          </p:cNvPr>
          <p:cNvSpPr txBox="1"/>
          <p:nvPr/>
        </p:nvSpPr>
        <p:spPr>
          <a:xfrm>
            <a:off x="579139" y="1476360"/>
            <a:ext cx="7671009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 기사 데이터셋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(article)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과거에 수집한 기사 데이터셋을 이용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(16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~ 21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라벨링이 되어있지 않아서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월부터 수집한 기사를 이용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기사 개수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2E389-2212-0413-36F2-AC97E8D5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5" y="3429000"/>
            <a:ext cx="6782415" cy="25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8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190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23058" y="1277671"/>
            <a:ext cx="11143674" cy="21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자연어 처리를 적용하기 전 모델을 부르는 명칭으로 설정함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match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home, away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투수를 이용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average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데이터셋에서 선발 투수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명의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average stat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데이터를 가져옴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stat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벡터로 생각하여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concatenate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길이가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 벡터가 생성됨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Label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기준으로 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패로 구분함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32D4B-BBC9-1E79-7BEE-0654F749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6120"/>
            <a:ext cx="12192000" cy="2282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AB64C-6BC9-D0D8-4490-1881F3BA5BA3}"/>
              </a:ext>
            </a:extLst>
          </p:cNvPr>
          <p:cNvSpPr txBox="1"/>
          <p:nvPr/>
        </p:nvSpPr>
        <p:spPr>
          <a:xfrm>
            <a:off x="282044" y="5898724"/>
            <a:ext cx="11625703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그런데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away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투수가 조회되지 않는 경우가 있어서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drop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진행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(train , valid) = (576, 189)</a:t>
            </a:r>
          </a:p>
        </p:txBody>
      </p:sp>
    </p:spTree>
    <p:extLst>
      <p:ext uri="{BB962C8B-B14F-4D97-AF65-F5344CB8AC3E}">
        <p14:creationId xmlns:p14="http://schemas.microsoft.com/office/powerpoint/2010/main" val="25699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190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E733-75E8-ABB5-C69C-AF01CF90939D}"/>
              </a:ext>
            </a:extLst>
          </p:cNvPr>
          <p:cNvSpPr txBox="1"/>
          <p:nvPr/>
        </p:nvSpPr>
        <p:spPr>
          <a:xfrm>
            <a:off x="579139" y="1476360"/>
            <a:ext cx="11143674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레거시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무승부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라벨링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하였는데 무승부의 횟수는 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패에 비하여 매우 적었고 홈의 승리가 패배보다 약간 더 많았음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따라서 클래스별로 가중치를 생성하여 적용함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F551DD-21F9-3C0F-1DC8-A66892A9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9" y="3330911"/>
            <a:ext cx="4363059" cy="1524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1C6BF-F4DD-E54E-7B27-D4F2A99C902F}"/>
              </a:ext>
            </a:extLst>
          </p:cNvPr>
          <p:cNvSpPr txBox="1"/>
          <p:nvPr/>
        </p:nvSpPr>
        <p:spPr>
          <a:xfrm>
            <a:off x="1055668" y="4887268"/>
            <a:ext cx="3752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             승                      패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40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879</Words>
  <Application>Microsoft Office PowerPoint</Application>
  <PresentationFormat>와이드스크린</PresentationFormat>
  <Paragraphs>140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Kim Min Jong</cp:lastModifiedBy>
  <cp:revision>64</cp:revision>
  <dcterms:created xsi:type="dcterms:W3CDTF">2019-04-01T11:39:14Z</dcterms:created>
  <dcterms:modified xsi:type="dcterms:W3CDTF">2022-10-09T08:50:31Z</dcterms:modified>
</cp:coreProperties>
</file>