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1238" r:id="rId3"/>
    <p:sldId id="291" r:id="rId4"/>
    <p:sldId id="1243" r:id="rId5"/>
    <p:sldId id="1244" r:id="rId6"/>
    <p:sldId id="1245" r:id="rId7"/>
    <p:sldId id="1246" r:id="rId8"/>
    <p:sldId id="1247" r:id="rId9"/>
    <p:sldId id="1240" r:id="rId10"/>
    <p:sldId id="1239" r:id="rId11"/>
    <p:sldId id="1253" r:id="rId12"/>
    <p:sldId id="1241" r:id="rId13"/>
    <p:sldId id="1252" r:id="rId14"/>
    <p:sldId id="1248" r:id="rId15"/>
    <p:sldId id="1251" r:id="rId16"/>
    <p:sldId id="1250" r:id="rId17"/>
    <p:sldId id="1249" r:id="rId18"/>
    <p:sldId id="1256" r:id="rId19"/>
    <p:sldId id="1257" r:id="rId20"/>
    <p:sldId id="1255" r:id="rId21"/>
    <p:sldId id="1254" r:id="rId22"/>
    <p:sldId id="124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95C5"/>
    <a:srgbClr val="FFCEA3"/>
    <a:srgbClr val="FFD4AF"/>
    <a:srgbClr val="4472C4"/>
    <a:srgbClr val="7F7F7F"/>
    <a:srgbClr val="FFFFFF"/>
    <a:srgbClr val="8FAADC"/>
    <a:srgbClr val="535C6A"/>
    <a:srgbClr val="FBC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569" autoAdjust="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DD71058-B106-8C5B-03F2-7C8241AFA1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10E7F7-E536-E65F-EEE3-D2F4AEF532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F17F2-0FDD-43D8-8972-47FEB1833B11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B0CB04-4670-5049-0F66-642DF0731A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6AC9FC-DD64-9C57-66F8-C4307EFDA3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75507-4F6D-4903-9999-C4D5AD6CA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8997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0238F-4421-4008-9F37-938D11B1F67D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7F350-8004-4475-A941-729789A9E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8197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F350-8004-4475-A941-729789A9E0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95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F350-8004-4475-A941-729789A9E0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235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F350-8004-4475-A941-729789A9E0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427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F350-8004-4475-A941-729789A9E0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964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F350-8004-4475-A941-729789A9E0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502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F350-8004-4475-A941-729789A9E0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374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F350-8004-4475-A941-729789A9E0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466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F350-8004-4475-A941-729789A9E0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838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F350-8004-4475-A941-729789A9E0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63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F350-8004-4475-A941-729789A9E0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190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F350-8004-4475-A941-729789A9E0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006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F350-8004-4475-A941-729789A9E0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513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F350-8004-4475-A941-729789A9E0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002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F350-8004-4475-A941-729789A9E0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425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F350-8004-4475-A941-729789A9E0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398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F350-8004-4475-A941-729789A9E0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8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F350-8004-4475-A941-729789A9E0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155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F350-8004-4475-A941-729789A9E0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328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F350-8004-4475-A941-729789A9E0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792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F350-8004-4475-A941-729789A9E0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132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7F350-8004-4475-A941-729789A9E0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6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1D3A5-5387-4E66-8FCE-CCC14E86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207DB2-5BCE-4522-8790-3A8FDE99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56970-C25E-4347-B788-41E7D709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2595-C3EC-4DCA-B11A-AF5C4566AD25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3121A-2DE4-4F41-990D-ABFA4490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1D051-4A30-4210-87E6-28A1F622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651E-F653-4FFB-87F1-897A57E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557A1-2815-4822-9FE9-F12C3C01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11563-0B0E-41A7-B927-E9F0EBC0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BB8D-E31F-4F5A-862D-AB849082EDDF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48C98-96BE-42F3-9C54-E2235287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8DE81-07E9-4104-AAAA-69C45093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0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091F3-5FD5-4B9D-AAD3-C2D589AD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41E5A-311B-448F-A75C-2B57B9903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77580-DEE5-4902-8B62-B0252550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5E9C-2B16-4BE9-9EF6-D6767DDD26DD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6B77C-D79D-4CF2-9632-C7B4EF45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31D9C-A349-4FA6-BD2D-18321179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DFAEA-5F8D-4FD9-AE2C-E02F54A6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2260A-CE4E-4422-A503-2E5FBC09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2FEE2-549B-4E6C-AD20-D8D553AB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22F1-9FDA-4F04-83DA-94F1BABD594F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00CBC-D313-494A-B2B2-BC021D11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43871-0A71-4BFB-A6BC-651D9F48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6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F3EDD-38AC-4A60-8998-CA33D229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C78F4-386D-4231-A759-495D1E2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2BBFA-9D41-4D8F-85F2-D4F4A07B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74FB-B07D-4FDC-AF3D-827F1A43B75C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738D1-9BE9-48BD-92E9-57A67073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E94E1-AC27-4543-B2F6-BFD1F613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9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87579-4BC3-45C4-994E-B3DE3F58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3AD14-4651-4B45-B0AE-FEC38B28A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FD0F0-7B2C-4D1D-ACB4-B5C3BFE2B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F8854-CC49-4FB4-A3A8-1F223D1B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FF74-612E-4801-A3A6-193ACA745F18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1D374-4A95-4BBC-B85A-77CE9316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19C5F-5D8A-48DD-AD5B-58AED5A3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D3C0F-22E6-4CB2-A004-F4743D6E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FAFAC-1617-4CC8-8C3A-4EC4855B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E3F20E-0A66-4999-B4CF-00E062C3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10630A-DA66-4A33-8ED7-2CDC1652A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B98B6B-E799-47A8-BAC9-4D3D8C187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B84432-1DC8-4544-8ACF-A66143A4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6803-98D5-4F26-A5B5-423D5D76E656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2971D-1349-4BE3-A088-75EB4C72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11347A-97F3-4082-A4EA-0883F155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6AC9B-C2A1-4666-A330-2C2F1C79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3BBB62-DAE0-41C3-B962-FE9F594C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5B1D-3131-4426-84A5-B8B84EEE07C8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B84A89-F616-45F6-97C8-E0B827C9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7D793B-B0AC-4317-8721-7273C037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AB9AB3-DF15-4295-937F-ACAE9914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1722-1D4A-4F13-B166-F36BC75951BD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56C36C-D9A2-4D1D-903A-DCF5A6EF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004A77-C58A-4DC6-9C3C-D157083A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0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C98D6-5017-467A-AB4D-9B19BE9B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4B26B-DED7-4A82-AF50-EA3E0588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9F5EF-6931-4547-9587-56D9128E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ABC18-F066-475E-A67B-56FD2202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0066-6B49-4C81-B672-01AE32B39DD2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25DF3-E53E-422E-A8AA-BC3DD363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5D555-BDDD-4493-8BEC-D27E318A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5580C-C7F9-4526-9C73-786674C0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8385B7-5067-4D43-AA44-D85FBA91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2093D-9E51-4C98-A1EC-AEEB6CA0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FBC31B-A2DA-437F-BB26-DDFB2E31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A7C7-9FA0-4429-AAC4-EB5AE91880B0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2A248-4446-4C5C-B8B7-96FDE89F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39B75-AA28-411C-808E-FF7AEDC2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5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BEE097-1069-4B9C-91A8-62C412E6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74255F-4126-4E9B-AB7B-5E312E250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5F854-2A38-4EB5-BFD1-AC7F1DE20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8573D-29F7-4175-A3A5-49E266DBE5E2}" type="datetime1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F45B0-123F-40E8-8F56-E21847E6B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558CB-6678-4100-B11F-D9CC6070D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ma-an-jong/windup/master/windup_v2/heatmap.png?token=GHSAT0AAAAAABV6NGENL7S7Z6KIVDPRNKFSY2GJNOQ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09209C-D385-43B4-ADC4-D872C28C30B1}"/>
              </a:ext>
            </a:extLst>
          </p:cNvPr>
          <p:cNvSpPr txBox="1"/>
          <p:nvPr/>
        </p:nvSpPr>
        <p:spPr>
          <a:xfrm>
            <a:off x="8542718" y="5539916"/>
            <a:ext cx="330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20180167   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김민종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80C5C73-D6FD-E8A4-1524-DB7EACE053D0}"/>
              </a:ext>
            </a:extLst>
          </p:cNvPr>
          <p:cNvGrpSpPr/>
          <p:nvPr/>
        </p:nvGrpSpPr>
        <p:grpSpPr>
          <a:xfrm>
            <a:off x="3533438" y="1737863"/>
            <a:ext cx="5125123" cy="831711"/>
            <a:chOff x="3299864" y="1680713"/>
            <a:chExt cx="5125123" cy="83171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B290CA-D309-4E4F-802C-BA6FAD9B5F5E}"/>
                </a:ext>
              </a:extLst>
            </p:cNvPr>
            <p:cNvSpPr txBox="1"/>
            <p:nvPr/>
          </p:nvSpPr>
          <p:spPr>
            <a:xfrm>
              <a:off x="4705697" y="1680713"/>
              <a:ext cx="23134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WindUp</a:t>
              </a:r>
              <a:endParaRPr lang="ko-KR" altLang="en-US" sz="4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299864" y="2512424"/>
              <a:ext cx="51251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98875B8-833F-8527-F1AB-849328D67BF4}"/>
                </a:ext>
              </a:extLst>
            </p:cNvPr>
            <p:cNvCxnSpPr>
              <a:cxnSpLocks/>
            </p:cNvCxnSpPr>
            <p:nvPr/>
          </p:nvCxnSpPr>
          <p:spPr>
            <a:xfrm>
              <a:off x="3299864" y="1694643"/>
              <a:ext cx="51251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9F07386-F7EC-319D-303E-54443AF1DBFD}"/>
              </a:ext>
            </a:extLst>
          </p:cNvPr>
          <p:cNvSpPr txBox="1"/>
          <p:nvPr/>
        </p:nvSpPr>
        <p:spPr>
          <a:xfrm>
            <a:off x="3047999" y="26457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야구기사를 이용한 승부 예측</a:t>
            </a:r>
            <a:endParaRPr lang="en-US" altLang="ko-KR" sz="18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22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334452"/>
            <a:ext cx="7672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상대 전적을 추가한 </a:t>
            </a:r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legacy 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업데이트</a:t>
            </a:r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endParaRPr lang="ko-KR" altLang="en-US" sz="3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C3A50-85E1-EC99-C355-3F3799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2389" y="6152115"/>
            <a:ext cx="1759101" cy="293374"/>
          </a:xfrm>
        </p:spPr>
        <p:txBody>
          <a:bodyPr/>
          <a:lstStyle/>
          <a:p>
            <a:fld id="{16F5F13B-354C-484E-8B2B-67ADA2F18FD9}" type="slidenum">
              <a:rPr lang="ko-KR" altLang="en-US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10</a:t>
            </a:fld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6E9202-44C6-06C3-C185-69EA50FA7984}"/>
              </a:ext>
            </a:extLst>
          </p:cNvPr>
          <p:cNvSpPr txBox="1"/>
          <p:nvPr/>
        </p:nvSpPr>
        <p:spPr>
          <a:xfrm>
            <a:off x="630510" y="1462263"/>
            <a:ext cx="7671009" cy="1704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Legacy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모델 성능 향상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경기 이전 날짜 팀별 승률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상대 승률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kern="0" dirty="0">
              <a:solidFill>
                <a:srgbClr val="000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계산한 승률을 벡터에 추가함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따라서 벡터의 총 길이는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39(36+3)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 되었음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653549-C11F-7E55-45BA-08AA3EFA3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09" y="3412273"/>
            <a:ext cx="6256562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00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334452"/>
            <a:ext cx="7672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상대 전적을 추가한 </a:t>
            </a:r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legacy 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업데이트</a:t>
            </a:r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endParaRPr lang="ko-KR" altLang="en-US" sz="3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C3A50-85E1-EC99-C355-3F3799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2389" y="6152115"/>
            <a:ext cx="1759101" cy="293374"/>
          </a:xfrm>
        </p:spPr>
        <p:txBody>
          <a:bodyPr/>
          <a:lstStyle/>
          <a:p>
            <a:fld id="{16F5F13B-354C-484E-8B2B-67ADA2F18FD9}" type="slidenum">
              <a:rPr lang="ko-KR" altLang="en-US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11</a:t>
            </a:fld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6E9202-44C6-06C3-C185-69EA50FA7984}"/>
              </a:ext>
            </a:extLst>
          </p:cNvPr>
          <p:cNvSpPr txBox="1"/>
          <p:nvPr/>
        </p:nvSpPr>
        <p:spPr>
          <a:xfrm>
            <a:off x="689718" y="1257765"/>
            <a:ext cx="10039242" cy="873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상관계수도 계산해보았는데 수치는 다음과 같았음</a:t>
            </a:r>
            <a:endParaRPr lang="en-US" altLang="ko-KR" kern="0" dirty="0">
              <a:solidFill>
                <a:srgbClr val="000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hlinkClick r:id="rId3"/>
              </a:rPr>
              <a:t>전체 이미지</a:t>
            </a: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hlinkClick r:id="rId3"/>
              </a:rPr>
              <a:t> </a:t>
            </a:r>
            <a:endParaRPr lang="en-US" altLang="ko-KR" kern="0" dirty="0">
              <a:solidFill>
                <a:srgbClr val="000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6134A079-EA9B-48BD-1CB3-A715E55A8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270931"/>
              </p:ext>
            </p:extLst>
          </p:nvPr>
        </p:nvGraphicFramePr>
        <p:xfrm>
          <a:off x="689718" y="2986009"/>
          <a:ext cx="8128000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760363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114319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663465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8879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dirty="0" err="1">
                          <a:solidFill>
                            <a:srgbClr val="0000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home_win</a:t>
                      </a:r>
                      <a:endParaRPr lang="en-US" altLang="ko-KR" sz="1400" kern="0" dirty="0">
                        <a:solidFill>
                          <a:srgbClr val="000000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dirty="0" err="1">
                          <a:solidFill>
                            <a:srgbClr val="0000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away_win</a:t>
                      </a:r>
                      <a:endParaRPr lang="en-US" altLang="ko-KR" sz="1400" kern="0" dirty="0">
                        <a:solidFill>
                          <a:srgbClr val="000000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dirty="0" err="1">
                          <a:solidFill>
                            <a:srgbClr val="0000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home_away_against</a:t>
                      </a:r>
                      <a:endParaRPr lang="en-US" altLang="ko-KR" sz="1400" kern="0" dirty="0">
                        <a:solidFill>
                          <a:srgbClr val="000000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62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dirty="0" err="1">
                          <a:solidFill>
                            <a:srgbClr val="0000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home_win</a:t>
                      </a:r>
                      <a:endParaRPr lang="en-US" altLang="ko-KR" sz="1400" kern="0" dirty="0">
                        <a:solidFill>
                          <a:srgbClr val="000000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387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dirty="0" err="1">
                          <a:solidFill>
                            <a:srgbClr val="0000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away_win</a:t>
                      </a:r>
                      <a:endParaRPr lang="en-US" altLang="ko-KR" sz="1400" kern="0" dirty="0">
                        <a:solidFill>
                          <a:srgbClr val="000000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-0.05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98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dirty="0" err="1">
                          <a:solidFill>
                            <a:srgbClr val="0000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home_away_against</a:t>
                      </a:r>
                      <a:endParaRPr lang="en-US" altLang="ko-KR" sz="1400" kern="0" dirty="0">
                        <a:solidFill>
                          <a:srgbClr val="000000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96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437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334452"/>
            <a:ext cx="7672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상대 전적을 추가한 </a:t>
            </a:r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legacy 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업데이트</a:t>
            </a:r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endParaRPr lang="ko-KR" altLang="en-US" sz="3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C3A50-85E1-EC99-C355-3F3799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2389" y="6152115"/>
            <a:ext cx="1759101" cy="293374"/>
          </a:xfrm>
        </p:spPr>
        <p:txBody>
          <a:bodyPr/>
          <a:lstStyle/>
          <a:p>
            <a:fld id="{16F5F13B-354C-484E-8B2B-67ADA2F18FD9}" type="slidenum">
              <a:rPr lang="ko-KR" altLang="en-US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12</a:t>
            </a:fld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6E9202-44C6-06C3-C185-69EA50FA7984}"/>
              </a:ext>
            </a:extLst>
          </p:cNvPr>
          <p:cNvSpPr txBox="1"/>
          <p:nvPr/>
        </p:nvSpPr>
        <p:spPr>
          <a:xfrm>
            <a:off x="689718" y="1257765"/>
            <a:ext cx="7671009" cy="1704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Legacy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모델 성능 향상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학습은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class weight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적용한 형태로 학습시킴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 개수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train,valid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 = (576,189)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학습 결과 다음과 같은 그래프를 보임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축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epoch , 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축 값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  <a:endParaRPr lang="en-US" altLang="ko-KR" kern="0" dirty="0">
              <a:solidFill>
                <a:srgbClr val="000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784DD0-7348-D637-94FD-CAFBDFD6C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09" y="3254331"/>
            <a:ext cx="4599329" cy="28977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095EF7-1304-597E-044F-0AC36A658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672" y="3160808"/>
            <a:ext cx="4666019" cy="29913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FB2C75-096F-7962-27AC-BE39EFDC1C39}"/>
              </a:ext>
            </a:extLst>
          </p:cNvPr>
          <p:cNvSpPr txBox="1"/>
          <p:nvPr/>
        </p:nvSpPr>
        <p:spPr>
          <a:xfrm>
            <a:off x="2057459" y="6065922"/>
            <a:ext cx="2467764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[loss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기록한 그래프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B30665-6DD9-4748-5054-9DCB7FE4F9BD}"/>
              </a:ext>
            </a:extLst>
          </p:cNvPr>
          <p:cNvSpPr txBox="1"/>
          <p:nvPr/>
        </p:nvSpPr>
        <p:spPr>
          <a:xfrm>
            <a:off x="7663689" y="5976925"/>
            <a:ext cx="2467764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정확도를 기록한 그래프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611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334452"/>
            <a:ext cx="7672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상대 전적을 추가한 </a:t>
            </a:r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legacy 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업데이트</a:t>
            </a:r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endParaRPr lang="ko-KR" altLang="en-US" sz="3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C3A50-85E1-EC99-C355-3F3799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2389" y="6152115"/>
            <a:ext cx="1759101" cy="293374"/>
          </a:xfrm>
        </p:spPr>
        <p:txBody>
          <a:bodyPr/>
          <a:lstStyle/>
          <a:p>
            <a:fld id="{16F5F13B-354C-484E-8B2B-67ADA2F18FD9}" type="slidenum">
              <a:rPr lang="ko-KR" altLang="en-US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13</a:t>
            </a:fld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6E9202-44C6-06C3-C185-69EA50FA7984}"/>
              </a:ext>
            </a:extLst>
          </p:cNvPr>
          <p:cNvSpPr txBox="1"/>
          <p:nvPr/>
        </p:nvSpPr>
        <p:spPr>
          <a:xfrm>
            <a:off x="689718" y="1257765"/>
            <a:ext cx="7671009" cy="873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legacy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와 비교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최고 정확도는 약 </a:t>
            </a: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0.6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으로 거의 동일</a:t>
            </a:r>
            <a:endParaRPr lang="en-US" altLang="ko-KR" kern="0" dirty="0">
              <a:solidFill>
                <a:srgbClr val="000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F095EF7-1304-597E-044F-0AC36A658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528" y="3126030"/>
            <a:ext cx="4585818" cy="29398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FB2C75-096F-7962-27AC-BE39EFDC1C39}"/>
              </a:ext>
            </a:extLst>
          </p:cNvPr>
          <p:cNvSpPr txBox="1"/>
          <p:nvPr/>
        </p:nvSpPr>
        <p:spPr>
          <a:xfrm>
            <a:off x="2057459" y="6065922"/>
            <a:ext cx="2467764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[legacy_v1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정확도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B30665-6DD9-4748-5054-9DCB7FE4F9BD}"/>
              </a:ext>
            </a:extLst>
          </p:cNvPr>
          <p:cNvSpPr txBox="1"/>
          <p:nvPr/>
        </p:nvSpPr>
        <p:spPr>
          <a:xfrm>
            <a:off x="7663689" y="5976925"/>
            <a:ext cx="2467764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[legacy_v2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정확도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]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4E89F4-430B-0110-D890-E9F0C2BA6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149" y="3126030"/>
            <a:ext cx="4504460" cy="290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79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334452"/>
            <a:ext cx="4763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 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가중치</a:t>
            </a:r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36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무 가중치 비교</a:t>
            </a:r>
            <a:endParaRPr lang="ko-KR" altLang="en-US" sz="3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C3A50-85E1-EC99-C355-3F3799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2389" y="6152115"/>
            <a:ext cx="1759101" cy="293374"/>
          </a:xfrm>
        </p:spPr>
        <p:txBody>
          <a:bodyPr/>
          <a:lstStyle/>
          <a:p>
            <a:fld id="{16F5F13B-354C-484E-8B2B-67ADA2F18FD9}" type="slidenum">
              <a:rPr lang="ko-KR" altLang="en-US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14</a:t>
            </a:fld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6E9202-44C6-06C3-C185-69EA50FA7984}"/>
              </a:ext>
            </a:extLst>
          </p:cNvPr>
          <p:cNvSpPr txBox="1"/>
          <p:nvPr/>
        </p:nvSpPr>
        <p:spPr>
          <a:xfrm>
            <a:off x="689718" y="1257765"/>
            <a:ext cx="8611036" cy="1704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승 패 무승부 없이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(legacy)</a:t>
            </a:r>
            <a:endParaRPr lang="ko-KR" altLang="en-US" sz="1800" kern="0" spc="0" dirty="0">
              <a:solidFill>
                <a:srgbClr val="FF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무승부는 거의 예측하지 않는 현상이 발생함</a:t>
            </a:r>
            <a:r>
              <a:rPr lang="en-US" altLang="ko-KR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오른쪽은 가중치를 반영했을 때의 수</a:t>
            </a:r>
            <a:endParaRPr lang="en-US" altLang="ko-KR" sz="1800" kern="0" spc="0" dirty="0"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각 클래스 라벨이 등장할 때 마다 </a:t>
            </a:r>
            <a:r>
              <a:rPr lang="en-US" altLang="ko-KR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count</a:t>
            </a:r>
            <a:r>
              <a:rPr lang="ko-KR" altLang="en-US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함</a:t>
            </a:r>
            <a:endParaRPr lang="en-US" altLang="ko-KR" sz="1800" kern="0" spc="0" dirty="0"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하늘</a:t>
            </a:r>
            <a:r>
              <a:rPr lang="en-US" altLang="ko-KR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무승부</a:t>
            </a:r>
            <a:r>
              <a:rPr lang="en-US" altLang="ko-KR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), </a:t>
            </a:r>
            <a:r>
              <a:rPr lang="ko-KR" altLang="en-US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주황</a:t>
            </a:r>
            <a:r>
              <a:rPr lang="en-US" altLang="ko-KR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kern="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승</a:t>
            </a:r>
            <a:r>
              <a:rPr lang="en-US" altLang="ko-KR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 ,</a:t>
            </a:r>
            <a:r>
              <a:rPr lang="ko-KR" altLang="en-US" kern="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초록</a:t>
            </a:r>
            <a:r>
              <a:rPr lang="en-US" altLang="ko-KR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패</a:t>
            </a:r>
            <a:r>
              <a:rPr lang="en-US" altLang="ko-KR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54B4242-BD37-1A80-06F2-4A06A19EE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183" y="4420834"/>
            <a:ext cx="2705223" cy="12061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0325E90-AEED-E406-396D-CA66CFE82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92" y="3229272"/>
            <a:ext cx="7085945" cy="61953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BC25AC0-E735-2187-10D4-01D1790379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405" y="4304754"/>
            <a:ext cx="2644462" cy="132223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3376E3-0EB3-857F-A388-6D082A65C6AB}"/>
              </a:ext>
            </a:extLst>
          </p:cNvPr>
          <p:cNvSpPr txBox="1"/>
          <p:nvPr/>
        </p:nvSpPr>
        <p:spPr>
          <a:xfrm>
            <a:off x="821760" y="5581182"/>
            <a:ext cx="4297452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class_weight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반영하지 않은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legacy]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C3231B-1B31-EC25-92CA-F46AE6063C08}"/>
              </a:ext>
            </a:extLst>
          </p:cNvPr>
          <p:cNvSpPr txBox="1"/>
          <p:nvPr/>
        </p:nvSpPr>
        <p:spPr>
          <a:xfrm>
            <a:off x="5913653" y="5581182"/>
            <a:ext cx="4380265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class_weight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반영한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legacy]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6CD1A5-BF18-CA4F-D53B-875607523FC3}"/>
              </a:ext>
            </a:extLst>
          </p:cNvPr>
          <p:cNvSpPr txBox="1"/>
          <p:nvPr/>
        </p:nvSpPr>
        <p:spPr>
          <a:xfrm>
            <a:off x="2216058" y="4780344"/>
            <a:ext cx="1873981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무승부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승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69834F-BC9B-079A-E418-7665F73D5554}"/>
              </a:ext>
            </a:extLst>
          </p:cNvPr>
          <p:cNvSpPr txBox="1"/>
          <p:nvPr/>
        </p:nvSpPr>
        <p:spPr>
          <a:xfrm>
            <a:off x="6698645" y="4795096"/>
            <a:ext cx="1873981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무승부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승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]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F51B3BD-B490-B541-C032-2EC2EA85BC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3567" y="2158948"/>
            <a:ext cx="3410426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27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334452"/>
            <a:ext cx="4763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 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가중치</a:t>
            </a:r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36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무 가중치 비교</a:t>
            </a:r>
            <a:endParaRPr lang="ko-KR" altLang="en-US" sz="3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C3A50-85E1-EC99-C355-3F3799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2389" y="6152115"/>
            <a:ext cx="1759101" cy="293374"/>
          </a:xfrm>
        </p:spPr>
        <p:txBody>
          <a:bodyPr/>
          <a:lstStyle/>
          <a:p>
            <a:fld id="{16F5F13B-354C-484E-8B2B-67ADA2F18FD9}" type="slidenum">
              <a:rPr lang="ko-KR" altLang="en-US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15</a:t>
            </a:fld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6E9202-44C6-06C3-C185-69EA50FA7984}"/>
              </a:ext>
            </a:extLst>
          </p:cNvPr>
          <p:cNvSpPr txBox="1"/>
          <p:nvPr/>
        </p:nvSpPr>
        <p:spPr>
          <a:xfrm>
            <a:off x="689718" y="1257765"/>
            <a:ext cx="7671009" cy="873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승 패 무승부 없이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(legacy)</a:t>
            </a:r>
            <a:endParaRPr lang="ko-KR" altLang="en-US" sz="1800" kern="0" spc="0" dirty="0">
              <a:solidFill>
                <a:srgbClr val="FF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kern="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학습 손실은 점차 줄어들었지만 정확도 부분에 있어서 개선은 크게 보이지 않음</a:t>
            </a:r>
            <a:endParaRPr lang="en-US" altLang="ko-KR" kern="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B2C75-096F-7962-27AC-BE39EFDC1C39}"/>
              </a:ext>
            </a:extLst>
          </p:cNvPr>
          <p:cNvSpPr txBox="1"/>
          <p:nvPr/>
        </p:nvSpPr>
        <p:spPr>
          <a:xfrm>
            <a:off x="1813619" y="5142609"/>
            <a:ext cx="2467764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[loss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기록한 그래프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B30665-6DD9-4748-5054-9DCB7FE4F9BD}"/>
              </a:ext>
            </a:extLst>
          </p:cNvPr>
          <p:cNvSpPr txBox="1"/>
          <p:nvPr/>
        </p:nvSpPr>
        <p:spPr>
          <a:xfrm>
            <a:off x="7419849" y="5053612"/>
            <a:ext cx="2467764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정확도를 기록한 그래프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7D6AC2-ABBB-C4C8-6EE8-6EDFBE709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498" y="2960745"/>
            <a:ext cx="3258005" cy="22196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22474DB-54D8-E349-F469-14D7761CC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819" y="2940625"/>
            <a:ext cx="3315163" cy="22005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88148F-BA59-9E61-1AB4-5B1D16E8DD5D}"/>
              </a:ext>
            </a:extLst>
          </p:cNvPr>
          <p:cNvSpPr txBox="1"/>
          <p:nvPr/>
        </p:nvSpPr>
        <p:spPr>
          <a:xfrm>
            <a:off x="1816707" y="5142609"/>
            <a:ext cx="2467764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[loss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기록한 그래프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23324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334452"/>
            <a:ext cx="4763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 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가중치</a:t>
            </a:r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36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무 가중치 비교</a:t>
            </a:r>
            <a:endParaRPr lang="ko-KR" altLang="en-US" sz="3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C3A50-85E1-EC99-C355-3F3799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16338" y="6250161"/>
            <a:ext cx="1759101" cy="293374"/>
          </a:xfrm>
        </p:spPr>
        <p:txBody>
          <a:bodyPr/>
          <a:lstStyle/>
          <a:p>
            <a:fld id="{16F5F13B-354C-484E-8B2B-67ADA2F18FD9}" type="slidenum">
              <a:rPr lang="ko-KR" altLang="en-US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16</a:t>
            </a:fld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6E9202-44C6-06C3-C185-69EA50FA7984}"/>
              </a:ext>
            </a:extLst>
          </p:cNvPr>
          <p:cNvSpPr txBox="1"/>
          <p:nvPr/>
        </p:nvSpPr>
        <p:spPr>
          <a:xfrm>
            <a:off x="689718" y="1257765"/>
            <a:ext cx="7671009" cy="1288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승 패 무승부 없이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(legacy)</a:t>
            </a:r>
            <a:endParaRPr lang="ko-KR" altLang="en-US" sz="1800" kern="0" spc="0" dirty="0">
              <a:solidFill>
                <a:srgbClr val="FF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좌측은 가중치</a:t>
            </a:r>
            <a:r>
              <a:rPr lang="en-US" altLang="ko-KR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우측은 무 가중치로 검증했을 때 정확도</a:t>
            </a:r>
            <a:endParaRPr lang="en-US" altLang="ko-KR" sz="1800" kern="0" spc="0" dirty="0"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- </a:t>
            </a:r>
            <a:r>
              <a:rPr lang="ko-KR" altLang="en-US" kern="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최고 정확도 차이는 크게 없었음</a:t>
            </a:r>
            <a:endParaRPr lang="en-US" altLang="ko-KR" sz="1800" kern="0" spc="0" dirty="0"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B2C75-096F-7962-27AC-BE39EFDC1C39}"/>
              </a:ext>
            </a:extLst>
          </p:cNvPr>
          <p:cNvSpPr txBox="1"/>
          <p:nvPr/>
        </p:nvSpPr>
        <p:spPr>
          <a:xfrm>
            <a:off x="1203959" y="4912203"/>
            <a:ext cx="3681490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class_weight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반영한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legacy]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B30665-6DD9-4748-5054-9DCB7FE4F9BD}"/>
              </a:ext>
            </a:extLst>
          </p:cNvPr>
          <p:cNvSpPr txBox="1"/>
          <p:nvPr/>
        </p:nvSpPr>
        <p:spPr>
          <a:xfrm>
            <a:off x="6096000" y="4915529"/>
            <a:ext cx="4380265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class_weight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반영하지 않은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legacy]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22474DB-54D8-E349-F469-14D7761CC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175" y="2731741"/>
            <a:ext cx="3315163" cy="220058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92B2B99-CEEB-5DBB-A04F-DE1E0F53B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959" y="2731741"/>
            <a:ext cx="3509855" cy="226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79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334452"/>
            <a:ext cx="4763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 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가중치</a:t>
            </a:r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36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무 가중치 비교</a:t>
            </a:r>
            <a:endParaRPr lang="ko-KR" altLang="en-US" sz="3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C3A50-85E1-EC99-C355-3F3799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2389" y="6152115"/>
            <a:ext cx="1759101" cy="293374"/>
          </a:xfrm>
        </p:spPr>
        <p:txBody>
          <a:bodyPr/>
          <a:lstStyle/>
          <a:p>
            <a:fld id="{16F5F13B-354C-484E-8B2B-67ADA2F18FD9}" type="slidenum">
              <a:rPr lang="ko-KR" altLang="en-US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17</a:t>
            </a:fld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6E9202-44C6-06C3-C185-69EA50FA7984}"/>
              </a:ext>
            </a:extLst>
          </p:cNvPr>
          <p:cNvSpPr txBox="1"/>
          <p:nvPr/>
        </p:nvSpPr>
        <p:spPr>
          <a:xfrm>
            <a:off x="689718" y="1257765"/>
            <a:ext cx="7671009" cy="1704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승 패 무승부 없이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(legacy)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sz="1800" kern="0" spc="0" dirty="0" err="1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긍</a:t>
            </a: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부정 없이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en-US" altLang="ko-KR" sz="1800" kern="0" spc="0" dirty="0" err="1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kobert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- </a:t>
            </a:r>
            <a:r>
              <a:rPr lang="ko-KR" altLang="en-US" sz="1800" kern="0" spc="0" dirty="0">
                <a:solidFill>
                  <a:srgbClr val="FFCEA3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주황</a:t>
            </a:r>
            <a:r>
              <a:rPr lang="en-US" altLang="ko-KR" sz="1800" kern="0" spc="0" dirty="0">
                <a:solidFill>
                  <a:srgbClr val="FFCEA3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1800" kern="0" spc="0" dirty="0">
                <a:solidFill>
                  <a:srgbClr val="FFCEA3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긍정</a:t>
            </a:r>
            <a:r>
              <a:rPr lang="en-US" altLang="ko-KR" sz="1800" kern="0" spc="0" dirty="0">
                <a:solidFill>
                  <a:srgbClr val="FFCEA3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 </a:t>
            </a:r>
            <a:r>
              <a:rPr lang="en-US" altLang="ko-KR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800" kern="0" spc="0" dirty="0">
                <a:solidFill>
                  <a:srgbClr val="5295C5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하늘</a:t>
            </a:r>
            <a:r>
              <a:rPr lang="en-US" altLang="ko-KR" sz="1800" kern="0" spc="0" dirty="0">
                <a:solidFill>
                  <a:srgbClr val="5295C5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1800" kern="0" spc="0" dirty="0">
                <a:solidFill>
                  <a:srgbClr val="5295C5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부정</a:t>
            </a:r>
            <a:r>
              <a:rPr lang="en-US" altLang="ko-KR" sz="1800" kern="0" spc="0" dirty="0">
                <a:solidFill>
                  <a:srgbClr val="5295C5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약 </a:t>
            </a:r>
            <a:r>
              <a:rPr lang="en-US" altLang="ko-KR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0.86</a:t>
            </a:r>
            <a:r>
              <a:rPr lang="ko-KR" altLang="en-US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정확도를 나타냄</a:t>
            </a:r>
            <a:endParaRPr lang="en-US" altLang="ko-KR" sz="1800" kern="0" spc="0" dirty="0"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B2C75-096F-7962-27AC-BE39EFDC1C39}"/>
              </a:ext>
            </a:extLst>
          </p:cNvPr>
          <p:cNvSpPr txBox="1"/>
          <p:nvPr/>
        </p:nvSpPr>
        <p:spPr>
          <a:xfrm>
            <a:off x="1611195" y="5491384"/>
            <a:ext cx="2467764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[loss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기록한 그래프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B30665-6DD9-4748-5054-9DCB7FE4F9BD}"/>
              </a:ext>
            </a:extLst>
          </p:cNvPr>
          <p:cNvSpPr txBox="1"/>
          <p:nvPr/>
        </p:nvSpPr>
        <p:spPr>
          <a:xfrm>
            <a:off x="7228260" y="5480446"/>
            <a:ext cx="2467764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정확도를 기록한 그래프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]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BC276B-0C3C-7D3B-7653-3BEBF333A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153" y="3249437"/>
            <a:ext cx="3381847" cy="2152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E3D3CF-1CDD-151C-EB34-7D9DF18FC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273" y="3230374"/>
            <a:ext cx="3391373" cy="21624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37319AB-94B7-4A46-C19F-798B14428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428" y="808936"/>
            <a:ext cx="3524742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62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334452"/>
            <a:ext cx="4763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 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가중치</a:t>
            </a:r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36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무 가중치 비교</a:t>
            </a:r>
            <a:endParaRPr lang="ko-KR" altLang="en-US" sz="3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C3A50-85E1-EC99-C355-3F3799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2389" y="6152115"/>
            <a:ext cx="1759101" cy="293374"/>
          </a:xfrm>
        </p:spPr>
        <p:txBody>
          <a:bodyPr/>
          <a:lstStyle/>
          <a:p>
            <a:fld id="{16F5F13B-354C-484E-8B2B-67ADA2F18FD9}" type="slidenum">
              <a:rPr lang="ko-KR" altLang="en-US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18</a:t>
            </a:fld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6E9202-44C6-06C3-C185-69EA50FA7984}"/>
              </a:ext>
            </a:extLst>
          </p:cNvPr>
          <p:cNvSpPr txBox="1"/>
          <p:nvPr/>
        </p:nvSpPr>
        <p:spPr>
          <a:xfrm>
            <a:off x="787498" y="1268471"/>
            <a:ext cx="7671009" cy="1288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sz="1800" kern="0" spc="0" dirty="0" err="1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긍</a:t>
            </a: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부정 없이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en-US" altLang="ko-KR" sz="1800" kern="0" spc="0" dirty="0" err="1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kobert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좌측은 가중치</a:t>
            </a:r>
            <a:r>
              <a:rPr lang="en-US" altLang="ko-KR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우측은 무 가중치로 검증했을 때 정확도</a:t>
            </a:r>
            <a:endParaRPr lang="en-US" altLang="ko-KR" sz="1800" kern="0" spc="0" dirty="0"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약 </a:t>
            </a:r>
            <a:r>
              <a:rPr lang="en-US" altLang="ko-KR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0.06</a:t>
            </a:r>
            <a:r>
              <a:rPr lang="ko-KR" altLang="en-US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정확도 차이를 보임</a:t>
            </a:r>
            <a:endParaRPr lang="en-US" altLang="ko-KR" sz="1800" kern="0" spc="0" dirty="0"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F4D33-F549-51CA-6367-531A4CBCFBB9}"/>
              </a:ext>
            </a:extLst>
          </p:cNvPr>
          <p:cNvSpPr txBox="1"/>
          <p:nvPr/>
        </p:nvSpPr>
        <p:spPr>
          <a:xfrm>
            <a:off x="1154153" y="5542007"/>
            <a:ext cx="3681490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class_weight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반영한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legacy]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F3D52-8A7E-1C3D-D39C-8F80835ED954}"/>
              </a:ext>
            </a:extLst>
          </p:cNvPr>
          <p:cNvSpPr txBox="1"/>
          <p:nvPr/>
        </p:nvSpPr>
        <p:spPr>
          <a:xfrm>
            <a:off x="6046194" y="5545333"/>
            <a:ext cx="4380265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class_weight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반영하지 않은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legacy]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00B6285-06DC-4D96-4733-27DFBB79E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593" y="3308278"/>
            <a:ext cx="3391373" cy="21624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BAC70C6-C3B7-C9F0-B62D-ECBB99FA8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13" y="3113455"/>
            <a:ext cx="3698690" cy="242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99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334452"/>
            <a:ext cx="4763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 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가중치</a:t>
            </a:r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36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무 가중치 비교</a:t>
            </a:r>
            <a:endParaRPr lang="ko-KR" altLang="en-US" sz="3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C3A50-85E1-EC99-C355-3F3799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2389" y="6152115"/>
            <a:ext cx="1759101" cy="293374"/>
          </a:xfrm>
        </p:spPr>
        <p:txBody>
          <a:bodyPr/>
          <a:lstStyle/>
          <a:p>
            <a:fld id="{16F5F13B-354C-484E-8B2B-67ADA2F18FD9}" type="slidenum">
              <a:rPr lang="ko-KR" altLang="en-US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19</a:t>
            </a:fld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6E9202-44C6-06C3-C185-69EA50FA7984}"/>
              </a:ext>
            </a:extLst>
          </p:cNvPr>
          <p:cNvSpPr txBox="1"/>
          <p:nvPr/>
        </p:nvSpPr>
        <p:spPr>
          <a:xfrm>
            <a:off x="787498" y="1268471"/>
            <a:ext cx="7671009" cy="1288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sz="1800" kern="0" spc="0" dirty="0" err="1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긍</a:t>
            </a: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부정 없이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en-US" altLang="ko-KR" sz="1800" kern="0" spc="0" dirty="0" err="1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kobert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 -&gt; windup(</a:t>
            </a:r>
            <a:r>
              <a:rPr lang="en-US" altLang="ko-KR" sz="1800" kern="0" spc="0" dirty="0" err="1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window_size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= 3)</a:t>
            </a: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무가중치로 학습한 </a:t>
            </a:r>
            <a:r>
              <a:rPr lang="en-US" altLang="ko-KR" sz="1800" kern="0" spc="0" dirty="0" err="1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kobert</a:t>
            </a:r>
            <a:r>
              <a:rPr lang="ko-KR" altLang="en-US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</a:t>
            </a:r>
            <a:r>
              <a:rPr lang="en-US" altLang="ko-KR" sz="1800" kern="0" spc="0" dirty="0" err="1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window_size</a:t>
            </a:r>
            <a:r>
              <a:rPr lang="en-US" altLang="ko-KR" kern="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= 3</a:t>
            </a:r>
            <a:r>
              <a:rPr lang="ko-KR" altLang="en-US" kern="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으로 설정한 </a:t>
            </a:r>
            <a:r>
              <a:rPr lang="en-US" altLang="ko-KR" kern="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windup</a:t>
            </a:r>
            <a:r>
              <a:rPr lang="ko-KR" altLang="en-US" kern="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에 적용</a:t>
            </a:r>
            <a:endParaRPr lang="en-US" altLang="ko-KR" kern="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약 </a:t>
            </a:r>
            <a:r>
              <a:rPr lang="en-US" altLang="ko-KR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0.65</a:t>
            </a:r>
            <a:r>
              <a:rPr lang="ko-KR" altLang="en-US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정확도로 가중치를 적용했을 때 보다 </a:t>
            </a:r>
            <a:r>
              <a:rPr lang="en-US" altLang="ko-KR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0.03 </a:t>
            </a:r>
            <a:r>
              <a:rPr lang="ko-KR" altLang="en-US" sz="1800" kern="0" spc="0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정도 감소함</a:t>
            </a:r>
            <a:endParaRPr lang="en-US" altLang="ko-KR" sz="1800" kern="0" spc="0" dirty="0"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F5484C-8587-3928-AFA2-0E3CA574FC17}"/>
              </a:ext>
            </a:extLst>
          </p:cNvPr>
          <p:cNvSpPr txBox="1"/>
          <p:nvPr/>
        </p:nvSpPr>
        <p:spPr>
          <a:xfrm>
            <a:off x="1611195" y="5491384"/>
            <a:ext cx="2467764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[loss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기록한 그래프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A68CE-611F-43F5-1D04-B464E35C22E9}"/>
              </a:ext>
            </a:extLst>
          </p:cNvPr>
          <p:cNvSpPr txBox="1"/>
          <p:nvPr/>
        </p:nvSpPr>
        <p:spPr>
          <a:xfrm>
            <a:off x="7228260" y="5480446"/>
            <a:ext cx="2467764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정확도를 기록한 그래프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]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1E698E2-95F1-993E-0831-3CF8662E3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77" y="2864999"/>
            <a:ext cx="4039164" cy="27245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5E2A39A-850A-61F0-AA2D-6F78BA658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9" y="2824196"/>
            <a:ext cx="4267796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3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51985" y="1179819"/>
            <a:ext cx="3659976" cy="2777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윈도우 사이즈 추가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상대 전적을 통한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legacy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업데이트</a:t>
            </a:r>
            <a:endParaRPr lang="ko-KR" altLang="en-US" sz="1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가중치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무가중치 비교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임베딩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벡터를 이용한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windup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5.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최종 결과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51985" y="0"/>
            <a:ext cx="2259529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CONTENTS</a:t>
            </a:r>
            <a:endParaRPr lang="ko-KR" altLang="en-US" sz="32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1051985" y="735842"/>
            <a:ext cx="2411760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BB62EF0C-BA08-48FD-509C-E21843B4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830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334452"/>
            <a:ext cx="6347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 </a:t>
            </a:r>
            <a:r>
              <a:rPr lang="ko-KR" altLang="en-US" sz="36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임베딩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벡터를 이용한 </a:t>
            </a:r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windup</a:t>
            </a:r>
            <a:endParaRPr lang="ko-KR" altLang="en-US" sz="3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C3A50-85E1-EC99-C355-3F3799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2389" y="6152115"/>
            <a:ext cx="1759101" cy="293374"/>
          </a:xfrm>
        </p:spPr>
        <p:txBody>
          <a:bodyPr/>
          <a:lstStyle/>
          <a:p>
            <a:fld id="{16F5F13B-354C-484E-8B2B-67ADA2F18FD9}" type="slidenum">
              <a:rPr lang="ko-KR" altLang="en-US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20</a:t>
            </a:fld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6E9202-44C6-06C3-C185-69EA50FA7984}"/>
              </a:ext>
            </a:extLst>
          </p:cNvPr>
          <p:cNvSpPr txBox="1"/>
          <p:nvPr/>
        </p:nvSpPr>
        <p:spPr>
          <a:xfrm>
            <a:off x="637466" y="1257765"/>
            <a:ext cx="9194511" cy="1704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legacy </a:t>
            </a:r>
            <a:r>
              <a:rPr lang="ko-KR" altLang="en-US" kern="0" dirty="0" err="1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스탯의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벡터 크기는 </a:t>
            </a: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(1,1,36)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이고 문서 벡터의 크기는 </a:t>
            </a: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(1,512,768)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Legacy + </a:t>
            </a:r>
            <a:r>
              <a:rPr lang="en-US" altLang="ko-KR" kern="0" dirty="0" err="1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home_article</a:t>
            </a: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+ </a:t>
            </a:r>
            <a:r>
              <a:rPr lang="en-US" altLang="ko-KR" kern="0" dirty="0" err="1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away_article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을 수행하기 위해서 </a:t>
            </a:r>
            <a:endParaRPr lang="en-US" altLang="ko-KR" kern="0" dirty="0">
              <a:solidFill>
                <a:srgbClr val="000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Legacy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</a:t>
            </a: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(1,1,768)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로 </a:t>
            </a:r>
            <a:r>
              <a:rPr lang="en-US" altLang="ko-KR" kern="0" dirty="0" err="1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paddin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을 </a:t>
            </a:r>
            <a:r>
              <a:rPr lang="ko-KR" altLang="en-US" kern="0" dirty="0" err="1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수행한뒤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모든 </a:t>
            </a:r>
            <a:r>
              <a:rPr lang="ko-KR" altLang="en-US" kern="0" dirty="0" err="1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백터를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dim = 1 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에서 </a:t>
            </a:r>
            <a:r>
              <a:rPr lang="en-US" altLang="ko-KR" kern="0" dirty="0" err="1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concat</a:t>
            </a: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하여</a:t>
            </a:r>
            <a:endParaRPr lang="en-US" altLang="ko-KR" kern="0" dirty="0">
              <a:solidFill>
                <a:srgbClr val="000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결과 벡터 </a:t>
            </a: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( 1,1025,768)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 생성됨</a:t>
            </a:r>
            <a:endParaRPr lang="en-US" altLang="ko-KR" kern="0" dirty="0">
              <a:solidFill>
                <a:srgbClr val="000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88A26CE-83CD-7097-6464-F80572032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61" y="3160848"/>
            <a:ext cx="11536385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41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334452"/>
            <a:ext cx="6347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 </a:t>
            </a:r>
            <a:r>
              <a:rPr lang="ko-KR" altLang="en-US" sz="36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임베딩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벡터를 이용한 </a:t>
            </a:r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windup</a:t>
            </a:r>
            <a:endParaRPr lang="ko-KR" altLang="en-US" sz="3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C3A50-85E1-EC99-C355-3F3799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2389" y="6152115"/>
            <a:ext cx="1759101" cy="293374"/>
          </a:xfrm>
        </p:spPr>
        <p:txBody>
          <a:bodyPr/>
          <a:lstStyle/>
          <a:p>
            <a:fld id="{16F5F13B-354C-484E-8B2B-67ADA2F18FD9}" type="slidenum">
              <a:rPr lang="ko-KR" altLang="en-US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21</a:t>
            </a:fld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6E9202-44C6-06C3-C185-69EA50FA7984}"/>
              </a:ext>
            </a:extLst>
          </p:cNvPr>
          <p:cNvSpPr txBox="1"/>
          <p:nvPr/>
        </p:nvSpPr>
        <p:spPr>
          <a:xfrm>
            <a:off x="637466" y="1257765"/>
            <a:ext cx="9194511" cy="295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일반적인 방법을 이용하여 데이터셋을 구축하니 메모리 초과가 발생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(doc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*512*768*2)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크기의 벡터가 약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1000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개가 생성됨</a:t>
            </a:r>
            <a:endParaRPr lang="en-US" altLang="ko-KR" kern="0" dirty="0">
              <a:solidFill>
                <a:srgbClr val="000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데이터셋에 </a:t>
            </a:r>
            <a:r>
              <a:rPr lang="ko-KR" altLang="en-US" kern="0" dirty="0" err="1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임베딩된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벡터를 추가</a:t>
            </a:r>
            <a:endParaRPr lang="en-US" altLang="ko-KR" kern="0" dirty="0">
              <a:solidFill>
                <a:srgbClr val="000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데이터셋에 </a:t>
            </a:r>
            <a:r>
              <a:rPr lang="en-US" altLang="ko-KR" kern="0" dirty="0" err="1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documen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만 인코딩하고 </a:t>
            </a:r>
            <a:r>
              <a:rPr lang="en-US" altLang="ko-KR" kern="0" dirty="0" err="1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DataLoader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에서 </a:t>
            </a:r>
            <a:r>
              <a:rPr lang="ko-KR" altLang="en-US" kern="0" dirty="0" err="1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임베딩하여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전달</a:t>
            </a:r>
            <a:endParaRPr lang="en-US" altLang="ko-KR" kern="0" dirty="0">
              <a:solidFill>
                <a:srgbClr val="000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kern="0" dirty="0">
              <a:solidFill>
                <a:srgbClr val="000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64GB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메모리를 가진 서버로 작업했지만 </a:t>
            </a: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1%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도 </a:t>
            </a:r>
            <a:r>
              <a:rPr lang="ko-KR" altLang="en-US" kern="0" dirty="0" err="1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못가고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메모리 초과가 발생해서 무리가 </a:t>
            </a:r>
            <a:r>
              <a:rPr lang="ko-KR" altLang="en-US" kern="0" dirty="0" err="1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있어보임</a:t>
            </a:r>
            <a:endParaRPr lang="en-US" altLang="ko-KR" kern="0" dirty="0">
              <a:solidFill>
                <a:srgbClr val="000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924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334452"/>
            <a:ext cx="2286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5</a:t>
            </a:r>
            <a:r>
              <a:rPr lang="en-US" altLang="ko-KR" sz="36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 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최종결과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C3A50-85E1-EC99-C355-3F3799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2389" y="6152115"/>
            <a:ext cx="1759101" cy="293374"/>
          </a:xfrm>
        </p:spPr>
        <p:txBody>
          <a:bodyPr/>
          <a:lstStyle/>
          <a:p>
            <a:fld id="{16F5F13B-354C-484E-8B2B-67ADA2F18FD9}" type="slidenum">
              <a:rPr lang="ko-KR" altLang="en-US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22</a:t>
            </a:fld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6E9202-44C6-06C3-C185-69EA50FA7984}"/>
              </a:ext>
            </a:extLst>
          </p:cNvPr>
          <p:cNvSpPr txBox="1"/>
          <p:nvPr/>
        </p:nvSpPr>
        <p:spPr>
          <a:xfrm>
            <a:off x="689718" y="1257765"/>
            <a:ext cx="10985609" cy="388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윈도우 사이즈 추가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-&gt; </a:t>
            </a: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window_size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=5</a:t>
            </a:r>
            <a:r>
              <a:rPr lang="ko-KR" altLang="en-US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일때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0.7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로 가장 높았음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상대 전적을 통한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legacy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업데이트 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-&gt;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승률과 상대전적을 추가한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legacy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는 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0.6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정도의 정확도로 이전과 크게 달라지지 않았음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가중치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무가중치 비교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-&gt;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가중치를 부여하니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legacy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는 성능 향상이 없었고 </a:t>
            </a: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kobert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는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0.06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정확도 향상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임베딩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벡터를 이용한 </a:t>
            </a:r>
            <a:r>
              <a:rPr lang="en-US" altLang="ko-KR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windup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32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412511"/>
            <a:ext cx="403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윈도우 사이즈 추가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C3A50-85E1-EC99-C355-3F3799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2389" y="6152115"/>
            <a:ext cx="1759101" cy="293374"/>
          </a:xfrm>
        </p:spPr>
        <p:txBody>
          <a:bodyPr/>
          <a:lstStyle/>
          <a:p>
            <a:fld id="{16F5F13B-354C-484E-8B2B-67ADA2F18FD9}" type="slidenum">
              <a:rPr lang="ko-KR" altLang="en-US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</a:t>
            </a:fld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6E9202-44C6-06C3-C185-69EA50FA7984}"/>
              </a:ext>
            </a:extLst>
          </p:cNvPr>
          <p:cNvSpPr txBox="1"/>
          <p:nvPr/>
        </p:nvSpPr>
        <p:spPr>
          <a:xfrm>
            <a:off x="630510" y="1462263"/>
            <a:ext cx="7671009" cy="1288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경기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이전 날짜 기사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window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사이즈 조절해서 실험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다음과 같은 조건을 추가하여 데이터를 추출하였음</a:t>
            </a: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(5</a:t>
            </a:r>
            <a:r>
              <a:rPr lang="ko-KR" altLang="en-US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일 기준</a:t>
            </a: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3B16DE-ED35-E282-D00C-F0363C90F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17" y="2952684"/>
            <a:ext cx="6554115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2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412511"/>
            <a:ext cx="403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윈도우 사이즈 추가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C3A50-85E1-EC99-C355-3F3799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2389" y="6152115"/>
            <a:ext cx="1759101" cy="293374"/>
          </a:xfrm>
        </p:spPr>
        <p:txBody>
          <a:bodyPr/>
          <a:lstStyle/>
          <a:p>
            <a:fld id="{16F5F13B-354C-484E-8B2B-67ADA2F18FD9}" type="slidenum">
              <a:rPr lang="ko-KR" altLang="en-US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</a:t>
            </a:fld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6E9202-44C6-06C3-C185-69EA50FA7984}"/>
              </a:ext>
            </a:extLst>
          </p:cNvPr>
          <p:cNvSpPr txBox="1"/>
          <p:nvPr/>
        </p:nvSpPr>
        <p:spPr>
          <a:xfrm>
            <a:off x="588316" y="1113640"/>
            <a:ext cx="7671009" cy="2119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Window_size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= 3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일때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결과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축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epoch , 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축 값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해당 날짜 기사는 제외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pPr algn="just" fontAlgn="base">
              <a:lnSpc>
                <a:spcPct val="15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 개수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train,valid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 = (380,121)</a:t>
            </a:r>
          </a:p>
          <a:p>
            <a:pPr marL="285750" indent="-285750" algn="just" fontAlgn="base">
              <a:lnSpc>
                <a:spcPct val="150000"/>
              </a:lnSpc>
              <a:buFontTx/>
              <a:buChar char="-"/>
            </a:pPr>
            <a:r>
              <a:rPr lang="ko-KR" altLang="en-US" sz="1800" kern="0" spc="0" dirty="0">
                <a:solidFill>
                  <a:schemeClr val="accent1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파랑 </a:t>
            </a:r>
            <a:r>
              <a:rPr lang="en-US" altLang="ko-KR" sz="1800" kern="0" spc="0" dirty="0">
                <a:solidFill>
                  <a:schemeClr val="accent1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-&gt; </a:t>
            </a:r>
            <a:r>
              <a:rPr lang="ko-KR" altLang="en-US" sz="1800" kern="0" spc="0" dirty="0">
                <a:solidFill>
                  <a:schemeClr val="accent1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학습</a:t>
            </a:r>
            <a:endParaRPr lang="en-US" altLang="ko-KR" sz="1800" kern="0" spc="0" dirty="0">
              <a:solidFill>
                <a:schemeClr val="accent1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빨강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-&gt; </a:t>
            </a: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검증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약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0.68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정확도를 기록함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79147C-F3F4-21CE-1540-88A24D425273}"/>
              </a:ext>
            </a:extLst>
          </p:cNvPr>
          <p:cNvSpPr txBox="1"/>
          <p:nvPr/>
        </p:nvSpPr>
        <p:spPr>
          <a:xfrm>
            <a:off x="1339695" y="5759428"/>
            <a:ext cx="2467764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[loss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기록한 그래프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FD6606-89E3-2892-018B-3FC9A014CFE1}"/>
              </a:ext>
            </a:extLst>
          </p:cNvPr>
          <p:cNvSpPr txBox="1"/>
          <p:nvPr/>
        </p:nvSpPr>
        <p:spPr>
          <a:xfrm>
            <a:off x="6931346" y="5759428"/>
            <a:ext cx="2467764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정확도를 기록한 그래프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32AAD8-0408-22FF-DBCA-F3121A1AADB8}"/>
              </a:ext>
            </a:extLst>
          </p:cNvPr>
          <p:cNvSpPr txBox="1"/>
          <p:nvPr/>
        </p:nvSpPr>
        <p:spPr>
          <a:xfrm>
            <a:off x="391948" y="5006032"/>
            <a:ext cx="6097712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Tx/>
              <a:buChar char="-"/>
            </a:pPr>
            <a:endParaRPr lang="en-US" altLang="ko-KR" sz="1800" kern="0" spc="0" dirty="0">
              <a:solidFill>
                <a:srgbClr val="FF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3ABA688-0E30-C1A9-7C26-2194E684C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95" y="3396052"/>
            <a:ext cx="3315163" cy="220058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A0C98B0-103A-355B-AA70-C82BD38D0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184" y="3429000"/>
            <a:ext cx="3191320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1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412511"/>
            <a:ext cx="403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윈도우 사이즈 추가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C3A50-85E1-EC99-C355-3F3799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2389" y="6152115"/>
            <a:ext cx="1759101" cy="293374"/>
          </a:xfrm>
        </p:spPr>
        <p:txBody>
          <a:bodyPr/>
          <a:lstStyle/>
          <a:p>
            <a:fld id="{16F5F13B-354C-484E-8B2B-67ADA2F18FD9}" type="slidenum">
              <a:rPr lang="ko-KR" altLang="en-US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5</a:t>
            </a:fld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6E9202-44C6-06C3-C185-69EA50FA7984}"/>
              </a:ext>
            </a:extLst>
          </p:cNvPr>
          <p:cNvSpPr txBox="1"/>
          <p:nvPr/>
        </p:nvSpPr>
        <p:spPr>
          <a:xfrm>
            <a:off x="630510" y="1289873"/>
            <a:ext cx="7671009" cy="1288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Window_size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= 5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일때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결과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축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epoch , 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축 값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해당 날짜 기사는 제외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 개수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train,valid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 = (412,129)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약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0.7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정확도를 기록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2D0769-6332-A106-4E6B-F25825DCB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779" y="3172402"/>
            <a:ext cx="3326273" cy="22142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90E23B-2FA2-5778-B248-0A71106AC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360" y="3172402"/>
            <a:ext cx="3355447" cy="22142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A9018F-78F6-D24C-C6F0-77B90523515D}"/>
              </a:ext>
            </a:extLst>
          </p:cNvPr>
          <p:cNvSpPr txBox="1"/>
          <p:nvPr/>
        </p:nvSpPr>
        <p:spPr>
          <a:xfrm>
            <a:off x="1872865" y="5484734"/>
            <a:ext cx="2467764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[loss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기록한 그래프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BE8EC-962C-F999-3269-96D22E5E8358}"/>
              </a:ext>
            </a:extLst>
          </p:cNvPr>
          <p:cNvSpPr txBox="1"/>
          <p:nvPr/>
        </p:nvSpPr>
        <p:spPr>
          <a:xfrm>
            <a:off x="7464516" y="5484734"/>
            <a:ext cx="2467764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정확도를 기록한 그래프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5389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412511"/>
            <a:ext cx="403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윈도우 사이즈 추가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C3A50-85E1-EC99-C355-3F3799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2389" y="6152115"/>
            <a:ext cx="1759101" cy="293374"/>
          </a:xfrm>
        </p:spPr>
        <p:txBody>
          <a:bodyPr/>
          <a:lstStyle/>
          <a:p>
            <a:fld id="{16F5F13B-354C-484E-8B2B-67ADA2F18FD9}" type="slidenum">
              <a:rPr lang="ko-KR" altLang="en-US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6</a:t>
            </a:fld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6E9202-44C6-06C3-C185-69EA50FA7984}"/>
              </a:ext>
            </a:extLst>
          </p:cNvPr>
          <p:cNvSpPr txBox="1"/>
          <p:nvPr/>
        </p:nvSpPr>
        <p:spPr>
          <a:xfrm>
            <a:off x="630510" y="1462263"/>
            <a:ext cx="7671009" cy="1288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Window_size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= 7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일때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결과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축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epoch , 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축 값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해당 날짜 기사는 제외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pPr algn="just" fontAlgn="base">
              <a:lnSpc>
                <a:spcPct val="15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 개수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train,valid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 = (424,135)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약 </a:t>
            </a:r>
            <a:r>
              <a:rPr lang="en-US" altLang="ko-KR" kern="0" dirty="0">
                <a:solidFill>
                  <a:srgbClr val="0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0.68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정확도를 기록함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A9018F-78F6-D24C-C6F0-77B90523515D}"/>
              </a:ext>
            </a:extLst>
          </p:cNvPr>
          <p:cNvSpPr txBox="1"/>
          <p:nvPr/>
        </p:nvSpPr>
        <p:spPr>
          <a:xfrm>
            <a:off x="1872865" y="5484734"/>
            <a:ext cx="2467764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[loss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기록한 그래프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BE8EC-962C-F999-3269-96D22E5E8358}"/>
              </a:ext>
            </a:extLst>
          </p:cNvPr>
          <p:cNvSpPr txBox="1"/>
          <p:nvPr/>
        </p:nvSpPr>
        <p:spPr>
          <a:xfrm>
            <a:off x="7464516" y="5484734"/>
            <a:ext cx="2467764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정확도를 기록한 그래프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]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57069-3A5C-917C-9FDA-9A66560C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86" y="3207853"/>
            <a:ext cx="3305636" cy="21720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5EC84B-D3F2-380B-2C4E-AB8CCBC00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586" y="3179273"/>
            <a:ext cx="3396658" cy="221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7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412511"/>
            <a:ext cx="403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윈도우 사이즈 추가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C3A50-85E1-EC99-C355-3F3799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2389" y="6152115"/>
            <a:ext cx="1759101" cy="293374"/>
          </a:xfrm>
        </p:spPr>
        <p:txBody>
          <a:bodyPr/>
          <a:lstStyle/>
          <a:p>
            <a:fld id="{16F5F13B-354C-484E-8B2B-67ADA2F18FD9}" type="slidenum">
              <a:rPr lang="ko-KR" altLang="en-US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7</a:t>
            </a:fld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6E9202-44C6-06C3-C185-69EA50FA7984}"/>
              </a:ext>
            </a:extLst>
          </p:cNvPr>
          <p:cNvSpPr txBox="1"/>
          <p:nvPr/>
        </p:nvSpPr>
        <p:spPr>
          <a:xfrm>
            <a:off x="588316" y="1443602"/>
            <a:ext cx="7671009" cy="1288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Window_size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= 30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일때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결과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축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epoch , 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축 값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해당 날짜 기사는 제외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pPr algn="just" fontAlgn="base">
              <a:lnSpc>
                <a:spcPct val="15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 개수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train,valid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 = (461,150)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약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0.64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정확도를 기록함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A9018F-78F6-D24C-C6F0-77B90523515D}"/>
              </a:ext>
            </a:extLst>
          </p:cNvPr>
          <p:cNvSpPr txBox="1"/>
          <p:nvPr/>
        </p:nvSpPr>
        <p:spPr>
          <a:xfrm>
            <a:off x="1872865" y="5484734"/>
            <a:ext cx="2467764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[loss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기록한 그래프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BE8EC-962C-F999-3269-96D22E5E8358}"/>
              </a:ext>
            </a:extLst>
          </p:cNvPr>
          <p:cNvSpPr txBox="1"/>
          <p:nvPr/>
        </p:nvSpPr>
        <p:spPr>
          <a:xfrm>
            <a:off x="7464516" y="5484734"/>
            <a:ext cx="2467764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정확도를 기록한 그래프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]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084E98-E003-E103-FDCC-065EC4917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343" y="3141081"/>
            <a:ext cx="3296110" cy="21338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A68A04E-F5C0-E42F-FFE4-9FEBFBFBE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560" y="3064871"/>
            <a:ext cx="3210373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9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412511"/>
            <a:ext cx="403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윈도우 사이즈 추가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C3A50-85E1-EC99-C355-3F3799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2389" y="6152115"/>
            <a:ext cx="1759101" cy="293374"/>
          </a:xfrm>
        </p:spPr>
        <p:txBody>
          <a:bodyPr/>
          <a:lstStyle/>
          <a:p>
            <a:fld id="{16F5F13B-354C-484E-8B2B-67ADA2F18FD9}" type="slidenum">
              <a:rPr lang="ko-KR" altLang="en-US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8</a:t>
            </a:fld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6E9202-44C6-06C3-C185-69EA50FA7984}"/>
              </a:ext>
            </a:extLst>
          </p:cNvPr>
          <p:cNvSpPr txBox="1"/>
          <p:nvPr/>
        </p:nvSpPr>
        <p:spPr>
          <a:xfrm>
            <a:off x="588316" y="1462263"/>
            <a:ext cx="7671009" cy="1288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Window_size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=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전체일때 결과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축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epoch , 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축 값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해당 날짜 기사는 제외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pPr algn="just" fontAlgn="base">
              <a:lnSpc>
                <a:spcPct val="15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 개수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train,valid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 = (465,151)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약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0.62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정확도를 기록함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A9018F-78F6-D24C-C6F0-77B90523515D}"/>
              </a:ext>
            </a:extLst>
          </p:cNvPr>
          <p:cNvSpPr txBox="1"/>
          <p:nvPr/>
        </p:nvSpPr>
        <p:spPr>
          <a:xfrm>
            <a:off x="1872865" y="5484734"/>
            <a:ext cx="2467764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[loss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기록한 그래프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BE8EC-962C-F999-3269-96D22E5E8358}"/>
              </a:ext>
            </a:extLst>
          </p:cNvPr>
          <p:cNvSpPr txBox="1"/>
          <p:nvPr/>
        </p:nvSpPr>
        <p:spPr>
          <a:xfrm>
            <a:off x="7464516" y="5484734"/>
            <a:ext cx="2467764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정확도를 기록한 그래프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]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7BC1BD-6218-80C2-3DE4-556122A47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20" y="2959097"/>
            <a:ext cx="4067743" cy="26292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D09F76-B34D-0594-A922-06D36C830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026" y="2901938"/>
            <a:ext cx="4248743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20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334452"/>
            <a:ext cx="7672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상대 전적을 추가한 </a:t>
            </a:r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legacy 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업데이트</a:t>
            </a:r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endParaRPr lang="ko-KR" altLang="en-US" sz="3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C3A50-85E1-EC99-C355-3F37999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2389" y="6152115"/>
            <a:ext cx="1759101" cy="293374"/>
          </a:xfrm>
        </p:spPr>
        <p:txBody>
          <a:bodyPr/>
          <a:lstStyle/>
          <a:p>
            <a:fld id="{16F5F13B-354C-484E-8B2B-67ADA2F18FD9}" type="slidenum">
              <a:rPr lang="ko-KR" altLang="en-US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9</a:t>
            </a:fld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6E9202-44C6-06C3-C185-69EA50FA7984}"/>
              </a:ext>
            </a:extLst>
          </p:cNvPr>
          <p:cNvSpPr txBox="1"/>
          <p:nvPr/>
        </p:nvSpPr>
        <p:spPr>
          <a:xfrm>
            <a:off x="630510" y="1462263"/>
            <a:ext cx="8421879" cy="1704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Legacy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모델 성능 향상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경기 이전 날짜 팀별 승률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상대 승률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kern="0" dirty="0">
              <a:solidFill>
                <a:srgbClr val="000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다음과 같이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home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승률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away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승률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home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away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팀 상대전적 승률 계산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EB32BC-6666-EF54-851D-C5B116CC9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48" y="3429000"/>
            <a:ext cx="8782026" cy="272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0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</TotalTime>
  <Words>1085</Words>
  <Application>Microsoft Office PowerPoint</Application>
  <PresentationFormat>와이드스크린</PresentationFormat>
  <Paragraphs>188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한컴 말랑말랑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조점례</dc:creator>
  <cp:lastModifiedBy>Kim Min Jong</cp:lastModifiedBy>
  <cp:revision>118</cp:revision>
  <dcterms:created xsi:type="dcterms:W3CDTF">2019-04-01T11:39:14Z</dcterms:created>
  <dcterms:modified xsi:type="dcterms:W3CDTF">2022-10-18T09:26:28Z</dcterms:modified>
</cp:coreProperties>
</file>