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60" r:id="rId5"/>
    <p:sldId id="261" r:id="rId6"/>
    <p:sldId id="262" r:id="rId7"/>
    <p:sldId id="265" r:id="rId8"/>
    <p:sldId id="267" r:id="rId9"/>
    <p:sldId id="27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5964" autoAdjust="0"/>
    <p:restoredTop sz="94660"/>
  </p:normalViewPr>
  <p:slideViewPr>
    <p:cSldViewPr snapToGrid="0">
      <p:cViewPr>
        <p:scale>
          <a:sx n="66" d="100"/>
          <a:sy n="66" d="100"/>
        </p:scale>
        <p:origin x="560" y="32"/>
      </p:cViewPr>
      <p:guideLst/>
    </p:cSldViewPr>
  </p:slideViewPr>
  <p:notesTextViewPr>
    <p:cViewPr>
      <p:scale>
        <a:sx n="1" d="1"/>
        <a:sy n="1" d="1"/>
      </p:scale>
      <p:origin x="0" y="0"/>
    </p:cViewPr>
  </p:notesTextViewPr>
  <p:sorterViewPr>
    <p:cViewPr varScale="1">
      <p:scale>
        <a:sx n="100" d="100"/>
        <a:sy n="100" d="100"/>
      </p:scale>
      <p:origin x="0" y="-123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D79E951E-5E0B-458C-BA1C-045C016E4385}" type="datetimeFigureOut">
              <a:rPr lang="en-US" smtClean="0"/>
              <a:t>9/25/2023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BD04979-8106-4FDA-89A9-89488C428C27}" type="slidenum">
              <a:rPr lang="en-US" smtClean="0"/>
              <a:t>‹#›</a:t>
            </a:fld>
            <a:endParaRPr lang="en-US" dirty="0"/>
          </a:p>
        </p:txBody>
      </p:sp>
    </p:spTree>
    <p:extLst>
      <p:ext uri="{BB962C8B-B14F-4D97-AF65-F5344CB8AC3E}">
        <p14:creationId xmlns:p14="http://schemas.microsoft.com/office/powerpoint/2010/main" val="488619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79E951E-5E0B-458C-BA1C-045C016E4385}" type="datetimeFigureOut">
              <a:rPr lang="en-US" smtClean="0"/>
              <a:t>9/25/2023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BD04979-8106-4FDA-89A9-89488C428C27}" type="slidenum">
              <a:rPr lang="en-US" smtClean="0"/>
              <a:t>‹#›</a:t>
            </a:fld>
            <a:endParaRPr lang="en-US" dirty="0"/>
          </a:p>
        </p:txBody>
      </p:sp>
    </p:spTree>
    <p:extLst>
      <p:ext uri="{BB962C8B-B14F-4D97-AF65-F5344CB8AC3E}">
        <p14:creationId xmlns:p14="http://schemas.microsoft.com/office/powerpoint/2010/main" val="1454005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D79E951E-5E0B-458C-BA1C-045C016E4385}" type="datetimeFigureOut">
              <a:rPr lang="en-US" smtClean="0"/>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BD04979-8106-4FDA-89A9-89488C428C27}" type="slidenum">
              <a:rPr lang="en-US" smtClean="0"/>
              <a:t>‹#›</a:t>
            </a:fld>
            <a:endParaRPr lang="en-US" dirty="0"/>
          </a:p>
        </p:txBody>
      </p:sp>
    </p:spTree>
    <p:extLst>
      <p:ext uri="{BB962C8B-B14F-4D97-AF65-F5344CB8AC3E}">
        <p14:creationId xmlns:p14="http://schemas.microsoft.com/office/powerpoint/2010/main" val="29102324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D79E951E-5E0B-458C-BA1C-045C016E4385}" type="datetimeFigureOut">
              <a:rPr lang="en-US" smtClean="0"/>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BD04979-8106-4FDA-89A9-89488C428C27}" type="slidenum">
              <a:rPr lang="en-US" smtClean="0"/>
              <a:t>‹#›</a:t>
            </a:fld>
            <a:endParaRPr lang="en-US" dirty="0"/>
          </a:p>
        </p:txBody>
      </p:sp>
    </p:spTree>
    <p:extLst>
      <p:ext uri="{BB962C8B-B14F-4D97-AF65-F5344CB8AC3E}">
        <p14:creationId xmlns:p14="http://schemas.microsoft.com/office/powerpoint/2010/main" val="15951746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79E951E-5E0B-458C-BA1C-045C016E4385}" type="datetimeFigureOut">
              <a:rPr lang="en-US" smtClean="0"/>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BD04979-8106-4FDA-89A9-89488C428C27}" type="slidenum">
              <a:rPr lang="en-US" smtClean="0"/>
              <a:t>‹#›</a:t>
            </a:fld>
            <a:endParaRPr lang="en-US" dirty="0"/>
          </a:p>
        </p:txBody>
      </p:sp>
    </p:spTree>
    <p:extLst>
      <p:ext uri="{BB962C8B-B14F-4D97-AF65-F5344CB8AC3E}">
        <p14:creationId xmlns:p14="http://schemas.microsoft.com/office/powerpoint/2010/main" val="42883846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79E951E-5E0B-458C-BA1C-045C016E4385}" type="datetimeFigureOut">
              <a:rPr lang="en-US" smtClean="0"/>
              <a:t>9/25/2023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BD04979-8106-4FDA-89A9-89488C428C27}" type="slidenum">
              <a:rPr lang="en-US" smtClean="0"/>
              <a:t>‹#›</a:t>
            </a:fld>
            <a:endParaRPr lang="en-US" dirty="0"/>
          </a:p>
        </p:txBody>
      </p:sp>
    </p:spTree>
    <p:extLst>
      <p:ext uri="{BB962C8B-B14F-4D97-AF65-F5344CB8AC3E}">
        <p14:creationId xmlns:p14="http://schemas.microsoft.com/office/powerpoint/2010/main" val="8415275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79E951E-5E0B-458C-BA1C-045C016E4385}" type="datetimeFigureOut">
              <a:rPr lang="en-US" smtClean="0"/>
              <a:t>9/25/2023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0BD04979-8106-4FDA-89A9-89488C428C27}" type="slidenum">
              <a:rPr lang="en-US" smtClean="0"/>
              <a:t>‹#›</a:t>
            </a:fld>
            <a:endParaRPr lang="en-US" dirty="0"/>
          </a:p>
        </p:txBody>
      </p:sp>
    </p:spTree>
    <p:extLst>
      <p:ext uri="{BB962C8B-B14F-4D97-AF65-F5344CB8AC3E}">
        <p14:creationId xmlns:p14="http://schemas.microsoft.com/office/powerpoint/2010/main" val="41970045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D79E951E-5E0B-458C-BA1C-045C016E4385}" type="datetimeFigureOut">
              <a:rPr lang="en-US" smtClean="0"/>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BD04979-8106-4FDA-89A9-89488C428C27}" type="slidenum">
              <a:rPr lang="en-US" smtClean="0"/>
              <a:t>‹#›</a:t>
            </a:fld>
            <a:endParaRPr lang="en-US" dirty="0"/>
          </a:p>
        </p:txBody>
      </p:sp>
    </p:spTree>
    <p:extLst>
      <p:ext uri="{BB962C8B-B14F-4D97-AF65-F5344CB8AC3E}">
        <p14:creationId xmlns:p14="http://schemas.microsoft.com/office/powerpoint/2010/main" val="18649257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D79E951E-5E0B-458C-BA1C-045C016E4385}" type="datetimeFigureOut">
              <a:rPr lang="en-US" smtClean="0"/>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BD04979-8106-4FDA-89A9-89488C428C27}" type="slidenum">
              <a:rPr lang="en-US" smtClean="0"/>
              <a:t>‹#›</a:t>
            </a:fld>
            <a:endParaRPr lang="en-US" dirty="0"/>
          </a:p>
        </p:txBody>
      </p:sp>
    </p:spTree>
    <p:extLst>
      <p:ext uri="{BB962C8B-B14F-4D97-AF65-F5344CB8AC3E}">
        <p14:creationId xmlns:p14="http://schemas.microsoft.com/office/powerpoint/2010/main" val="2885887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9E951E-5E0B-458C-BA1C-045C016E4385}" type="datetimeFigureOut">
              <a:rPr lang="en-US" smtClean="0"/>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BD04979-8106-4FDA-89A9-89488C428C27}" type="slidenum">
              <a:rPr lang="en-US" smtClean="0"/>
              <a:t>‹#›</a:t>
            </a:fld>
            <a:endParaRPr lang="en-US" dirty="0"/>
          </a:p>
        </p:txBody>
      </p:sp>
    </p:spTree>
    <p:extLst>
      <p:ext uri="{BB962C8B-B14F-4D97-AF65-F5344CB8AC3E}">
        <p14:creationId xmlns:p14="http://schemas.microsoft.com/office/powerpoint/2010/main" val="2270256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79E951E-5E0B-458C-BA1C-045C016E4385}" type="datetimeFigureOut">
              <a:rPr lang="en-US" smtClean="0"/>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BD04979-8106-4FDA-89A9-89488C428C27}" type="slidenum">
              <a:rPr lang="en-US" smtClean="0"/>
              <a:t>‹#›</a:t>
            </a:fld>
            <a:endParaRPr lang="en-US" dirty="0"/>
          </a:p>
        </p:txBody>
      </p:sp>
    </p:spTree>
    <p:extLst>
      <p:ext uri="{BB962C8B-B14F-4D97-AF65-F5344CB8AC3E}">
        <p14:creationId xmlns:p14="http://schemas.microsoft.com/office/powerpoint/2010/main" val="3031087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79E951E-5E0B-458C-BA1C-045C016E4385}" type="datetimeFigureOut">
              <a:rPr lang="en-US" smtClean="0"/>
              <a:t>9/25/2023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BD04979-8106-4FDA-89A9-89488C428C27}" type="slidenum">
              <a:rPr lang="en-US" smtClean="0"/>
              <a:t>‹#›</a:t>
            </a:fld>
            <a:endParaRPr lang="en-US" dirty="0"/>
          </a:p>
        </p:txBody>
      </p:sp>
    </p:spTree>
    <p:extLst>
      <p:ext uri="{BB962C8B-B14F-4D97-AF65-F5344CB8AC3E}">
        <p14:creationId xmlns:p14="http://schemas.microsoft.com/office/powerpoint/2010/main" val="1902735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9E951E-5E0B-458C-BA1C-045C016E4385}" type="datetimeFigureOut">
              <a:rPr lang="en-US" smtClean="0"/>
              <a:t>9/25/2023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BD04979-8106-4FDA-89A9-89488C428C27}" type="slidenum">
              <a:rPr lang="en-US" smtClean="0"/>
              <a:t>‹#›</a:t>
            </a:fld>
            <a:endParaRPr lang="en-US" dirty="0"/>
          </a:p>
        </p:txBody>
      </p:sp>
    </p:spTree>
    <p:extLst>
      <p:ext uri="{BB962C8B-B14F-4D97-AF65-F5344CB8AC3E}">
        <p14:creationId xmlns:p14="http://schemas.microsoft.com/office/powerpoint/2010/main" val="783743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79E951E-5E0B-458C-BA1C-045C016E4385}" type="datetimeFigureOut">
              <a:rPr lang="en-US" smtClean="0"/>
              <a:t>9/25/2023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BD04979-8106-4FDA-89A9-89488C428C27}" type="slidenum">
              <a:rPr lang="en-US" smtClean="0"/>
              <a:t>‹#›</a:t>
            </a:fld>
            <a:endParaRPr lang="en-US" dirty="0"/>
          </a:p>
        </p:txBody>
      </p:sp>
    </p:spTree>
    <p:extLst>
      <p:ext uri="{BB962C8B-B14F-4D97-AF65-F5344CB8AC3E}">
        <p14:creationId xmlns:p14="http://schemas.microsoft.com/office/powerpoint/2010/main" val="2742608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9E951E-5E0B-458C-BA1C-045C016E4385}" type="datetimeFigureOut">
              <a:rPr lang="en-US" smtClean="0"/>
              <a:t>9/25/2023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BD04979-8106-4FDA-89A9-89488C428C27}" type="slidenum">
              <a:rPr lang="en-US" smtClean="0"/>
              <a:t>‹#›</a:t>
            </a:fld>
            <a:endParaRPr lang="en-US" dirty="0"/>
          </a:p>
        </p:txBody>
      </p:sp>
    </p:spTree>
    <p:extLst>
      <p:ext uri="{BB962C8B-B14F-4D97-AF65-F5344CB8AC3E}">
        <p14:creationId xmlns:p14="http://schemas.microsoft.com/office/powerpoint/2010/main" val="1242339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79E951E-5E0B-458C-BA1C-045C016E4385}" type="datetimeFigureOut">
              <a:rPr lang="en-US" smtClean="0"/>
              <a:t>9/25/2023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BD04979-8106-4FDA-89A9-89488C428C27}" type="slidenum">
              <a:rPr lang="en-US" smtClean="0"/>
              <a:t>‹#›</a:t>
            </a:fld>
            <a:endParaRPr lang="en-US" dirty="0"/>
          </a:p>
        </p:txBody>
      </p:sp>
    </p:spTree>
    <p:extLst>
      <p:ext uri="{BB962C8B-B14F-4D97-AF65-F5344CB8AC3E}">
        <p14:creationId xmlns:p14="http://schemas.microsoft.com/office/powerpoint/2010/main" val="1185730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79E951E-5E0B-458C-BA1C-045C016E4385}" type="datetimeFigureOut">
              <a:rPr lang="en-US" smtClean="0"/>
              <a:t>9/25/2023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BD04979-8106-4FDA-89A9-89488C428C27}" type="slidenum">
              <a:rPr lang="en-US" smtClean="0"/>
              <a:t>‹#›</a:t>
            </a:fld>
            <a:endParaRPr lang="en-US" dirty="0"/>
          </a:p>
        </p:txBody>
      </p:sp>
    </p:spTree>
    <p:extLst>
      <p:ext uri="{BB962C8B-B14F-4D97-AF65-F5344CB8AC3E}">
        <p14:creationId xmlns:p14="http://schemas.microsoft.com/office/powerpoint/2010/main" val="55003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D79E951E-5E0B-458C-BA1C-045C016E4385}" type="datetimeFigureOut">
              <a:rPr lang="en-US" smtClean="0"/>
              <a:t>9/25/2023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BD04979-8106-4FDA-89A9-89488C428C27}" type="slidenum">
              <a:rPr lang="en-US" smtClean="0"/>
              <a:t>‹#›</a:t>
            </a:fld>
            <a:endParaRPr lang="en-US" dirty="0"/>
          </a:p>
        </p:txBody>
      </p:sp>
    </p:spTree>
    <p:extLst>
      <p:ext uri="{BB962C8B-B14F-4D97-AF65-F5344CB8AC3E}">
        <p14:creationId xmlns:p14="http://schemas.microsoft.com/office/powerpoint/2010/main" val="54516451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0473" y="314036"/>
            <a:ext cx="7865894" cy="1773383"/>
          </a:xfrm>
        </p:spPr>
        <p:txBody>
          <a:bodyPr>
            <a:normAutofit/>
          </a:bodyPr>
          <a:lstStyle/>
          <a:p>
            <a:r>
              <a:rPr lang="en-US" b="1" dirty="0" smtClean="0"/>
              <a:t>SMART ATM USING FACE RECOGNITION AND FINGERPRINT</a:t>
            </a:r>
            <a:endParaRPr lang="en-US" b="1" dirty="0"/>
          </a:p>
        </p:txBody>
      </p:sp>
      <p:sp>
        <p:nvSpPr>
          <p:cNvPr id="3" name="Subtitle 2"/>
          <p:cNvSpPr>
            <a:spLocks noGrp="1"/>
          </p:cNvSpPr>
          <p:nvPr>
            <p:ph type="body" sz="half" idx="4294967295"/>
          </p:nvPr>
        </p:nvSpPr>
        <p:spPr>
          <a:xfrm flipH="1">
            <a:off x="9066993" y="5678905"/>
            <a:ext cx="2976049" cy="1058779"/>
          </a:xfrm>
        </p:spPr>
        <p:txBody>
          <a:bodyPr>
            <a:noAutofit/>
          </a:bodyPr>
          <a:lstStyle/>
          <a:p>
            <a:pPr marL="0" indent="0">
              <a:buNone/>
            </a:pPr>
            <a:r>
              <a:rPr lang="en-US" b="1" dirty="0"/>
              <a:t>T</a:t>
            </a:r>
            <a:r>
              <a:rPr lang="en-US" b="1" dirty="0" smtClean="0"/>
              <a:t>EAM MEMBERS:</a:t>
            </a:r>
          </a:p>
          <a:p>
            <a:pPr marL="0" indent="0">
              <a:buNone/>
            </a:pPr>
            <a:r>
              <a:rPr lang="en-US" sz="1600" b="1" dirty="0" smtClean="0"/>
              <a:t>Manmeet  Chauhan</a:t>
            </a:r>
          </a:p>
          <a:p>
            <a:pPr marL="0" indent="0">
              <a:buNone/>
            </a:pPr>
            <a:r>
              <a:rPr lang="en-US" sz="1600" b="1" dirty="0" smtClean="0"/>
              <a:t>Manan  Sharma</a:t>
            </a:r>
            <a:endParaRPr lang="en-US" sz="1600" b="1" dirty="0"/>
          </a:p>
        </p:txBody>
      </p:sp>
      <p:pic>
        <p:nvPicPr>
          <p:cNvPr id="4" name="Picture 3"/>
          <p:cNvPicPr>
            <a:picLocks noChangeAspect="1"/>
          </p:cNvPicPr>
          <p:nvPr/>
        </p:nvPicPr>
        <p:blipFill>
          <a:blip r:embed="rId2"/>
          <a:stretch>
            <a:fillRect/>
          </a:stretch>
        </p:blipFill>
        <p:spPr>
          <a:xfrm>
            <a:off x="0" y="0"/>
            <a:ext cx="1925436" cy="1618938"/>
          </a:xfrm>
          <a:prstGeom prst="rect">
            <a:avLst/>
          </a:prstGeom>
        </p:spPr>
      </p:pic>
      <p:pic>
        <p:nvPicPr>
          <p:cNvPr id="5" name="Picture 4"/>
          <p:cNvPicPr>
            <a:picLocks noChangeAspect="1"/>
          </p:cNvPicPr>
          <p:nvPr/>
        </p:nvPicPr>
        <p:blipFill>
          <a:blip r:embed="rId3"/>
          <a:stretch>
            <a:fillRect/>
          </a:stretch>
        </p:blipFill>
        <p:spPr>
          <a:xfrm>
            <a:off x="10715028" y="1"/>
            <a:ext cx="1476972" cy="1499016"/>
          </a:xfrm>
          <a:prstGeom prst="rect">
            <a:avLst/>
          </a:prstGeom>
        </p:spPr>
      </p:pic>
      <p:pic>
        <p:nvPicPr>
          <p:cNvPr id="7" name="Picture 6"/>
          <p:cNvPicPr>
            <a:picLocks noChangeAspect="1"/>
          </p:cNvPicPr>
          <p:nvPr/>
        </p:nvPicPr>
        <p:blipFill>
          <a:blip r:embed="rId4"/>
          <a:stretch>
            <a:fillRect/>
          </a:stretch>
        </p:blipFill>
        <p:spPr>
          <a:xfrm>
            <a:off x="3814921" y="2921357"/>
            <a:ext cx="3621998" cy="2620461"/>
          </a:xfrm>
          <a:prstGeom prst="rect">
            <a:avLst/>
          </a:prstGeom>
        </p:spPr>
      </p:pic>
      <p:sp>
        <p:nvSpPr>
          <p:cNvPr id="8" name="TextBox 7"/>
          <p:cNvSpPr txBox="1"/>
          <p:nvPr/>
        </p:nvSpPr>
        <p:spPr>
          <a:xfrm>
            <a:off x="249382" y="6003636"/>
            <a:ext cx="2599809" cy="646331"/>
          </a:xfrm>
          <a:prstGeom prst="rect">
            <a:avLst/>
          </a:prstGeom>
          <a:noFill/>
        </p:spPr>
        <p:txBody>
          <a:bodyPr wrap="square" rtlCol="0">
            <a:spAutoFit/>
          </a:bodyPr>
          <a:lstStyle/>
          <a:p>
            <a:r>
              <a:rPr lang="en-US" b="1" dirty="0" smtClean="0"/>
              <a:t>Project Guide:</a:t>
            </a:r>
          </a:p>
          <a:p>
            <a:r>
              <a:rPr lang="en-US" b="1" dirty="0" smtClean="0"/>
              <a:t>Dr.Amit kumar Gupta</a:t>
            </a:r>
            <a:endParaRPr lang="en-US" b="1" dirty="0"/>
          </a:p>
        </p:txBody>
      </p:sp>
    </p:spTree>
    <p:extLst>
      <p:ext uri="{BB962C8B-B14F-4D97-AF65-F5344CB8AC3E}">
        <p14:creationId xmlns:p14="http://schemas.microsoft.com/office/powerpoint/2010/main" val="3650591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INTRODUCTION</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US" sz="2000" b="1" dirty="0"/>
              <a:t>Due to rapid development in science and technology, upcoming innovations are being built-up with strong security. But on the other hand, threats are also being posed to destroy this security level. Though enhancement in automation has made a positive impact overall, but various financial institutions like banks and applications like ATM are still subjected to thefts and frauds.</a:t>
            </a:r>
          </a:p>
          <a:p>
            <a:pPr marL="0" indent="0">
              <a:buNone/>
            </a:pPr>
            <a:r>
              <a:rPr lang="en-US" sz="2000" b="1" dirty="0"/>
              <a:t>In an era defined by technological innovation, the banking industry continues to evolve to meet the ever-growing demands of its customers. Traditional Automated Teller Machines (ATMs) have come a long way from their inception, providing a convenient means for individuals to access their funds and conduct financial </a:t>
            </a:r>
            <a:r>
              <a:rPr lang="en-US" sz="2000" b="1" dirty="0" smtClean="0"/>
              <a:t>transaction.</a:t>
            </a:r>
            <a:endParaRPr lang="en-US" sz="2000" b="1" dirty="0"/>
          </a:p>
        </p:txBody>
      </p:sp>
    </p:spTree>
    <p:extLst>
      <p:ext uri="{BB962C8B-B14F-4D97-AF65-F5344CB8AC3E}">
        <p14:creationId xmlns:p14="http://schemas.microsoft.com/office/powerpoint/2010/main" val="1002221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209964" y="973668"/>
            <a:ext cx="8706403" cy="706964"/>
          </a:xfrm>
        </p:spPr>
        <p:txBody>
          <a:bodyPr/>
          <a:lstStyle/>
          <a:p>
            <a:r>
              <a:rPr lang="en-US" dirty="0" smtClean="0"/>
              <a:t>                         </a:t>
            </a:r>
            <a:endParaRPr lang="en-IN" dirty="0"/>
          </a:p>
        </p:txBody>
      </p:sp>
      <p:sp>
        <p:nvSpPr>
          <p:cNvPr id="3" name="Content Placeholder 2"/>
          <p:cNvSpPr>
            <a:spLocks noGrp="1"/>
          </p:cNvSpPr>
          <p:nvPr>
            <p:ph idx="1"/>
          </p:nvPr>
        </p:nvSpPr>
        <p:spPr>
          <a:xfrm>
            <a:off x="1655961" y="2785214"/>
            <a:ext cx="8825659" cy="3416300"/>
          </a:xfrm>
        </p:spPr>
        <p:txBody>
          <a:bodyPr>
            <a:normAutofit fontScale="92500"/>
          </a:bodyPr>
          <a:lstStyle/>
          <a:p>
            <a:pPr marL="0" indent="0">
              <a:buNone/>
            </a:pPr>
            <a:r>
              <a:rPr lang="en-US" b="1" dirty="0" smtClean="0"/>
              <a:t>To address these challenges and ensure the highest level of security for banking transactions, a new breed of ATMs has emerged – the Smart ATM. Smart ATMs combine cutting-edge technology with biometric authentication methods such as face recognition and fingerprint scanning, ushering in a new era of banking convenience and security.</a:t>
            </a:r>
          </a:p>
          <a:p>
            <a:pPr marL="0" indent="0">
              <a:buNone/>
            </a:pPr>
            <a:r>
              <a:rPr lang="en-US" b="1" dirty="0" smtClean="0"/>
              <a:t>This introduction will delve into the concept of Smart ATMs, highlighting the integration of face recognition and fingerprint authentication technologies and their transformative impact on the banking industry. We will explore the key benefits of this innovation, including enhanced security, improved user experience, and the potential to reduce fraud and identity theft. Moreover, we will examine the implications of Smart ATMs for both consumers and financial institutions, as well as the broader implications for the future of banking.</a:t>
            </a:r>
          </a:p>
          <a:p>
            <a:endParaRPr lang="en-US" dirty="0" smtClean="0"/>
          </a:p>
          <a:p>
            <a:endParaRPr lang="en-US" dirty="0"/>
          </a:p>
        </p:txBody>
      </p:sp>
      <p:sp>
        <p:nvSpPr>
          <p:cNvPr id="5" name="Title 1"/>
          <p:cNvSpPr txBox="1">
            <a:spLocks/>
          </p:cNvSpPr>
          <p:nvPr/>
        </p:nvSpPr>
        <p:spPr>
          <a:xfrm>
            <a:off x="1141413" y="618518"/>
            <a:ext cx="8695314" cy="10902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en-US" sz="3600" b="0" i="0" u="none" strike="noStrike" kern="1200" cap="all" spc="0" normalizeH="0" baseline="0" noProof="0" dirty="0">
              <a:ln>
                <a:noFill/>
              </a:ln>
              <a:solidFill>
                <a:sysClr val="window" lastClr="FFFFFF"/>
              </a:solidFill>
              <a:effectLst/>
              <a:uLnTx/>
              <a:uFillTx/>
              <a:latin typeface="Tw Cen MT" panose="020B0602020104020603"/>
              <a:ea typeface="+mj-ea"/>
              <a:cs typeface="+mj-cs"/>
            </a:endParaRPr>
          </a:p>
        </p:txBody>
      </p:sp>
    </p:spTree>
    <p:extLst>
      <p:ext uri="{BB962C8B-B14F-4D97-AF65-F5344CB8AC3E}">
        <p14:creationId xmlns:p14="http://schemas.microsoft.com/office/powerpoint/2010/main" val="2551732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Technology used  </a:t>
            </a:r>
            <a:endParaRPr lang="en-US" dirty="0"/>
          </a:p>
        </p:txBody>
      </p:sp>
      <p:sp>
        <p:nvSpPr>
          <p:cNvPr id="3" name="Content Placeholder 2"/>
          <p:cNvSpPr>
            <a:spLocks noGrp="1"/>
          </p:cNvSpPr>
          <p:nvPr>
            <p:ph idx="1"/>
          </p:nvPr>
        </p:nvSpPr>
        <p:spPr>
          <a:xfrm>
            <a:off x="1333917" y="2480493"/>
            <a:ext cx="9475253" cy="4271234"/>
          </a:xfrm>
        </p:spPr>
        <p:txBody>
          <a:bodyPr>
            <a:noAutofit/>
          </a:bodyPr>
          <a:lstStyle/>
          <a:p>
            <a:pPr marL="0" indent="0">
              <a:buNone/>
            </a:pPr>
            <a:r>
              <a:rPr lang="en-US" b="1" dirty="0"/>
              <a:t>Biometric Sensors: </a:t>
            </a:r>
            <a:r>
              <a:rPr lang="en-US" dirty="0"/>
              <a:t>These ATMs are equipped with specialized sensors for capturing facial images and fingerprints. For facial recognition, they use cameras, while for fingerprint recognition, they have fingerprint scanners or </a:t>
            </a:r>
            <a:r>
              <a:rPr lang="en-US" dirty="0" smtClean="0"/>
              <a:t>sensors.</a:t>
            </a:r>
          </a:p>
          <a:p>
            <a:pPr marL="0" indent="0">
              <a:buNone/>
            </a:pPr>
            <a:r>
              <a:rPr lang="en-US" b="1" dirty="0"/>
              <a:t>Database: </a:t>
            </a:r>
            <a:r>
              <a:rPr lang="en-US" dirty="0"/>
              <a:t>A database stores biometric data for authorized users. This database contains pre-registered facial images and fingerprint templates for comparison during authentication.</a:t>
            </a:r>
          </a:p>
          <a:p>
            <a:pPr marL="0" indent="0">
              <a:buNone/>
            </a:pPr>
            <a:r>
              <a:rPr lang="en-US" b="1" dirty="0" smtClean="0"/>
              <a:t>Face </a:t>
            </a:r>
            <a:r>
              <a:rPr lang="en-US" b="1" dirty="0"/>
              <a:t>Recognition Technology</a:t>
            </a:r>
            <a:r>
              <a:rPr lang="en-US" dirty="0"/>
              <a:t>: This technology uses cameras and facial recognition algorithms to capture and verify a person's identity based on their facial features. It </a:t>
            </a:r>
            <a:r>
              <a:rPr lang="en-US" dirty="0" smtClean="0"/>
              <a:t> compares the </a:t>
            </a:r>
            <a:r>
              <a:rPr lang="en-US" dirty="0"/>
              <a:t>user's face with a stored database of authorized </a:t>
            </a:r>
            <a:r>
              <a:rPr lang="en-US" dirty="0" smtClean="0"/>
              <a:t>users.Algorithms like CNN,Deepface and FaceNet.</a:t>
            </a:r>
          </a:p>
          <a:p>
            <a:pPr marL="0" indent="0">
              <a:buNone/>
            </a:pPr>
            <a:r>
              <a:rPr lang="en-US" b="1" dirty="0"/>
              <a:t>Fingerprint Scanners</a:t>
            </a:r>
            <a:r>
              <a:rPr lang="en-US" dirty="0"/>
              <a:t>: Fingerprint recognition involves the use of fingerprint sensors to capture and analyze a user's fingerprint for authentication. These sensors are capable of capturing unique patterns in fingerprints</a:t>
            </a:r>
            <a:r>
              <a:rPr lang="en-US" dirty="0" smtClean="0"/>
              <a:t>.</a:t>
            </a:r>
          </a:p>
          <a:p>
            <a:pPr marL="0" indent="0">
              <a:buNone/>
            </a:pPr>
            <a:endParaRPr lang="en-US" dirty="0"/>
          </a:p>
        </p:txBody>
      </p:sp>
    </p:spTree>
    <p:extLst>
      <p:ext uri="{BB962C8B-B14F-4D97-AF65-F5344CB8AC3E}">
        <p14:creationId xmlns:p14="http://schemas.microsoft.com/office/powerpoint/2010/main" val="1815782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normAutofit/>
          </a:bodyPr>
          <a:lstStyle/>
          <a:p>
            <a:r>
              <a:rPr lang="en-US" b="1" dirty="0"/>
              <a:t>Machine Learning and AI: </a:t>
            </a:r>
            <a:r>
              <a:rPr lang="en-US" dirty="0"/>
              <a:t>Machine learning algorithms and artificial intelligence are used to improve the accuracy of facial recognition and fingerprint matching over time. They can adapt to different lighting conditions, angles, and variations in biometric data</a:t>
            </a:r>
            <a:r>
              <a:rPr lang="en-US" dirty="0" smtClean="0"/>
              <a:t>.</a:t>
            </a:r>
          </a:p>
        </p:txBody>
      </p:sp>
    </p:spTree>
    <p:extLst>
      <p:ext uri="{BB962C8B-B14F-4D97-AF65-F5344CB8AC3E}">
        <p14:creationId xmlns:p14="http://schemas.microsoft.com/office/powerpoint/2010/main" val="1828601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HARDWARE  REQUIREMENTS</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Camera:</a:t>
            </a:r>
            <a:r>
              <a:rPr lang="en-US" dirty="0" smtClean="0"/>
              <a:t> </a:t>
            </a:r>
            <a:r>
              <a:rPr lang="en-US" dirty="0"/>
              <a:t>High-resolution cameras with good low-light performance are essential for capturing clear facial images. Depending on the ATM's </a:t>
            </a:r>
            <a:r>
              <a:rPr lang="en-US" dirty="0" smtClean="0"/>
              <a:t>design.</a:t>
            </a:r>
          </a:p>
          <a:p>
            <a:pPr marL="0" indent="0">
              <a:buNone/>
            </a:pPr>
            <a:r>
              <a:rPr lang="en-US" b="1" dirty="0"/>
              <a:t>Fingerprint Scanner:</a:t>
            </a:r>
            <a:r>
              <a:rPr lang="en-US" dirty="0"/>
              <a:t> For fingerprint recognition, </a:t>
            </a:r>
            <a:r>
              <a:rPr lang="en-US" dirty="0" smtClean="0"/>
              <a:t>We'll </a:t>
            </a:r>
            <a:r>
              <a:rPr lang="en-US" dirty="0"/>
              <a:t>need a high-quality fingerprint scanner that can capture and process fingerprints accurately and quickly. Ensure compatibility with your chosen biometric recognition software</a:t>
            </a:r>
            <a:r>
              <a:rPr lang="en-US" dirty="0" smtClean="0"/>
              <a:t>.</a:t>
            </a:r>
          </a:p>
          <a:p>
            <a:pPr marL="0" indent="0">
              <a:buNone/>
            </a:pPr>
            <a:r>
              <a:rPr lang="en-US" b="1" dirty="0"/>
              <a:t>Processing </a:t>
            </a:r>
            <a:r>
              <a:rPr lang="en-US" b="1" dirty="0" smtClean="0"/>
              <a:t>Unit </a:t>
            </a:r>
            <a:r>
              <a:rPr lang="en-US" dirty="0" smtClean="0"/>
              <a:t>: Sufficient </a:t>
            </a:r>
            <a:r>
              <a:rPr lang="en-US" dirty="0"/>
              <a:t>RAM to handle multiple concurrent transactions and biometric verifications</a:t>
            </a:r>
            <a:r>
              <a:rPr lang="en-US" dirty="0" smtClean="0"/>
              <a:t>.</a:t>
            </a:r>
          </a:p>
          <a:p>
            <a:pPr marL="0" indent="0">
              <a:buNone/>
            </a:pPr>
            <a:r>
              <a:rPr lang="en-US" b="1" dirty="0"/>
              <a:t>Power Supply </a:t>
            </a:r>
            <a:r>
              <a:rPr lang="en-US" dirty="0" smtClean="0"/>
              <a:t>: </a:t>
            </a:r>
            <a:r>
              <a:rPr lang="en-US" dirty="0"/>
              <a:t>To ensure the ATM remains operational during power outages and to protect against power fluctuations.</a:t>
            </a:r>
          </a:p>
          <a:p>
            <a:endParaRPr lang="en-US" dirty="0"/>
          </a:p>
          <a:p>
            <a:pPr marL="0" indent="0">
              <a:buNone/>
            </a:pPr>
            <a:endParaRPr lang="en-US" dirty="0"/>
          </a:p>
        </p:txBody>
      </p:sp>
    </p:spTree>
    <p:extLst>
      <p:ext uri="{BB962C8B-B14F-4D97-AF65-F5344CB8AC3E}">
        <p14:creationId xmlns:p14="http://schemas.microsoft.com/office/powerpoint/2010/main" val="2452455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REPORTS</a:t>
            </a:r>
            <a:endParaRPr lang="en-IN" dirty="0"/>
          </a:p>
        </p:txBody>
      </p:sp>
      <p:sp>
        <p:nvSpPr>
          <p:cNvPr id="3" name="Content Placeholder 2"/>
          <p:cNvSpPr>
            <a:spLocks noGrp="1"/>
          </p:cNvSpPr>
          <p:nvPr>
            <p:ph idx="1"/>
          </p:nvPr>
        </p:nvSpPr>
        <p:spPr>
          <a:xfrm>
            <a:off x="1154954" y="2603499"/>
            <a:ext cx="8825659" cy="4124559"/>
          </a:xfrm>
        </p:spPr>
        <p:txBody>
          <a:bodyPr>
            <a:normAutofit lnSpcReduction="10000"/>
          </a:bodyPr>
          <a:lstStyle/>
          <a:p>
            <a:pPr marL="0" indent="0">
              <a:buNone/>
            </a:pPr>
            <a:r>
              <a:rPr lang="en-US" b="1" dirty="0" smtClean="0"/>
              <a:t>Enhanced Security :-</a:t>
            </a:r>
            <a:endParaRPr lang="en-IN" b="1" dirty="0"/>
          </a:p>
          <a:p>
            <a:r>
              <a:rPr lang="en-US" b="1" dirty="0"/>
              <a:t>Face Recognition:</a:t>
            </a:r>
            <a:r>
              <a:rPr lang="en-US" dirty="0"/>
              <a:t> Smart ATMs equipped with face recognition technology can identify customers by analyzing their facial features. This adds an extra layer of security beyond traditional ATM card and PIN-based authentication, making it more difficult for unauthorized individuals to access the ATM.</a:t>
            </a:r>
          </a:p>
          <a:p>
            <a:r>
              <a:rPr lang="en-US" b="1" dirty="0"/>
              <a:t>Fingerprint Authentication:</a:t>
            </a:r>
            <a:r>
              <a:rPr lang="en-US" dirty="0"/>
              <a:t> Fingerprint recognition is another biometric method that can be used to authenticate users. It offers a unique and nearly foolproof way to verify a person's identity, reducing the risk of card skimming and PIN theft</a:t>
            </a:r>
            <a:r>
              <a:rPr lang="en-US" dirty="0" smtClean="0"/>
              <a:t>.</a:t>
            </a:r>
          </a:p>
          <a:p>
            <a:r>
              <a:rPr lang="en-US" b="1" dirty="0"/>
              <a:t>Convenience:</a:t>
            </a:r>
            <a:r>
              <a:rPr lang="en-US" dirty="0"/>
              <a:t> Smart ATMs with biometric authentication methods can provide a faster and more convenient experience for customers. Users no longer need to remember PINs or carry physical cards; they can simply use their faces or fingerprints for access.</a:t>
            </a:r>
          </a:p>
          <a:p>
            <a:pPr marL="0" indent="0">
              <a:buNone/>
            </a:pPr>
            <a:endParaRPr lang="en-IN" b="1" dirty="0"/>
          </a:p>
        </p:txBody>
      </p:sp>
    </p:spTree>
    <p:extLst>
      <p:ext uri="{BB962C8B-B14F-4D97-AF65-F5344CB8AC3E}">
        <p14:creationId xmlns:p14="http://schemas.microsoft.com/office/powerpoint/2010/main" val="3326179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B5EF4-E9AE-A857-CB11-BB6E06DCC894}"/>
              </a:ext>
            </a:extLst>
          </p:cNvPr>
          <p:cNvSpPr>
            <a:spLocks noGrp="1"/>
          </p:cNvSpPr>
          <p:nvPr>
            <p:ph type="title"/>
          </p:nvPr>
        </p:nvSpPr>
        <p:spPr>
          <a:xfrm>
            <a:off x="423512" y="96253"/>
            <a:ext cx="10504430" cy="1867301"/>
          </a:xfrm>
        </p:spPr>
        <p:txBody>
          <a:bodyPr/>
          <a:lstStyle/>
          <a:p>
            <a:r>
              <a:rPr lang="en-IN" dirty="0" smtClean="0"/>
              <a:t>                              Gantt </a:t>
            </a:r>
            <a:r>
              <a:rPr lang="en-IN" dirty="0"/>
              <a:t>Chart</a:t>
            </a:r>
          </a:p>
        </p:txBody>
      </p:sp>
      <p:graphicFrame>
        <p:nvGraphicFramePr>
          <p:cNvPr id="4" name="Table 4">
            <a:extLst>
              <a:ext uri="{FF2B5EF4-FFF2-40B4-BE49-F238E27FC236}">
                <a16:creationId xmlns:a16="http://schemas.microsoft.com/office/drawing/2014/main" id="{36D436B7-2726-FDBB-598B-CF8BC61417BA}"/>
              </a:ext>
            </a:extLst>
          </p:cNvPr>
          <p:cNvGraphicFramePr>
            <a:graphicFrameLocks noGrp="1"/>
          </p:cNvGraphicFramePr>
          <p:nvPr>
            <p:extLst>
              <p:ext uri="{D42A27DB-BD31-4B8C-83A1-F6EECF244321}">
                <p14:modId xmlns:p14="http://schemas.microsoft.com/office/powerpoint/2010/main" val="294711670"/>
              </p:ext>
            </p:extLst>
          </p:nvPr>
        </p:nvGraphicFramePr>
        <p:xfrm>
          <a:off x="423513" y="1876926"/>
          <a:ext cx="11653540" cy="4874602"/>
        </p:xfrm>
        <a:graphic>
          <a:graphicData uri="http://schemas.openxmlformats.org/drawingml/2006/table">
            <a:tbl>
              <a:tblPr firstRow="1" bandRow="1">
                <a:tableStyleId>{5C22544A-7EE6-4342-B048-85BDC9FD1C3A}</a:tableStyleId>
              </a:tblPr>
              <a:tblGrid>
                <a:gridCol w="1875135">
                  <a:extLst>
                    <a:ext uri="{9D8B030D-6E8A-4147-A177-3AD203B41FA5}">
                      <a16:colId xmlns:a16="http://schemas.microsoft.com/office/drawing/2014/main" val="1270532061"/>
                    </a:ext>
                  </a:extLst>
                </a:gridCol>
                <a:gridCol w="1741198">
                  <a:extLst>
                    <a:ext uri="{9D8B030D-6E8A-4147-A177-3AD203B41FA5}">
                      <a16:colId xmlns:a16="http://schemas.microsoft.com/office/drawing/2014/main" val="1068629940"/>
                    </a:ext>
                  </a:extLst>
                </a:gridCol>
                <a:gridCol w="1428676">
                  <a:extLst>
                    <a:ext uri="{9D8B030D-6E8A-4147-A177-3AD203B41FA5}">
                      <a16:colId xmlns:a16="http://schemas.microsoft.com/office/drawing/2014/main" val="2631112952"/>
                    </a:ext>
                  </a:extLst>
                </a:gridCol>
                <a:gridCol w="1622142">
                  <a:extLst>
                    <a:ext uri="{9D8B030D-6E8A-4147-A177-3AD203B41FA5}">
                      <a16:colId xmlns:a16="http://schemas.microsoft.com/office/drawing/2014/main" val="955739854"/>
                    </a:ext>
                  </a:extLst>
                </a:gridCol>
                <a:gridCol w="1592376">
                  <a:extLst>
                    <a:ext uri="{9D8B030D-6E8A-4147-A177-3AD203B41FA5}">
                      <a16:colId xmlns:a16="http://schemas.microsoft.com/office/drawing/2014/main" val="3339639925"/>
                    </a:ext>
                  </a:extLst>
                </a:gridCol>
                <a:gridCol w="1726316">
                  <a:extLst>
                    <a:ext uri="{9D8B030D-6E8A-4147-A177-3AD203B41FA5}">
                      <a16:colId xmlns:a16="http://schemas.microsoft.com/office/drawing/2014/main" val="3248285404"/>
                    </a:ext>
                  </a:extLst>
                </a:gridCol>
                <a:gridCol w="1667697">
                  <a:extLst>
                    <a:ext uri="{9D8B030D-6E8A-4147-A177-3AD203B41FA5}">
                      <a16:colId xmlns:a16="http://schemas.microsoft.com/office/drawing/2014/main" val="3726166564"/>
                    </a:ext>
                  </a:extLst>
                </a:gridCol>
              </a:tblGrid>
              <a:tr h="683760">
                <a:tc>
                  <a:txBody>
                    <a:bodyPr/>
                    <a:lstStyle/>
                    <a:p>
                      <a:r>
                        <a:rPr lang="en-US" dirty="0"/>
                        <a:t>           </a:t>
                      </a:r>
                      <a:r>
                        <a:rPr lang="en-US" sz="1800" b="0" i="0" u="none" strike="noStrike" noProof="0" dirty="0">
                          <a:latin typeface="Arial"/>
                        </a:rPr>
                        <a:t>Task</a:t>
                      </a:r>
                      <a:endParaRPr lang="en-US" dirty="0"/>
                    </a:p>
                  </a:txBody>
                  <a:tcPr/>
                </a:tc>
                <a:tc>
                  <a:txBody>
                    <a:bodyPr/>
                    <a:lstStyle/>
                    <a:p>
                      <a:pPr lvl="0">
                        <a:buNone/>
                      </a:pPr>
                      <a:r>
                        <a:rPr lang="en-US" sz="1800" b="0" i="0" u="none" strike="noStrike" noProof="0" dirty="0">
                          <a:latin typeface="Arial"/>
                        </a:rPr>
                        <a:t> 15sep-17sep</a:t>
                      </a:r>
                      <a:endParaRPr lang="en-US" dirty="0"/>
                    </a:p>
                  </a:txBody>
                  <a:tcPr/>
                </a:tc>
                <a:tc>
                  <a:txBody>
                    <a:bodyPr/>
                    <a:lstStyle/>
                    <a:p>
                      <a:pPr lvl="0">
                        <a:buNone/>
                      </a:pPr>
                      <a:r>
                        <a:rPr lang="en-US" sz="1800" b="0" i="0" u="none" strike="noStrike" noProof="0" dirty="0">
                          <a:latin typeface="Arial"/>
                        </a:rPr>
                        <a:t>18Sep-28Sep</a:t>
                      </a:r>
                      <a:endParaRPr lang="en-US" dirty="0"/>
                    </a:p>
                  </a:txBody>
                  <a:tcPr/>
                </a:tc>
                <a:tc>
                  <a:txBody>
                    <a:bodyPr/>
                    <a:lstStyle/>
                    <a:p>
                      <a:pPr lvl="0">
                        <a:buNone/>
                      </a:pPr>
                      <a:r>
                        <a:rPr lang="en-US" sz="1800" b="0" i="0" u="none" strike="noStrike" noProof="0" dirty="0">
                          <a:latin typeface="Arial"/>
                        </a:rPr>
                        <a:t> 29Oct-15Nov</a:t>
                      </a:r>
                      <a:endParaRPr lang="en-US" dirty="0"/>
                    </a:p>
                  </a:txBody>
                  <a:tcPr/>
                </a:tc>
                <a:tc>
                  <a:txBody>
                    <a:bodyPr/>
                    <a:lstStyle/>
                    <a:p>
                      <a:pPr lvl="0">
                        <a:buNone/>
                      </a:pPr>
                      <a:r>
                        <a:rPr lang="en-US" sz="1800" b="0" i="0" u="none" strike="noStrike" noProof="0" dirty="0">
                          <a:latin typeface="Arial"/>
                        </a:rPr>
                        <a:t>16Nov-2Dec</a:t>
                      </a:r>
                      <a:endParaRPr lang="en-US" dirty="0"/>
                    </a:p>
                  </a:txBody>
                  <a:tcPr/>
                </a:tc>
                <a:tc>
                  <a:txBody>
                    <a:bodyPr/>
                    <a:lstStyle/>
                    <a:p>
                      <a:pPr lvl="0">
                        <a:buNone/>
                      </a:pPr>
                      <a:r>
                        <a:rPr lang="en-US" sz="1800" b="0" i="0" u="none" strike="noStrike" noProof="0" dirty="0">
                          <a:latin typeface="Arial"/>
                        </a:rPr>
                        <a:t>3Dec-10may</a:t>
                      </a:r>
                      <a:endParaRPr lang="en-US" dirty="0"/>
                    </a:p>
                  </a:txBody>
                  <a:tcPr/>
                </a:tc>
                <a:tc>
                  <a:txBody>
                    <a:bodyPr/>
                    <a:lstStyle/>
                    <a:p>
                      <a:pPr lvl="0">
                        <a:buNone/>
                      </a:pPr>
                      <a:r>
                        <a:rPr lang="en-US" sz="1800" b="0" i="0" u="none" strike="noStrike" noProof="0" dirty="0"/>
                        <a:t>11Dec-20Dec</a:t>
                      </a:r>
                      <a:endParaRPr lang="en-US" dirty="0"/>
                    </a:p>
                  </a:txBody>
                  <a:tcPr/>
                </a:tc>
                <a:extLst>
                  <a:ext uri="{0D108BD9-81ED-4DB2-BD59-A6C34878D82A}">
                    <a16:rowId xmlns:a16="http://schemas.microsoft.com/office/drawing/2014/main" val="60860892"/>
                  </a:ext>
                </a:extLst>
              </a:tr>
              <a:tr h="740671">
                <a:tc>
                  <a:txBody>
                    <a:bodyPr/>
                    <a:lstStyle/>
                    <a:p>
                      <a:pPr lvl="0">
                        <a:buNone/>
                      </a:pPr>
                      <a:r>
                        <a:rPr lang="en-US" sz="1800" b="0" i="0" u="none" strike="noStrike" noProof="0" dirty="0">
                          <a:latin typeface="Arial"/>
                        </a:rPr>
                        <a:t>Develop project proposal </a:t>
                      </a:r>
                      <a:endParaRPr lang="en-US" dirty="0"/>
                    </a:p>
                  </a:txBody>
                  <a:tcPr/>
                </a:tc>
                <a:tc>
                  <a:txBody>
                    <a:bodyPr/>
                    <a:lstStyle/>
                    <a:p>
                      <a:pPr lvl="0">
                        <a:buNone/>
                      </a:pPr>
                      <a:endParaRPr lang="en-US" sz="1800" b="0" i="0" u="none" strike="noStrike" noProof="0" dirty="0">
                        <a:latin typeface="Arial"/>
                      </a:endParaRPr>
                    </a:p>
                    <a:p>
                      <a:pPr lvl="0">
                        <a:buNone/>
                      </a:pPr>
                      <a:r>
                        <a:rPr lang="en-US" sz="1800" b="0" i="0" u="none" strike="noStrike" noProof="0" dirty="0">
                          <a:latin typeface="Arial"/>
                        </a:rPr>
                        <a:t>     3  days</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5366972"/>
                  </a:ext>
                </a:extLst>
              </a:tr>
              <a:tr h="683760">
                <a:tc>
                  <a:txBody>
                    <a:bodyPr/>
                    <a:lstStyle/>
                    <a:p>
                      <a:pPr lvl="0">
                        <a:buNone/>
                      </a:pPr>
                      <a:r>
                        <a:rPr lang="en-US" sz="1800" b="0" i="0" u="none" strike="noStrike" noProof="0" dirty="0">
                          <a:latin typeface="Arial"/>
                        </a:rPr>
                        <a:t>Analysis</a:t>
                      </a:r>
                      <a:endParaRPr lang="en-US" dirty="0"/>
                    </a:p>
                  </a:txBody>
                  <a:tcPr/>
                </a:tc>
                <a:tc>
                  <a:txBody>
                    <a:bodyPr/>
                    <a:lstStyle/>
                    <a:p>
                      <a:endParaRPr lang="en-US"/>
                    </a:p>
                  </a:txBody>
                  <a:tcPr/>
                </a:tc>
                <a:tc>
                  <a:txBody>
                    <a:bodyPr/>
                    <a:lstStyle/>
                    <a:p>
                      <a:pPr lvl="0">
                        <a:buNone/>
                      </a:pPr>
                      <a:endParaRPr lang="en-US" sz="1800" b="0" i="0" u="none" strike="noStrike" noProof="0" dirty="0">
                        <a:latin typeface="Arial"/>
                      </a:endParaRPr>
                    </a:p>
                    <a:p>
                      <a:pPr lvl="0">
                        <a:buNone/>
                      </a:pPr>
                      <a:r>
                        <a:rPr lang="en-US" sz="1800" b="0" i="0" u="none" strike="noStrike" noProof="0" dirty="0">
                          <a:latin typeface="Arial"/>
                        </a:rPr>
                        <a:t>10 days</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3267861050"/>
                  </a:ext>
                </a:extLst>
              </a:tr>
              <a:tr h="683760">
                <a:tc>
                  <a:txBody>
                    <a:bodyPr/>
                    <a:lstStyle/>
                    <a:p>
                      <a:pPr lvl="0">
                        <a:buNone/>
                      </a:pPr>
                      <a:r>
                        <a:rPr lang="en-US" sz="1800" b="0" i="0" u="none" strike="noStrike" noProof="0" dirty="0">
                          <a:latin typeface="Arial"/>
                        </a:rPr>
                        <a:t>Designing</a:t>
                      </a:r>
                      <a:endParaRPr lang="en-US" dirty="0"/>
                    </a:p>
                  </a:txBody>
                  <a:tcPr/>
                </a:tc>
                <a:tc>
                  <a:txBody>
                    <a:bodyPr/>
                    <a:lstStyle/>
                    <a:p>
                      <a:endParaRPr lang="en-US"/>
                    </a:p>
                  </a:txBody>
                  <a:tcPr/>
                </a:tc>
                <a:tc>
                  <a:txBody>
                    <a:bodyPr/>
                    <a:lstStyle/>
                    <a:p>
                      <a:endParaRPr lang="en-US"/>
                    </a:p>
                  </a:txBody>
                  <a:tcPr/>
                </a:tc>
                <a:tc>
                  <a:txBody>
                    <a:bodyPr/>
                    <a:lstStyle/>
                    <a:p>
                      <a:pPr lvl="0">
                        <a:buNone/>
                      </a:pPr>
                      <a:endParaRPr lang="en-US" sz="1800" b="0" i="0" u="none" strike="noStrike" noProof="0" dirty="0">
                        <a:latin typeface="Arial"/>
                      </a:endParaRPr>
                    </a:p>
                    <a:p>
                      <a:pPr lvl="0">
                        <a:buNone/>
                      </a:pPr>
                      <a:r>
                        <a:rPr lang="en-US" sz="1800" b="0" i="0" u="none" strike="noStrike" noProof="0" dirty="0" smtClean="0">
                          <a:latin typeface="Arial"/>
                        </a:rPr>
                        <a:t>15</a:t>
                      </a:r>
                      <a:r>
                        <a:rPr lang="en-US" sz="1800" b="0" i="0" u="none" strike="noStrike" baseline="0" noProof="0" dirty="0" smtClean="0">
                          <a:latin typeface="Arial"/>
                        </a:rPr>
                        <a:t> </a:t>
                      </a:r>
                      <a:r>
                        <a:rPr lang="en-US" sz="1800" b="0" i="0" u="none" strike="noStrike" noProof="0" dirty="0" smtClean="0">
                          <a:latin typeface="Arial"/>
                        </a:rPr>
                        <a:t>days</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858778873"/>
                  </a:ext>
                </a:extLst>
              </a:tr>
              <a:tr h="683760">
                <a:tc>
                  <a:txBody>
                    <a:bodyPr/>
                    <a:lstStyle/>
                    <a:p>
                      <a:pPr lvl="0">
                        <a:buNone/>
                      </a:pPr>
                      <a:r>
                        <a:rPr lang="en-US" sz="1800" b="0" i="0" u="none" strike="noStrike" noProof="0" dirty="0">
                          <a:latin typeface="Arial"/>
                        </a:rPr>
                        <a:t>Coding</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pPr lvl="0">
                        <a:buNone/>
                      </a:pPr>
                      <a:endParaRPr lang="en-US" sz="1800" b="0" i="0" u="none" strike="noStrike" noProof="0" dirty="0">
                        <a:latin typeface="Arial"/>
                      </a:endParaRPr>
                    </a:p>
                    <a:p>
                      <a:pPr lvl="0">
                        <a:buNone/>
                      </a:pPr>
                      <a:r>
                        <a:rPr lang="en-US" sz="1800" b="0" i="0" u="none" strike="noStrike" noProof="0" dirty="0" smtClean="0">
                          <a:latin typeface="Arial"/>
                        </a:rPr>
                        <a:t>17 days</a:t>
                      </a:r>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545063760"/>
                  </a:ext>
                </a:extLst>
              </a:tr>
              <a:tr h="683760">
                <a:tc>
                  <a:txBody>
                    <a:bodyPr/>
                    <a:lstStyle/>
                    <a:p>
                      <a:pPr lvl="0">
                        <a:buNone/>
                      </a:pPr>
                      <a:r>
                        <a:rPr lang="en-US" sz="1800" b="0" i="0" u="none" strike="noStrike" noProof="0" dirty="0">
                          <a:latin typeface="Arial"/>
                        </a:rPr>
                        <a:t>Unit Testing</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pPr lvl="0">
                        <a:buNone/>
                      </a:pPr>
                      <a:endParaRPr lang="en-US" sz="1800" b="0" i="0" u="none" strike="noStrike" noProof="0" dirty="0">
                        <a:latin typeface="Arial"/>
                      </a:endParaRPr>
                    </a:p>
                    <a:p>
                      <a:pPr lvl="0">
                        <a:buNone/>
                      </a:pPr>
                      <a:r>
                        <a:rPr lang="en-US" sz="1800" b="0" i="0" u="none" strike="noStrike" noProof="0" dirty="0">
                          <a:latin typeface="Arial"/>
                        </a:rPr>
                        <a:t>7 days</a:t>
                      </a:r>
                      <a:endParaRPr lang="en-US" dirty="0"/>
                    </a:p>
                  </a:txBody>
                  <a:tcPr/>
                </a:tc>
                <a:tc>
                  <a:txBody>
                    <a:bodyPr/>
                    <a:lstStyle/>
                    <a:p>
                      <a:endParaRPr lang="en-US"/>
                    </a:p>
                  </a:txBody>
                  <a:tcPr/>
                </a:tc>
                <a:extLst>
                  <a:ext uri="{0D108BD9-81ED-4DB2-BD59-A6C34878D82A}">
                    <a16:rowId xmlns:a16="http://schemas.microsoft.com/office/drawing/2014/main" val="3897893180"/>
                  </a:ext>
                </a:extLst>
              </a:tr>
              <a:tr h="715131">
                <a:tc>
                  <a:txBody>
                    <a:bodyPr/>
                    <a:lstStyle/>
                    <a:p>
                      <a:pPr lvl="0">
                        <a:buNone/>
                      </a:pPr>
                      <a:r>
                        <a:rPr lang="en-US" sz="1800" b="0" i="0" u="none" strike="noStrike" noProof="0" dirty="0">
                          <a:latin typeface="Arial"/>
                        </a:rPr>
                        <a:t>Implementation</a:t>
                      </a:r>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pPr lvl="0">
                        <a:buNone/>
                      </a:pPr>
                      <a:endParaRPr lang="en-US" sz="1800" b="0" i="0" u="none" strike="noStrike" noProof="0" dirty="0">
                        <a:latin typeface="Arial"/>
                      </a:endParaRPr>
                    </a:p>
                    <a:p>
                      <a:pPr lvl="0">
                        <a:buNone/>
                      </a:pPr>
                      <a:r>
                        <a:rPr lang="en-US" sz="1800" b="0" i="0" u="none" strike="noStrike" noProof="0" dirty="0">
                          <a:latin typeface="Arial"/>
                        </a:rPr>
                        <a:t> 9 days</a:t>
                      </a:r>
                      <a:endParaRPr lang="en-US" dirty="0"/>
                    </a:p>
                  </a:txBody>
                  <a:tcPr/>
                </a:tc>
                <a:extLst>
                  <a:ext uri="{0D108BD9-81ED-4DB2-BD59-A6C34878D82A}">
                    <a16:rowId xmlns:a16="http://schemas.microsoft.com/office/drawing/2014/main" val="3119453618"/>
                  </a:ext>
                </a:extLst>
              </a:tr>
            </a:tbl>
          </a:graphicData>
        </a:graphic>
      </p:graphicFrame>
    </p:spTree>
    <p:extLst>
      <p:ext uri="{BB962C8B-B14F-4D97-AF65-F5344CB8AC3E}">
        <p14:creationId xmlns:p14="http://schemas.microsoft.com/office/powerpoint/2010/main" val="1401172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789 Thank You Presentation Stock Photos - Free &amp; Royalty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7045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93034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147</TotalTime>
  <Words>617</Words>
  <Application>Microsoft Office PowerPoint</Application>
  <PresentationFormat>Widescreen</PresentationFormat>
  <Paragraphs>55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Century Gothic</vt:lpstr>
      <vt:lpstr>Tw Cen MT</vt:lpstr>
      <vt:lpstr>Wingdings 3</vt:lpstr>
      <vt:lpstr>Ion Boardroom</vt:lpstr>
      <vt:lpstr>SMART ATM USING FACE RECOGNITION AND FINGERPRINT</vt:lpstr>
      <vt:lpstr>                      INTRODUCTION</vt:lpstr>
      <vt:lpstr>                         </vt:lpstr>
      <vt:lpstr>                   Technology used  </vt:lpstr>
      <vt:lpstr>                   </vt:lpstr>
      <vt:lpstr>        HARDWARE  REQUIREMENTS</vt:lpstr>
      <vt:lpstr>                           REPORTS</vt:lpstr>
      <vt:lpstr>                              Gantt Chart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ATM USING FACE RECOGNITION AND FINGERPRINT</dc:title>
  <dc:creator>USER</dc:creator>
  <cp:lastModifiedBy>Dell</cp:lastModifiedBy>
  <cp:revision>18</cp:revision>
  <dcterms:created xsi:type="dcterms:W3CDTF">2023-09-23T13:04:08Z</dcterms:created>
  <dcterms:modified xsi:type="dcterms:W3CDTF">2023-09-25T01:54:06Z</dcterms:modified>
</cp:coreProperties>
</file>