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69" r:id="rId4"/>
    <p:sldId id="272" r:id="rId5"/>
    <p:sldId id="273" r:id="rId6"/>
    <p:sldId id="270" r:id="rId7"/>
    <p:sldId id="285" r:id="rId8"/>
    <p:sldId id="286" r:id="rId9"/>
    <p:sldId id="274" r:id="rId10"/>
    <p:sldId id="275" r:id="rId11"/>
    <p:sldId id="276" r:id="rId12"/>
    <p:sldId id="278" r:id="rId13"/>
    <p:sldId id="277" r:id="rId14"/>
    <p:sldId id="287" r:id="rId15"/>
    <p:sldId id="288" r:id="rId16"/>
    <p:sldId id="279" r:id="rId17"/>
    <p:sldId id="280" r:id="rId18"/>
    <p:sldId id="281" r:id="rId19"/>
    <p:sldId id="291" r:id="rId20"/>
    <p:sldId id="282" r:id="rId21"/>
    <p:sldId id="289" r:id="rId22"/>
    <p:sldId id="290" r:id="rId23"/>
    <p:sldId id="292" r:id="rId24"/>
    <p:sldId id="267" r:id="rId25"/>
    <p:sldId id="268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3">
          <p15:clr>
            <a:srgbClr val="A4A3A4"/>
          </p15:clr>
        </p15:guide>
        <p15:guide id="2" pos="674">
          <p15:clr>
            <a:srgbClr val="A4A3A4"/>
          </p15:clr>
        </p15:guide>
        <p15:guide id="3" orient="horz" pos="24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3399FF"/>
    <a:srgbClr val="67D59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3" autoAdjust="0"/>
    <p:restoredTop sz="80826" autoAdjust="0"/>
  </p:normalViewPr>
  <p:slideViewPr>
    <p:cSldViewPr snapToGrid="0" snapToObjects="1" showGuides="1">
      <p:cViewPr varScale="1">
        <p:scale>
          <a:sx n="93" d="100"/>
          <a:sy n="93" d="100"/>
        </p:scale>
        <p:origin x="950" y="67"/>
      </p:cViewPr>
      <p:guideLst>
        <p:guide orient="horz" pos="563"/>
        <p:guide pos="674"/>
        <p:guide orient="horz" pos="24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8FD55-DF5B-4EFA-9F8F-5EE27820B90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9F1C6FC-B2FE-4BD4-AA78-BF489614FA85}">
      <dgm:prSet phldrT="[Text]" custT="1"/>
      <dgm:spPr/>
      <dgm:t>
        <a:bodyPr/>
        <a:lstStyle/>
        <a:p>
          <a:r>
            <a:rPr lang="de-DE" sz="1800" dirty="0">
              <a:latin typeface="Lato"/>
            </a:rPr>
            <a:t>Prototyp 2</a:t>
          </a:r>
        </a:p>
        <a:p>
          <a:r>
            <a: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rPr>
            <a:t>Entwicklung: 04.07. – 06.07.</a:t>
          </a:r>
          <a:br>
            <a: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rPr>
          </a:br>
          <a:r>
            <a: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rPr>
            <a:t>Test: 07.07. – 12.07.</a:t>
          </a:r>
        </a:p>
      </dgm:t>
    </dgm:pt>
    <dgm:pt modelId="{F8F787D5-CBCB-4DF7-80CB-B04A754BE128}" type="parTrans" cxnId="{F74D397D-6E22-4F45-96D3-E1EF4C43C61C}">
      <dgm:prSet/>
      <dgm:spPr/>
      <dgm:t>
        <a:bodyPr/>
        <a:lstStyle/>
        <a:p>
          <a:endParaRPr lang="de-DE">
            <a:latin typeface="Lato"/>
          </a:endParaRPr>
        </a:p>
      </dgm:t>
    </dgm:pt>
    <dgm:pt modelId="{B0908937-432C-4453-A739-5557517809AE}" type="sibTrans" cxnId="{F74D397D-6E22-4F45-96D3-E1EF4C43C61C}">
      <dgm:prSet/>
      <dgm:spPr/>
      <dgm:t>
        <a:bodyPr/>
        <a:lstStyle/>
        <a:p>
          <a:endParaRPr lang="de-DE">
            <a:latin typeface="Lato"/>
          </a:endParaRPr>
        </a:p>
      </dgm:t>
    </dgm:pt>
    <dgm:pt modelId="{13AE7D18-82CF-4109-BC5D-BD0F88593E84}">
      <dgm:prSet phldrT="[Text]" custT="1"/>
      <dgm:spPr/>
      <dgm:t>
        <a:bodyPr/>
        <a:lstStyle/>
        <a:p>
          <a:pPr algn="l"/>
          <a:r>
            <a:rPr lang="de-DE" sz="1800" dirty="0">
              <a:latin typeface="Lato"/>
            </a:rPr>
            <a:t>Prototyp 3</a:t>
          </a:r>
        </a:p>
        <a:p>
          <a:pPr algn="l"/>
          <a:r>
            <a: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rPr>
            <a:t>Entwicklung: 13.07. – 25.07.</a:t>
          </a:r>
        </a:p>
      </dgm:t>
    </dgm:pt>
    <dgm:pt modelId="{05391662-3412-4E2B-9747-2235D6408B50}" type="parTrans" cxnId="{BCE0C1EE-2FC2-44AF-BF8F-469A9BBE2C0F}">
      <dgm:prSet/>
      <dgm:spPr/>
      <dgm:t>
        <a:bodyPr/>
        <a:lstStyle/>
        <a:p>
          <a:endParaRPr lang="de-DE">
            <a:latin typeface="Lato"/>
          </a:endParaRPr>
        </a:p>
      </dgm:t>
    </dgm:pt>
    <dgm:pt modelId="{A2DF06DC-0BC9-493B-A4C1-FCD704D170D9}" type="sibTrans" cxnId="{BCE0C1EE-2FC2-44AF-BF8F-469A9BBE2C0F}">
      <dgm:prSet/>
      <dgm:spPr/>
      <dgm:t>
        <a:bodyPr/>
        <a:lstStyle/>
        <a:p>
          <a:endParaRPr lang="de-DE">
            <a:latin typeface="Lato"/>
          </a:endParaRPr>
        </a:p>
      </dgm:t>
    </dgm:pt>
    <dgm:pt modelId="{EB594BA7-F972-4475-93EA-400F0D60FF83}">
      <dgm:prSet phldrT="[Text]" custT="1"/>
      <dgm:spPr/>
      <dgm:t>
        <a:bodyPr/>
        <a:lstStyle/>
        <a:p>
          <a:endParaRPr lang="de-DE" sz="1400" dirty="0">
            <a:solidFill>
              <a:schemeClr val="tx1">
                <a:lumMod val="65000"/>
                <a:lumOff val="35000"/>
              </a:schemeClr>
            </a:solidFill>
            <a:latin typeface="Lato"/>
          </a:endParaRPr>
        </a:p>
      </dgm:t>
    </dgm:pt>
    <dgm:pt modelId="{C97269ED-024D-496A-9758-8EEF61FB0FE7}" type="sibTrans" cxnId="{0A376856-926A-4CF1-87BE-615E17527409}">
      <dgm:prSet/>
      <dgm:spPr/>
      <dgm:t>
        <a:bodyPr/>
        <a:lstStyle/>
        <a:p>
          <a:endParaRPr lang="de-DE">
            <a:latin typeface="Lato"/>
          </a:endParaRPr>
        </a:p>
      </dgm:t>
    </dgm:pt>
    <dgm:pt modelId="{BB420D78-2335-4564-B228-C4A938090A37}" type="parTrans" cxnId="{0A376856-926A-4CF1-87BE-615E17527409}">
      <dgm:prSet/>
      <dgm:spPr/>
      <dgm:t>
        <a:bodyPr/>
        <a:lstStyle/>
        <a:p>
          <a:endParaRPr lang="de-DE">
            <a:latin typeface="Lato"/>
          </a:endParaRPr>
        </a:p>
      </dgm:t>
    </dgm:pt>
    <dgm:pt modelId="{28CFD14E-9DBD-440D-8AEA-046AD57D481B}" type="pres">
      <dgm:prSet presAssocID="{1628FD55-DF5B-4EFA-9F8F-5EE27820B905}" presName="arrowDiagram" presStyleCnt="0">
        <dgm:presLayoutVars>
          <dgm:chMax val="5"/>
          <dgm:dir/>
          <dgm:resizeHandles val="exact"/>
        </dgm:presLayoutVars>
      </dgm:prSet>
      <dgm:spPr/>
    </dgm:pt>
    <dgm:pt modelId="{97150E5C-A5A1-4EE1-B7D9-1378DE3636DB}" type="pres">
      <dgm:prSet presAssocID="{1628FD55-DF5B-4EFA-9F8F-5EE27820B905}" presName="arrow" presStyleLbl="bgShp" presStyleIdx="0" presStyleCnt="1" custScaleX="150784" custScaleY="80198"/>
      <dgm:spPr/>
    </dgm:pt>
    <dgm:pt modelId="{9ED3FAFA-F4E2-4C8A-865C-8D364B989606}" type="pres">
      <dgm:prSet presAssocID="{1628FD55-DF5B-4EFA-9F8F-5EE27820B905}" presName="arrowDiagram3" presStyleCnt="0"/>
      <dgm:spPr/>
    </dgm:pt>
    <dgm:pt modelId="{93269006-F866-467F-8DE9-1F7AE105877D}" type="pres">
      <dgm:prSet presAssocID="{EB594BA7-F972-4475-93EA-400F0D60FF83}" presName="bullet3a" presStyleLbl="node1" presStyleIdx="0" presStyleCnt="3" custLinFactX="-300000" custLinFactY="-11069" custLinFactNeighborX="-326745" custLinFactNeighborY="-100000"/>
      <dgm:spPr/>
    </dgm:pt>
    <dgm:pt modelId="{014C5AD4-B141-4BB3-BF6B-DDF6E2E9357D}" type="pres">
      <dgm:prSet presAssocID="{EB594BA7-F972-4475-93EA-400F0D60FF83}" presName="textBox3a" presStyleLbl="revTx" presStyleIdx="0" presStyleCnt="3" custScaleX="239299" custScaleY="90864" custLinFactNeighborX="-38189" custLinFactNeighborY="2284">
        <dgm:presLayoutVars>
          <dgm:bulletEnabled val="1"/>
        </dgm:presLayoutVars>
      </dgm:prSet>
      <dgm:spPr/>
    </dgm:pt>
    <dgm:pt modelId="{D7D6B528-6510-4C9D-B11D-45C4E71E1D4B}" type="pres">
      <dgm:prSet presAssocID="{C9F1C6FC-B2FE-4BD4-AA78-BF489614FA85}" presName="bullet3b" presStyleLbl="node1" presStyleIdx="1" presStyleCnt="3"/>
      <dgm:spPr/>
    </dgm:pt>
    <dgm:pt modelId="{1D78AD57-DCEE-45E8-B910-D49C247F8602}" type="pres">
      <dgm:prSet presAssocID="{C9F1C6FC-B2FE-4BD4-AA78-BF489614FA85}" presName="textBox3b" presStyleLbl="revTx" presStyleIdx="1" presStyleCnt="3" custScaleX="269315" custScaleY="45192" custLinFactNeighborX="60774" custLinFactNeighborY="-9576">
        <dgm:presLayoutVars>
          <dgm:bulletEnabled val="1"/>
        </dgm:presLayoutVars>
      </dgm:prSet>
      <dgm:spPr/>
    </dgm:pt>
    <dgm:pt modelId="{5A42D8A4-412A-4CC3-9608-FD747928BDA8}" type="pres">
      <dgm:prSet presAssocID="{13AE7D18-82CF-4109-BC5D-BD0F88593E84}" presName="bullet3c" presStyleLbl="node1" presStyleIdx="2" presStyleCnt="3" custLinFactX="199848" custLinFactNeighborX="200000" custLinFactNeighborY="19040"/>
      <dgm:spPr/>
    </dgm:pt>
    <dgm:pt modelId="{86B180D6-0014-46E0-8322-4C5F2D6D0EE1}" type="pres">
      <dgm:prSet presAssocID="{13AE7D18-82CF-4109-BC5D-BD0F88593E84}" presName="textBox3c" presStyleLbl="revTx" presStyleIdx="2" presStyleCnt="3" custScaleX="204981" custScaleY="87313" custLinFactX="9222" custLinFactNeighborX="100000" custLinFactNeighborY="12623">
        <dgm:presLayoutVars>
          <dgm:bulletEnabled val="1"/>
        </dgm:presLayoutVars>
      </dgm:prSet>
      <dgm:spPr/>
    </dgm:pt>
  </dgm:ptLst>
  <dgm:cxnLst>
    <dgm:cxn modelId="{C4D2723C-CC6E-4BE5-8AD9-D6EA415DAD6C}" type="presOf" srcId="{13AE7D18-82CF-4109-BC5D-BD0F88593E84}" destId="{86B180D6-0014-46E0-8322-4C5F2D6D0EE1}" srcOrd="0" destOrd="0" presId="urn:microsoft.com/office/officeart/2005/8/layout/arrow2"/>
    <dgm:cxn modelId="{0A376856-926A-4CF1-87BE-615E17527409}" srcId="{1628FD55-DF5B-4EFA-9F8F-5EE27820B905}" destId="{EB594BA7-F972-4475-93EA-400F0D60FF83}" srcOrd="0" destOrd="0" parTransId="{BB420D78-2335-4564-B228-C4A938090A37}" sibTransId="{C97269ED-024D-496A-9758-8EEF61FB0FE7}"/>
    <dgm:cxn modelId="{F74D397D-6E22-4F45-96D3-E1EF4C43C61C}" srcId="{1628FD55-DF5B-4EFA-9F8F-5EE27820B905}" destId="{C9F1C6FC-B2FE-4BD4-AA78-BF489614FA85}" srcOrd="1" destOrd="0" parTransId="{F8F787D5-CBCB-4DF7-80CB-B04A754BE128}" sibTransId="{B0908937-432C-4453-A739-5557517809AE}"/>
    <dgm:cxn modelId="{3A5987A1-BC7B-46B5-8AF9-DFDF0332B282}" type="presOf" srcId="{1628FD55-DF5B-4EFA-9F8F-5EE27820B905}" destId="{28CFD14E-9DBD-440D-8AEA-046AD57D481B}" srcOrd="0" destOrd="0" presId="urn:microsoft.com/office/officeart/2005/8/layout/arrow2"/>
    <dgm:cxn modelId="{430257A7-085D-4471-BA09-C326AA67EC84}" type="presOf" srcId="{EB594BA7-F972-4475-93EA-400F0D60FF83}" destId="{014C5AD4-B141-4BB3-BF6B-DDF6E2E9357D}" srcOrd="0" destOrd="0" presId="urn:microsoft.com/office/officeart/2005/8/layout/arrow2"/>
    <dgm:cxn modelId="{A0A10FCB-81E4-4B26-BFD0-6BFB6DC93330}" type="presOf" srcId="{C9F1C6FC-B2FE-4BD4-AA78-BF489614FA85}" destId="{1D78AD57-DCEE-45E8-B910-D49C247F8602}" srcOrd="0" destOrd="0" presId="urn:microsoft.com/office/officeart/2005/8/layout/arrow2"/>
    <dgm:cxn modelId="{BCE0C1EE-2FC2-44AF-BF8F-469A9BBE2C0F}" srcId="{1628FD55-DF5B-4EFA-9F8F-5EE27820B905}" destId="{13AE7D18-82CF-4109-BC5D-BD0F88593E84}" srcOrd="2" destOrd="0" parTransId="{05391662-3412-4E2B-9747-2235D6408B50}" sibTransId="{A2DF06DC-0BC9-493B-A4C1-FCD704D170D9}"/>
    <dgm:cxn modelId="{932A013E-25D9-457D-9F32-3FE8DEF4679F}" type="presParOf" srcId="{28CFD14E-9DBD-440D-8AEA-046AD57D481B}" destId="{97150E5C-A5A1-4EE1-B7D9-1378DE3636DB}" srcOrd="0" destOrd="0" presId="urn:microsoft.com/office/officeart/2005/8/layout/arrow2"/>
    <dgm:cxn modelId="{8C1133CB-D6BD-43FA-AFAD-37581BDC1D99}" type="presParOf" srcId="{28CFD14E-9DBD-440D-8AEA-046AD57D481B}" destId="{9ED3FAFA-F4E2-4C8A-865C-8D364B989606}" srcOrd="1" destOrd="0" presId="urn:microsoft.com/office/officeart/2005/8/layout/arrow2"/>
    <dgm:cxn modelId="{002131EE-B0AF-4C62-BEB8-419B06A09C22}" type="presParOf" srcId="{9ED3FAFA-F4E2-4C8A-865C-8D364B989606}" destId="{93269006-F866-467F-8DE9-1F7AE105877D}" srcOrd="0" destOrd="0" presId="urn:microsoft.com/office/officeart/2005/8/layout/arrow2"/>
    <dgm:cxn modelId="{06025CDC-675A-4803-A80F-750BB5A15300}" type="presParOf" srcId="{9ED3FAFA-F4E2-4C8A-865C-8D364B989606}" destId="{014C5AD4-B141-4BB3-BF6B-DDF6E2E9357D}" srcOrd="1" destOrd="0" presId="urn:microsoft.com/office/officeart/2005/8/layout/arrow2"/>
    <dgm:cxn modelId="{C1474A75-14F0-48C0-9302-6E463E53D8F6}" type="presParOf" srcId="{9ED3FAFA-F4E2-4C8A-865C-8D364B989606}" destId="{D7D6B528-6510-4C9D-B11D-45C4E71E1D4B}" srcOrd="2" destOrd="0" presId="urn:microsoft.com/office/officeart/2005/8/layout/arrow2"/>
    <dgm:cxn modelId="{7E45164D-5449-4A96-A163-80F9A9B8F3E6}" type="presParOf" srcId="{9ED3FAFA-F4E2-4C8A-865C-8D364B989606}" destId="{1D78AD57-DCEE-45E8-B910-D49C247F8602}" srcOrd="3" destOrd="0" presId="urn:microsoft.com/office/officeart/2005/8/layout/arrow2"/>
    <dgm:cxn modelId="{D0CD555E-08D3-4710-848B-8D3593FD1152}" type="presParOf" srcId="{9ED3FAFA-F4E2-4C8A-865C-8D364B989606}" destId="{5A42D8A4-412A-4CC3-9608-FD747928BDA8}" srcOrd="4" destOrd="0" presId="urn:microsoft.com/office/officeart/2005/8/layout/arrow2"/>
    <dgm:cxn modelId="{517DB57B-17F9-49D3-B80E-767D139DC383}" type="presParOf" srcId="{9ED3FAFA-F4E2-4C8A-865C-8D364B989606}" destId="{86B180D6-0014-46E0-8322-4C5F2D6D0EE1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50E5C-A5A1-4EE1-B7D9-1378DE3636DB}">
      <dsp:nvSpPr>
        <dsp:cNvPr id="0" name=""/>
        <dsp:cNvSpPr/>
      </dsp:nvSpPr>
      <dsp:spPr>
        <a:xfrm>
          <a:off x="193035" y="172720"/>
          <a:ext cx="7426968" cy="246887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69006-F866-467F-8DE9-1F7AE105877D}">
      <dsp:nvSpPr>
        <dsp:cNvPr id="0" name=""/>
        <dsp:cNvSpPr/>
      </dsp:nvSpPr>
      <dsp:spPr>
        <a:xfrm>
          <a:off x="1266643" y="1850446"/>
          <a:ext cx="128064" cy="128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C5AD4-B141-4BB3-BF6B-DDF6E2E9357D}">
      <dsp:nvSpPr>
        <dsp:cNvPr id="0" name=""/>
        <dsp:cNvSpPr/>
      </dsp:nvSpPr>
      <dsp:spPr>
        <a:xfrm>
          <a:off x="895699" y="2117680"/>
          <a:ext cx="2746332" cy="808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59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>
            <a:solidFill>
              <a:schemeClr val="tx1">
                <a:lumMod val="65000"/>
                <a:lumOff val="35000"/>
              </a:schemeClr>
            </a:solidFill>
            <a:latin typeface="Lato"/>
          </a:endParaRPr>
        </a:p>
      </dsp:txBody>
      <dsp:txXfrm>
        <a:off x="895699" y="2117680"/>
        <a:ext cx="2746332" cy="808399"/>
      </dsp:txXfrm>
    </dsp:sp>
    <dsp:sp modelId="{D7D6B528-6510-4C9D-B11D-45C4E71E1D4B}">
      <dsp:nvSpPr>
        <dsp:cNvPr id="0" name=""/>
        <dsp:cNvSpPr/>
      </dsp:nvSpPr>
      <dsp:spPr>
        <a:xfrm>
          <a:off x="3199700" y="1155956"/>
          <a:ext cx="231501" cy="231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8AD57-DCEE-45E8-B910-D49C247F8602}">
      <dsp:nvSpPr>
        <dsp:cNvPr id="0" name=""/>
        <dsp:cNvSpPr/>
      </dsp:nvSpPr>
      <dsp:spPr>
        <a:xfrm>
          <a:off x="3033116" y="1570271"/>
          <a:ext cx="3183670" cy="756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68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Lato"/>
            </a:rPr>
            <a:t>Prototyp 2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rPr>
            <a:t>Entwicklung: 04.07. – 06.07.</a:t>
          </a:r>
          <a:br>
            <a:rPr lang="de-DE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rPr>
          </a:br>
          <a:r>
            <a:rPr lang="de-DE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rPr>
            <a:t>Test: 07.07. – 12.07.</a:t>
          </a:r>
        </a:p>
      </dsp:txBody>
      <dsp:txXfrm>
        <a:off x="3033116" y="1570271"/>
        <a:ext cx="3183670" cy="756827"/>
      </dsp:txXfrm>
    </dsp:sp>
    <dsp:sp modelId="{5A42D8A4-412A-4CC3-9608-FD747928BDA8}">
      <dsp:nvSpPr>
        <dsp:cNvPr id="0" name=""/>
        <dsp:cNvSpPr/>
      </dsp:nvSpPr>
      <dsp:spPr>
        <a:xfrm>
          <a:off x="5839318" y="707734"/>
          <a:ext cx="320161" cy="3201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180D6-0014-46E0-8322-4C5F2D6D0EE1}">
      <dsp:nvSpPr>
        <dsp:cNvPr id="0" name=""/>
        <dsp:cNvSpPr/>
      </dsp:nvSpPr>
      <dsp:spPr>
        <a:xfrm>
          <a:off x="5389882" y="1210380"/>
          <a:ext cx="2423154" cy="1868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4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Lato"/>
            </a:rPr>
            <a:t>Prototyp 3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rPr>
            <a:t>Entwicklung: 13.07. – 25.07.</a:t>
          </a:r>
        </a:p>
      </dsp:txBody>
      <dsp:txXfrm>
        <a:off x="5389882" y="1210380"/>
        <a:ext cx="2423154" cy="1868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87C81-FBF3-EF4A-8BC7-672BC58FBEF9}" type="datetimeFigureOut">
              <a:rPr lang="de-DE" smtClean="0"/>
              <a:t>27.07.2017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22245-6974-8B4A-832C-369F8D195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542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9253749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8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de-DE" baseline="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798104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de-DE" baseline="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14476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de-DE" baseline="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116680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de-DE" baseline="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937792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baseline="0" dirty="0">
                <a:sym typeface="Wingdings"/>
              </a:rPr>
              <a:t>Nur 1 Versuchsleiter wegen </a:t>
            </a:r>
            <a:r>
              <a:rPr lang="de-DE" baseline="0" dirty="0" err="1">
                <a:sym typeface="Wingdings"/>
              </a:rPr>
              <a:t>Axure</a:t>
            </a:r>
            <a:endParaRPr lang="de-DE" baseline="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66667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/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Progress-Bar: neues Design, da unverständlich und nicht beachtet</a:t>
            </a:r>
            <a:endParaRPr lang="de-DE" dirty="0">
              <a:effectLst/>
            </a:endParaRPr>
          </a:p>
          <a:p>
            <a:pPr rtl="0"/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Rezept-Auswahl: jetzt “Tinder”, da davor unübersichtlich….</a:t>
            </a:r>
            <a:endParaRPr lang="de-DE" dirty="0">
              <a:effectLst/>
            </a:endParaRPr>
          </a:p>
          <a:p>
            <a:pPr rtl="0"/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Wünsche als neuer Punkt in Einkaufszettel</a:t>
            </a:r>
            <a:endParaRPr lang="de-DE" dirty="0">
              <a:effectLst/>
            </a:endParaRPr>
          </a:p>
          <a:p>
            <a:pPr rtl="0"/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Supermarktauswahl: Stoßzeiten weg, Öffnungszeiten hinzugefügt, Pop-up neu </a:t>
            </a:r>
            <a:r>
              <a:rPr lang="de-D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</a:t>
            </a: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bessere Übersichtlichkeit</a:t>
            </a:r>
            <a:endParaRPr lang="de-DE" dirty="0">
              <a:effectLst/>
            </a:endParaRPr>
          </a:p>
          <a:p>
            <a:pPr rtl="0"/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Supermarktauswahl: Button “Auswählen”, da nicht gefunden</a:t>
            </a:r>
            <a:endParaRPr lang="de-DE" dirty="0">
              <a:effectLst/>
            </a:endParaRPr>
          </a:p>
          <a:p>
            <a:pPr lvl="0">
              <a:spcBef>
                <a:spcPts val="0"/>
              </a:spcBef>
              <a:buNone/>
            </a:pPr>
            <a:endParaRPr lang="de-DE" baseline="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25629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baseline="0" dirty="0">
                <a:sym typeface="Wingdings"/>
              </a:rPr>
              <a:t>Was heißt Auswählen eines Supermarktes unklar?</a:t>
            </a:r>
          </a:p>
        </p:txBody>
      </p:sp>
    </p:spTree>
    <p:extLst>
      <p:ext uri="{BB962C8B-B14F-4D97-AF65-F5344CB8AC3E}">
        <p14:creationId xmlns:p14="http://schemas.microsoft.com/office/powerpoint/2010/main" val="1069852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de-DE" baseline="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19674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de-DE" baseline="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143878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de-DE" baseline="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0344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de-DE" baseline="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27121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/>
              <a:t>Arbeit mit </a:t>
            </a:r>
            <a:r>
              <a:rPr lang="de-DE" baseline="0" dirty="0" err="1"/>
              <a:t>Axure</a:t>
            </a:r>
            <a:r>
              <a:rPr lang="de-DE" baseline="0" dirty="0"/>
              <a:t> Share und Excelliste mit „TODO“, „in Bearbeitung“, „</a:t>
            </a:r>
            <a:r>
              <a:rPr lang="de-DE" baseline="0" dirty="0" err="1"/>
              <a:t>erleldigt</a:t>
            </a:r>
            <a:r>
              <a:rPr lang="de-DE" baseline="0" dirty="0"/>
              <a:t>“ und wer was macht. Manchmal Arbeit von TODOS von Kopf anstatt in Tabelle nachschauen und dort „in Bearbeitung“</a:t>
            </a:r>
          </a:p>
        </p:txBody>
      </p:sp>
    </p:spTree>
    <p:extLst>
      <p:ext uri="{BB962C8B-B14F-4D97-AF65-F5344CB8AC3E}">
        <p14:creationId xmlns:p14="http://schemas.microsoft.com/office/powerpoint/2010/main" val="3984084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</p:spTree>
    <p:extLst>
      <p:ext uri="{BB962C8B-B14F-4D97-AF65-F5344CB8AC3E}">
        <p14:creationId xmlns:p14="http://schemas.microsoft.com/office/powerpoint/2010/main" val="3075838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AutoNum type="arabicPeriod"/>
            </a:pPr>
            <a:r>
              <a:rPr lang="de-DE" baseline="0" dirty="0">
                <a:sym typeface="Wingdings"/>
              </a:rPr>
              <a:t>Prototyp: Papier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de-DE" baseline="0" dirty="0" err="1">
                <a:sym typeface="Wingdings"/>
              </a:rPr>
              <a:t>Axure</a:t>
            </a:r>
            <a:r>
              <a:rPr lang="de-DE" baseline="0" dirty="0">
                <a:sym typeface="Wingdings"/>
              </a:rPr>
              <a:t> Share &amp; Bearbeitung über Excel Liste</a:t>
            </a:r>
          </a:p>
        </p:txBody>
      </p:sp>
    </p:spTree>
    <p:extLst>
      <p:ext uri="{BB962C8B-B14F-4D97-AF65-F5344CB8AC3E}">
        <p14:creationId xmlns:p14="http://schemas.microsoft.com/office/powerpoint/2010/main" val="1087120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de-DE" baseline="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04087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de-DE" baseline="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88212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de-DE" baseline="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289048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de-DE" baseline="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565172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de-DE" baseline="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47727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/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Startseite: nicht nur Wochenplan für nächste Woche, sondern Ansicht nächste Woche, Möglichkeit nach rechts zu </a:t>
            </a:r>
            <a:r>
              <a:rPr lang="de-D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swipen</a:t>
            </a: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nächste Woche, links für vorherige…, da Nutzer nicht verstanden haben, welche Woche hier angezeigt wird</a:t>
            </a:r>
            <a:endParaRPr lang="de-DE" dirty="0">
              <a:effectLst/>
            </a:endParaRPr>
          </a:p>
          <a:p>
            <a:pPr rtl="0"/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Schritt in Planungsprozess hinzugefügt: Für wie viele Tage möchtest du Planen? Da Nutzer verwirrt über willkürliche Anzahl von 9 auszuwählenden Rezepten -&gt; jetzt immer ausgewählte Anzahl + 3 um Abstimmung zu ermöglichen</a:t>
            </a:r>
            <a:endParaRPr lang="de-DE" dirty="0">
              <a:effectLst/>
            </a:endParaRPr>
          </a:p>
          <a:p>
            <a:pPr rtl="0"/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Rezeptauswahl: 75% vorrätig -&gt; in Detailansicht, was auf Vorrat?</a:t>
            </a:r>
            <a:endParaRPr lang="de-DE" dirty="0">
              <a:effectLst/>
            </a:endParaRPr>
          </a:p>
          <a:p>
            <a:pPr rtl="0"/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 Planungsprozess: Abstimmung neu hinzugefügt, da sonst an </a:t>
            </a:r>
            <a:r>
              <a:rPr lang="de-D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Tabletnutzer</a:t>
            </a: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kein Feedback über Abstimmungsprozess</a:t>
            </a:r>
            <a:endParaRPr lang="de-DE" dirty="0">
              <a:effectLst/>
            </a:endParaRPr>
          </a:p>
          <a:p>
            <a:pPr lvl="0">
              <a:spcBef>
                <a:spcPts val="0"/>
              </a:spcBef>
              <a:buNone/>
            </a:pPr>
            <a:endParaRPr lang="de-DE" baseline="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0720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‹Nr.›</a:t>
            </a:fld>
            <a:endParaRPr lang="de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711100" y="1580426"/>
            <a:ext cx="6984110" cy="1265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z="7200" b="1" dirty="0" err="1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  <a:sym typeface="Raleway"/>
              </a:rPr>
              <a:t>Meet-and-Eat</a:t>
            </a:r>
            <a:endParaRPr lang="de" sz="7200" b="1" dirty="0">
              <a:solidFill>
                <a:schemeClr val="bg1"/>
              </a:solidFill>
              <a:latin typeface="Gotham" charset="0"/>
              <a:ea typeface="Gotham" charset="0"/>
              <a:cs typeface="Gotham" charset="0"/>
              <a:sym typeface="Raleway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829853" y="2953986"/>
            <a:ext cx="7810800" cy="7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Abschlusspräsentation 27.07.17</a:t>
            </a:r>
            <a:endParaRPr lang="de"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711100" y="4555300"/>
            <a:ext cx="7610700" cy="7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Eva Richter</a:t>
            </a:r>
            <a:r>
              <a:rPr lang="de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de-DE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Sarah </a:t>
            </a:r>
            <a:r>
              <a:rPr lang="de-DE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Tinnes</a:t>
            </a:r>
            <a:r>
              <a:rPr lang="de-DE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de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Ma</a:t>
            </a:r>
            <a:r>
              <a:rPr lang="de-DE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de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garete Rheindorf, </a:t>
            </a:r>
            <a:r>
              <a:rPr lang="de-DE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Ludwig Hubert</a:t>
            </a:r>
            <a:r>
              <a:rPr lang="de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Susanne Zednik, Florian Oefner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Die wichtigsten Erkenntnisse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21AD64A-7520-4B52-8A61-169CFD0DB786}"/>
              </a:ext>
            </a:extLst>
          </p:cNvPr>
          <p:cNvSpPr txBox="1"/>
          <p:nvPr/>
        </p:nvSpPr>
        <p:spPr>
          <a:xfrm>
            <a:off x="440287" y="1180020"/>
            <a:ext cx="823344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Idee &amp; Aufbau der App stößt auf Begeisterung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Unklarheiten bei Wochenplanübersicht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Übersicht über Abstimmungsstatus vermisst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Verwirrtheit über feste Anzahl der Planungstage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Nutzer unklar, welche Zutaten zu Rezepten fehlen / vorhanden sind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2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326524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"/>
          <p:cNvSpPr txBox="1"/>
          <p:nvPr/>
        </p:nvSpPr>
        <p:spPr>
          <a:xfrm>
            <a:off x="711100" y="1580426"/>
            <a:ext cx="6984110" cy="1265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z="7200" b="1" dirty="0">
                <a:solidFill>
                  <a:srgbClr val="558ED5"/>
                </a:solidFill>
                <a:latin typeface="Gotham" charset="0"/>
                <a:ea typeface="Gotham" charset="0"/>
                <a:cs typeface="Gotham" charset="0"/>
                <a:sym typeface="Raleway"/>
              </a:rPr>
              <a:t>Prototyp #2</a:t>
            </a:r>
            <a:endParaRPr lang="de" sz="7200" b="1" dirty="0">
              <a:solidFill>
                <a:srgbClr val="558ED5"/>
              </a:solidFill>
              <a:latin typeface="Gotham" charset="0"/>
              <a:ea typeface="Gotham" charset="0"/>
              <a:cs typeface="Gotham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72281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Die Verbesserungen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40288" y="1341911"/>
            <a:ext cx="202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>
                <a:solidFill>
                  <a:schemeClr val="tx1">
                    <a:lumMod val="65000"/>
                    <a:lumOff val="35000"/>
                  </a:schemeClr>
                </a:solidFill>
              </a:rPr>
              <a:t>ERKENNTNISSE</a:t>
            </a:r>
            <a:endParaRPr lang="de-DE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753891" y="1341911"/>
            <a:ext cx="315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LÖSUNG &amp; UMSETZUNG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3CC1A8-4662-4F97-934C-FE896FE9637C}"/>
              </a:ext>
            </a:extLst>
          </p:cNvPr>
          <p:cNvSpPr txBox="1"/>
          <p:nvPr/>
        </p:nvSpPr>
        <p:spPr>
          <a:xfrm>
            <a:off x="440287" y="1711243"/>
            <a:ext cx="2877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Unklarheiten über Wochenplanübersicht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Nutzer unklar, welche Zutaten zu Rezept fehlen / vorhanden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Übersicht über Abstimmungsstatus vermisst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F7760CC-5730-4655-A213-816EF2E57FA2}"/>
              </a:ext>
            </a:extLst>
          </p:cNvPr>
          <p:cNvSpPr txBox="1"/>
          <p:nvPr/>
        </p:nvSpPr>
        <p:spPr>
          <a:xfrm>
            <a:off x="3753891" y="1711243"/>
            <a:ext cx="3787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Übersicht über mehrere Wochen durch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Swipen</a:t>
            </a: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Detailansicht bei Rezepten mit vorhandenen &amp; fehlenden Zutaten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Abstimmungsstatus im Tablet hinzugefügt mit Auswahl der Familienmitglieder</a:t>
            </a:r>
          </a:p>
        </p:txBody>
      </p:sp>
    </p:spTree>
    <p:extLst>
      <p:ext uri="{BB962C8B-B14F-4D97-AF65-F5344CB8AC3E}">
        <p14:creationId xmlns:p14="http://schemas.microsoft.com/office/powerpoint/2010/main" val="163758841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133422"/>
            <a:ext cx="8520600" cy="572700"/>
          </a:xfrm>
        </p:spPr>
        <p:txBody>
          <a:bodyPr/>
          <a:lstStyle/>
          <a:p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Der zweite Prototyp - Wochenplanübersicht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A1256B-D067-4388-B3A7-A6A5C6438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484" y="1010194"/>
            <a:ext cx="6132296" cy="40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032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29402" y="187850"/>
            <a:ext cx="8520600" cy="572700"/>
          </a:xfrm>
        </p:spPr>
        <p:txBody>
          <a:bodyPr/>
          <a:lstStyle/>
          <a:p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Der zweite Prototyp – Anzahl Planungstage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20AC5C-C7E7-413F-83C7-FE198E4B9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987" y="975360"/>
            <a:ext cx="5552003" cy="40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393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100764"/>
            <a:ext cx="8520600" cy="665355"/>
          </a:xfrm>
        </p:spPr>
        <p:txBody>
          <a:bodyPr/>
          <a:lstStyle/>
          <a:p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Der zweite Prototyp - Abstimmungsstatus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D15754C-C85D-4CB5-9A57-1ECE1B842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889" y="947351"/>
            <a:ext cx="5554520" cy="40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3846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Der zweite Testdurchlauf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F8BF81-571E-467E-8D42-FDBF225ED61E}"/>
              </a:ext>
            </a:extLst>
          </p:cNvPr>
          <p:cNvSpPr txBox="1"/>
          <p:nvPr/>
        </p:nvSpPr>
        <p:spPr>
          <a:xfrm>
            <a:off x="440288" y="1321534"/>
            <a:ext cx="82334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Test mit drei Familien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Durchlauf gleicher Use-Cases mit einem Versuchsleiter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Beobachtungen währenddessen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Anschließend Interview</a:t>
            </a:r>
          </a:p>
          <a:p>
            <a:pPr>
              <a:lnSpc>
                <a:spcPct val="150000"/>
              </a:lnSpc>
            </a:pPr>
            <a:endParaRPr lang="de-DE" sz="22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2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6059840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Die wichtigsten Erkenntnisse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A7080A3-D172-4B9C-A067-DDEF63E0F1A3}"/>
              </a:ext>
            </a:extLst>
          </p:cNvPr>
          <p:cNvSpPr txBox="1"/>
          <p:nvPr/>
        </p:nvSpPr>
        <p:spPr>
          <a:xfrm>
            <a:off x="440287" y="1180020"/>
            <a:ext cx="823344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Progressbar</a:t>
            </a: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blieb unbeachtet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Probleme bei Rezeptauswahl durch fehlendes Feedback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Auswählen eines Supermarktes unklar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Wünsche im Einkaufszettel vermisst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2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5948786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"/>
          <p:cNvSpPr txBox="1"/>
          <p:nvPr/>
        </p:nvSpPr>
        <p:spPr>
          <a:xfrm>
            <a:off x="711100" y="1580426"/>
            <a:ext cx="6984110" cy="1265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z="7200" b="1" dirty="0">
                <a:solidFill>
                  <a:srgbClr val="558ED5"/>
                </a:solidFill>
                <a:latin typeface="Gotham" charset="0"/>
                <a:ea typeface="Gotham" charset="0"/>
                <a:cs typeface="Gotham" charset="0"/>
                <a:sym typeface="Raleway"/>
              </a:rPr>
              <a:t>Prototyp #3</a:t>
            </a:r>
            <a:endParaRPr lang="de" sz="7200" b="1" dirty="0">
              <a:solidFill>
                <a:srgbClr val="558ED5"/>
              </a:solidFill>
              <a:latin typeface="Gotham" charset="0"/>
              <a:ea typeface="Gotham" charset="0"/>
              <a:cs typeface="Gotham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7034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Die Verbesserungen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40288" y="1341911"/>
            <a:ext cx="202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>
                <a:solidFill>
                  <a:schemeClr val="tx1">
                    <a:lumMod val="65000"/>
                    <a:lumOff val="35000"/>
                  </a:schemeClr>
                </a:solidFill>
              </a:rPr>
              <a:t>ERKENNTNISSE</a:t>
            </a:r>
            <a:endParaRPr lang="de-DE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753891" y="1341911"/>
            <a:ext cx="315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LÖSUNG &amp; UMSETZUNG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3CC1A8-4662-4F97-934C-FE896FE9637C}"/>
              </a:ext>
            </a:extLst>
          </p:cNvPr>
          <p:cNvSpPr txBox="1"/>
          <p:nvPr/>
        </p:nvSpPr>
        <p:spPr>
          <a:xfrm>
            <a:off x="440287" y="1711243"/>
            <a:ext cx="28776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Progressbar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bleibt unbeachtet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Probleme bei Rezeptauswahl durch fehlendes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Auswählen eines Supermarktes unklar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F7760CC-5730-4655-A213-816EF2E57FA2}"/>
              </a:ext>
            </a:extLst>
          </p:cNvPr>
          <p:cNvSpPr txBox="1"/>
          <p:nvPr/>
        </p:nvSpPr>
        <p:spPr>
          <a:xfrm>
            <a:off x="3753891" y="1711243"/>
            <a:ext cx="3787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Neugestaltung der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Progressbar</a:t>
            </a: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Rezeptauswahl mit Leiste an Seite,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Notification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&amp; Feedback durch Animation</a:t>
            </a:r>
          </a:p>
          <a:p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Auswahlbutton hinzugefügt</a:t>
            </a:r>
          </a:p>
        </p:txBody>
      </p:sp>
    </p:spTree>
    <p:extLst>
      <p:ext uri="{BB962C8B-B14F-4D97-AF65-F5344CB8AC3E}">
        <p14:creationId xmlns:p14="http://schemas.microsoft.com/office/powerpoint/2010/main" val="78658207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311700" y="423597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Womit haben wir uns befasst?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Die Essensplanung für eine ganze Familie ist oft schwierig und zeitaufwändig</a:t>
            </a:r>
          </a:p>
          <a:p>
            <a:endParaRPr lang="de-DE" sz="22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pPr marL="539750" indent="-539750"/>
            <a:r>
              <a:rPr lang="de-DE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  <a:sym typeface="Wingdings" panose="05000000000000000000" pitchFamily="2" charset="2"/>
              </a:rPr>
              <a:t></a:t>
            </a: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  <a:sym typeface="Wingdings" panose="05000000000000000000" pitchFamily="2" charset="2"/>
              </a:rPr>
              <a:t> </a:t>
            </a: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„Wie kann man die Essensplanung für eine ganze Familie einfacher und effizienter gestalten?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187850"/>
            <a:ext cx="8520600" cy="572700"/>
          </a:xfrm>
        </p:spPr>
        <p:txBody>
          <a:bodyPr/>
          <a:lstStyle/>
          <a:p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Der dritte Prototyp - Wochenplanübersicht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2D23FB-7303-470F-B6FC-6FED944BC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290" y="1027611"/>
            <a:ext cx="6221715" cy="400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8201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285821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Der dritte Prototyp - Rezeptauswahl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08B0F35-8F84-42BF-87CA-07BCA9CA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929" y="1098700"/>
            <a:ext cx="5441928" cy="40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0316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133422"/>
            <a:ext cx="8520600" cy="572700"/>
          </a:xfrm>
        </p:spPr>
        <p:txBody>
          <a:bodyPr/>
          <a:lstStyle/>
          <a:p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Der dritte Prototyp - Abstimmungsstatus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9A98EBB-6607-4377-89B6-444D3627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41" y="862150"/>
            <a:ext cx="5847937" cy="42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780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0288" y="1288952"/>
            <a:ext cx="8520600" cy="2862133"/>
          </a:xfrm>
        </p:spPr>
        <p:txBody>
          <a:bodyPr/>
          <a:lstStyle/>
          <a:p>
            <a:pPr marL="342900" lvl="0" indent="-342900"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dirty="0">
                <a:solidFill>
                  <a:srgbClr val="595959"/>
                </a:solidFill>
                <a:latin typeface="Lato "/>
                <a:ea typeface="Lato Light" charset="0"/>
                <a:cs typeface="Lato Light" charset="0"/>
              </a:rPr>
              <a:t>Gute Arbeitsteilung </a:t>
            </a:r>
            <a:r>
              <a:rPr lang="de-DE" dirty="0">
                <a:solidFill>
                  <a:srgbClr val="595959"/>
                </a:solidFill>
                <a:latin typeface="Lato "/>
                <a:ea typeface="Lato Light" charset="0"/>
                <a:cs typeface="Lato Light" charset="0"/>
                <a:sym typeface="Wingdings" panose="05000000000000000000" pitchFamily="2" charset="2"/>
              </a:rPr>
              <a:t> Zeitplan eingehalten</a:t>
            </a:r>
            <a:endParaRPr lang="de-DE" dirty="0">
              <a:solidFill>
                <a:srgbClr val="595959"/>
              </a:solidFill>
              <a:latin typeface="Lato "/>
              <a:ea typeface="Lato Light" charset="0"/>
              <a:cs typeface="Lato Light" charset="0"/>
            </a:endParaRPr>
          </a:p>
          <a:p>
            <a:pPr marL="342900" lvl="0" indent="-342900"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dirty="0">
                <a:solidFill>
                  <a:srgbClr val="595959"/>
                </a:solidFill>
                <a:latin typeface="Lato "/>
                <a:ea typeface="Lato Light" charset="0"/>
                <a:cs typeface="Lato Light" charset="0"/>
              </a:rPr>
              <a:t>Arbeit eher aus „Wissen im Kopf“ als Excel-Liste</a:t>
            </a:r>
          </a:p>
          <a:p>
            <a:pPr marL="342900" lvl="0" indent="-342900"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dirty="0">
                <a:solidFill>
                  <a:srgbClr val="595959"/>
                </a:solidFill>
                <a:latin typeface="Lato "/>
                <a:ea typeface="Lato Light" charset="0"/>
                <a:cs typeface="Lato Light" charset="0"/>
              </a:rPr>
              <a:t>Bei Teammeetings oft Abschweifen von Thema </a:t>
            </a:r>
          </a:p>
          <a:p>
            <a:pPr marL="342900" lvl="0" indent="-342900">
              <a:buClr>
                <a:srgbClr val="000000"/>
              </a:buClr>
              <a:buSzPct val="61111"/>
              <a:buFont typeface="Arial" charset="0"/>
              <a:buChar char="•"/>
            </a:pPr>
            <a:endParaRPr lang="de-DE" dirty="0">
              <a:solidFill>
                <a:srgbClr val="595959"/>
              </a:solidFill>
              <a:latin typeface="Lato "/>
              <a:ea typeface="Lato Light" charset="0"/>
              <a:cs typeface="Lato Light" charset="0"/>
            </a:endParaRPr>
          </a:p>
          <a:p>
            <a:pPr marL="342900" lvl="0" indent="-342900">
              <a:buClr>
                <a:srgbClr val="000000"/>
              </a:buClr>
              <a:buSzPct val="61111"/>
              <a:buFont typeface="Arial" charset="0"/>
              <a:buChar char="•"/>
            </a:pPr>
            <a:endParaRPr lang="de-DE" dirty="0">
              <a:solidFill>
                <a:srgbClr val="595959"/>
              </a:solidFill>
              <a:latin typeface="Lato "/>
              <a:ea typeface="Lato Light" charset="0"/>
              <a:cs typeface="Lato Light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-98778" y="4402667"/>
            <a:ext cx="9539111" cy="88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3399FF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Selbstreflexion</a:t>
            </a:r>
          </a:p>
        </p:txBody>
      </p:sp>
    </p:spTree>
    <p:extLst>
      <p:ext uri="{BB962C8B-B14F-4D97-AF65-F5344CB8AC3E}">
        <p14:creationId xmlns:p14="http://schemas.microsoft.com/office/powerpoint/2010/main" val="110834938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0288" y="1288953"/>
            <a:ext cx="8520600" cy="1656128"/>
          </a:xfrm>
        </p:spPr>
        <p:txBody>
          <a:bodyPr/>
          <a:lstStyle/>
          <a:p>
            <a:pPr marL="342900" lvl="0" indent="-342900"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>
                <a:solidFill>
                  <a:srgbClr val="595959"/>
                </a:solidFill>
                <a:latin typeface="Lato "/>
                <a:ea typeface="Lato Light" charset="0"/>
                <a:cs typeface="Lato Light" charset="0"/>
              </a:rPr>
              <a:t>Dritte Version des Prototyps</a:t>
            </a:r>
          </a:p>
          <a:p>
            <a:pPr marL="342900" lvl="0" indent="-342900"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>
                <a:solidFill>
                  <a:srgbClr val="595959"/>
                </a:solidFill>
                <a:latin typeface="Lato "/>
                <a:ea typeface="Lato Light" charset="0"/>
                <a:cs typeface="Lato Light" charset="0"/>
              </a:rPr>
              <a:t>Video</a:t>
            </a:r>
          </a:p>
          <a:p>
            <a:pPr marL="342900" lvl="0" indent="-342900"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>
                <a:solidFill>
                  <a:srgbClr val="595959"/>
                </a:solidFill>
                <a:latin typeface="Lato "/>
                <a:ea typeface="Lato Light" charset="0"/>
                <a:cs typeface="Lato Light" charset="0"/>
              </a:rPr>
              <a:t>Bericht</a:t>
            </a:r>
            <a:endParaRPr lang="de-DE" dirty="0">
              <a:solidFill>
                <a:srgbClr val="595959"/>
              </a:solidFill>
              <a:latin typeface="Lato "/>
              <a:ea typeface="Lato Light" charset="0"/>
              <a:cs typeface="Lato Light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-98778" y="4402667"/>
            <a:ext cx="9539111" cy="88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3399FF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Wo stehen wir jetzt?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755" y="1413164"/>
            <a:ext cx="336618" cy="33661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90" y="2446152"/>
            <a:ext cx="458319" cy="49892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30" y="1867552"/>
            <a:ext cx="458319" cy="49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6199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699" y="445024"/>
            <a:ext cx="8973411" cy="3590753"/>
          </a:xfrm>
        </p:spPr>
        <p:txBody>
          <a:bodyPr/>
          <a:lstStyle/>
          <a:p>
            <a:r>
              <a:rPr lang="de-DE" sz="7200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Danke </a:t>
            </a:r>
            <a:r>
              <a:rPr lang="de-DE" sz="540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8225778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Verlauf des Projektes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E5F7AAD9-3F9C-4679-A3BF-0F78BFC3F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1232941"/>
              </p:ext>
            </p:extLst>
          </p:nvPr>
        </p:nvGraphicFramePr>
        <p:xfrm>
          <a:off x="568960" y="1173747"/>
          <a:ext cx="7813040" cy="307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DE1DD86-42E4-428E-88EE-105F228BBD31}"/>
              </a:ext>
            </a:extLst>
          </p:cNvPr>
          <p:cNvGrpSpPr/>
          <p:nvPr/>
        </p:nvGrpSpPr>
        <p:grpSpPr>
          <a:xfrm>
            <a:off x="1388330" y="3273199"/>
            <a:ext cx="3183670" cy="861335"/>
            <a:chOff x="3033116" y="1570271"/>
            <a:chExt cx="3183670" cy="8613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D60D705-7ABC-46E7-9751-9F1DD749B1D6}"/>
                </a:ext>
              </a:extLst>
            </p:cNvPr>
            <p:cNvSpPr/>
            <p:nvPr/>
          </p:nvSpPr>
          <p:spPr>
            <a:xfrm>
              <a:off x="3033116" y="1570271"/>
              <a:ext cx="3183670" cy="7568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EC97963-A80D-4ACC-AA74-5E91C366FFA4}"/>
                </a:ext>
              </a:extLst>
            </p:cNvPr>
            <p:cNvSpPr txBox="1"/>
            <p:nvPr/>
          </p:nvSpPr>
          <p:spPr>
            <a:xfrm>
              <a:off x="3033116" y="1674779"/>
              <a:ext cx="3183670" cy="7568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68" tIns="0" rIns="0" bIns="0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latin typeface="Lato"/>
                </a:rPr>
                <a:t>Prototyp 1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/>
                </a:rPr>
                <a:t>Entwicklung: 20.06. – 27.06.</a:t>
              </a:r>
              <a:br>
                <a:rPr lang="de-DE" sz="14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/>
                </a:rPr>
              </a:br>
              <a:r>
                <a:rPr lang="de-DE" sz="14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/>
                </a:rPr>
                <a:t>Test: 30.06. – 03.07.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72274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"/>
          <p:cNvSpPr txBox="1"/>
          <p:nvPr/>
        </p:nvSpPr>
        <p:spPr>
          <a:xfrm>
            <a:off x="711100" y="1580426"/>
            <a:ext cx="6984110" cy="1265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z="7200" b="1" dirty="0">
                <a:solidFill>
                  <a:srgbClr val="558ED5"/>
                </a:solidFill>
                <a:latin typeface="Gotham" charset="0"/>
                <a:ea typeface="Gotham" charset="0"/>
                <a:cs typeface="Gotham" charset="0"/>
                <a:sym typeface="Raleway"/>
              </a:rPr>
              <a:t>Prototyp #1</a:t>
            </a:r>
            <a:endParaRPr lang="de" sz="7200" b="1" dirty="0">
              <a:solidFill>
                <a:srgbClr val="558ED5"/>
              </a:solidFill>
              <a:latin typeface="Gotham" charset="0"/>
              <a:ea typeface="Gotham" charset="0"/>
              <a:cs typeface="Gotham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10266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Vom Benutzer zum Prototyp 1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40288" y="1341911"/>
            <a:ext cx="173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PAIN POINTS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181949" y="1341911"/>
            <a:ext cx="173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HOT IDEAS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272709" y="1341911"/>
            <a:ext cx="173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4713BF6-551B-432A-810E-ABCCC1D5DCC2}"/>
              </a:ext>
            </a:extLst>
          </p:cNvPr>
          <p:cNvSpPr txBox="1"/>
          <p:nvPr/>
        </p:nvSpPr>
        <p:spPr>
          <a:xfrm>
            <a:off x="440287" y="1711243"/>
            <a:ext cx="2741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Schwieriger Überblick über Vorräte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Berücksichtigung der Termine aller Familienmitglieder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Vorlieben der Familienmitglieder berücksichtigen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BDC85E6-AC69-44FF-9EDF-959200AC3EEC}"/>
              </a:ext>
            </a:extLst>
          </p:cNvPr>
          <p:cNvSpPr txBox="1"/>
          <p:nvPr/>
        </p:nvSpPr>
        <p:spPr>
          <a:xfrm>
            <a:off x="3181949" y="1711243"/>
            <a:ext cx="29575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Intelligenter Kühlschrank</a:t>
            </a:r>
          </a:p>
          <a:p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Terminkalender wird in Planung mit einbezogen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Möglichkeit der Mitbestimmung der Familienmitglieder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F8A4A99-14EC-415B-8518-65F33A92CB77}"/>
              </a:ext>
            </a:extLst>
          </p:cNvPr>
          <p:cNvSpPr txBox="1"/>
          <p:nvPr/>
        </p:nvSpPr>
        <p:spPr>
          <a:xfrm>
            <a:off x="6272709" y="1711243"/>
            <a:ext cx="2372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Vorratsübersicht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Wochenplan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Abstimmungstool</a:t>
            </a:r>
          </a:p>
        </p:txBody>
      </p:sp>
    </p:spTree>
    <p:extLst>
      <p:ext uri="{BB962C8B-B14F-4D97-AF65-F5344CB8AC3E}">
        <p14:creationId xmlns:p14="http://schemas.microsoft.com/office/powerpoint/2010/main" val="2467155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Der erste Prototyp - Wochenplan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D3117ED-A77B-4F80-A24B-5B6C78B9C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31"/>
          <a:stretch/>
        </p:blipFill>
        <p:spPr>
          <a:xfrm>
            <a:off x="1698171" y="1195096"/>
            <a:ext cx="5425440" cy="354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669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Der erste Prototyp - Abstimmungstool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5C3555D-083D-4F51-894F-456204465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93" y="1093382"/>
            <a:ext cx="2176532" cy="384437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41B2D78-C100-48BE-A8DA-B1437B958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588" y="1093382"/>
            <a:ext cx="2227657" cy="38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775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9133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Der erste Prototyp - Vorratsübersicht</a:t>
            </a:r>
          </a:p>
        </p:txBody>
      </p:sp>
      <p:pic>
        <p:nvPicPr>
          <p:cNvPr id="1026" name="Picture 2" descr="https://lh4.googleusercontent.com/spR8DA7iBLpEM8hJRaocVx1QG_dZBSdzmizKV-EVLmOoB62L9ar9kuDd7uZoVJ74dIRBKT1-gZTkKxktBGMZXyStbJqv2J74V170meEe1rcgtB3Op7I5NCmXuMdWRnzzZcMeKiEQJ6EogGEjqg">
            <a:extLst>
              <a:ext uri="{FF2B5EF4-FFF2-40B4-BE49-F238E27FC236}">
                <a16:creationId xmlns:a16="http://schemas.microsoft.com/office/drawing/2014/main" id="{49414594-FAC1-4BFF-8F0F-12094F9F3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10164" y="271209"/>
            <a:ext cx="38465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4989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Der erste Testdurchlauf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0CC981E-8039-4743-B728-BC0651F04351}"/>
              </a:ext>
            </a:extLst>
          </p:cNvPr>
          <p:cNvSpPr txBox="1"/>
          <p:nvPr/>
        </p:nvSpPr>
        <p:spPr>
          <a:xfrm>
            <a:off x="440287" y="1180020"/>
            <a:ext cx="8233449" cy="3584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Test mit zwei neue Familien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Durchlauf anhand drei Use-Cases mit je zwei Versuchsleitern</a:t>
            </a:r>
          </a:p>
          <a:p>
            <a:pPr lvl="8">
              <a:lnSpc>
                <a:spcPct val="150000"/>
              </a:lnSpc>
            </a:pP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	1. Essensplanung für nächste Woche</a:t>
            </a:r>
          </a:p>
          <a:p>
            <a:pPr lvl="8">
              <a:lnSpc>
                <a:spcPct val="150000"/>
              </a:lnSpc>
            </a:pP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	2. Abstimmen für Essensplan mit individuellen Wünschen</a:t>
            </a:r>
          </a:p>
          <a:p>
            <a:pPr lvl="8">
              <a:lnSpc>
                <a:spcPct val="150000"/>
              </a:lnSpc>
            </a:pP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	3. Hinzufügen &amp; Löschen von Zutaten auf Einkaufszettel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Beobachtungen währenddessen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Anschließend Interview</a:t>
            </a:r>
          </a:p>
        </p:txBody>
      </p:sp>
    </p:spTree>
    <p:extLst>
      <p:ext uri="{BB962C8B-B14F-4D97-AF65-F5344CB8AC3E}">
        <p14:creationId xmlns:p14="http://schemas.microsoft.com/office/powerpoint/2010/main" val="746402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mple-light-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alytische_Methoden_Präsi_final" id="{90C31D50-51AB-6249-8A17-5DEA10A781C5}" vid="{E3F1AD6D-54A8-8142-88C5-988AEC78A76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Usability_Vorlage</Template>
  <TotalTime>0</TotalTime>
  <Words>602</Words>
  <Application>Microsoft Office PowerPoint</Application>
  <PresentationFormat>Bildschirmpräsentation (16:9)</PresentationFormat>
  <Paragraphs>123</Paragraphs>
  <Slides>25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3" baseType="lpstr">
      <vt:lpstr>Arial</vt:lpstr>
      <vt:lpstr>Gotham</vt:lpstr>
      <vt:lpstr>Lato</vt:lpstr>
      <vt:lpstr>Lato </vt:lpstr>
      <vt:lpstr>Lato Light</vt:lpstr>
      <vt:lpstr>Raleway</vt:lpstr>
      <vt:lpstr>Wingdings</vt:lpstr>
      <vt:lpstr>simple-light-2</vt:lpstr>
      <vt:lpstr>PowerPoint-Präsentation</vt:lpstr>
      <vt:lpstr>Womit haben wir uns befasst?</vt:lpstr>
      <vt:lpstr>Verlauf des Projektes</vt:lpstr>
      <vt:lpstr>PowerPoint-Präsentation</vt:lpstr>
      <vt:lpstr>Vom Benutzer zum Prototyp 1</vt:lpstr>
      <vt:lpstr>Der erste Prototyp - Wochenplan</vt:lpstr>
      <vt:lpstr>Der erste Prototyp - Abstimmungstool</vt:lpstr>
      <vt:lpstr>Der erste Prototyp - Vorratsübersicht</vt:lpstr>
      <vt:lpstr>Der erste Testdurchlauf</vt:lpstr>
      <vt:lpstr>Die wichtigsten Erkenntnisse</vt:lpstr>
      <vt:lpstr>PowerPoint-Präsentation</vt:lpstr>
      <vt:lpstr>Die Verbesserungen</vt:lpstr>
      <vt:lpstr>Der zweite Prototyp - Wochenplanübersicht</vt:lpstr>
      <vt:lpstr>Der zweite Prototyp – Anzahl Planungstage</vt:lpstr>
      <vt:lpstr>Der zweite Prototyp - Abstimmungsstatus</vt:lpstr>
      <vt:lpstr>Der zweite Testdurchlauf</vt:lpstr>
      <vt:lpstr>Die wichtigsten Erkenntnisse</vt:lpstr>
      <vt:lpstr>PowerPoint-Präsentation</vt:lpstr>
      <vt:lpstr>Die Verbesserungen</vt:lpstr>
      <vt:lpstr>Der dritte Prototyp - Wochenplanübersicht</vt:lpstr>
      <vt:lpstr>Der dritte Prototyp - Rezeptauswahl</vt:lpstr>
      <vt:lpstr>Der dritte Prototyp - Abstimmungsstatus</vt:lpstr>
      <vt:lpstr>Selbstreflexion</vt:lpstr>
      <vt:lpstr>Wo stehen wir jetzt?</vt:lpstr>
      <vt:lpstr>Danke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s347480</dc:creator>
  <cp:lastModifiedBy>Margarete Rheindorf</cp:lastModifiedBy>
  <cp:revision>33</cp:revision>
  <dcterms:created xsi:type="dcterms:W3CDTF">2017-07-19T08:42:45Z</dcterms:created>
  <dcterms:modified xsi:type="dcterms:W3CDTF">2017-07-27T14:27:28Z</dcterms:modified>
</cp:coreProperties>
</file>