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91" r:id="rId4"/>
    <p:sldId id="292" r:id="rId5"/>
    <p:sldId id="304" r:id="rId6"/>
    <p:sldId id="306" r:id="rId7"/>
    <p:sldId id="316" r:id="rId8"/>
    <p:sldId id="307" r:id="rId9"/>
    <p:sldId id="317" r:id="rId10"/>
    <p:sldId id="308" r:id="rId11"/>
    <p:sldId id="312" r:id="rId12"/>
    <p:sldId id="318" r:id="rId13"/>
    <p:sldId id="315" r:id="rId14"/>
    <p:sldId id="314" r:id="rId15"/>
    <p:sldId id="311" r:id="rId16"/>
    <p:sldId id="313" r:id="rId17"/>
    <p:sldId id="305" r:id="rId18"/>
    <p:sldId id="309" r:id="rId19"/>
    <p:sldId id="267" r:id="rId20"/>
    <p:sldId id="26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3">
          <p15:clr>
            <a:srgbClr val="A4A3A4"/>
          </p15:clr>
        </p15:guide>
        <p15:guide id="2" pos="674">
          <p15:clr>
            <a:srgbClr val="A4A3A4"/>
          </p15:clr>
        </p15:guide>
        <p15:guide id="3" orient="horz" pos="2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C0504C"/>
    <a:srgbClr val="558ED5"/>
    <a:srgbClr val="67D59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1" autoAdjust="0"/>
    <p:restoredTop sz="80826" autoAdjust="0"/>
  </p:normalViewPr>
  <p:slideViewPr>
    <p:cSldViewPr snapToGrid="0" snapToObjects="1" showGuides="1">
      <p:cViewPr>
        <p:scale>
          <a:sx n="103" d="100"/>
          <a:sy n="103" d="100"/>
        </p:scale>
        <p:origin x="1112" y="528"/>
      </p:cViewPr>
      <p:guideLst>
        <p:guide orient="horz" pos="563"/>
        <p:guide pos="674"/>
        <p:guide orient="horz" pos="24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florianoefner/Downloads/Auswertung%20Usability/01_Ergebnistabel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florianoefner/Downloads/Auswertung%20Usability/01_Ergebnistabel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florianoefner/Downloads/Auswertung%20Usability/01_Ergebnistabel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florianoefner/Downloads/Auswertung%20Usability/01_Ergebnistabel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GoVolunteer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Blatt1!$D$4</c:f>
              <c:numCache>
                <c:formatCode>0.00</c:formatCode>
                <c:ptCount val="1"/>
                <c:pt idx="0">
                  <c:v>0.903846154</c:v>
                </c:pt>
              </c:numCache>
            </c:numRef>
          </c:val>
        </c:ser>
        <c:ser>
          <c:idx val="1"/>
          <c:order val="1"/>
          <c:tx>
            <c:v>HelpHere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Blatt1!$G$4</c:f>
              <c:numCache>
                <c:formatCode>0.00</c:formatCode>
                <c:ptCount val="1"/>
                <c:pt idx="0">
                  <c:v>0.942307692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99098000"/>
        <c:axId val="-1977072496"/>
      </c:barChart>
      <c:catAx>
        <c:axId val="-1999098000"/>
        <c:scaling>
          <c:orientation val="minMax"/>
        </c:scaling>
        <c:delete val="1"/>
        <c:axPos val="b"/>
        <c:majorTickMark val="none"/>
        <c:minorTickMark val="none"/>
        <c:tickLblPos val="nextTo"/>
        <c:crossAx val="-1977072496"/>
        <c:crosses val="autoZero"/>
        <c:auto val="1"/>
        <c:lblAlgn val="ctr"/>
        <c:lblOffset val="100"/>
        <c:noMultiLvlLbl val="0"/>
      </c:catAx>
      <c:valAx>
        <c:axId val="-1977072496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9909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GoVolunteer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Blatt1!$D$7:$D$10</c:f>
              <c:numCache>
                <c:formatCode>0.00</c:formatCode>
                <c:ptCount val="4"/>
                <c:pt idx="0">
                  <c:v>81.7307692</c:v>
                </c:pt>
                <c:pt idx="1">
                  <c:v>202.692308</c:v>
                </c:pt>
                <c:pt idx="2">
                  <c:v>41.7692308</c:v>
                </c:pt>
                <c:pt idx="3">
                  <c:v>5.26923077</c:v>
                </c:pt>
              </c:numCache>
            </c:numRef>
          </c:val>
          <c:smooth val="0"/>
        </c:ser>
        <c:ser>
          <c:idx val="1"/>
          <c:order val="1"/>
          <c:tx>
            <c:v>HelpHere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Blatt1!$G$7:$G$10</c:f>
              <c:numCache>
                <c:formatCode>0.00</c:formatCode>
                <c:ptCount val="4"/>
                <c:pt idx="0">
                  <c:v>115.615385</c:v>
                </c:pt>
                <c:pt idx="1">
                  <c:v>221.961538</c:v>
                </c:pt>
                <c:pt idx="2">
                  <c:v>47.4615385</c:v>
                </c:pt>
                <c:pt idx="3">
                  <c:v>26.1538462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6393024"/>
        <c:axId val="-2104926864"/>
      </c:lineChart>
      <c:catAx>
        <c:axId val="-2116393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04926864"/>
        <c:crosses val="autoZero"/>
        <c:auto val="1"/>
        <c:lblAlgn val="ctr"/>
        <c:lblOffset val="100"/>
        <c:noMultiLvlLbl val="0"/>
      </c:catAx>
      <c:valAx>
        <c:axId val="-2104926864"/>
        <c:scaling>
          <c:orientation val="minMax"/>
          <c:max val="2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16393024"/>
        <c:crosses val="autoZero"/>
        <c:crossBetween val="between"/>
        <c:majorUnit val="5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GoVolunteer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Blatt1!$D$11:$D$14</c:f>
              <c:numCache>
                <c:formatCode>0.00</c:formatCode>
                <c:ptCount val="4"/>
                <c:pt idx="0">
                  <c:v>39.6153846</c:v>
                </c:pt>
                <c:pt idx="1">
                  <c:v>43.6538462</c:v>
                </c:pt>
                <c:pt idx="2">
                  <c:v>25.6538462</c:v>
                </c:pt>
                <c:pt idx="3">
                  <c:v>10.5</c:v>
                </c:pt>
              </c:numCache>
            </c:numRef>
          </c:val>
          <c:smooth val="0"/>
        </c:ser>
        <c:ser>
          <c:idx val="1"/>
          <c:order val="1"/>
          <c:tx>
            <c:v>HelpHere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Blatt1!$G$11:$G$14</c:f>
              <c:numCache>
                <c:formatCode>0.00</c:formatCode>
                <c:ptCount val="4"/>
                <c:pt idx="0">
                  <c:v>51.6153846</c:v>
                </c:pt>
                <c:pt idx="1">
                  <c:v>55.0384615</c:v>
                </c:pt>
                <c:pt idx="2">
                  <c:v>44.0769231</c:v>
                </c:pt>
                <c:pt idx="3">
                  <c:v>27.9615385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9266688"/>
        <c:axId val="-2055155664"/>
      </c:lineChart>
      <c:catAx>
        <c:axId val="-2119266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55155664"/>
        <c:crosses val="autoZero"/>
        <c:auto val="1"/>
        <c:lblAlgn val="ctr"/>
        <c:lblOffset val="100"/>
        <c:noMultiLvlLbl val="0"/>
      </c:catAx>
      <c:valAx>
        <c:axId val="-205515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1926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Blatt1!$M$25:$M$26</c:f>
              <c:numCache>
                <c:formatCode>General</c:formatCode>
                <c:ptCount val="2"/>
                <c:pt idx="0" formatCode="0.00">
                  <c:v>22.0</c:v>
                </c:pt>
                <c:pt idx="1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87C81-FBF3-EF4A-8BC7-672BC58FBEF9}" type="datetimeFigureOut">
              <a:rPr lang="de-DE" smtClean="0"/>
              <a:t>13.01.17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22245-6974-8B4A-832C-369F8D195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542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25374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Präferenz:</a:t>
            </a:r>
            <a:r>
              <a:rPr lang="de-DE" baseline="0" dirty="0" smtClean="0"/>
              <a:t> sind umgerechnet bisschen mehr als fünf aus sechs</a:t>
            </a:r>
            <a:endParaRPr lang="de-DE" dirty="0" smtClean="0"/>
          </a:p>
          <a:p>
            <a:pPr lvl="0">
              <a:spcBef>
                <a:spcPts val="0"/>
              </a:spcBef>
              <a:buNone/>
            </a:pPr>
            <a:endParaRPr lang="de-DE" dirty="0" smtClean="0"/>
          </a:p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Quesi</a:t>
            </a:r>
            <a:r>
              <a:rPr lang="de-DE" dirty="0" smtClean="0"/>
              <a:t> Score statistisch signifikant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Erklärungsversuche</a:t>
            </a:r>
            <a:r>
              <a:rPr lang="de-DE" baseline="0" dirty="0" smtClean="0"/>
              <a:t> anhand von qualitativen </a:t>
            </a:r>
            <a:r>
              <a:rPr lang="de-DE" baseline="0" dirty="0" smtClean="0"/>
              <a:t>Erkenntnissen</a:t>
            </a:r>
          </a:p>
          <a:p>
            <a:pPr lvl="0">
              <a:spcBef>
                <a:spcPts val="0"/>
              </a:spcBef>
              <a:buNone/>
            </a:pPr>
            <a:endParaRPr lang="de-DE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de-DE" baseline="0" dirty="0" smtClean="0"/>
              <a:t>Effizienz: nehmen wir z.B. die Zeit für die erste Aufgabe. Mehr Screens müssen durchlaufen werden, weniger Angebote zeitgleich zu sehen: –&gt; mehr scrollen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19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Erklärungsversuche</a:t>
            </a:r>
            <a:r>
              <a:rPr lang="de-DE" baseline="0" dirty="0" smtClean="0"/>
              <a:t> anhand von qualitativen Erkenntnissen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8246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862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Jede</a:t>
            </a:r>
            <a:r>
              <a:rPr lang="de-DE" baseline="0" dirty="0" smtClean="0"/>
              <a:t>r User andere Sichtweise –&gt; daher mehr qualitative Daten als quantitative. Wir können hier nur einen Ausschnitt zeigen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130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367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Schweregrad</a:t>
            </a:r>
            <a:r>
              <a:rPr lang="de-DE" baseline="0" dirty="0" smtClean="0"/>
              <a:t> empirisch = wie oft wurde es genannt und wie waren die genutzten Adjektive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91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rgbClr val="000000"/>
              </a:buClr>
              <a:buSzPct val="61111"/>
            </a:pPr>
            <a:endParaRPr lang="de-DE" dirty="0" smtClean="0">
              <a:solidFill>
                <a:srgbClr val="595959"/>
              </a:solidFill>
              <a:latin typeface="Raleway Regular"/>
              <a:cs typeface="Ralew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6269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rgbClr val="000000"/>
              </a:buClr>
              <a:buSzPct val="61111"/>
            </a:pPr>
            <a:r>
              <a:rPr lang="de-DE" dirty="0" smtClean="0">
                <a:solidFill>
                  <a:srgbClr val="595959"/>
                </a:solidFill>
                <a:latin typeface="Raleway Regular"/>
                <a:cs typeface="Raleway Regular"/>
              </a:rPr>
              <a:t>Halblösungen</a:t>
            </a:r>
            <a:r>
              <a:rPr lang="de-DE" baseline="0" dirty="0" smtClean="0">
                <a:solidFill>
                  <a:srgbClr val="595959"/>
                </a:solidFill>
                <a:latin typeface="Raleway Regular"/>
                <a:cs typeface="Raleway Regular"/>
              </a:rPr>
              <a:t> = Projekt suchen, Aufgabenstellung enthielt nur Thema und Ort. Daher keine eindeutige Auswahl für Nutzer, trotzdem richtig gemacht? Beim Suchen in der Realität gibt es kein richtig und falsch sondern nur: „Würde ich mitmachen oder nicht“</a:t>
            </a:r>
            <a:endParaRPr lang="de-DE" dirty="0" smtClean="0">
              <a:solidFill>
                <a:srgbClr val="595959"/>
              </a:solidFill>
              <a:latin typeface="Raleway Regular"/>
              <a:cs typeface="Ralew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71157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smtClean="0"/>
              <a:t>Qualitativen Erkenntnisse haben uns das warum gegeben.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Effektiv: Usability-Tests mit Parametern durchführen, sehen bei welchen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signifikant.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Erneuten User Experience Test mit Fokus auf qualitativen Erkenntnissen zu den vorherig signifikanten Aufgaben durchführen</a:t>
            </a:r>
          </a:p>
          <a:p>
            <a:pPr marL="0" indent="0">
              <a:buFontTx/>
              <a:buNone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7583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de-DE" baseline="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712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Zwei</a:t>
            </a:r>
            <a:r>
              <a:rPr lang="de-DE" baseline="0" dirty="0" smtClean="0"/>
              <a:t> Seiten zur Organisation von sozialem Engagement</a:t>
            </a:r>
          </a:p>
          <a:p>
            <a:pPr lvl="0">
              <a:spcBef>
                <a:spcPts val="0"/>
              </a:spcBef>
              <a:buNone/>
            </a:pPr>
            <a:endParaRPr lang="de-DE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de-DE" baseline="0" dirty="0" smtClean="0"/>
              <a:t>--- nur bei Nachfrage ---</a:t>
            </a:r>
          </a:p>
          <a:p>
            <a:pPr lvl="0">
              <a:spcBef>
                <a:spcPts val="0"/>
              </a:spcBef>
              <a:buNone/>
            </a:pPr>
            <a:endParaRPr lang="de-DE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de-DE" baseline="0" dirty="0" err="1" smtClean="0"/>
              <a:t>GoVolunteer</a:t>
            </a:r>
            <a:r>
              <a:rPr lang="de-DE" baseline="0" dirty="0" smtClean="0"/>
              <a:t>: Hauptsitz in Berlin, Gemeinnütziger Verein. über die Webseite werden soziale Projekte vermittelt. Man kann sich online für Projekte anmelden und Projekte selbst anlegen </a:t>
            </a:r>
            <a:r>
              <a:rPr lang="de-DE" baseline="0" dirty="0" smtClean="0">
                <a:sym typeface="Wingdings"/>
              </a:rPr>
              <a:t> dadurch sein Projekt organisieren, speziell für die Organisation von Projekten in der Flüchtlingshilfe</a:t>
            </a:r>
          </a:p>
          <a:p>
            <a:pPr lvl="0">
              <a:spcBef>
                <a:spcPts val="0"/>
              </a:spcBef>
              <a:buNone/>
            </a:pPr>
            <a:endParaRPr lang="de-DE" baseline="0" dirty="0" smtClean="0">
              <a:sym typeface="Wingdings"/>
            </a:endParaRPr>
          </a:p>
          <a:p>
            <a:pPr lvl="0">
              <a:spcBef>
                <a:spcPts val="0"/>
              </a:spcBef>
              <a:buNone/>
            </a:pPr>
            <a:r>
              <a:rPr lang="de-DE" baseline="0" dirty="0" err="1" smtClean="0">
                <a:sym typeface="Wingdings"/>
              </a:rPr>
              <a:t>HelpHere</a:t>
            </a:r>
            <a:r>
              <a:rPr lang="de-DE" baseline="0" dirty="0" smtClean="0">
                <a:sym typeface="Wingdings"/>
              </a:rPr>
              <a:t>: Hauptsitz in Hamburg, auch ein gemeinnütziger Verein. Über die App werden Projekt, sowie nützliche Dinge vermittelt. „Schwarzes Brett“ Man kann Hilfe sowie </a:t>
            </a:r>
            <a:r>
              <a:rPr lang="de-DE" baseline="0" dirty="0" err="1" smtClean="0">
                <a:sym typeface="Wingdings"/>
              </a:rPr>
              <a:t>matierielle</a:t>
            </a:r>
            <a:r>
              <a:rPr lang="de-DE" baseline="0" dirty="0" smtClean="0">
                <a:sym typeface="Wingdings"/>
              </a:rPr>
              <a:t> Dinge anbieten und suchen. </a:t>
            </a:r>
          </a:p>
          <a:p>
            <a:pPr lvl="0">
              <a:spcBef>
                <a:spcPts val="0"/>
              </a:spcBef>
              <a:buNone/>
            </a:pPr>
            <a:endParaRPr lang="de-DE" baseline="0" dirty="0" smtClean="0">
              <a:sym typeface="Wingdings"/>
            </a:endParaRPr>
          </a:p>
          <a:p>
            <a:pPr lvl="0">
              <a:spcBef>
                <a:spcPts val="0"/>
              </a:spcBef>
              <a:buNone/>
            </a:pPr>
            <a:r>
              <a:rPr lang="de-DE" baseline="0" dirty="0" smtClean="0">
                <a:sym typeface="Wingdings"/>
              </a:rPr>
              <a:t>Motivation: andere Beispiele wie </a:t>
            </a:r>
            <a:r>
              <a:rPr lang="de-DE" baseline="0" dirty="0" err="1" smtClean="0">
                <a:sym typeface="Wingdings"/>
              </a:rPr>
              <a:t>freiwilligenarbeit.de</a:t>
            </a:r>
            <a:r>
              <a:rPr lang="de-DE" baseline="0" dirty="0" smtClean="0">
                <a:sym typeface="Wingdings"/>
              </a:rPr>
              <a:t>, oder </a:t>
            </a:r>
            <a:r>
              <a:rPr lang="de-DE" baseline="0" dirty="0" err="1" smtClean="0">
                <a:sym typeface="Wingdings"/>
              </a:rPr>
              <a:t>bürger</a:t>
            </a:r>
            <a:r>
              <a:rPr lang="de-DE" baseline="0" dirty="0" smtClean="0">
                <a:sym typeface="Wingdings"/>
              </a:rPr>
              <a:t> helfen </a:t>
            </a:r>
            <a:r>
              <a:rPr lang="de-DE" baseline="0" dirty="0" err="1" smtClean="0">
                <a:sym typeface="Wingdings"/>
              </a:rPr>
              <a:t>bürger</a:t>
            </a:r>
            <a:r>
              <a:rPr lang="de-DE" baseline="0" dirty="0" smtClean="0">
                <a:sym typeface="Wingdings"/>
              </a:rPr>
              <a:t> sind eher lokal und nicht online  es werden nicht so viele Menschen erreicht. Go </a:t>
            </a:r>
            <a:r>
              <a:rPr lang="de-DE" baseline="0" dirty="0" err="1" smtClean="0">
                <a:sym typeface="Wingdings"/>
              </a:rPr>
              <a:t>Volunteer</a:t>
            </a:r>
            <a:r>
              <a:rPr lang="de-DE" baseline="0" dirty="0" smtClean="0">
                <a:sym typeface="Wingdings"/>
              </a:rPr>
              <a:t> und </a:t>
            </a:r>
            <a:r>
              <a:rPr lang="de-DE" baseline="0" dirty="0" err="1" smtClean="0">
                <a:sym typeface="Wingdings"/>
              </a:rPr>
              <a:t>HelpHere</a:t>
            </a:r>
            <a:r>
              <a:rPr lang="de-DE" baseline="0" dirty="0" smtClean="0">
                <a:sym typeface="Wingdings"/>
              </a:rPr>
              <a:t> machen den Versuch deutschlandweit zu vermitteln und sind zwei der innovativsten Angebote. </a:t>
            </a:r>
            <a:endParaRPr lang="de-DE" dirty="0" smtClean="0"/>
          </a:p>
          <a:p>
            <a:pPr lvl="0">
              <a:spcBef>
                <a:spcPts val="0"/>
              </a:spcBef>
              <a:buNone/>
            </a:pPr>
            <a:endParaRPr lang="de-DE" baseline="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2947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rgbClr val="000000"/>
              </a:buClr>
              <a:buSzPct val="61111"/>
            </a:pPr>
            <a:endParaRPr lang="de-DE" dirty="0" smtClean="0">
              <a:solidFill>
                <a:srgbClr val="595959"/>
              </a:solidFill>
              <a:latin typeface="Raleway Regular"/>
              <a:cs typeface="Ralew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499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Erfahrung mit GV oder</a:t>
            </a:r>
            <a:r>
              <a:rPr lang="de-DE" baseline="0" dirty="0" smtClean="0"/>
              <a:t> HH hatte keiner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29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GV: 0,9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 smtClean="0"/>
              <a:t>HH: 0,94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22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22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Signifikant sind eins und 4</a:t>
            </a:r>
          </a:p>
          <a:p>
            <a:pPr lvl="0">
              <a:spcBef>
                <a:spcPts val="0"/>
              </a:spcBef>
              <a:buNone/>
            </a:pPr>
            <a:endParaRPr lang="de-DE" dirty="0" smtClean="0"/>
          </a:p>
          <a:p>
            <a:pPr lvl="0">
              <a:spcBef>
                <a:spcPts val="0"/>
              </a:spcBef>
              <a:buNone/>
            </a:pPr>
            <a:r>
              <a:rPr lang="de-DE" dirty="0" smtClean="0"/>
              <a:t>Genaue Information über nicht signifikante</a:t>
            </a:r>
            <a:r>
              <a:rPr lang="de-DE" baseline="0" dirty="0" smtClean="0"/>
              <a:t> finden sich im Bericht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50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Signifikant sind</a:t>
            </a:r>
            <a:r>
              <a:rPr lang="de-DE" baseline="0" dirty="0" smtClean="0"/>
              <a:t> alle außer #1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15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‹Nr.›</a:t>
            </a:fld>
            <a:endParaRPr lang="de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711100" y="444400"/>
            <a:ext cx="6399600" cy="294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7200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  <a:sym typeface="Raleway"/>
              </a:rPr>
              <a:t>HelpHere</a:t>
            </a:r>
            <a:r>
              <a:rPr lang="de" sz="72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de" sz="600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  <a:sym typeface="Raleway"/>
              </a:rPr>
              <a:t>vs.</a:t>
            </a:r>
            <a:r>
              <a:rPr lang="de" sz="7200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  <a:sym typeface="Raleway"/>
              </a:rPr>
              <a:t> GoVolunteer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711100" y="3010925"/>
            <a:ext cx="7810800" cy="7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1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Ergebnisse der empirischen Methode</a:t>
            </a:r>
            <a:endParaRPr lang="de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711100" y="4555300"/>
            <a:ext cx="7610700" cy="7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Sarah Goerlitz, </a:t>
            </a:r>
            <a:r>
              <a:rPr lang="de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</a:t>
            </a:r>
            <a:r>
              <a:rPr lang="de-DE" sz="1200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de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garete </a:t>
            </a:r>
            <a:r>
              <a:rPr lang="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Rheindorf, </a:t>
            </a:r>
            <a:r>
              <a:rPr lang="de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Susanne Zednik, Florian Oefner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Zufriedenheit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9</a:t>
            </a:fld>
            <a:endParaRPr lang="de"/>
          </a:p>
        </p:txBody>
      </p:sp>
      <p:sp>
        <p:nvSpPr>
          <p:cNvPr id="7" name="Shape 74"/>
          <p:cNvSpPr txBox="1">
            <a:spLocks noGrp="1"/>
          </p:cNvSpPr>
          <p:nvPr>
            <p:ph type="body" idx="1"/>
          </p:nvPr>
        </p:nvSpPr>
        <p:spPr>
          <a:xfrm>
            <a:off x="6193402" y="2172829"/>
            <a:ext cx="1384309" cy="8310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3200" b="1" dirty="0" smtClean="0">
                <a:solidFill>
                  <a:srgbClr val="595959"/>
                </a:solidFill>
                <a:latin typeface="Lato Black" charset="0"/>
                <a:ea typeface="Lato Black" charset="0"/>
                <a:cs typeface="Lato Black" charset="0"/>
              </a:rPr>
              <a:t>3,99</a:t>
            </a:r>
            <a:endParaRPr lang="de-DE" sz="4400" b="1" dirty="0" smtClean="0">
              <a:solidFill>
                <a:srgbClr val="595959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5" name="Shape 74"/>
          <p:cNvSpPr txBox="1">
            <a:spLocks/>
          </p:cNvSpPr>
          <p:nvPr/>
        </p:nvSpPr>
        <p:spPr>
          <a:xfrm>
            <a:off x="7111184" y="2525371"/>
            <a:ext cx="1368110" cy="831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3200" b="1" dirty="0" smtClean="0">
                <a:solidFill>
                  <a:srgbClr val="595959"/>
                </a:solidFill>
                <a:latin typeface="Lato Black" charset="0"/>
                <a:ea typeface="Lato Black" charset="0"/>
                <a:cs typeface="Lato Black" charset="0"/>
              </a:rPr>
              <a:t>3,10</a:t>
            </a:r>
          </a:p>
        </p:txBody>
      </p:sp>
      <p:sp>
        <p:nvSpPr>
          <p:cNvPr id="8" name="Rechteck 7"/>
          <p:cNvSpPr/>
          <p:nvPr/>
        </p:nvSpPr>
        <p:spPr>
          <a:xfrm flipH="1">
            <a:off x="6583186" y="2940908"/>
            <a:ext cx="349091" cy="1327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433310" y="3262585"/>
            <a:ext cx="349091" cy="985528"/>
          </a:xfrm>
          <a:prstGeom prst="rect">
            <a:avLst/>
          </a:prstGeom>
          <a:solidFill>
            <a:srgbClr val="C0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hape 74"/>
          <p:cNvSpPr txBox="1">
            <a:spLocks/>
          </p:cNvSpPr>
          <p:nvPr/>
        </p:nvSpPr>
        <p:spPr>
          <a:xfrm>
            <a:off x="6008317" y="4281537"/>
            <a:ext cx="1375258" cy="490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1600" dirty="0" err="1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GoVolunteer</a:t>
            </a:r>
            <a:endParaRPr lang="de-DE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Shape 74"/>
          <p:cNvSpPr txBox="1">
            <a:spLocks/>
          </p:cNvSpPr>
          <p:nvPr/>
        </p:nvSpPr>
        <p:spPr>
          <a:xfrm>
            <a:off x="7322061" y="4281537"/>
            <a:ext cx="1375258" cy="490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1600" dirty="0" err="1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HelpHere</a:t>
            </a:r>
            <a:endParaRPr lang="de-DE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aphicFrame>
        <p:nvGraphicFramePr>
          <p:cNvPr id="19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1949"/>
              </p:ext>
            </p:extLst>
          </p:nvPr>
        </p:nvGraphicFramePr>
        <p:xfrm>
          <a:off x="414247" y="1696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feld 25"/>
          <p:cNvSpPr txBox="1"/>
          <p:nvPr/>
        </p:nvSpPr>
        <p:spPr>
          <a:xfrm>
            <a:off x="440288" y="1142634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Präferenz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45610" y="1167958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QuesiScore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" name="Shape 74"/>
          <p:cNvSpPr txBox="1">
            <a:spLocks/>
          </p:cNvSpPr>
          <p:nvPr/>
        </p:nvSpPr>
        <p:spPr>
          <a:xfrm>
            <a:off x="2428976" y="4267928"/>
            <a:ext cx="1375258" cy="490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1600" dirty="0" err="1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GoVolunteer</a:t>
            </a:r>
            <a:endParaRPr lang="de-DE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9" name="Shape 74"/>
          <p:cNvSpPr txBox="1">
            <a:spLocks/>
          </p:cNvSpPr>
          <p:nvPr/>
        </p:nvSpPr>
        <p:spPr>
          <a:xfrm>
            <a:off x="489792" y="2165573"/>
            <a:ext cx="1375258" cy="490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1600" dirty="0" err="1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HelpHere</a:t>
            </a:r>
            <a:endParaRPr lang="de-DE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0" name="Shape 74"/>
          <p:cNvSpPr txBox="1">
            <a:spLocks/>
          </p:cNvSpPr>
          <p:nvPr/>
        </p:nvSpPr>
        <p:spPr>
          <a:xfrm>
            <a:off x="2112893" y="1995109"/>
            <a:ext cx="837933" cy="831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32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de-DE" sz="3200" b="1" dirty="0" smtClean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1" name="Shape 74"/>
          <p:cNvSpPr txBox="1">
            <a:spLocks/>
          </p:cNvSpPr>
          <p:nvPr/>
        </p:nvSpPr>
        <p:spPr>
          <a:xfrm>
            <a:off x="2451251" y="3252378"/>
            <a:ext cx="837933" cy="831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32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22</a:t>
            </a:r>
            <a:endParaRPr lang="de-DE" sz="3200" b="1" dirty="0" smtClean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/>
      <p:bldP spid="8" grpId="0" animBg="1"/>
      <p:bldP spid="20" grpId="0" animBg="1"/>
      <p:bldP spid="16" grpId="0"/>
      <p:bldP spid="17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Diskussion </a:t>
            </a:r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der </a:t>
            </a:r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Ergebnisse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10</a:t>
            </a:fld>
            <a:endParaRPr lang="de"/>
          </a:p>
        </p:txBody>
      </p:sp>
      <p:sp>
        <p:nvSpPr>
          <p:cNvPr id="4" name="Shape 74"/>
          <p:cNvSpPr txBox="1">
            <a:spLocks noGrp="1"/>
          </p:cNvSpPr>
          <p:nvPr>
            <p:ph type="body" idx="1"/>
          </p:nvPr>
        </p:nvSpPr>
        <p:spPr>
          <a:xfrm>
            <a:off x="440288" y="1379294"/>
            <a:ext cx="7912880" cy="3283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Effektivität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: </a:t>
            </a:r>
          </a:p>
          <a:p>
            <a:pPr marL="342900" lvl="0" indent="-3429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Kein Unterschied 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  <a:sym typeface="Wingdings"/>
              </a:rPr>
              <a:t> 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beide nutzen etablierte Designpattern</a:t>
            </a:r>
          </a:p>
          <a:p>
            <a:pPr marL="342900" lvl="0" indent="-3429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Mehrzahl an Abbrüche bei HH aufgrund von </a:t>
            </a:r>
          </a:p>
          <a:p>
            <a:pPr lvl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</a:pPr>
            <a:endParaRPr lang="de-DE" sz="800" dirty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lvl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Effizienz:</a:t>
            </a:r>
          </a:p>
          <a:p>
            <a:pPr marL="342900" lvl="0" indent="-3429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Wenn auch nicht immer signifikant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  <a:sym typeface="Wingdings"/>
              </a:rPr>
              <a:t> GV liegt vorne</a:t>
            </a:r>
          </a:p>
          <a:p>
            <a:pPr marL="342900" lvl="0" indent="-3429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  <a:sym typeface="Wingdings"/>
              </a:rPr>
              <a:t>Begründet durch weniger Platz, nicht kompensiert durch Design und Informationsarchitektur</a:t>
            </a:r>
            <a:endParaRPr lang="de-DE" sz="2000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94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Diskussion der </a:t>
            </a:r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Ergebnisse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11</a:t>
            </a:fld>
            <a:endParaRPr lang="de"/>
          </a:p>
        </p:txBody>
      </p:sp>
      <p:sp>
        <p:nvSpPr>
          <p:cNvPr id="4" name="Shape 74"/>
          <p:cNvSpPr txBox="1">
            <a:spLocks noGrp="1"/>
          </p:cNvSpPr>
          <p:nvPr>
            <p:ph type="body" idx="1"/>
          </p:nvPr>
        </p:nvSpPr>
        <p:spPr>
          <a:xfrm>
            <a:off x="440288" y="1379294"/>
            <a:ext cx="7912880" cy="3283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Zufriedenheit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: 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bei GV höher als bei HH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Bedingt durch Medium („App vs. Website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“)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Außerdem Einfluss von: 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Farbgebung, Einsatz von Bildern</a:t>
            </a:r>
            <a:endParaRPr lang="de-DE" sz="2000" dirty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96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Vergleich zu analytischen Methode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12</a:t>
            </a:fld>
            <a:endParaRPr lang="de"/>
          </a:p>
        </p:txBody>
      </p:sp>
      <p:sp>
        <p:nvSpPr>
          <p:cNvPr id="2" name="Textfeld 1"/>
          <p:cNvSpPr txBox="1"/>
          <p:nvPr/>
        </p:nvSpPr>
        <p:spPr>
          <a:xfrm>
            <a:off x="477359" y="1088005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Quantitativ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Shape 74"/>
          <p:cNvSpPr txBox="1">
            <a:spLocks noGrp="1"/>
          </p:cNvSpPr>
          <p:nvPr>
            <p:ph type="body" idx="1"/>
          </p:nvPr>
        </p:nvSpPr>
        <p:spPr>
          <a:xfrm>
            <a:off x="477359" y="1772894"/>
            <a:ext cx="3394585" cy="3283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Analytisch: 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Hypothese konnte nicht bestätigt bzw. H0 nicht widerlegt werden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Schwerwiegende Fälle (Schweregrad 4 ) gab es mehr bei GV</a:t>
            </a:r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4700588" y="1772894"/>
            <a:ext cx="3394585" cy="3283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Empirisch: 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hat sich Hypothese zumindest in Teilen bestätigt bzw. H0 konnte in Teilen widerlegt werden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Schwerwiegende Fälle (Abbruch) gab es mehr bei HH</a:t>
            </a:r>
            <a:endParaRPr lang="de-DE" sz="2000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04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Qualitative Erkenntnisse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13</a:t>
            </a:fld>
            <a:endParaRPr lang="de"/>
          </a:p>
        </p:txBody>
      </p:sp>
      <p:sp>
        <p:nvSpPr>
          <p:cNvPr id="2" name="Textfeld 1"/>
          <p:cNvSpPr txBox="1"/>
          <p:nvPr/>
        </p:nvSpPr>
        <p:spPr>
          <a:xfrm>
            <a:off x="477359" y="1088005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Negativ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Shape 74"/>
          <p:cNvSpPr txBox="1">
            <a:spLocks noGrp="1"/>
          </p:cNvSpPr>
          <p:nvPr>
            <p:ph type="body" idx="1"/>
          </p:nvPr>
        </p:nvSpPr>
        <p:spPr>
          <a:xfrm>
            <a:off x="5125738" y="1576094"/>
            <a:ext cx="3835150" cy="30871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Am häufigsten kritisiert:</a:t>
            </a:r>
          </a:p>
          <a:p>
            <a:pPr marL="457200" lvl="0" indent="-4572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+mj-lt"/>
              <a:buAutoNum type="arabicPeriod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Suche GV</a:t>
            </a:r>
          </a:p>
          <a:p>
            <a:pPr marL="457200" lvl="0" indent="-4572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+mj-lt"/>
              <a:buAutoNum type="arabicPeriod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Filter HH</a:t>
            </a:r>
          </a:p>
          <a:p>
            <a:pPr marL="457200" lvl="0" indent="-4572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+mj-lt"/>
              <a:buAutoNum type="arabicPeriod"/>
            </a:pPr>
            <a:r>
              <a:rPr lang="de-DE" sz="2000" dirty="0" err="1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Adresseeingabe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HH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+mj-lt"/>
              <a:buAutoNum type="arabicPeriod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Startseite weg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HH</a:t>
            </a:r>
            <a:endParaRPr lang="de-DE" sz="2000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lvl="0" indent="-4572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+mj-lt"/>
              <a:buAutoNum type="arabicPeriod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Fundort Impressum HH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372286" y="2607275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smtClean="0">
                <a:latin typeface="Lato Light" charset="0"/>
                <a:ea typeface="Lato Light" charset="0"/>
                <a:cs typeface="Lato Light" charset="0"/>
              </a:rPr>
              <a:t>„Wo ist die Startseite?“</a:t>
            </a:r>
            <a:endParaRPr lang="de-DE" sz="1800" i="1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0288" y="2009456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 smtClean="0">
                <a:latin typeface="Lato" charset="0"/>
                <a:ea typeface="Lato" charset="0"/>
                <a:cs typeface="Lato" charset="0"/>
              </a:rPr>
              <a:t>„Wie geht es zurück?“</a:t>
            </a:r>
            <a:endParaRPr lang="de-DE" sz="2400" i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25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Qualitative Erkenntnisse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14</a:t>
            </a:fld>
            <a:endParaRPr lang="de"/>
          </a:p>
        </p:txBody>
      </p:sp>
      <p:sp>
        <p:nvSpPr>
          <p:cNvPr id="2" name="Textfeld 1"/>
          <p:cNvSpPr txBox="1"/>
          <p:nvPr/>
        </p:nvSpPr>
        <p:spPr>
          <a:xfrm>
            <a:off x="477359" y="10880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Positiv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26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Vergleich zu analytischen Methode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15</a:t>
            </a:fld>
            <a:endParaRPr lang="de"/>
          </a:p>
        </p:txBody>
      </p:sp>
      <p:sp>
        <p:nvSpPr>
          <p:cNvPr id="4" name="Textfeld 3"/>
          <p:cNvSpPr txBox="1"/>
          <p:nvPr/>
        </p:nvSpPr>
        <p:spPr>
          <a:xfrm>
            <a:off x="465002" y="108800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Qualitativ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Shape 74"/>
          <p:cNvSpPr txBox="1">
            <a:spLocks noGrp="1"/>
          </p:cNvSpPr>
          <p:nvPr>
            <p:ph type="body" idx="1"/>
          </p:nvPr>
        </p:nvSpPr>
        <p:spPr>
          <a:xfrm>
            <a:off x="465002" y="1586972"/>
            <a:ext cx="7912880" cy="3283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Nahezu identische Probleme gefunden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Jedoch anderer Schweregrad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Bessere Erkenntnisse: 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  <a:sym typeface="Wingdings"/>
              </a:rPr>
              <a:t> </a:t>
            </a:r>
            <a:r>
              <a:rPr lang="de-DE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Was stört? 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  <a:sym typeface="Wingdings"/>
              </a:rPr>
              <a:t> </a:t>
            </a:r>
            <a:r>
              <a:rPr lang="de-DE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Wie kann es behoben werden?</a:t>
            </a:r>
            <a:endParaRPr lang="de-DE" dirty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4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Verbesserungsvorschläge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72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Kritik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11" name="Shape 74"/>
          <p:cNvSpPr txBox="1">
            <a:spLocks noGrp="1"/>
          </p:cNvSpPr>
          <p:nvPr>
            <p:ph type="body" idx="1"/>
          </p:nvPr>
        </p:nvSpPr>
        <p:spPr>
          <a:xfrm>
            <a:off x="440288" y="1379294"/>
            <a:ext cx="7912880" cy="3353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An uns selbst: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Nächstes Mal: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Intensiven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Stresstest vor dem Usability Test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Konkreter und früher festlegen, wie mit eventuellen „Halblösungen“ umgegangen wird</a:t>
            </a:r>
            <a:endParaRPr lang="de-DE" sz="800" i="1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lv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An der Methode</a:t>
            </a:r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: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Zu wenig Fokus auf qualitativen Erkenntnissen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  <a:buFont typeface="Arial" charset="0"/>
              <a:buChar char="•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Manchen Nutzer sagten aus, sie würden sich beobachtet fühlen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  <a:sym typeface="Wingdings"/>
              </a:rPr>
              <a:t> Einfluss?</a:t>
            </a:r>
            <a:endParaRPr lang="de-DE" sz="2000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4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Fazit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-68968" y="4699000"/>
            <a:ext cx="9539111" cy="88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3399FF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40288" y="1556951"/>
            <a:ext cx="70309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de-DE" sz="1800" dirty="0" smtClean="0">
                <a:latin typeface="Lato Light" charset="0"/>
                <a:ea typeface="Lato Light" charset="0"/>
                <a:cs typeface="Lato Light" charset="0"/>
              </a:rPr>
              <a:t>Ausgangshypothese („GV ist besser“) hat sich erst in empirischer Methode bestätigt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1800" dirty="0" smtClean="0">
                <a:latin typeface="Lato Light" charset="0"/>
                <a:ea typeface="Lato Light" charset="0"/>
                <a:cs typeface="Lato Light" charset="0"/>
              </a:rPr>
              <a:t>Qualitativen Erkenntnisse waren wertvoller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1800" dirty="0" smtClean="0">
                <a:latin typeface="Lato Light" charset="0"/>
                <a:ea typeface="Lato Light" charset="0"/>
                <a:cs typeface="Lato Light" charset="0"/>
              </a:rPr>
              <a:t>Am effektivsten wäre unserer Meinung nach zwei getrennten Tests</a:t>
            </a:r>
            <a:endParaRPr lang="de-DE" sz="18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161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40287" y="1379294"/>
            <a:ext cx="8032169" cy="28635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de-DE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Kurze </a:t>
            </a:r>
            <a:r>
              <a:rPr lang="de-DE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Erinnerung der untersuchten Produkte / Geräte / Anwendungen 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de-DE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Erinnerung </a:t>
            </a:r>
            <a:r>
              <a:rPr lang="de-DE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der wesentlichen Hypothesen / Erwartungen und </a:t>
            </a:r>
            <a:r>
              <a:rPr lang="de-DE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Methoden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de-DE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Vorstellung </a:t>
            </a:r>
            <a:r>
              <a:rPr lang="de-DE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der (Haupt-)Ergebnisse (</a:t>
            </a:r>
            <a:r>
              <a:rPr lang="de-DE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deskr</a:t>
            </a:r>
            <a:r>
              <a:rPr lang="de-DE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 und </a:t>
            </a:r>
            <a:r>
              <a:rPr lang="de-DE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kompar</a:t>
            </a:r>
            <a:r>
              <a:rPr lang="de-DE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 Statistiken) 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de-DE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Diskussion </a:t>
            </a:r>
            <a:r>
              <a:rPr lang="de-DE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der Ergebnisse, ggf. im Licht der analytischen Evaluation 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de-DE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Präsentation </a:t>
            </a:r>
            <a:r>
              <a:rPr lang="de-DE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der wichtigsten Verbesserungsvorschläge (2-3 visuell) 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de-DE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Selbst- </a:t>
            </a:r>
            <a:r>
              <a:rPr lang="de-DE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und Methodenkritik</a:t>
            </a:r>
            <a:endParaRPr sz="16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Inhalt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1</a:t>
            </a:r>
            <a:endParaRPr lang="d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699" y="445024"/>
            <a:ext cx="8973411" cy="3590753"/>
          </a:xfrm>
        </p:spPr>
        <p:txBody>
          <a:bodyPr/>
          <a:lstStyle/>
          <a:p>
            <a:r>
              <a:rPr lang="de-DE" sz="7200" b="1" dirty="0" smtClean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Danke </a:t>
            </a:r>
            <a:r>
              <a:rPr lang="de-DE" sz="5400" dirty="0" smtClean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für eure Aufmerksamkeit!</a:t>
            </a:r>
            <a:endParaRPr lang="de-DE" sz="5400" dirty="0">
              <a:solidFill>
                <a:schemeClr val="bg1"/>
              </a:solidFill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77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GoVolunteer mock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3"/>
            <a:ext cx="5200557" cy="3208779"/>
          </a:xfrm>
          <a:prstGeom prst="rect">
            <a:avLst/>
          </a:prstGeom>
        </p:spPr>
      </p:pic>
      <p:pic>
        <p:nvPicPr>
          <p:cNvPr id="10" name="Bild 9" descr="govo_logo_weiss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64" y="1619253"/>
            <a:ext cx="1003300" cy="100330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GoVolunteer</a:t>
            </a:r>
            <a:r>
              <a:rPr lang="de-DE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&amp; </a:t>
            </a:r>
            <a:r>
              <a:rPr lang="de-DE" sz="32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HelpHere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1</a:t>
            </a:r>
            <a:endParaRPr lang="de" dirty="0"/>
          </a:p>
        </p:txBody>
      </p:sp>
      <p:pic>
        <p:nvPicPr>
          <p:cNvPr id="8" name="Bild 7" descr="HelpHere mochup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48"/>
          <a:stretch/>
        </p:blipFill>
        <p:spPr>
          <a:xfrm>
            <a:off x="4967710" y="1472949"/>
            <a:ext cx="3123445" cy="4503402"/>
          </a:xfrm>
          <a:prstGeom prst="rect">
            <a:avLst/>
          </a:prstGeom>
        </p:spPr>
      </p:pic>
      <p:pic>
        <p:nvPicPr>
          <p:cNvPr id="9" name="Bild 8" descr="help-here-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037" y="1714748"/>
            <a:ext cx="1604031" cy="465480"/>
          </a:xfrm>
          <a:prstGeom prst="rect">
            <a:avLst/>
          </a:prstGeom>
          <a:ln>
            <a:solidFill>
              <a:srgbClr val="7F7F7F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270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Empirisch-Inhaltliche-Hypothesen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11" name="Shape 74"/>
          <p:cNvSpPr txBox="1">
            <a:spLocks noGrp="1"/>
          </p:cNvSpPr>
          <p:nvPr>
            <p:ph type="body" idx="1"/>
          </p:nvPr>
        </p:nvSpPr>
        <p:spPr>
          <a:xfrm>
            <a:off x="440288" y="1379294"/>
            <a:ext cx="7912880" cy="28635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Wenn GV eine höhere </a:t>
            </a:r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Effektivität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als HH hat, dann messen wir eine größere </a:t>
            </a:r>
            <a:r>
              <a:rPr lang="de-DE" sz="2000" i="1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Prozentzahl gelöster Aufgaben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und weniger </a:t>
            </a:r>
            <a:r>
              <a:rPr lang="de-DE" sz="2000" i="1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abgebrochene Aufgaben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lvl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Pct val="61111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Wenn GV eine höhere </a:t>
            </a:r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Effizienz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als HH hat, dann messen wir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eine kürzere </a:t>
            </a:r>
            <a:r>
              <a:rPr lang="de-DE" sz="2000" i="1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Zeit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pro Aufgabe sowie eine geringere </a:t>
            </a:r>
            <a:r>
              <a:rPr lang="de-DE" sz="2000" i="1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mentale Belastung</a:t>
            </a:r>
            <a:endParaRPr lang="de-DE" sz="2000" i="1" dirty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Wenn GV eine höhere </a:t>
            </a:r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Zufriedenheit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als HH hat, dann messen wir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einen höheren </a:t>
            </a:r>
            <a:r>
              <a:rPr lang="de-DE" sz="2000" i="1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QUESI-Score </a:t>
            </a:r>
            <a:r>
              <a:rPr lang="de-DE" sz="2000" dirty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und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eine Mehrheit der </a:t>
            </a:r>
            <a:r>
              <a:rPr lang="de-DE" sz="2000" i="1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Präferenzurteile </a:t>
            </a:r>
            <a:r>
              <a:rPr lang="de-DE" sz="2000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für GV</a:t>
            </a:r>
            <a:endParaRPr lang="de-DE" sz="2000" i="1" dirty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Tatsächliche Stichprobe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4</a:t>
            </a:fld>
            <a:endParaRPr lang="de"/>
          </a:p>
        </p:txBody>
      </p:sp>
      <p:sp>
        <p:nvSpPr>
          <p:cNvPr id="7" name="Shape 74"/>
          <p:cNvSpPr txBox="1">
            <a:spLocks noGrp="1"/>
          </p:cNvSpPr>
          <p:nvPr>
            <p:ph type="body" idx="1"/>
          </p:nvPr>
        </p:nvSpPr>
        <p:spPr>
          <a:xfrm>
            <a:off x="1212257" y="1943720"/>
            <a:ext cx="837933" cy="8310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4400" b="1" dirty="0" smtClean="0">
                <a:solidFill>
                  <a:srgbClr val="595959"/>
                </a:solidFill>
                <a:latin typeface="Lato Black" charset="0"/>
                <a:ea typeface="Lato Black" charset="0"/>
                <a:cs typeface="Lato Black" charset="0"/>
              </a:rPr>
              <a:t>26</a:t>
            </a:r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2715286" y="2809053"/>
            <a:ext cx="1130671" cy="490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Jahre alt</a:t>
            </a:r>
          </a:p>
        </p:txBody>
      </p:sp>
      <p:sp>
        <p:nvSpPr>
          <p:cNvPr id="10" name="Shape 74"/>
          <p:cNvSpPr txBox="1">
            <a:spLocks/>
          </p:cNvSpPr>
          <p:nvPr/>
        </p:nvSpPr>
        <p:spPr>
          <a:xfrm>
            <a:off x="1032567" y="2809053"/>
            <a:ext cx="1197311" cy="1244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Versuchs-personen</a:t>
            </a:r>
            <a:endParaRPr lang="de-DE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Shape 74"/>
          <p:cNvSpPr txBox="1">
            <a:spLocks/>
          </p:cNvSpPr>
          <p:nvPr/>
        </p:nvSpPr>
        <p:spPr>
          <a:xfrm>
            <a:off x="6546959" y="2774794"/>
            <a:ext cx="1668484" cy="1437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dirty="0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Vorerfahrung mit sozialem Engagement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>
          <a:xfrm>
            <a:off x="2596567" y="1943720"/>
            <a:ext cx="1368110" cy="831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4400" b="1" dirty="0" smtClean="0">
                <a:solidFill>
                  <a:srgbClr val="595959"/>
                </a:solidFill>
                <a:latin typeface="Lato Black" charset="0"/>
                <a:ea typeface="Lato Black" charset="0"/>
                <a:cs typeface="Lato Black" charset="0"/>
              </a:rPr>
              <a:t>24,6</a:t>
            </a:r>
          </a:p>
        </p:txBody>
      </p:sp>
      <p:sp>
        <p:nvSpPr>
          <p:cNvPr id="16" name="Shape 74"/>
          <p:cNvSpPr txBox="1">
            <a:spLocks/>
          </p:cNvSpPr>
          <p:nvPr/>
        </p:nvSpPr>
        <p:spPr>
          <a:xfrm>
            <a:off x="4511054" y="1943720"/>
            <a:ext cx="1327481" cy="831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4400" b="1" dirty="0" smtClean="0">
                <a:solidFill>
                  <a:srgbClr val="595959"/>
                </a:solidFill>
                <a:latin typeface="Lato Black" charset="0"/>
                <a:ea typeface="Lato Black" charset="0"/>
                <a:cs typeface="Lato Black" charset="0"/>
              </a:rPr>
              <a:t>50%</a:t>
            </a:r>
          </a:p>
        </p:txBody>
      </p:sp>
      <p:sp>
        <p:nvSpPr>
          <p:cNvPr id="17" name="Shape 74"/>
          <p:cNvSpPr txBox="1">
            <a:spLocks/>
          </p:cNvSpPr>
          <p:nvPr/>
        </p:nvSpPr>
        <p:spPr>
          <a:xfrm>
            <a:off x="6384913" y="1977979"/>
            <a:ext cx="1992577" cy="831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4400" b="1" smtClean="0">
                <a:solidFill>
                  <a:srgbClr val="595959"/>
                </a:solidFill>
                <a:latin typeface="Lato Black" charset="0"/>
                <a:ea typeface="Lato Black" charset="0"/>
                <a:cs typeface="Lato Black" charset="0"/>
              </a:rPr>
              <a:t>1 aus 6</a:t>
            </a:r>
            <a:endParaRPr lang="de-DE" sz="4400" b="1" dirty="0" smtClean="0">
              <a:solidFill>
                <a:srgbClr val="595959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9" name="Shape 74"/>
          <p:cNvSpPr txBox="1">
            <a:spLocks/>
          </p:cNvSpPr>
          <p:nvPr/>
        </p:nvSpPr>
        <p:spPr>
          <a:xfrm>
            <a:off x="4609458" y="2809053"/>
            <a:ext cx="1130671" cy="490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Frauen</a:t>
            </a:r>
            <a:endParaRPr lang="de-DE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73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Effektivität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5</a:t>
            </a:fld>
            <a:endParaRPr lang="de"/>
          </a:p>
        </p:txBody>
      </p:sp>
      <p:graphicFrame>
        <p:nvGraphicFramePr>
          <p:cNvPr id="18" name="Diagramm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181846"/>
              </p:ext>
            </p:extLst>
          </p:nvPr>
        </p:nvGraphicFramePr>
        <p:xfrm>
          <a:off x="1458094" y="1696228"/>
          <a:ext cx="5424617" cy="296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Shape 74"/>
          <p:cNvSpPr txBox="1">
            <a:spLocks/>
          </p:cNvSpPr>
          <p:nvPr/>
        </p:nvSpPr>
        <p:spPr>
          <a:xfrm>
            <a:off x="2795144" y="4566670"/>
            <a:ext cx="1375258" cy="490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1600" dirty="0" err="1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GoVolunteer</a:t>
            </a:r>
            <a:endParaRPr lang="de-DE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1" name="Shape 74"/>
          <p:cNvSpPr txBox="1">
            <a:spLocks/>
          </p:cNvSpPr>
          <p:nvPr/>
        </p:nvSpPr>
        <p:spPr>
          <a:xfrm>
            <a:off x="4428738" y="4566670"/>
            <a:ext cx="1375258" cy="490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1600" dirty="0" err="1" smtClean="0">
                <a:solidFill>
                  <a:srgbClr val="595959"/>
                </a:solidFill>
                <a:latin typeface="Lato Light" charset="0"/>
                <a:ea typeface="Lato Light" charset="0"/>
                <a:cs typeface="Lato Light" charset="0"/>
              </a:rPr>
              <a:t>HelpHere</a:t>
            </a:r>
            <a:endParaRPr lang="de-DE" dirty="0" smtClean="0">
              <a:solidFill>
                <a:srgbClr val="595959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2" name="Shape 74"/>
          <p:cNvSpPr txBox="1">
            <a:spLocks/>
          </p:cNvSpPr>
          <p:nvPr/>
        </p:nvSpPr>
        <p:spPr>
          <a:xfrm>
            <a:off x="3143938" y="2287550"/>
            <a:ext cx="1026464" cy="831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32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0,90</a:t>
            </a:r>
            <a:endParaRPr lang="de-DE" sz="3200" b="1" dirty="0" smtClean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3" name="Shape 74"/>
          <p:cNvSpPr txBox="1">
            <a:spLocks/>
          </p:cNvSpPr>
          <p:nvPr/>
        </p:nvSpPr>
        <p:spPr>
          <a:xfrm>
            <a:off x="4518322" y="2287550"/>
            <a:ext cx="1008234" cy="831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32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0,94</a:t>
            </a:r>
            <a:endParaRPr lang="de-DE" sz="3200" b="1" dirty="0" smtClean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77359" y="1142634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Anteil gelöster Aufgaben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" name="Shape 74"/>
          <p:cNvSpPr txBox="1">
            <a:spLocks/>
          </p:cNvSpPr>
          <p:nvPr/>
        </p:nvSpPr>
        <p:spPr>
          <a:xfrm>
            <a:off x="3039762" y="3294409"/>
            <a:ext cx="1130640" cy="831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SD: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0,16</a:t>
            </a:r>
            <a:endParaRPr lang="de-DE" sz="2000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" name="Shape 74"/>
          <p:cNvSpPr txBox="1">
            <a:spLocks/>
          </p:cNvSpPr>
          <p:nvPr/>
        </p:nvSpPr>
        <p:spPr>
          <a:xfrm>
            <a:off x="4428738" y="3296857"/>
            <a:ext cx="1106933" cy="831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SD: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20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0,11</a:t>
            </a:r>
            <a:endParaRPr lang="de-DE" sz="2000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27" name="Gewinkelte Verbindung 26"/>
          <p:cNvCxnSpPr>
            <a:stCxn id="18" idx="0"/>
            <a:endCxn id="29" idx="1"/>
          </p:cNvCxnSpPr>
          <p:nvPr/>
        </p:nvCxnSpPr>
        <p:spPr>
          <a:xfrm rot="5400000" flipH="1" flipV="1">
            <a:off x="5115788" y="483496"/>
            <a:ext cx="267346" cy="2158118"/>
          </a:xfrm>
          <a:prstGeom prst="bentConnector2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28151" y="1696228"/>
            <a:ext cx="707547" cy="707547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5959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328520" y="1244216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8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t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(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25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) </a:t>
            </a:r>
            <a:r>
              <a:rPr lang="mr-IN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= 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-3,53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,</a:t>
            </a:r>
            <a:r>
              <a:rPr lang="mr-IN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 </a:t>
            </a:r>
            <a:r>
              <a:rPr lang="mr-IN" sz="18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p</a:t>
            </a:r>
            <a:r>
              <a:rPr lang="de-DE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 &lt;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 0,002</a:t>
            </a:r>
            <a:endParaRPr lang="de-DE" sz="18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95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Effektivität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6</a:t>
            </a:fld>
            <a:endParaRPr lang="de"/>
          </a:p>
        </p:txBody>
      </p:sp>
      <p:sp>
        <p:nvSpPr>
          <p:cNvPr id="6" name="Shape 74"/>
          <p:cNvSpPr txBox="1">
            <a:spLocks noGrp="1"/>
          </p:cNvSpPr>
          <p:nvPr>
            <p:ph type="body" idx="1"/>
          </p:nvPr>
        </p:nvSpPr>
        <p:spPr>
          <a:xfrm>
            <a:off x="2362598" y="2000780"/>
            <a:ext cx="837933" cy="1365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7200" b="1" dirty="0">
                <a:solidFill>
                  <a:srgbClr val="558ED5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de-DE" sz="7200" b="1" dirty="0" smtClean="0">
              <a:solidFill>
                <a:srgbClr val="558ED5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" name="Shape 74"/>
          <p:cNvSpPr txBox="1">
            <a:spLocks/>
          </p:cNvSpPr>
          <p:nvPr/>
        </p:nvSpPr>
        <p:spPr>
          <a:xfrm>
            <a:off x="5331176" y="1995109"/>
            <a:ext cx="837933" cy="1365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61111"/>
            </a:pPr>
            <a:r>
              <a:rPr lang="de-DE" sz="8000" b="1" dirty="0">
                <a:solidFill>
                  <a:srgbClr val="C0504C"/>
                </a:solidFill>
                <a:latin typeface="Lato Black" charset="0"/>
                <a:ea typeface="Lato Black" charset="0"/>
                <a:cs typeface="Lato Black" charset="0"/>
              </a:rPr>
              <a:t>6</a:t>
            </a:r>
            <a:endParaRPr lang="de-DE" sz="8000" b="1" dirty="0" smtClean="0">
              <a:solidFill>
                <a:srgbClr val="C0504C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7359" y="1142634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Abbrüche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376123" y="3073318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GoVolunteer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31176" y="3160983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HelpHere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3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Effizienz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7</a:t>
            </a:fld>
            <a:endParaRPr lang="de"/>
          </a:p>
        </p:txBody>
      </p:sp>
      <p:graphicFrame>
        <p:nvGraphicFramePr>
          <p:cNvPr id="12" name="Diagramm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96871"/>
              </p:ext>
            </p:extLst>
          </p:nvPr>
        </p:nvGraphicFramePr>
        <p:xfrm>
          <a:off x="1112108" y="1696228"/>
          <a:ext cx="6586151" cy="311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440288" y="114263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Zeit pro Aufgabe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328520" y="1250154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8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t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(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25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) </a:t>
            </a:r>
            <a:r>
              <a:rPr lang="mr-IN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= 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-2,55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,</a:t>
            </a:r>
            <a:r>
              <a:rPr lang="mr-IN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 </a:t>
            </a:r>
            <a:r>
              <a:rPr lang="mr-IN" sz="18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p</a:t>
            </a:r>
            <a:r>
              <a:rPr lang="de-DE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= 0,02</a:t>
            </a:r>
            <a:endParaRPr lang="de-DE" sz="18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Gewinkelte Verbindung 4"/>
          <p:cNvCxnSpPr/>
          <p:nvPr/>
        </p:nvCxnSpPr>
        <p:spPr>
          <a:xfrm flipV="1">
            <a:off x="2693773" y="1428882"/>
            <a:ext cx="3507656" cy="1717589"/>
          </a:xfrm>
          <a:prstGeom prst="bentConnector3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977081" y="2879124"/>
            <a:ext cx="716692" cy="691979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5959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28520" y="3571103"/>
            <a:ext cx="916260" cy="884665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5959"/>
              </a:solidFill>
            </a:endParaRPr>
          </a:p>
        </p:txBody>
      </p:sp>
      <p:cxnSp>
        <p:nvCxnSpPr>
          <p:cNvPr id="24" name="Gewinkelte Verbindung 23"/>
          <p:cNvCxnSpPr/>
          <p:nvPr/>
        </p:nvCxnSpPr>
        <p:spPr>
          <a:xfrm rot="5400000" flipH="1" flipV="1">
            <a:off x="6120310" y="2349120"/>
            <a:ext cx="1874876" cy="569093"/>
          </a:xfrm>
          <a:prstGeom prst="bentConnector3">
            <a:avLst>
              <a:gd name="adj1" fmla="val 50000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328520" y="1244216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8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t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(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25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) </a:t>
            </a:r>
            <a:r>
              <a:rPr lang="mr-IN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= 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-3,53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,</a:t>
            </a:r>
            <a:r>
              <a:rPr lang="mr-IN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 </a:t>
            </a:r>
            <a:r>
              <a:rPr lang="mr-IN" sz="18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p</a:t>
            </a:r>
            <a:r>
              <a:rPr lang="de-DE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 &lt;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 0,002</a:t>
            </a:r>
            <a:endParaRPr lang="de-DE" sz="18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65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animBg="1"/>
      <p:bldP spid="23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40288" y="416450"/>
            <a:ext cx="8520600" cy="572700"/>
          </a:xfrm>
        </p:spPr>
        <p:txBody>
          <a:bodyPr/>
          <a:lstStyle/>
          <a:p>
            <a:r>
              <a:rPr lang="de-DE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otham" charset="0"/>
                <a:ea typeface="Gotham" charset="0"/>
                <a:cs typeface="Gotham" charset="0"/>
              </a:rPr>
              <a:t>Effizienz</a:t>
            </a:r>
            <a:endParaRPr lang="de-DE" sz="3200" b="1" dirty="0">
              <a:solidFill>
                <a:schemeClr val="bg2">
                  <a:lumMod val="60000"/>
                  <a:lumOff val="4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8</a:t>
            </a:fld>
            <a:endParaRPr lang="de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832235"/>
              </p:ext>
            </p:extLst>
          </p:nvPr>
        </p:nvGraphicFramePr>
        <p:xfrm>
          <a:off x="1198605" y="1696228"/>
          <a:ext cx="6554101" cy="316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440288" y="1142634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Mentale Belastung</a:t>
            </a:r>
            <a:endParaRPr lang="de-DE" sz="20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0" name="Gewinkelte Verbindung 9"/>
          <p:cNvCxnSpPr/>
          <p:nvPr/>
        </p:nvCxnSpPr>
        <p:spPr>
          <a:xfrm flipV="1">
            <a:off x="2928552" y="1428882"/>
            <a:ext cx="2977978" cy="970635"/>
          </a:xfrm>
          <a:prstGeom prst="bentConnector3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1157" y="1874567"/>
            <a:ext cx="1087395" cy="1049899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5959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100577" y="125649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8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t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(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25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) </a:t>
            </a:r>
            <a:r>
              <a:rPr lang="mr-IN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= 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-1,85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,</a:t>
            </a:r>
            <a:r>
              <a:rPr lang="mr-IN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 </a:t>
            </a:r>
            <a:r>
              <a:rPr lang="mr-IN" sz="18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p</a:t>
            </a:r>
            <a:r>
              <a:rPr lang="de-DE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= 0,08</a:t>
            </a:r>
            <a:endParaRPr lang="de-DE" sz="18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8" name="Gewinkelte Verbindung 17"/>
          <p:cNvCxnSpPr>
            <a:stCxn id="19" idx="6"/>
          </p:cNvCxnSpPr>
          <p:nvPr/>
        </p:nvCxnSpPr>
        <p:spPr>
          <a:xfrm flipV="1">
            <a:off x="5906530" y="1696229"/>
            <a:ext cx="1569308" cy="1127149"/>
          </a:xfrm>
          <a:prstGeom prst="bentConnector3">
            <a:avLst>
              <a:gd name="adj1" fmla="val 100394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19135" y="2298428"/>
            <a:ext cx="1087395" cy="1049899"/>
          </a:xfrm>
          <a:prstGeom prst="ellipse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5959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100577" y="124421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8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t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(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25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) </a:t>
            </a:r>
            <a:r>
              <a:rPr lang="mr-IN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= 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-2,87</a:t>
            </a:r>
            <a:r>
              <a:rPr lang="mr-IN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,</a:t>
            </a:r>
            <a:r>
              <a:rPr lang="mr-IN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 </a:t>
            </a:r>
            <a:r>
              <a:rPr lang="mr-IN" sz="1800" dirty="0" err="1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p</a:t>
            </a:r>
            <a:r>
              <a:rPr lang="de-DE" sz="1800" dirty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de-DE" sz="1800" dirty="0" smtClean="0">
                <a:solidFill>
                  <a:srgbClr val="595959"/>
                </a:solidFill>
                <a:latin typeface="Lato" charset="0"/>
                <a:ea typeface="Lato" charset="0"/>
                <a:cs typeface="Lato" charset="0"/>
              </a:rPr>
              <a:t>= 0,01</a:t>
            </a:r>
            <a:endParaRPr lang="de-DE" sz="1800" dirty="0">
              <a:solidFill>
                <a:srgbClr val="595959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14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simple-light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tische_Methoden_Präsi_final" id="{90C31D50-51AB-6249-8A17-5DEA10A781C5}" vid="{E3F1AD6D-54A8-8142-88C5-988AEC78A76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849</Words>
  <Application>Microsoft Macintosh PowerPoint</Application>
  <PresentationFormat>Bildschirmpräsentation (16:9)</PresentationFormat>
  <Paragraphs>157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Gotham</vt:lpstr>
      <vt:lpstr>Lato</vt:lpstr>
      <vt:lpstr>Lato Black</vt:lpstr>
      <vt:lpstr>Lato Light</vt:lpstr>
      <vt:lpstr>Raleway</vt:lpstr>
      <vt:lpstr>Raleway Regular</vt:lpstr>
      <vt:lpstr>Wingdings</vt:lpstr>
      <vt:lpstr>Arial</vt:lpstr>
      <vt:lpstr>simple-light-2</vt:lpstr>
      <vt:lpstr>PowerPoint-Präsentation</vt:lpstr>
      <vt:lpstr>Inhalt</vt:lpstr>
      <vt:lpstr>GoVolunteer &amp; HelpHere</vt:lpstr>
      <vt:lpstr>Empirisch-Inhaltliche-Hypothesen</vt:lpstr>
      <vt:lpstr>Tatsächliche Stichprobe</vt:lpstr>
      <vt:lpstr>Effektivität</vt:lpstr>
      <vt:lpstr>Effektivität</vt:lpstr>
      <vt:lpstr>Effizienz</vt:lpstr>
      <vt:lpstr>Effizienz</vt:lpstr>
      <vt:lpstr>Zufriedenheit</vt:lpstr>
      <vt:lpstr>Diskussion der Ergebnisse</vt:lpstr>
      <vt:lpstr>Diskussion der Ergebnisse</vt:lpstr>
      <vt:lpstr>Vergleich zu analytischen Methode</vt:lpstr>
      <vt:lpstr>Qualitative Erkenntnisse</vt:lpstr>
      <vt:lpstr>Qualitative Erkenntnisse</vt:lpstr>
      <vt:lpstr>Vergleich zu analytischen Methode</vt:lpstr>
      <vt:lpstr>Verbesserungsvorschläge</vt:lpstr>
      <vt:lpstr>Kritik</vt:lpstr>
      <vt:lpstr>Fazit</vt:lpstr>
      <vt:lpstr>Danke für eure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s347480</cp:lastModifiedBy>
  <cp:revision>119</cp:revision>
  <cp:lastPrinted>2016-11-24T08:44:42Z</cp:lastPrinted>
  <dcterms:modified xsi:type="dcterms:W3CDTF">2017-01-13T10:31:04Z</dcterms:modified>
</cp:coreProperties>
</file>