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1" r:id="rId3"/>
    <p:sldId id="285" r:id="rId4"/>
    <p:sldId id="261" r:id="rId5"/>
    <p:sldId id="292" r:id="rId6"/>
    <p:sldId id="304" r:id="rId7"/>
    <p:sldId id="302" r:id="rId8"/>
    <p:sldId id="305" r:id="rId9"/>
    <p:sldId id="300" r:id="rId10"/>
    <p:sldId id="306" r:id="rId11"/>
    <p:sldId id="307" r:id="rId12"/>
    <p:sldId id="308" r:id="rId13"/>
    <p:sldId id="267" r:id="rId14"/>
    <p:sldId id="26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63">
          <p15:clr>
            <a:srgbClr val="A4A3A4"/>
          </p15:clr>
        </p15:guide>
        <p15:guide id="2" pos="674">
          <p15:clr>
            <a:srgbClr val="A4A3A4"/>
          </p15:clr>
        </p15:guide>
        <p15:guide id="3" orient="horz" pos="24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558ED5"/>
    <a:srgbClr val="3399FF"/>
    <a:srgbClr val="67D5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41" autoAdjust="0"/>
    <p:restoredTop sz="80826" autoAdjust="0"/>
  </p:normalViewPr>
  <p:slideViewPr>
    <p:cSldViewPr snapToGrid="0" snapToObjects="1" showGuides="1">
      <p:cViewPr varScale="1">
        <p:scale>
          <a:sx n="90" d="100"/>
          <a:sy n="90" d="100"/>
        </p:scale>
        <p:origin x="1445" y="62"/>
      </p:cViewPr>
      <p:guideLst>
        <p:guide orient="horz" pos="563"/>
        <p:guide pos="674"/>
        <p:guide orient="horz" pos="24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87C81-FBF3-EF4A-8BC7-672BC58FBEF9}" type="datetimeFigureOut">
              <a:rPr lang="de-DE" smtClean="0"/>
              <a:t>08.12.2016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22245-6974-8B4A-832C-369F8D195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5426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9253749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68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/>
            <a:endParaRPr lang="de-DE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8230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de-DE" dirty="0"/>
              <a:t>Regeln dem Probanden erklären: keine</a:t>
            </a:r>
            <a:r>
              <a:rPr lang="de-DE" baseline="0" dirty="0"/>
              <a:t> Hilfestellung von unserer Seite; Probanden sollen sagen, wenn sie denken, dass sie ihre </a:t>
            </a:r>
            <a:r>
              <a:rPr lang="de-DE" baseline="0" dirty="0" err="1"/>
              <a:t>aufgabe</a:t>
            </a:r>
            <a:r>
              <a:rPr lang="de-DE" baseline="0" dirty="0"/>
              <a:t> erfüllt haben. Kein </a:t>
            </a:r>
            <a:r>
              <a:rPr lang="de-DE" baseline="0" dirty="0" err="1"/>
              <a:t>zeitlimit</a:t>
            </a:r>
            <a:r>
              <a:rPr lang="de-DE" baseline="0" dirty="0"/>
              <a:t>.</a:t>
            </a:r>
            <a:endParaRPr lang="de-DE" dirty="0"/>
          </a:p>
          <a:p>
            <a:br>
              <a:rPr lang="de-DE" dirty="0"/>
            </a:br>
            <a:r>
              <a:rPr lang="de-DE" dirty="0" err="1"/>
              <a:t>Lookback</a:t>
            </a:r>
            <a:r>
              <a:rPr lang="de-DE" dirty="0"/>
              <a:t> Aufzeichnungstool</a:t>
            </a:r>
            <a:endParaRPr lang="de-DE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endParaRPr lang="de-DE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de-D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Innovationsfragebogen</a:t>
            </a:r>
            <a:r>
              <a:rPr lang="de-DE" sz="11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de-DE" sz="11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INQUf</a:t>
            </a:r>
            <a:endParaRPr lang="de-DE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8786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/>
            <a:endParaRPr lang="de-DE" sz="20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196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baseline="0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075838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Zwei</a:t>
            </a:r>
            <a:r>
              <a:rPr lang="de-DE" baseline="0" dirty="0"/>
              <a:t> Seiten zur Organisation von sozialem Engagement</a:t>
            </a:r>
          </a:p>
          <a:p>
            <a:pPr lvl="0">
              <a:spcBef>
                <a:spcPts val="0"/>
              </a:spcBef>
              <a:buNone/>
            </a:pPr>
            <a:endParaRPr lang="de-DE" baseline="0" dirty="0"/>
          </a:p>
          <a:p>
            <a:pPr lvl="0">
              <a:spcBef>
                <a:spcPts val="0"/>
              </a:spcBef>
              <a:buNone/>
            </a:pPr>
            <a:r>
              <a:rPr lang="de-DE" baseline="0" dirty="0"/>
              <a:t>--- nur bei Nachfrage ---</a:t>
            </a:r>
          </a:p>
          <a:p>
            <a:pPr lvl="0">
              <a:spcBef>
                <a:spcPts val="0"/>
              </a:spcBef>
              <a:buNone/>
            </a:pPr>
            <a:endParaRPr lang="de-DE" baseline="0" dirty="0"/>
          </a:p>
          <a:p>
            <a:pPr lvl="0">
              <a:spcBef>
                <a:spcPts val="0"/>
              </a:spcBef>
              <a:buNone/>
            </a:pPr>
            <a:r>
              <a:rPr lang="de-DE" baseline="0" dirty="0" err="1"/>
              <a:t>GoVolunteer</a:t>
            </a:r>
            <a:r>
              <a:rPr lang="de-DE" baseline="0" dirty="0"/>
              <a:t>: Hauptsitz in Berlin, Gemeinnütziger Verein. über die Webseite werden soziale Projekte vermittelt. Man kann sich online für Projekte anmelden und Projekte selbst anlegen </a:t>
            </a:r>
            <a:r>
              <a:rPr lang="de-DE" baseline="0" dirty="0">
                <a:sym typeface="Wingdings"/>
              </a:rPr>
              <a:t> dadurch sein Projekt organisieren, speziell für die Organisation von Projekten in der Flüchtlingshilfe</a:t>
            </a:r>
          </a:p>
          <a:p>
            <a:pPr lvl="0">
              <a:spcBef>
                <a:spcPts val="0"/>
              </a:spcBef>
              <a:buNone/>
            </a:pPr>
            <a:endParaRPr lang="de-DE" baseline="0" dirty="0">
              <a:sym typeface="Wingdings"/>
            </a:endParaRPr>
          </a:p>
          <a:p>
            <a:pPr lvl="0">
              <a:spcBef>
                <a:spcPts val="0"/>
              </a:spcBef>
              <a:buNone/>
            </a:pPr>
            <a:r>
              <a:rPr lang="de-DE" baseline="0" dirty="0" err="1">
                <a:sym typeface="Wingdings"/>
              </a:rPr>
              <a:t>HelpHere</a:t>
            </a:r>
            <a:r>
              <a:rPr lang="de-DE" baseline="0" dirty="0">
                <a:sym typeface="Wingdings"/>
              </a:rPr>
              <a:t>: Hauptsitz in Hamburg, auch ein gemeinnütziger Verein. Über die App werden Projekt, sowie nützliche Dinge vermittelt. „Schwarzes Brett“ Man kann Hilfe sowie </a:t>
            </a:r>
            <a:r>
              <a:rPr lang="de-DE" baseline="0" dirty="0" err="1">
                <a:sym typeface="Wingdings"/>
              </a:rPr>
              <a:t>matierielle</a:t>
            </a:r>
            <a:r>
              <a:rPr lang="de-DE" baseline="0" dirty="0">
                <a:sym typeface="Wingdings"/>
              </a:rPr>
              <a:t> Dinge anbieten und suchen. </a:t>
            </a:r>
          </a:p>
          <a:p>
            <a:pPr lvl="0">
              <a:spcBef>
                <a:spcPts val="0"/>
              </a:spcBef>
              <a:buNone/>
            </a:pPr>
            <a:endParaRPr lang="de-DE" baseline="0" dirty="0">
              <a:sym typeface="Wingdings"/>
            </a:endParaRPr>
          </a:p>
          <a:p>
            <a:pPr lvl="0">
              <a:spcBef>
                <a:spcPts val="0"/>
              </a:spcBef>
              <a:buNone/>
            </a:pPr>
            <a:r>
              <a:rPr lang="de-DE" baseline="0" dirty="0">
                <a:sym typeface="Wingdings"/>
              </a:rPr>
              <a:t>Motivation: andere Beispiele wie </a:t>
            </a:r>
            <a:r>
              <a:rPr lang="de-DE" baseline="0" dirty="0" err="1">
                <a:sym typeface="Wingdings"/>
              </a:rPr>
              <a:t>freiwilligenarbeit.de</a:t>
            </a:r>
            <a:r>
              <a:rPr lang="de-DE" baseline="0" dirty="0">
                <a:sym typeface="Wingdings"/>
              </a:rPr>
              <a:t>, oder </a:t>
            </a:r>
            <a:r>
              <a:rPr lang="de-DE" baseline="0" dirty="0" err="1">
                <a:sym typeface="Wingdings"/>
              </a:rPr>
              <a:t>bürger</a:t>
            </a:r>
            <a:r>
              <a:rPr lang="de-DE" baseline="0" dirty="0">
                <a:sym typeface="Wingdings"/>
              </a:rPr>
              <a:t> helfen </a:t>
            </a:r>
            <a:r>
              <a:rPr lang="de-DE" baseline="0" dirty="0" err="1">
                <a:sym typeface="Wingdings"/>
              </a:rPr>
              <a:t>bürger</a:t>
            </a:r>
            <a:r>
              <a:rPr lang="de-DE" baseline="0" dirty="0">
                <a:sym typeface="Wingdings"/>
              </a:rPr>
              <a:t> sind eher lokal und nicht online  es werden nicht so viele Menschen erreicht. Go </a:t>
            </a:r>
            <a:r>
              <a:rPr lang="de-DE" baseline="0" dirty="0" err="1">
                <a:sym typeface="Wingdings"/>
              </a:rPr>
              <a:t>Volunteer</a:t>
            </a:r>
            <a:r>
              <a:rPr lang="de-DE" baseline="0" dirty="0">
                <a:sym typeface="Wingdings"/>
              </a:rPr>
              <a:t> und </a:t>
            </a:r>
            <a:r>
              <a:rPr lang="de-DE" baseline="0" dirty="0" err="1">
                <a:sym typeface="Wingdings"/>
              </a:rPr>
              <a:t>HelpHere</a:t>
            </a:r>
            <a:r>
              <a:rPr lang="de-DE" baseline="0" dirty="0">
                <a:sym typeface="Wingdings"/>
              </a:rPr>
              <a:t> machen den Versuch deutschlandweit zu vermitteln und sind zwei der innovativsten Angebote. </a:t>
            </a:r>
            <a:endParaRPr lang="de-DE" dirty="0"/>
          </a:p>
          <a:p>
            <a:pPr lvl="0">
              <a:spcBef>
                <a:spcPts val="0"/>
              </a:spcBef>
              <a:buNone/>
            </a:pPr>
            <a:endParaRPr lang="de-DE" baseline="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129474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Aft>
                <a:spcPts val="0"/>
              </a:spcAft>
              <a:buClr>
                <a:srgbClr val="000000"/>
              </a:buClr>
              <a:buSzPct val="61111"/>
            </a:pPr>
            <a:r>
              <a:rPr lang="de-DE" dirty="0">
                <a:solidFill>
                  <a:srgbClr val="595959"/>
                </a:solidFill>
                <a:latin typeface="Raleway Regular"/>
                <a:cs typeface="Raleway Regular"/>
              </a:rPr>
              <a:t>Der</a:t>
            </a:r>
            <a:r>
              <a:rPr lang="de-DE" baseline="0" dirty="0">
                <a:solidFill>
                  <a:srgbClr val="595959"/>
                </a:solidFill>
                <a:latin typeface="Raleway Regular"/>
                <a:cs typeface="Raleway Regular"/>
              </a:rPr>
              <a:t> Einfachheit halber werden die Produkte mit GV und HH abgekürzt.</a:t>
            </a:r>
          </a:p>
          <a:p>
            <a:pPr lvl="0">
              <a:spcAft>
                <a:spcPts val="0"/>
              </a:spcAft>
              <a:buClr>
                <a:srgbClr val="000000"/>
              </a:buClr>
              <a:buSzPct val="61111"/>
            </a:pPr>
            <a:endParaRPr lang="de-DE" baseline="0" dirty="0">
              <a:solidFill>
                <a:srgbClr val="595959"/>
              </a:solidFill>
              <a:latin typeface="Raleway Regular"/>
              <a:cs typeface="Raleway Regular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buSzPct val="61111"/>
            </a:pPr>
            <a:r>
              <a:rPr lang="de-DE" baseline="0" dirty="0">
                <a:solidFill>
                  <a:srgbClr val="595959"/>
                </a:solidFill>
                <a:latin typeface="Raleway Regular"/>
                <a:cs typeface="Raleway Regular"/>
              </a:rPr>
              <a:t>Begründung Hypothese?: </a:t>
            </a:r>
          </a:p>
          <a:p>
            <a:pPr lvl="0">
              <a:spcAft>
                <a:spcPts val="0"/>
              </a:spcAft>
              <a:buClr>
                <a:srgbClr val="000000"/>
              </a:buClr>
              <a:buSzPct val="61111"/>
            </a:pPr>
            <a:r>
              <a:rPr lang="de-DE" baseline="0" dirty="0">
                <a:solidFill>
                  <a:srgbClr val="595959"/>
                </a:solidFill>
                <a:latin typeface="Raleway Regular"/>
                <a:cs typeface="Raleway Regular"/>
              </a:rPr>
              <a:t>Erste Vermutung: </a:t>
            </a:r>
            <a:r>
              <a:rPr lang="de-DE" baseline="0" dirty="0" err="1">
                <a:solidFill>
                  <a:srgbClr val="595959"/>
                </a:solidFill>
                <a:latin typeface="Raleway Regular"/>
                <a:cs typeface="Raleway Regular"/>
              </a:rPr>
              <a:t>GoVolunteer</a:t>
            </a:r>
            <a:r>
              <a:rPr lang="de-DE" baseline="0" dirty="0">
                <a:solidFill>
                  <a:srgbClr val="595959"/>
                </a:solidFill>
                <a:latin typeface="Raleway Regular"/>
                <a:cs typeface="Raleway Regular"/>
              </a:rPr>
              <a:t> besser, aufgrund des Eindrucks</a:t>
            </a:r>
          </a:p>
        </p:txBody>
      </p:sp>
    </p:spTree>
    <p:extLst>
      <p:ext uri="{BB962C8B-B14F-4D97-AF65-F5344CB8AC3E}">
        <p14:creationId xmlns:p14="http://schemas.microsoft.com/office/powerpoint/2010/main" val="1229973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Benötigte</a:t>
            </a:r>
            <a:r>
              <a:rPr lang="de-DE" baseline="0" dirty="0"/>
              <a:t> Zeit pro Aufgabe (gemittelt)</a:t>
            </a:r>
          </a:p>
          <a:p>
            <a:pPr lvl="0">
              <a:spcBef>
                <a:spcPts val="0"/>
              </a:spcBef>
              <a:buNone/>
            </a:pPr>
            <a:r>
              <a:rPr lang="de-DE" baseline="0" dirty="0"/>
              <a:t>Mentale Belastung gemittelt pro Aufgabe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2434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Aft>
                <a:spcPts val="0"/>
              </a:spcAft>
              <a:buClr>
                <a:srgbClr val="000000"/>
              </a:buClr>
              <a:buSzPct val="61111"/>
            </a:pPr>
            <a:endParaRPr lang="de-DE" dirty="0">
              <a:solidFill>
                <a:srgbClr val="595959"/>
              </a:solidFill>
              <a:latin typeface="Raleway Regular"/>
              <a:cs typeface="Raleway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64999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Zielgruppe:</a:t>
            </a:r>
            <a:r>
              <a:rPr lang="de-DE" baseline="0" dirty="0"/>
              <a:t> Deshalb werden wir versuchen, so wenig wie möglich aus Teilnehmern dieses Kurses zu beziehen und die Zielgruppe zu erreichen;  </a:t>
            </a:r>
            <a:r>
              <a:rPr lang="de-DE" baseline="0" dirty="0" err="1"/>
              <a:t>VPn</a:t>
            </a:r>
            <a:r>
              <a:rPr lang="de-DE" baseline="0" dirty="0"/>
              <a:t> mit Vorerfahrung werden ausgeschlossen</a:t>
            </a:r>
          </a:p>
          <a:p>
            <a:pPr lvl="0">
              <a:spcBef>
                <a:spcPts val="0"/>
              </a:spcBef>
              <a:buNone/>
            </a:pPr>
            <a:r>
              <a:rPr lang="de-DE" baseline="0" dirty="0"/>
              <a:t>Zeit: Aufschlüsselung: 10min für Anfang und Ende; 20min pro Produkt: Einführung, Produkt 1, Produkt 2, Abschlussbefragung</a:t>
            </a:r>
          </a:p>
          <a:p>
            <a:pPr lvl="0">
              <a:spcBef>
                <a:spcPts val="0"/>
              </a:spcBef>
              <a:buNone/>
            </a:pPr>
            <a:r>
              <a:rPr lang="de-DE" baseline="0" dirty="0"/>
              <a:t>Geräte: Wir wollten Labor Zustand aufweichen, da wir die Benutzung des gewohnten Betriebssystems vor allem auf mobilen Geräte für entscheidender hielten, logistisch aber einfacher, das nicht zumachen</a:t>
            </a:r>
          </a:p>
          <a:p>
            <a:pPr lvl="0">
              <a:spcBef>
                <a:spcPts val="0"/>
              </a:spcBef>
              <a:buNone/>
            </a:pPr>
            <a:r>
              <a:rPr lang="de-DE" baseline="0" dirty="0"/>
              <a:t>Raum: Zunächst zu zweit, wahrscheinlich in Gebäude 52, damit die ersten Durchführung sicherer durchgeführt werden, dann verteilt um Zielgruppe möglichst repräsentativ zu halten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4297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baseline="0" dirty="0"/>
              <a:t>Alle Erhebungswerte gesichert durch Computergestütztes System</a:t>
            </a:r>
          </a:p>
          <a:p>
            <a:pPr lvl="0">
              <a:spcBef>
                <a:spcPts val="0"/>
              </a:spcBef>
              <a:buNone/>
            </a:pPr>
            <a:endParaRPr lang="de-DE" baseline="0" dirty="0"/>
          </a:p>
          <a:p>
            <a:pPr lvl="0">
              <a:spcBef>
                <a:spcPts val="0"/>
              </a:spcBef>
              <a:buNone/>
            </a:pPr>
            <a:r>
              <a:rPr lang="de-DE" baseline="0" dirty="0"/>
              <a:t>Abh. T-Test da </a:t>
            </a:r>
            <a:r>
              <a:rPr lang="de-DE" baseline="0" dirty="0" err="1"/>
              <a:t>within</a:t>
            </a:r>
            <a:r>
              <a:rPr lang="de-DE" baseline="0" dirty="0"/>
              <a:t> design</a:t>
            </a:r>
          </a:p>
          <a:p>
            <a:pPr lvl="0">
              <a:spcBef>
                <a:spcPts val="0"/>
              </a:spcBef>
              <a:buNone/>
            </a:pPr>
            <a:endParaRPr lang="de-DE" baseline="0" dirty="0"/>
          </a:p>
          <a:p>
            <a:pPr lvl="0">
              <a:spcBef>
                <a:spcPts val="0"/>
              </a:spcBef>
              <a:buNone/>
            </a:pPr>
            <a:r>
              <a:rPr lang="de-DE" baseline="0" dirty="0"/>
              <a:t>Zeit: </a:t>
            </a:r>
            <a:r>
              <a:rPr lang="de-DE" baseline="0" dirty="0" err="1"/>
              <a:t>Mittelere</a:t>
            </a:r>
            <a:r>
              <a:rPr lang="de-DE" baseline="0" dirty="0"/>
              <a:t> Zeit für alle Aufgaben zusammen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6296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Finales Interview mit besonderer Aufmerksamkeit auf Dinge,</a:t>
            </a:r>
            <a:r>
              <a:rPr lang="de-DE" baseline="0" dirty="0"/>
              <a:t> die uns während der Durchführung aufgefallen sind. Besonders lange gebraucht, Stirn gerunzelt, etwas gesagt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1922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522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chemeClr val="dk2"/>
                </a:solidFill>
              </a:rPr>
              <a:t>‹Nr.›</a:t>
            </a:fld>
            <a:endParaRPr lang="de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711100" y="444400"/>
            <a:ext cx="6399600" cy="294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 sz="7200" b="1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  <a:sym typeface="Raleway"/>
              </a:rPr>
              <a:t>HelpHere</a:t>
            </a:r>
            <a:r>
              <a:rPr lang="de" sz="72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de" sz="600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  <a:sym typeface="Raleway"/>
              </a:rPr>
              <a:t>vs.</a:t>
            </a:r>
            <a:r>
              <a:rPr lang="de" sz="7200" b="1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  <a:sym typeface="Raleway"/>
              </a:rPr>
              <a:t> GoVolunteer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711100" y="3010925"/>
            <a:ext cx="7810800" cy="7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sz="1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Vorstellung der Evaluationspläne</a:t>
            </a:r>
            <a:endParaRPr lang="de" sz="1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711100" y="4555300"/>
            <a:ext cx="7610700" cy="7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Sarah Goerlitz, Ma</a:t>
            </a:r>
            <a:r>
              <a:rPr lang="de-DE" sz="12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de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garete Rheindorf,  Susanne Zednik, Florian Oefner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40288" y="416450"/>
            <a:ext cx="8520600" cy="572700"/>
          </a:xfrm>
        </p:spPr>
        <p:txBody>
          <a:bodyPr/>
          <a:lstStyle/>
          <a:p>
            <a:r>
              <a:rPr lang="de-DE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Begrüßung und Einführung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9</a:t>
            </a:fld>
            <a:endParaRPr lang="de"/>
          </a:p>
        </p:txBody>
      </p:sp>
      <p:sp>
        <p:nvSpPr>
          <p:cNvPr id="7" name="Shape 74"/>
          <p:cNvSpPr txBox="1">
            <a:spLocks noGrp="1"/>
          </p:cNvSpPr>
          <p:nvPr>
            <p:ph type="body" idx="1"/>
          </p:nvPr>
        </p:nvSpPr>
        <p:spPr>
          <a:xfrm>
            <a:off x="440287" y="1379294"/>
            <a:ext cx="4168783" cy="28635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61111"/>
            </a:pPr>
            <a:r>
              <a:rPr lang="de-DE" sz="24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Ablauf: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sz="24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Vorbereitung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sz="24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Begrüßung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sz="24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Ausfüllen der Einverständniserklärung und des Präfragebogens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sz="24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Klären von Fragen</a:t>
            </a:r>
          </a:p>
        </p:txBody>
      </p:sp>
      <p:sp>
        <p:nvSpPr>
          <p:cNvPr id="5" name="Shape 74"/>
          <p:cNvSpPr txBox="1">
            <a:spLocks/>
          </p:cNvSpPr>
          <p:nvPr/>
        </p:nvSpPr>
        <p:spPr>
          <a:xfrm>
            <a:off x="5053477" y="1394422"/>
            <a:ext cx="3967679" cy="28635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Pct val="61111"/>
            </a:pPr>
            <a:r>
              <a:rPr lang="de-DE" sz="20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Materialien: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sz="20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Präfragebogen, Einverständniserklärung (ausgedruckt)</a:t>
            </a:r>
          </a:p>
        </p:txBody>
      </p:sp>
    </p:spTree>
    <p:extLst>
      <p:ext uri="{BB962C8B-B14F-4D97-AF65-F5344CB8AC3E}">
        <p14:creationId xmlns:p14="http://schemas.microsoft.com/office/powerpoint/2010/main" val="65898146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40288" y="416450"/>
            <a:ext cx="8520600" cy="572700"/>
          </a:xfrm>
        </p:spPr>
        <p:txBody>
          <a:bodyPr/>
          <a:lstStyle/>
          <a:p>
            <a:r>
              <a:rPr lang="de-DE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Durchführung Produkte (2x)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10</a:t>
            </a:fld>
            <a:endParaRPr lang="de"/>
          </a:p>
        </p:txBody>
      </p:sp>
      <p:sp>
        <p:nvSpPr>
          <p:cNvPr id="7" name="Shape 74"/>
          <p:cNvSpPr txBox="1">
            <a:spLocks noGrp="1"/>
          </p:cNvSpPr>
          <p:nvPr>
            <p:ph type="body" idx="1"/>
          </p:nvPr>
        </p:nvSpPr>
        <p:spPr>
          <a:xfrm>
            <a:off x="440287" y="1379294"/>
            <a:ext cx="4168783" cy="28635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61111"/>
            </a:pPr>
            <a:r>
              <a:rPr lang="de-DE" sz="24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Ablauf: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sz="24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Befragung erster Eindruck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sz="24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Erklärung des Ablaufs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sz="24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Aufgabe durchführen, Befragung danach, SEA Skala (Zyklus)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sz="24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Ausfüllen von QUESI &amp; Innovationsfragebogen</a:t>
            </a:r>
          </a:p>
        </p:txBody>
      </p:sp>
      <p:sp>
        <p:nvSpPr>
          <p:cNvPr id="5" name="Shape 74"/>
          <p:cNvSpPr txBox="1">
            <a:spLocks/>
          </p:cNvSpPr>
          <p:nvPr/>
        </p:nvSpPr>
        <p:spPr>
          <a:xfrm>
            <a:off x="5053477" y="1394422"/>
            <a:ext cx="3967679" cy="28635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Pct val="61111"/>
            </a:pPr>
            <a:r>
              <a:rPr lang="de-DE" sz="20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Materialien: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sz="20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Computer (mit USB Maus) / Smartphone &amp; </a:t>
            </a:r>
            <a:r>
              <a:rPr lang="de-DE" sz="2000" dirty="0" err="1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Lookback</a:t>
            </a:r>
            <a:r>
              <a:rPr lang="de-DE" sz="20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 (App)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sz="20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QUESI, Innovationsfragebogen, SEA Skala (ausgedruckt)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sz="20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Stoppuhr</a:t>
            </a:r>
          </a:p>
        </p:txBody>
      </p:sp>
    </p:spTree>
    <p:extLst>
      <p:ext uri="{BB962C8B-B14F-4D97-AF65-F5344CB8AC3E}">
        <p14:creationId xmlns:p14="http://schemas.microsoft.com/office/powerpoint/2010/main" val="151921412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40288" y="416450"/>
            <a:ext cx="8520600" cy="572700"/>
          </a:xfrm>
        </p:spPr>
        <p:txBody>
          <a:bodyPr/>
          <a:lstStyle/>
          <a:p>
            <a:r>
              <a:rPr lang="de-DE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Finale Befragung und Verabschiedung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11</a:t>
            </a:fld>
            <a:endParaRPr lang="de"/>
          </a:p>
        </p:txBody>
      </p:sp>
      <p:sp>
        <p:nvSpPr>
          <p:cNvPr id="7" name="Shape 74"/>
          <p:cNvSpPr txBox="1">
            <a:spLocks noGrp="1"/>
          </p:cNvSpPr>
          <p:nvPr>
            <p:ph type="body" idx="1"/>
          </p:nvPr>
        </p:nvSpPr>
        <p:spPr>
          <a:xfrm>
            <a:off x="440287" y="1379294"/>
            <a:ext cx="4267637" cy="28635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61111"/>
            </a:pPr>
            <a:r>
              <a:rPr lang="de-DE" sz="24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Ablauf:</a:t>
            </a:r>
          </a:p>
          <a:p>
            <a:pPr marL="285750" lvl="3" indent="-285750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sz="24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Finales Interview &amp; Fazit unter Berücksichtigung des ersten Eindrucks</a:t>
            </a:r>
          </a:p>
          <a:p>
            <a:pPr marL="285750" lvl="3" indent="-285750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sz="24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Ausfüllen des Präferenzfragebogens</a:t>
            </a:r>
          </a:p>
          <a:p>
            <a:pPr marL="285750" lvl="3" indent="-285750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sz="24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Verabschiedung</a:t>
            </a:r>
          </a:p>
        </p:txBody>
      </p:sp>
      <p:sp>
        <p:nvSpPr>
          <p:cNvPr id="5" name="Shape 74"/>
          <p:cNvSpPr txBox="1">
            <a:spLocks/>
          </p:cNvSpPr>
          <p:nvPr/>
        </p:nvSpPr>
        <p:spPr>
          <a:xfrm>
            <a:off x="5053477" y="1394422"/>
            <a:ext cx="3967679" cy="28635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Pct val="61111"/>
            </a:pPr>
            <a:r>
              <a:rPr lang="de-DE" sz="20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Materialien: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sz="20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Präferenzfragebogen</a:t>
            </a:r>
          </a:p>
        </p:txBody>
      </p:sp>
    </p:spTree>
    <p:extLst>
      <p:ext uri="{BB962C8B-B14F-4D97-AF65-F5344CB8AC3E}">
        <p14:creationId xmlns:p14="http://schemas.microsoft.com/office/powerpoint/2010/main" val="201206308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40288" y="416450"/>
            <a:ext cx="8520600" cy="572700"/>
          </a:xfrm>
        </p:spPr>
        <p:txBody>
          <a:bodyPr/>
          <a:lstStyle/>
          <a:p>
            <a:r>
              <a:rPr lang="de-DE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Zeitplan</a:t>
            </a:r>
          </a:p>
        </p:txBody>
      </p:sp>
      <p:sp>
        <p:nvSpPr>
          <p:cNvPr id="9" name="Rechteck 8"/>
          <p:cNvSpPr/>
          <p:nvPr/>
        </p:nvSpPr>
        <p:spPr>
          <a:xfrm>
            <a:off x="2645664" y="0"/>
            <a:ext cx="60960" cy="3960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/>
          <p:cNvSpPr/>
          <p:nvPr/>
        </p:nvSpPr>
        <p:spPr>
          <a:xfrm>
            <a:off x="2456688" y="3582924"/>
            <a:ext cx="438912" cy="43891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063408" y="3501644"/>
            <a:ext cx="4820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latin typeface="Lato" charset="0"/>
                <a:ea typeface="Lato" charset="0"/>
                <a:cs typeface="Lato" charset="0"/>
              </a:rPr>
              <a:t>27.01.2017: </a:t>
            </a:r>
            <a:r>
              <a:rPr lang="de-DE" sz="1800" dirty="0">
                <a:latin typeface="Lato Light" charset="0"/>
                <a:ea typeface="Lato Light" charset="0"/>
                <a:cs typeface="Lato Light" charset="0"/>
              </a:rPr>
              <a:t>Fertigstellung des Berichts &amp; der letzten Präsentation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036232" y="77896"/>
            <a:ext cx="126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Pilotstudie</a:t>
            </a:r>
          </a:p>
        </p:txBody>
      </p:sp>
      <p:sp>
        <p:nvSpPr>
          <p:cNvPr id="16" name="Rechteck 15"/>
          <p:cNvSpPr/>
          <p:nvPr/>
        </p:nvSpPr>
        <p:spPr>
          <a:xfrm flipV="1">
            <a:off x="2703408" y="247173"/>
            <a:ext cx="360000" cy="3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3063408" y="650596"/>
            <a:ext cx="435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DE" sz="1800" b="1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Heute:  </a:t>
            </a:r>
            <a:r>
              <a:rPr lang="de-DE" sz="18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Präsentation der </a:t>
            </a:r>
            <a:r>
              <a:rPr lang="de-DE" sz="18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  <a:sym typeface="Lato"/>
              </a:rPr>
              <a:t>Evaluationspläne</a:t>
            </a:r>
            <a:endParaRPr lang="de" sz="18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  <a:sym typeface="Lato"/>
            </a:endParaRPr>
          </a:p>
        </p:txBody>
      </p:sp>
      <p:sp>
        <p:nvSpPr>
          <p:cNvPr id="20" name="Rechteck 19"/>
          <p:cNvSpPr/>
          <p:nvPr/>
        </p:nvSpPr>
        <p:spPr>
          <a:xfrm flipV="1">
            <a:off x="2693248" y="816133"/>
            <a:ext cx="360000" cy="36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 flipV="1">
            <a:off x="2693248" y="2258853"/>
            <a:ext cx="360000" cy="36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3036232" y="2069700"/>
            <a:ext cx="482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latin typeface="Lato" charset="0"/>
                <a:ea typeface="Lato" charset="0"/>
                <a:cs typeface="Lato" charset="0"/>
              </a:rPr>
              <a:t>08.01.2017: </a:t>
            </a:r>
            <a:r>
              <a:rPr lang="de-DE" sz="1800" dirty="0">
                <a:latin typeface="Lato Light" charset="0"/>
                <a:ea typeface="Lato Light" charset="0"/>
                <a:cs typeface="Lato Light" charset="0"/>
              </a:rPr>
              <a:t>Fertigstellen aller Usability Tests</a:t>
            </a:r>
          </a:p>
        </p:txBody>
      </p:sp>
      <p:sp>
        <p:nvSpPr>
          <p:cNvPr id="14" name="Rechteck 13"/>
          <p:cNvSpPr/>
          <p:nvPr/>
        </p:nvSpPr>
        <p:spPr>
          <a:xfrm>
            <a:off x="-68968" y="4699000"/>
            <a:ext cx="9539111" cy="889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33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16199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1699" y="445024"/>
            <a:ext cx="8973411" cy="3590753"/>
          </a:xfrm>
        </p:spPr>
        <p:txBody>
          <a:bodyPr/>
          <a:lstStyle/>
          <a:p>
            <a:r>
              <a:rPr lang="de-DE" sz="7200" b="1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Danke </a:t>
            </a:r>
            <a:r>
              <a:rPr lang="de-DE" sz="540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82257785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GoVolunteer mocku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253"/>
            <a:ext cx="5200557" cy="3208779"/>
          </a:xfrm>
          <a:prstGeom prst="rect">
            <a:avLst/>
          </a:prstGeom>
        </p:spPr>
      </p:pic>
      <p:pic>
        <p:nvPicPr>
          <p:cNvPr id="10" name="Bild 9" descr="govo_logo_weiss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64" y="1619253"/>
            <a:ext cx="1003300" cy="100330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</p:pic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40288" y="416450"/>
            <a:ext cx="8520600" cy="572700"/>
          </a:xfrm>
        </p:spPr>
        <p:txBody>
          <a:bodyPr/>
          <a:lstStyle/>
          <a:p>
            <a:r>
              <a:rPr lang="de-DE" sz="32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GoVolunteer</a:t>
            </a:r>
            <a:r>
              <a:rPr lang="de-DE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 &amp; </a:t>
            </a:r>
            <a:r>
              <a:rPr lang="de-DE" sz="32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HelpHere</a:t>
            </a:r>
            <a:endParaRPr lang="de-DE" sz="3200" b="1" dirty="0">
              <a:solidFill>
                <a:schemeClr val="bg2">
                  <a:lumMod val="60000"/>
                  <a:lumOff val="40000"/>
                </a:schemeClr>
              </a:solidFill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1</a:t>
            </a:r>
            <a:endParaRPr lang="de" dirty="0"/>
          </a:p>
        </p:txBody>
      </p:sp>
      <p:pic>
        <p:nvPicPr>
          <p:cNvPr id="8" name="Bild 7" descr="HelpHere mochup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48"/>
          <a:stretch/>
        </p:blipFill>
        <p:spPr>
          <a:xfrm>
            <a:off x="5296929" y="1168708"/>
            <a:ext cx="2709117" cy="3888108"/>
          </a:xfrm>
          <a:prstGeom prst="rect">
            <a:avLst/>
          </a:prstGeom>
        </p:spPr>
      </p:pic>
      <p:pic>
        <p:nvPicPr>
          <p:cNvPr id="9" name="Bild 8" descr="help-here-logo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776" y="1168708"/>
            <a:ext cx="1604031" cy="465480"/>
          </a:xfrm>
          <a:prstGeom prst="rect">
            <a:avLst/>
          </a:prstGeom>
          <a:ln>
            <a:solidFill>
              <a:srgbClr val="7F7F7F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627001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40288" y="416450"/>
            <a:ext cx="8520600" cy="572700"/>
          </a:xfrm>
        </p:spPr>
        <p:txBody>
          <a:bodyPr/>
          <a:lstStyle/>
          <a:p>
            <a:r>
              <a:rPr lang="de-DE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Hypothese</a:t>
            </a:r>
          </a:p>
        </p:txBody>
      </p:sp>
      <p:pic>
        <p:nvPicPr>
          <p:cNvPr id="7" name="Bild 6" descr="help-here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641" y="1842256"/>
            <a:ext cx="2036497" cy="590979"/>
          </a:xfrm>
          <a:prstGeom prst="rect">
            <a:avLst/>
          </a:prstGeom>
          <a:ln>
            <a:solidFill>
              <a:srgbClr val="7F7F7F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</p:pic>
      <p:pic>
        <p:nvPicPr>
          <p:cNvPr id="8" name="Bild 7" descr="govo_logo_weiss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22" y="1488382"/>
            <a:ext cx="1298726" cy="1298726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</p:pic>
      <p:sp>
        <p:nvSpPr>
          <p:cNvPr id="9" name="Shape 74"/>
          <p:cNvSpPr txBox="1">
            <a:spLocks/>
          </p:cNvSpPr>
          <p:nvPr/>
        </p:nvSpPr>
        <p:spPr>
          <a:xfrm>
            <a:off x="440289" y="3286340"/>
            <a:ext cx="5392100" cy="931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  <a:buSzPct val="61111"/>
            </a:pPr>
            <a:r>
              <a:rPr lang="de-DE" sz="2400" dirty="0" err="1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GoVolunteer</a:t>
            </a:r>
            <a:r>
              <a:rPr lang="de-DE" sz="24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 hat eine höhere Usability als </a:t>
            </a:r>
            <a:r>
              <a:rPr lang="de-DE" sz="2400" dirty="0" err="1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HelpHere</a:t>
            </a:r>
            <a:endParaRPr lang="de-DE" sz="2400" dirty="0">
              <a:solidFill>
                <a:srgbClr val="595959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2242759" y="1783802"/>
                <a:ext cx="72167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</m:t>
                      </m:r>
                    </m:oMath>
                  </m:oMathPara>
                </a14:m>
                <a:endParaRPr lang="de-DE" sz="4000" b="1" dirty="0">
                  <a:latin typeface="Gotham" charset="0"/>
                  <a:ea typeface="Gotham" charset="0"/>
                  <a:cs typeface="Gotham" charset="0"/>
                </a:endParaRPr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759" y="1783802"/>
                <a:ext cx="721671" cy="7078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2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36999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40288" y="416450"/>
            <a:ext cx="8520600" cy="572700"/>
          </a:xfrm>
        </p:spPr>
        <p:txBody>
          <a:bodyPr/>
          <a:lstStyle/>
          <a:p>
            <a:r>
              <a:rPr lang="de-DE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Aspekte der Usability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3</a:t>
            </a:fld>
            <a:endParaRPr lang="de" dirty="0"/>
          </a:p>
        </p:txBody>
      </p:sp>
      <p:sp>
        <p:nvSpPr>
          <p:cNvPr id="7" name="Shape 74"/>
          <p:cNvSpPr txBox="1">
            <a:spLocks noGrp="1"/>
          </p:cNvSpPr>
          <p:nvPr>
            <p:ph type="body" idx="1"/>
          </p:nvPr>
        </p:nvSpPr>
        <p:spPr>
          <a:xfrm>
            <a:off x="456605" y="1268902"/>
            <a:ext cx="2402248" cy="28635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2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61111"/>
            </a:pPr>
            <a:r>
              <a:rPr lang="de-DE" sz="24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Effektivität</a:t>
            </a:r>
          </a:p>
          <a:p>
            <a:pPr lvl="0">
              <a:lnSpc>
                <a:spcPct val="2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61111"/>
            </a:pPr>
            <a:r>
              <a:rPr lang="de-DE" sz="24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Effizienz</a:t>
            </a:r>
          </a:p>
          <a:p>
            <a:pPr lvl="0">
              <a:lnSpc>
                <a:spcPct val="2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61111"/>
            </a:pPr>
            <a:r>
              <a:rPr lang="de-DE" sz="24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Zufriedenheit</a:t>
            </a:r>
            <a:endParaRPr sz="2400" dirty="0">
              <a:solidFill>
                <a:srgbClr val="595959"/>
              </a:solidFill>
              <a:latin typeface="Raleway Regular"/>
              <a:cs typeface="Raleway Regular"/>
            </a:endParaRPr>
          </a:p>
        </p:txBody>
      </p:sp>
      <p:sp>
        <p:nvSpPr>
          <p:cNvPr id="12" name="Shape 74"/>
          <p:cNvSpPr txBox="1">
            <a:spLocks/>
          </p:cNvSpPr>
          <p:nvPr/>
        </p:nvSpPr>
        <p:spPr>
          <a:xfrm>
            <a:off x="4419284" y="1566456"/>
            <a:ext cx="4724716" cy="29314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61111"/>
            </a:pPr>
            <a:r>
              <a:rPr lang="de-DE" sz="24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Prozent gelöster Aufgaben + Anzahl abgebrochener Aufgaben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Clr>
                <a:srgbClr val="000000"/>
              </a:buClr>
              <a:buSzPct val="61111"/>
            </a:pPr>
            <a:r>
              <a:rPr lang="de-DE" sz="24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Benötigte Zeit + mentale Belastung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  <a:buSzPct val="61111"/>
            </a:pPr>
            <a:r>
              <a:rPr lang="de-DE" sz="24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QUESI Fragebogen + Präferenz</a:t>
            </a:r>
            <a:endParaRPr lang="de-DE" sz="2400" dirty="0">
              <a:solidFill>
                <a:srgbClr val="595959"/>
              </a:solidFill>
              <a:latin typeface="Raleway Regular"/>
              <a:cs typeface="Raleway Regular"/>
            </a:endParaRPr>
          </a:p>
        </p:txBody>
      </p:sp>
      <p:sp>
        <p:nvSpPr>
          <p:cNvPr id="8" name="Pfeil nach rechts 7"/>
          <p:cNvSpPr/>
          <p:nvPr/>
        </p:nvSpPr>
        <p:spPr>
          <a:xfrm>
            <a:off x="3035808" y="2369170"/>
            <a:ext cx="1029565" cy="662987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40695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40288" y="416450"/>
            <a:ext cx="8520600" cy="572700"/>
          </a:xfrm>
        </p:spPr>
        <p:txBody>
          <a:bodyPr/>
          <a:lstStyle/>
          <a:p>
            <a:r>
              <a:rPr lang="de-DE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Empirisch-Inhaltliche-Hypothesen</a:t>
            </a:r>
          </a:p>
        </p:txBody>
      </p:sp>
      <p:sp>
        <p:nvSpPr>
          <p:cNvPr id="11" name="Shape 74"/>
          <p:cNvSpPr txBox="1">
            <a:spLocks noGrp="1"/>
          </p:cNvSpPr>
          <p:nvPr>
            <p:ph type="body" idx="1"/>
          </p:nvPr>
        </p:nvSpPr>
        <p:spPr>
          <a:xfrm>
            <a:off x="440288" y="1379294"/>
            <a:ext cx="7912880" cy="28635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61111"/>
            </a:pPr>
            <a:r>
              <a:rPr lang="de-DE" sz="20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Wenn GV eine höhere </a:t>
            </a:r>
            <a:r>
              <a:rPr lang="de-DE" sz="2000" dirty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Effektivität</a:t>
            </a:r>
            <a:r>
              <a:rPr lang="de-DE" sz="20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 als HH hat, dann messen wir eine größere </a:t>
            </a:r>
            <a:r>
              <a:rPr lang="de-DE" sz="2000" i="1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Prozentzahl gelöster Aufgaben </a:t>
            </a:r>
            <a:r>
              <a:rPr lang="de-DE" sz="20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und weniger </a:t>
            </a:r>
            <a:r>
              <a:rPr lang="de-DE" sz="2000" i="1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abgebrochene Aufgaben</a:t>
            </a:r>
            <a:r>
              <a:rPr lang="de-DE" sz="20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</a:p>
          <a:p>
            <a:pPr lvl="0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Pct val="61111"/>
            </a:pPr>
            <a:r>
              <a:rPr lang="de-DE" sz="20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Wenn GV eine höhere </a:t>
            </a:r>
            <a:r>
              <a:rPr lang="de-DE" sz="2000" dirty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Effizienz</a:t>
            </a:r>
            <a:r>
              <a:rPr lang="de-DE" sz="20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 als HH hat, dann messen wir eine kürzere </a:t>
            </a:r>
            <a:r>
              <a:rPr lang="de-DE" sz="2000" i="1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Zeit</a:t>
            </a:r>
            <a:r>
              <a:rPr lang="de-DE" sz="20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 pro Aufgabe sowie eine geringere </a:t>
            </a:r>
            <a:r>
              <a:rPr lang="de-DE" sz="2000" i="1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mentale Belastung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61111"/>
            </a:pPr>
            <a:r>
              <a:rPr lang="de-DE" sz="20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Wenn GV eine höhere </a:t>
            </a:r>
            <a:r>
              <a:rPr lang="de-DE" sz="2000" dirty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Zufriedenheit</a:t>
            </a:r>
            <a:r>
              <a:rPr lang="de-DE" sz="20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 als HH hat, dann messen wir einen höheren </a:t>
            </a:r>
            <a:r>
              <a:rPr lang="de-DE" sz="2000" i="1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QUESI-Score </a:t>
            </a:r>
            <a:r>
              <a:rPr lang="de-DE" sz="20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und eine Mehrheit der </a:t>
            </a:r>
            <a:r>
              <a:rPr lang="de-DE" sz="2000" i="1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Präferenzurteile </a:t>
            </a:r>
            <a:r>
              <a:rPr lang="de-DE" sz="20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für GV</a:t>
            </a:r>
            <a:endParaRPr lang="de-DE" sz="2000" i="1" dirty="0">
              <a:solidFill>
                <a:srgbClr val="595959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8495194" y="4715337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784109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40288" y="416450"/>
            <a:ext cx="8520600" cy="572700"/>
          </a:xfrm>
        </p:spPr>
        <p:txBody>
          <a:bodyPr/>
          <a:lstStyle/>
          <a:p>
            <a:r>
              <a:rPr lang="de-DE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Versuchsdesign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5</a:t>
            </a:fld>
            <a:endParaRPr lang="de"/>
          </a:p>
        </p:txBody>
      </p:sp>
      <p:sp>
        <p:nvSpPr>
          <p:cNvPr id="7" name="Shape 74"/>
          <p:cNvSpPr txBox="1">
            <a:spLocks noGrp="1"/>
          </p:cNvSpPr>
          <p:nvPr>
            <p:ph type="body" idx="1"/>
          </p:nvPr>
        </p:nvSpPr>
        <p:spPr>
          <a:xfrm>
            <a:off x="648610" y="3057884"/>
            <a:ext cx="1583115" cy="8863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61111"/>
            </a:pPr>
            <a:r>
              <a:rPr lang="de-DE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26 </a:t>
            </a:r>
            <a:r>
              <a:rPr lang="de-DE" dirty="0" err="1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VPn</a:t>
            </a:r>
            <a:endParaRPr lang="de-DE" dirty="0">
              <a:solidFill>
                <a:srgbClr val="595959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61111"/>
            </a:pPr>
            <a:r>
              <a:rPr lang="de-DE" dirty="0" err="1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within</a:t>
            </a:r>
            <a:r>
              <a:rPr lang="de-DE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-</a:t>
            </a:r>
            <a:r>
              <a:rPr lang="de-DE" dirty="0" err="1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subjects</a:t>
            </a:r>
            <a:r>
              <a:rPr lang="de-DE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-Design</a:t>
            </a:r>
          </a:p>
        </p:txBody>
      </p:sp>
      <p:sp>
        <p:nvSpPr>
          <p:cNvPr id="6" name="Shape 74"/>
          <p:cNvSpPr txBox="1">
            <a:spLocks/>
          </p:cNvSpPr>
          <p:nvPr/>
        </p:nvSpPr>
        <p:spPr>
          <a:xfrm>
            <a:off x="3888983" y="3057884"/>
            <a:ext cx="1130671" cy="4901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61111"/>
            </a:pPr>
            <a:r>
              <a:rPr lang="de-DE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~ 1 </a:t>
            </a:r>
            <a:r>
              <a:rPr lang="de-DE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h</a:t>
            </a:r>
          </a:p>
        </p:txBody>
      </p:sp>
      <p:sp>
        <p:nvSpPr>
          <p:cNvPr id="8" name="Shape 74"/>
          <p:cNvSpPr txBox="1">
            <a:spLocks/>
          </p:cNvSpPr>
          <p:nvPr/>
        </p:nvSpPr>
        <p:spPr>
          <a:xfrm>
            <a:off x="7083822" y="3057884"/>
            <a:ext cx="1668484" cy="1437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ct val="61111"/>
            </a:pPr>
            <a:r>
              <a:rPr lang="de-DE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Würzburg, Gebäude 52 &amp;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ct val="61111"/>
            </a:pPr>
            <a:r>
              <a:rPr lang="de-DE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verteilt</a:t>
            </a:r>
          </a:p>
        </p:txBody>
      </p:sp>
      <p:sp>
        <p:nvSpPr>
          <p:cNvPr id="10" name="Shape 74"/>
          <p:cNvSpPr txBox="1">
            <a:spLocks/>
          </p:cNvSpPr>
          <p:nvPr/>
        </p:nvSpPr>
        <p:spPr>
          <a:xfrm>
            <a:off x="2096234" y="3072713"/>
            <a:ext cx="1521331" cy="12447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61111"/>
            </a:pPr>
            <a:r>
              <a:rPr lang="de-DE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Studenten,</a:t>
            </a:r>
            <a:br>
              <a:rPr lang="de-DE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</a:br>
            <a:r>
              <a:rPr lang="de-DE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Rentner, Teilzeitkräfte</a:t>
            </a:r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32"/>
          <a:stretch/>
        </p:blipFill>
        <p:spPr>
          <a:xfrm>
            <a:off x="3814842" y="1946044"/>
            <a:ext cx="900000" cy="787207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38"/>
          <a:stretch/>
        </p:blipFill>
        <p:spPr>
          <a:xfrm>
            <a:off x="7174438" y="1907061"/>
            <a:ext cx="900000" cy="768253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48"/>
          <a:stretch/>
        </p:blipFill>
        <p:spPr>
          <a:xfrm>
            <a:off x="648610" y="1951528"/>
            <a:ext cx="900000" cy="778068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74"/>
          <a:stretch/>
        </p:blipFill>
        <p:spPr>
          <a:xfrm>
            <a:off x="2240271" y="1960850"/>
            <a:ext cx="900000" cy="762529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75"/>
          <a:stretch/>
        </p:blipFill>
        <p:spPr>
          <a:xfrm>
            <a:off x="5212603" y="1790453"/>
            <a:ext cx="1249886" cy="1001471"/>
          </a:xfrm>
          <a:prstGeom prst="rect">
            <a:avLst/>
          </a:prstGeom>
        </p:spPr>
      </p:pic>
      <p:sp>
        <p:nvSpPr>
          <p:cNvPr id="14" name="Shape 74"/>
          <p:cNvSpPr txBox="1">
            <a:spLocks/>
          </p:cNvSpPr>
          <p:nvPr/>
        </p:nvSpPr>
        <p:spPr>
          <a:xfrm>
            <a:off x="5212603" y="3065107"/>
            <a:ext cx="1668484" cy="1437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61111"/>
            </a:pPr>
            <a:r>
              <a:rPr lang="de-DE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Computer &amp; Mobilgerät</a:t>
            </a:r>
          </a:p>
        </p:txBody>
      </p:sp>
    </p:spTree>
    <p:extLst>
      <p:ext uri="{BB962C8B-B14F-4D97-AF65-F5344CB8AC3E}">
        <p14:creationId xmlns:p14="http://schemas.microsoft.com/office/powerpoint/2010/main" val="198187336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40288" y="416450"/>
            <a:ext cx="8520600" cy="572700"/>
          </a:xfrm>
        </p:spPr>
        <p:txBody>
          <a:bodyPr/>
          <a:lstStyle/>
          <a:p>
            <a:r>
              <a:rPr lang="de-DE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Quant. Datenerhebung und Auswertung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6</a:t>
            </a:fld>
            <a:endParaRPr lang="de"/>
          </a:p>
        </p:txBody>
      </p:sp>
      <p:sp>
        <p:nvSpPr>
          <p:cNvPr id="12" name="Shape 74"/>
          <p:cNvSpPr txBox="1">
            <a:spLocks/>
          </p:cNvSpPr>
          <p:nvPr/>
        </p:nvSpPr>
        <p:spPr>
          <a:xfrm>
            <a:off x="738014" y="1496407"/>
            <a:ext cx="2693772" cy="31668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SzPct val="61111"/>
            </a:pPr>
            <a:r>
              <a:rPr lang="de-DE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Prozent gelöster Aufgaben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SzPct val="61111"/>
            </a:pPr>
            <a:r>
              <a:rPr lang="de-DE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Anzahl Abbrüche</a:t>
            </a:r>
          </a:p>
          <a:p>
            <a:pPr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SzPct val="61111"/>
            </a:pPr>
            <a:r>
              <a:rPr lang="de-DE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Benötigte Zeit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ct val="61111"/>
            </a:pPr>
            <a:r>
              <a:rPr lang="de-DE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Mentale Belastung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ct val="61111"/>
            </a:pPr>
            <a:endParaRPr lang="de-DE" dirty="0">
              <a:solidFill>
                <a:srgbClr val="595959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ct val="61111"/>
            </a:pPr>
            <a:endParaRPr lang="de-DE" sz="800" dirty="0">
              <a:solidFill>
                <a:srgbClr val="595959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ct val="61111"/>
            </a:pPr>
            <a:r>
              <a:rPr lang="de-DE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QUESI 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ct val="61111"/>
            </a:pPr>
            <a:r>
              <a:rPr lang="de-DE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Präferenz</a:t>
            </a:r>
            <a:endParaRPr lang="de-DE" dirty="0">
              <a:solidFill>
                <a:srgbClr val="595959"/>
              </a:solidFill>
              <a:latin typeface="Raleway Regular"/>
              <a:cs typeface="Raleway Regular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583459" y="1161535"/>
            <a:ext cx="129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Erhebung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479058" y="1161534"/>
            <a:ext cx="145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Auswertung</a:t>
            </a:r>
          </a:p>
        </p:txBody>
      </p:sp>
      <p:sp>
        <p:nvSpPr>
          <p:cNvPr id="10" name="Shape 74"/>
          <p:cNvSpPr txBox="1">
            <a:spLocks/>
          </p:cNvSpPr>
          <p:nvPr/>
        </p:nvSpPr>
        <p:spPr>
          <a:xfrm>
            <a:off x="3583459" y="1530866"/>
            <a:ext cx="2693772" cy="31668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0000" indent="-180000">
              <a:lnSpc>
                <a:spcPct val="100000"/>
              </a:lnSpc>
              <a:spcAft>
                <a:spcPts val="2400"/>
              </a:spcAft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Protokollierung</a:t>
            </a:r>
          </a:p>
          <a:p>
            <a:pPr marL="180000" indent="-180000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Protokollierung</a:t>
            </a:r>
          </a:p>
          <a:p>
            <a:pPr marL="180000" indent="-180000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Stoppuhr</a:t>
            </a:r>
          </a:p>
          <a:p>
            <a:pPr marL="180000" indent="-180000">
              <a:lnSpc>
                <a:spcPct val="100000"/>
              </a:lnSpc>
              <a:spcAft>
                <a:spcPts val="3000"/>
              </a:spcAft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SEA-Skala</a:t>
            </a:r>
          </a:p>
          <a:p>
            <a:pPr marL="180000" indent="-180000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QUESI Fragebogen</a:t>
            </a:r>
          </a:p>
          <a:p>
            <a:pPr marL="180000" indent="-18000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Präferenz Fragebogen</a:t>
            </a:r>
            <a:endParaRPr lang="de-DE" dirty="0">
              <a:solidFill>
                <a:srgbClr val="595959"/>
              </a:solidFill>
              <a:latin typeface="Raleway Regular"/>
              <a:cs typeface="Raleway Regular"/>
            </a:endParaRPr>
          </a:p>
        </p:txBody>
      </p:sp>
      <p:sp>
        <p:nvSpPr>
          <p:cNvPr id="13" name="Shape 74"/>
          <p:cNvSpPr txBox="1">
            <a:spLocks/>
          </p:cNvSpPr>
          <p:nvPr/>
        </p:nvSpPr>
        <p:spPr>
          <a:xfrm>
            <a:off x="6479058" y="1530867"/>
            <a:ext cx="2693772" cy="31668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0000" indent="-180000">
              <a:lnSpc>
                <a:spcPct val="100000"/>
              </a:lnSpc>
              <a:spcAft>
                <a:spcPts val="2400"/>
              </a:spcAft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Abh. T-Test</a:t>
            </a:r>
          </a:p>
          <a:p>
            <a:pPr marL="180000" indent="-180000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Deskriptiv</a:t>
            </a:r>
          </a:p>
          <a:p>
            <a:pPr marL="180000" indent="-180000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Abh. T-Test</a:t>
            </a:r>
          </a:p>
          <a:p>
            <a:pPr marL="180000" indent="-180000">
              <a:lnSpc>
                <a:spcPct val="100000"/>
              </a:lnSpc>
              <a:spcAft>
                <a:spcPts val="3000"/>
              </a:spcAft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Abh. T-Test</a:t>
            </a:r>
          </a:p>
          <a:p>
            <a:pPr marL="180000" indent="-180000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QUESI Score</a:t>
            </a:r>
          </a:p>
          <a:p>
            <a:pPr marL="180000" indent="-18000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Mehrheitsanalyse</a:t>
            </a:r>
            <a:endParaRPr lang="de-DE" dirty="0">
              <a:solidFill>
                <a:srgbClr val="595959"/>
              </a:solidFill>
              <a:latin typeface="Raleway Regular"/>
              <a:cs typeface="Raleway Regular"/>
            </a:endParaRPr>
          </a:p>
        </p:txBody>
      </p:sp>
    </p:spTree>
    <p:extLst>
      <p:ext uri="{BB962C8B-B14F-4D97-AF65-F5344CB8AC3E}">
        <p14:creationId xmlns:p14="http://schemas.microsoft.com/office/powerpoint/2010/main" val="933045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40288" y="416450"/>
            <a:ext cx="8520600" cy="572700"/>
          </a:xfrm>
        </p:spPr>
        <p:txBody>
          <a:bodyPr/>
          <a:lstStyle/>
          <a:p>
            <a:r>
              <a:rPr lang="de-DE" sz="32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Qualit</a:t>
            </a:r>
            <a:r>
              <a:rPr lang="de-DE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. Datenerhebung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7</a:t>
            </a:fld>
            <a:endParaRPr lang="de"/>
          </a:p>
        </p:txBody>
      </p:sp>
      <p:sp>
        <p:nvSpPr>
          <p:cNvPr id="13" name="Shape 74"/>
          <p:cNvSpPr txBox="1">
            <a:spLocks noGrp="1"/>
          </p:cNvSpPr>
          <p:nvPr>
            <p:ph type="body" idx="1"/>
          </p:nvPr>
        </p:nvSpPr>
        <p:spPr>
          <a:xfrm>
            <a:off x="440288" y="1379294"/>
            <a:ext cx="7912880" cy="28635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61111"/>
            </a:pPr>
            <a:r>
              <a:rPr lang="de-DE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Befragungen</a:t>
            </a:r>
          </a:p>
          <a:p>
            <a:pPr marL="285750" lvl="5" indent="-285750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sz="16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Erster Eindruck</a:t>
            </a:r>
          </a:p>
          <a:p>
            <a:pPr marL="285750" lvl="3" indent="-285750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sz="16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Nach jeder einzelnen Aufgabe</a:t>
            </a:r>
          </a:p>
          <a:p>
            <a:pPr marL="285750" lvl="3" indent="-285750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sz="16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Finales Interview &amp; Fazit unter Berücksichtigung des ersten Eindrucks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61111"/>
            </a:pPr>
            <a:r>
              <a:rPr lang="de-DE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Video-, Audio- und Bildschirmaufnahme während der Benutzung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61111"/>
            </a:pPr>
            <a:r>
              <a:rPr lang="de-DE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Quantitativen Daten (Zeitmessung, Abbrüche, ...)</a:t>
            </a:r>
          </a:p>
        </p:txBody>
      </p:sp>
    </p:spTree>
    <p:extLst>
      <p:ext uri="{BB962C8B-B14F-4D97-AF65-F5344CB8AC3E}">
        <p14:creationId xmlns:p14="http://schemas.microsoft.com/office/powerpoint/2010/main" val="67590366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40288" y="416450"/>
            <a:ext cx="8520600" cy="572700"/>
          </a:xfrm>
        </p:spPr>
        <p:txBody>
          <a:bodyPr/>
          <a:lstStyle/>
          <a:p>
            <a:r>
              <a:rPr lang="de-DE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Versuchsdurchführung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8</a:t>
            </a:fld>
            <a:endParaRPr lang="de"/>
          </a:p>
        </p:txBody>
      </p:sp>
      <p:sp>
        <p:nvSpPr>
          <p:cNvPr id="7" name="Shape 74"/>
          <p:cNvSpPr txBox="1">
            <a:spLocks noGrp="1"/>
          </p:cNvSpPr>
          <p:nvPr>
            <p:ph type="body" idx="1"/>
          </p:nvPr>
        </p:nvSpPr>
        <p:spPr>
          <a:xfrm>
            <a:off x="440288" y="1379294"/>
            <a:ext cx="4485939" cy="28635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61111"/>
            </a:pPr>
            <a:r>
              <a:rPr lang="de-DE" sz="24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Einteilung in 4 Phasen: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sz="24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Begrüßung und Einführung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sz="24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Durchführung Produkt 1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sz="24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Durchführung Produkt 2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sz="24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Finale Befragung &amp; Verabschiedung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61111"/>
              <a:buFont typeface="Arial" charset="0"/>
              <a:buChar char="•"/>
            </a:pPr>
            <a:endParaRPr lang="de-DE" sz="2400" dirty="0">
              <a:solidFill>
                <a:srgbClr val="595959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5" name="Shape 74"/>
          <p:cNvSpPr txBox="1">
            <a:spLocks/>
          </p:cNvSpPr>
          <p:nvPr/>
        </p:nvSpPr>
        <p:spPr>
          <a:xfrm>
            <a:off x="5504781" y="1379294"/>
            <a:ext cx="3242026" cy="28635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Pct val="61111"/>
            </a:pPr>
            <a:r>
              <a:rPr lang="de-DE" sz="20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Materialien (durchgehend):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sz="2000" dirty="0" err="1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Wordingsheet</a:t>
            </a:r>
            <a:r>
              <a:rPr lang="de-DE" sz="20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 &amp; Protokollbogen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sz="20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Stifte</a:t>
            </a:r>
          </a:p>
        </p:txBody>
      </p:sp>
    </p:spTree>
    <p:extLst>
      <p:ext uri="{BB962C8B-B14F-4D97-AF65-F5344CB8AC3E}">
        <p14:creationId xmlns:p14="http://schemas.microsoft.com/office/powerpoint/2010/main" val="67069906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imple-light-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alytische_Methoden_Präsi_final" id="{90C31D50-51AB-6249-8A17-5DEA10A781C5}" vid="{E3F1AD6D-54A8-8142-88C5-988AEC78A76B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731</Words>
  <Application>Microsoft Office PowerPoint</Application>
  <PresentationFormat>Bildschirmpräsentation (16:9)</PresentationFormat>
  <Paragraphs>137</Paragraphs>
  <Slides>14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3" baseType="lpstr">
      <vt:lpstr>Arial</vt:lpstr>
      <vt:lpstr>Cambria Math</vt:lpstr>
      <vt:lpstr>Gotham</vt:lpstr>
      <vt:lpstr>Lato</vt:lpstr>
      <vt:lpstr>Lato Light</vt:lpstr>
      <vt:lpstr>Raleway</vt:lpstr>
      <vt:lpstr>Raleway Regular</vt:lpstr>
      <vt:lpstr>Wingdings</vt:lpstr>
      <vt:lpstr>simple-light-2</vt:lpstr>
      <vt:lpstr>PowerPoint-Präsentation</vt:lpstr>
      <vt:lpstr>GoVolunteer &amp; HelpHere</vt:lpstr>
      <vt:lpstr>Hypothese</vt:lpstr>
      <vt:lpstr>Aspekte der Usability</vt:lpstr>
      <vt:lpstr>Empirisch-Inhaltliche-Hypothesen</vt:lpstr>
      <vt:lpstr>Versuchsdesign</vt:lpstr>
      <vt:lpstr>Quant. Datenerhebung und Auswertung</vt:lpstr>
      <vt:lpstr>Qualit. Datenerhebung</vt:lpstr>
      <vt:lpstr>Versuchsdurchführung</vt:lpstr>
      <vt:lpstr>Begrüßung und Einführung</vt:lpstr>
      <vt:lpstr>Durchführung Produkte (2x)</vt:lpstr>
      <vt:lpstr>Finale Befragung und Verabschiedung</vt:lpstr>
      <vt:lpstr>Zeitplan</vt:lpstr>
      <vt:lpstr>Danke für eure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Margarete Rheindorf</dc:creator>
  <cp:lastModifiedBy>Margarete Rheindorf</cp:lastModifiedBy>
  <cp:revision>111</cp:revision>
  <cp:lastPrinted>2016-11-24T08:44:42Z</cp:lastPrinted>
  <dcterms:modified xsi:type="dcterms:W3CDTF">2016-12-08T15:52:19Z</dcterms:modified>
</cp:coreProperties>
</file>