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417" r:id="rId3"/>
    <p:sldId id="454" r:id="rId4"/>
    <p:sldId id="269" r:id="rId5"/>
    <p:sldId id="455" r:id="rId6"/>
    <p:sldId id="459" r:id="rId7"/>
    <p:sldId id="460" r:id="rId8"/>
    <p:sldId id="457" r:id="rId9"/>
    <p:sldId id="458" r:id="rId10"/>
    <p:sldId id="463" r:id="rId11"/>
    <p:sldId id="464" r:id="rId12"/>
    <p:sldId id="456" r:id="rId13"/>
    <p:sldId id="466" r:id="rId14"/>
    <p:sldId id="465" r:id="rId15"/>
    <p:sldId id="418" r:id="rId16"/>
    <p:sldId id="467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6594" autoAdjust="0"/>
  </p:normalViewPr>
  <p:slideViewPr>
    <p:cSldViewPr snapToGrid="0">
      <p:cViewPr varScale="1">
        <p:scale>
          <a:sx n="59" d="100"/>
          <a:sy n="59" d="100"/>
        </p:scale>
        <p:origin x="91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79774-3730-4367-8DB4-E6A0314F7998}" type="datetimeFigureOut">
              <a:rPr lang="fr-FR" smtClean="0"/>
              <a:t>21/09/2018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8B847-565E-4666-9BE2-C76AEC892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664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98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2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017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98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00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87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181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109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817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48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67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57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53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608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8B847-565E-4666-9BE2-C76AEC8925B3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28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8C35-2E09-493D-BF89-75BB93B820EA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8ACE-9AAC-478F-ACE1-B3C3744B9AC2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7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B5BD-FA84-4F68-97BE-0E1D535792EF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57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373D-4CD5-494B-AE7F-BE67180CDEB4}" type="datetime1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76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1E9-0DA0-4863-BA4D-A04A7F7973E2}" type="datetime1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14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85E-B089-4303-9430-51F62A7D565B}" type="datetime1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72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9E78-F8EA-40FF-802B-ACB4DAB2E512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95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2135-1819-4696-BA37-B5647CBEB8C8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06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94A1-33ED-4081-A832-D6D6720BB344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9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41A-D2B2-4F07-B6E5-DE740FB2F99F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3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8AB3-DB27-4087-B25C-CFFB2FE926B2}" type="datetime1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7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8E9E-BD3A-432D-9E63-F32B54633D2C}" type="datetime1">
              <a:rPr lang="fr-FR" smtClean="0"/>
              <a:t>21/09/2018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51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0FCB-B7BA-44E9-B44D-3E88D3B2C93E}" type="datetime1">
              <a:rPr lang="fr-FR" smtClean="0"/>
              <a:t>21/09/2018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2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0208A-F114-43A7-83F2-0B1712DDA77C}" type="datetime1">
              <a:rPr lang="fr-FR" smtClean="0"/>
              <a:t>21/09/2018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1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3113-1D00-4F7F-8325-35C1DBB8C52B}" type="datetime1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8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6143-62E4-4F4E-9648-502E2BAEF6DE}" type="datetime1">
              <a:rPr lang="fr-FR" smtClean="0"/>
              <a:t>21/09/2018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67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5614-E4D5-47DA-B45F-D7F41F91CB31}" type="datetime1">
              <a:rPr lang="fr-FR" smtClean="0"/>
              <a:t>21/09/2018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6227579-4F8C-4DBE-941B-F7215A9EB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7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-python-tutroals.readthedocs.io/en/latest/py_tutorials/py_imgproc/py_table_of_contents_imgproc/py_table_of_contents_imgpro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image.org/docs/dev/auto_example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8cn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Traitement d’image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0" y="130838"/>
            <a:ext cx="2285779" cy="1331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676" y="240095"/>
            <a:ext cx="2063936" cy="1221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13" y="130838"/>
            <a:ext cx="3265715" cy="134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4178" y="2514600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RIVIERE Marc-Aurèle</a:t>
            </a:r>
          </a:p>
          <a:p>
            <a:pPr algn="ctr"/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marc-aurele.riviere@etu.univ-rouen.fr</a:t>
            </a:r>
          </a:p>
        </p:txBody>
      </p:sp>
    </p:spTree>
    <p:extLst>
      <p:ext uri="{BB962C8B-B14F-4D97-AF65-F5344CB8AC3E}">
        <p14:creationId xmlns:p14="http://schemas.microsoft.com/office/powerpoint/2010/main" val="349638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>
                <a:solidFill>
                  <a:srgbClr val="002060"/>
                </a:solidFill>
              </a:rPr>
              <a:t>Python et ses librairies de 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32544"/>
          </a:xfrm>
        </p:spPr>
        <p:txBody>
          <a:bodyPr>
            <a:normAutofit/>
          </a:bodyPr>
          <a:lstStyle/>
          <a:p>
            <a:r>
              <a:rPr lang="fr-FR" sz="2200" b="1" dirty="0" err="1"/>
              <a:t>OpenCV</a:t>
            </a:r>
            <a:r>
              <a:rPr lang="fr-FR" sz="2200" dirty="0"/>
              <a:t> : </a:t>
            </a:r>
          </a:p>
          <a:p>
            <a:pPr lvl="1"/>
            <a:r>
              <a:rPr lang="fr-FR" sz="2000" dirty="0">
                <a:hlinkClick r:id="rId3"/>
              </a:rPr>
              <a:t>https://opencv-python-tutroals.readthedocs.io/en/latest/py_tutorials/py_imgproc/py_table_of_contents_imgproc/py_table_of_contents_imgproc.html</a:t>
            </a:r>
            <a:r>
              <a:rPr lang="fr-FR" sz="2000" dirty="0"/>
              <a:t> </a:t>
            </a:r>
          </a:p>
          <a:p>
            <a:pPr lvl="1"/>
            <a:endParaRPr lang="fr-FR" sz="1800" dirty="0"/>
          </a:p>
          <a:p>
            <a:r>
              <a:rPr lang="fr-FR" sz="2200" b="1" dirty="0" err="1"/>
              <a:t>scikit</a:t>
            </a:r>
            <a:r>
              <a:rPr lang="fr-FR" sz="2200" b="1" dirty="0"/>
              <a:t>-image </a:t>
            </a:r>
            <a:r>
              <a:rPr lang="fr-FR" sz="2200" dirty="0"/>
              <a:t>(</a:t>
            </a:r>
            <a:r>
              <a:rPr lang="fr-FR" sz="2200" dirty="0" err="1"/>
              <a:t>skimage</a:t>
            </a:r>
            <a:r>
              <a:rPr lang="fr-FR" sz="2200" dirty="0"/>
              <a:t>) (Basé sur </a:t>
            </a:r>
            <a:r>
              <a:rPr lang="fr-FR" sz="2200" dirty="0" err="1"/>
              <a:t>numpy</a:t>
            </a:r>
            <a:r>
              <a:rPr lang="fr-FR" sz="2200" dirty="0"/>
              <a:t> &amp; </a:t>
            </a:r>
            <a:r>
              <a:rPr lang="fr-FR" sz="2200" dirty="0" err="1"/>
              <a:t>scipy</a:t>
            </a:r>
            <a:r>
              <a:rPr lang="fr-FR" sz="2200" dirty="0"/>
              <a:t>)</a:t>
            </a:r>
          </a:p>
          <a:p>
            <a:pPr lvl="1"/>
            <a:r>
              <a:rPr lang="fr-FR" sz="2000" dirty="0">
                <a:hlinkClick r:id="rId4"/>
              </a:rPr>
              <a:t>http://scikit-image.org/docs/dev/auto_examples/</a:t>
            </a:r>
            <a:r>
              <a:rPr lang="fr-FR" sz="2000" dirty="0"/>
              <a:t> </a:t>
            </a:r>
          </a:p>
          <a:p>
            <a:pPr lvl="1"/>
            <a:endParaRPr lang="fr-FR" sz="2000" dirty="0"/>
          </a:p>
          <a:p>
            <a:r>
              <a:rPr lang="fr-FR" sz="2200" dirty="0"/>
              <a:t>Ces deux librairies sont les plus utilisées, et permettent toutes deux:</a:t>
            </a:r>
          </a:p>
          <a:p>
            <a:pPr lvl="1"/>
            <a:r>
              <a:rPr lang="fr-FR" sz="2000" dirty="0"/>
              <a:t>Chargement, modification et sauvegarde.</a:t>
            </a:r>
          </a:p>
          <a:p>
            <a:pPr lvl="1"/>
            <a:r>
              <a:rPr lang="fr-FR" sz="2000" dirty="0"/>
              <a:t>Algorithmes: segmentation, transformations géométriques et colorimétriques, analyse, filtrage, opérations morphologiques, détection de caractéristiques,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372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>
                <a:solidFill>
                  <a:srgbClr val="00206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2"/>
            <a:ext cx="10899648" cy="5428487"/>
          </a:xfrm>
        </p:spPr>
        <p:txBody>
          <a:bodyPr>
            <a:normAutofit/>
          </a:bodyPr>
          <a:lstStyle/>
          <a:p>
            <a:r>
              <a:rPr lang="fr-FR" sz="2200" b="1" dirty="0" err="1"/>
              <a:t>Pillow</a:t>
            </a:r>
            <a:r>
              <a:rPr lang="fr-FR" sz="2200" b="1" dirty="0"/>
              <a:t> </a:t>
            </a:r>
            <a:r>
              <a:rPr lang="fr-FR" sz="2200" dirty="0"/>
              <a:t>(PIL) : </a:t>
            </a:r>
          </a:p>
          <a:p>
            <a:pPr lvl="1"/>
            <a:r>
              <a:rPr lang="fr-FR" sz="2000" dirty="0"/>
              <a:t>Chargement, manipulation et sauvegarde d’images dans de nombreux formats.</a:t>
            </a:r>
          </a:p>
          <a:p>
            <a:pPr lvl="1"/>
            <a:r>
              <a:rPr lang="fr-FR" sz="2000" dirty="0"/>
              <a:t>Algorithmes: filtrage, masquage, gestion de la transparence, et amélioration.</a:t>
            </a:r>
          </a:p>
          <a:p>
            <a:pPr lvl="2"/>
            <a:endParaRPr lang="fr-FR" sz="1800" dirty="0"/>
          </a:p>
          <a:p>
            <a:r>
              <a:rPr lang="fr-FR" sz="2200" b="1" dirty="0" err="1"/>
              <a:t>Matplotlib</a:t>
            </a:r>
            <a:r>
              <a:rPr lang="fr-FR" sz="2200" dirty="0"/>
              <a:t>: affichage d’images, tracé de courbes et figures géométriques.</a:t>
            </a:r>
            <a:r>
              <a:rPr lang="fr-FR" sz="2400" dirty="0"/>
              <a:t> </a:t>
            </a:r>
          </a:p>
          <a:p>
            <a:pPr lvl="2"/>
            <a:endParaRPr lang="fr-FR" sz="1800" dirty="0"/>
          </a:p>
          <a:p>
            <a:r>
              <a:rPr lang="fr-FR" sz="2200" b="1" dirty="0" err="1"/>
              <a:t>Mahotas</a:t>
            </a:r>
            <a:r>
              <a:rPr lang="fr-FR" sz="2200" dirty="0"/>
              <a:t> : Algorithmes optimisés de vision par ordinateur</a:t>
            </a:r>
          </a:p>
          <a:p>
            <a:endParaRPr lang="fr-FR" sz="1800" dirty="0"/>
          </a:p>
          <a:p>
            <a:r>
              <a:rPr lang="fr-FR" sz="2200" b="1" dirty="0"/>
              <a:t>IKT (</a:t>
            </a:r>
            <a:r>
              <a:rPr lang="fr-FR" sz="2200" b="1" dirty="0" err="1"/>
              <a:t>SimpleITK</a:t>
            </a:r>
            <a:r>
              <a:rPr lang="fr-FR" sz="2200" b="1" dirty="0"/>
              <a:t>) </a:t>
            </a:r>
            <a:r>
              <a:rPr lang="fr-FR" sz="2200" dirty="0"/>
              <a:t>: imagerie médicale</a:t>
            </a:r>
          </a:p>
          <a:p>
            <a:pPr lvl="1"/>
            <a:r>
              <a:rPr lang="fr-FR" sz="2000" dirty="0"/>
              <a:t>Importer et segmenter des données médicales multidimensionnelles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77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 err="1">
                <a:solidFill>
                  <a:srgbClr val="002060"/>
                </a:solidFill>
              </a:rPr>
              <a:t>Jupyter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fr-FR" sz="2200" b="1" dirty="0"/>
              <a:t>Environnement interactif de développement </a:t>
            </a:r>
            <a:r>
              <a:rPr lang="fr-FR" sz="2200" dirty="0"/>
              <a:t>permettant de combiner </a:t>
            </a:r>
            <a:r>
              <a:rPr lang="fr-FR" sz="2200" b="1" dirty="0"/>
              <a:t>code</a:t>
            </a:r>
            <a:r>
              <a:rPr lang="fr-FR" sz="2200" dirty="0"/>
              <a:t>, </a:t>
            </a:r>
            <a:r>
              <a:rPr lang="fr-FR" sz="2200" b="1" dirty="0"/>
              <a:t>résultats</a:t>
            </a:r>
            <a:r>
              <a:rPr lang="fr-FR" sz="2200" dirty="0"/>
              <a:t> (du code), et </a:t>
            </a:r>
            <a:r>
              <a:rPr lang="fr-FR" sz="2200" b="1" dirty="0"/>
              <a:t>notes textuelles </a:t>
            </a:r>
            <a:r>
              <a:rPr lang="fr-FR" sz="2200" dirty="0"/>
              <a:t>(formattées en </a:t>
            </a:r>
            <a:r>
              <a:rPr lang="fr-FR" sz="2200" dirty="0" err="1"/>
              <a:t>markdown</a:t>
            </a:r>
            <a:r>
              <a:rPr lang="fr-FR" sz="2200" dirty="0"/>
              <a:t>).</a:t>
            </a:r>
            <a:endParaRPr lang="fr-FR" sz="1800" dirty="0"/>
          </a:p>
          <a:p>
            <a:pPr marL="0" indent="0">
              <a:buNone/>
            </a:pPr>
            <a:endParaRPr lang="fr-FR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12</a:t>
            </a:fld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4D3EE-470E-427F-BB27-4765C734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701" y="2285999"/>
            <a:ext cx="5145124" cy="4372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08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 err="1">
                <a:solidFill>
                  <a:srgbClr val="002060"/>
                </a:solidFill>
              </a:rPr>
              <a:t>Jupyter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fr-FR" sz="2200" dirty="0"/>
              <a:t>Pratique pour enseigner </a:t>
            </a: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b="1" dirty="0">
                <a:sym typeface="Wingdings" panose="05000000000000000000" pitchFamily="2" charset="2"/>
              </a:rPr>
              <a:t>i</a:t>
            </a:r>
            <a:r>
              <a:rPr lang="fr-FR" sz="2200" b="1" dirty="0"/>
              <a:t>nteragir</a:t>
            </a:r>
            <a:r>
              <a:rPr lang="fr-FR" sz="2200" dirty="0"/>
              <a:t> et </a:t>
            </a:r>
            <a:r>
              <a:rPr lang="fr-FR" sz="2200" b="1" dirty="0"/>
              <a:t>expérimenter</a:t>
            </a:r>
            <a:r>
              <a:rPr lang="fr-FR" sz="2200" dirty="0"/>
              <a:t> avec le code.</a:t>
            </a:r>
          </a:p>
          <a:p>
            <a:pPr lvl="2"/>
            <a:endParaRPr lang="fr-FR" sz="1800" dirty="0"/>
          </a:p>
          <a:p>
            <a:r>
              <a:rPr lang="fr-FR" sz="2200" dirty="0"/>
              <a:t>Pratique pour </a:t>
            </a:r>
            <a:r>
              <a:rPr lang="fr-FR" sz="2200" b="1" dirty="0"/>
              <a:t>communiquer ses résultats </a:t>
            </a:r>
            <a:r>
              <a:rPr lang="fr-FR" sz="2200" dirty="0"/>
              <a:t>à des collaborateurs (code, résultats, graphiques et explications dans un même document).</a:t>
            </a:r>
          </a:p>
          <a:p>
            <a:pPr lvl="1"/>
            <a:r>
              <a:rPr lang="fr-FR" sz="2000" dirty="0"/>
              <a:t>Très utilisé pour le prototypage dans les domaines du Machine Learning / </a:t>
            </a:r>
            <a:r>
              <a:rPr lang="fr-FR" sz="2000" dirty="0" err="1"/>
              <a:t>Deep</a:t>
            </a:r>
            <a:r>
              <a:rPr lang="fr-FR" sz="2000" dirty="0"/>
              <a:t> Learning, notamment pour communiquer les résultats du code.</a:t>
            </a:r>
          </a:p>
          <a:p>
            <a:pPr lvl="2"/>
            <a:endParaRPr lang="fr-FR" sz="1800" dirty="0"/>
          </a:p>
          <a:p>
            <a:r>
              <a:rPr lang="fr-FR" sz="2200" dirty="0"/>
              <a:t>Très </a:t>
            </a:r>
            <a:r>
              <a:rPr lang="fr-FR" sz="2200" b="1" dirty="0"/>
              <a:t>populaire</a:t>
            </a:r>
            <a:r>
              <a:rPr lang="fr-FR" sz="2200" dirty="0"/>
              <a:t> : plus de 2.6M de notebooks sur </a:t>
            </a:r>
            <a:r>
              <a:rPr lang="fr-FR" sz="2200" dirty="0" err="1"/>
              <a:t>Github</a:t>
            </a:r>
            <a:endParaRPr lang="fr-FR" sz="2200" dirty="0"/>
          </a:p>
          <a:p>
            <a:pPr lvl="2"/>
            <a:endParaRPr lang="fr-FR" sz="1800" dirty="0"/>
          </a:p>
          <a:p>
            <a:r>
              <a:rPr lang="fr-FR" sz="2200" dirty="0"/>
              <a:t>Fichiers</a:t>
            </a:r>
            <a:r>
              <a:rPr lang="fr-FR" sz="2200" b="1" dirty="0"/>
              <a:t> .</a:t>
            </a:r>
            <a:r>
              <a:rPr lang="fr-FR" sz="2200" b="1" dirty="0" err="1"/>
              <a:t>ipynb</a:t>
            </a:r>
            <a:r>
              <a:rPr lang="fr-FR" sz="2200" dirty="0"/>
              <a:t> qui peuvent être consultés et modifiés depuis votre navigateur en installant </a:t>
            </a:r>
            <a:r>
              <a:rPr lang="fr-FR" sz="2200" dirty="0" err="1"/>
              <a:t>Jupyter</a:t>
            </a:r>
            <a:r>
              <a:rPr lang="fr-FR" sz="2200" dirty="0"/>
              <a:t> Notebook.</a:t>
            </a:r>
          </a:p>
          <a:p>
            <a:pPr lvl="2"/>
            <a:endParaRPr lang="fr-FR" sz="1800" dirty="0"/>
          </a:p>
          <a:p>
            <a:r>
              <a:rPr lang="fr-FR" sz="2200" dirty="0"/>
              <a:t>Equivalents des notebooks en ligne (collaboratif) : Google </a:t>
            </a:r>
            <a:r>
              <a:rPr lang="fr-FR" sz="2200" dirty="0" err="1"/>
              <a:t>Colab</a:t>
            </a:r>
            <a:endParaRPr lang="fr-F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84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 err="1">
                <a:solidFill>
                  <a:srgbClr val="002060"/>
                </a:solidFill>
              </a:rPr>
              <a:t>Jupyter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</a:t>
            </a:r>
            <a:r>
              <a:rPr lang="en-GB" sz="2600" dirty="0">
                <a:solidFill>
                  <a:schemeClr val="accent1"/>
                </a:solidFill>
              </a:rPr>
              <a:t> -m pip install --upgrade pip</a:t>
            </a:r>
          </a:p>
          <a:p>
            <a:pPr lvl="2"/>
            <a:endParaRPr lang="fr-FR" sz="22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</a:t>
            </a:r>
            <a:r>
              <a:rPr lang="en-GB" sz="2600" dirty="0">
                <a:solidFill>
                  <a:schemeClr val="accent1"/>
                </a:solidFill>
              </a:rPr>
              <a:t> -m pip install --user </a:t>
            </a:r>
            <a:r>
              <a:rPr lang="en-GB" sz="2600" dirty="0" err="1">
                <a:solidFill>
                  <a:schemeClr val="accent1"/>
                </a:solidFill>
              </a:rPr>
              <a:t>jupyterlab</a:t>
            </a:r>
            <a:endParaRPr lang="en-GB" sz="2600" dirty="0">
              <a:solidFill>
                <a:schemeClr val="accent1"/>
              </a:solidFill>
            </a:endParaRPr>
          </a:p>
          <a:p>
            <a:pPr lvl="3"/>
            <a:endParaRPr lang="fr-FR" sz="20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</a:t>
            </a:r>
            <a:r>
              <a:rPr lang="en-GB" sz="2600" dirty="0">
                <a:solidFill>
                  <a:schemeClr val="accent1"/>
                </a:solidFill>
              </a:rPr>
              <a:t> -m pip install --user </a:t>
            </a:r>
            <a:r>
              <a:rPr lang="en-GB" sz="2600" dirty="0" err="1">
                <a:solidFill>
                  <a:schemeClr val="accent1"/>
                </a:solidFill>
              </a:rPr>
              <a:t>opencv</a:t>
            </a:r>
            <a:r>
              <a:rPr lang="en-GB" sz="2600" dirty="0">
                <a:solidFill>
                  <a:schemeClr val="accent1"/>
                </a:solidFill>
              </a:rPr>
              <a:t>-python</a:t>
            </a:r>
          </a:p>
          <a:p>
            <a:pPr lvl="3"/>
            <a:endParaRPr lang="fr-FR" sz="20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 </a:t>
            </a:r>
            <a:r>
              <a:rPr lang="en-GB" sz="2600" dirty="0">
                <a:solidFill>
                  <a:schemeClr val="accent1"/>
                </a:solidFill>
              </a:rPr>
              <a:t>-m pip install --user --upgrade matplotlib</a:t>
            </a:r>
          </a:p>
          <a:p>
            <a:pPr marL="1371600" lvl="3" indent="0">
              <a:buNone/>
            </a:pPr>
            <a:endParaRPr lang="fr-FR" sz="2000" dirty="0">
              <a:solidFill>
                <a:schemeClr val="accent1"/>
              </a:solidFill>
            </a:endParaRPr>
          </a:p>
          <a:p>
            <a:r>
              <a:rPr lang="en-GB" sz="2600" dirty="0">
                <a:solidFill>
                  <a:schemeClr val="accent1"/>
                </a:solidFill>
              </a:rPr>
              <a:t>python</a:t>
            </a:r>
            <a:r>
              <a:rPr lang="en-GB" sz="2600" b="1" dirty="0">
                <a:solidFill>
                  <a:schemeClr val="accent1"/>
                </a:solidFill>
              </a:rPr>
              <a:t>3.5 </a:t>
            </a:r>
            <a:r>
              <a:rPr lang="en-GB" sz="2600" dirty="0">
                <a:solidFill>
                  <a:schemeClr val="accent1"/>
                </a:solidFill>
              </a:rPr>
              <a:t>-m pip install --user --upgrade </a:t>
            </a:r>
            <a:r>
              <a:rPr lang="en-GB" sz="2600" dirty="0" err="1">
                <a:solidFill>
                  <a:schemeClr val="accent1"/>
                </a:solidFill>
              </a:rPr>
              <a:t>scikit</a:t>
            </a:r>
            <a:r>
              <a:rPr lang="en-GB" sz="2600" dirty="0">
                <a:solidFill>
                  <a:schemeClr val="accent1"/>
                </a:solidFill>
              </a:rPr>
              <a:t>-image</a:t>
            </a:r>
            <a:endParaRPr lang="fr-FR" sz="2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58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A vous de jouer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220714" cy="1681376"/>
          </a:xfrm>
        </p:spPr>
        <p:txBody>
          <a:bodyPr>
            <a:normAutofit/>
          </a:bodyPr>
          <a:lstStyle/>
          <a:p>
            <a:r>
              <a:rPr lang="fr-FR" sz="2400" dirty="0"/>
              <a:t>1. </a:t>
            </a:r>
            <a:r>
              <a:rPr lang="fr-FR" sz="2400" b="1" dirty="0"/>
              <a:t>Téléchargez le dossier de cours </a:t>
            </a:r>
            <a:r>
              <a:rPr lang="fr-FR" sz="2400" dirty="0"/>
              <a:t>(TP1)</a:t>
            </a:r>
          </a:p>
          <a:p>
            <a:r>
              <a:rPr lang="fr-FR" sz="2400" dirty="0"/>
              <a:t>2. </a:t>
            </a:r>
            <a:r>
              <a:rPr lang="fr-FR" sz="2400" b="1" dirty="0"/>
              <a:t>Dézippez-le</a:t>
            </a:r>
            <a:r>
              <a:rPr lang="fr-FR" sz="2400" dirty="0"/>
              <a:t> et </a:t>
            </a:r>
            <a:r>
              <a:rPr lang="fr-FR" sz="2400" b="1" dirty="0"/>
              <a:t>exécutez le terminal dedans</a:t>
            </a:r>
          </a:p>
          <a:p>
            <a:r>
              <a:rPr lang="fr-FR" sz="2400" dirty="0"/>
              <a:t>3. Tapez « </a:t>
            </a:r>
            <a:r>
              <a:rPr lang="fr-FR" sz="2400" b="1" dirty="0" err="1"/>
              <a:t>Jupyter</a:t>
            </a:r>
            <a:r>
              <a:rPr lang="fr-FR" sz="2400" b="1" dirty="0"/>
              <a:t> notebook </a:t>
            </a:r>
            <a:r>
              <a:rPr lang="fr-FR" sz="2400" dirty="0"/>
              <a:t>»</a:t>
            </a:r>
            <a:r>
              <a:rPr lang="fr-FR" sz="2400" b="1" dirty="0"/>
              <a:t> </a:t>
            </a:r>
            <a:r>
              <a:rPr lang="fr-FR" sz="2400" dirty="0"/>
              <a:t>et ouvrez </a:t>
            </a:r>
            <a:r>
              <a:rPr lang="fr-FR" sz="2400" b="1" dirty="0"/>
              <a:t>IP101-TP1.ipynb</a:t>
            </a:r>
            <a:endParaRPr lang="fr-F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2881BB-C9C1-4DCD-90E7-39C4FA3E9C4F}"/>
              </a:ext>
            </a:extLst>
          </p:cNvPr>
          <p:cNvSpPr txBox="1"/>
          <p:nvPr/>
        </p:nvSpPr>
        <p:spPr>
          <a:xfrm>
            <a:off x="2589213" y="1614664"/>
            <a:ext cx="701584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2060"/>
                </a:solidFill>
              </a:rPr>
              <a:t>Lien d’accès au dossier de cours: </a:t>
            </a:r>
            <a:r>
              <a:rPr lang="fr-FR" sz="3200" dirty="0">
                <a:solidFill>
                  <a:srgbClr val="002060"/>
                </a:solidFill>
                <a:hlinkClick r:id="rId3"/>
              </a:rPr>
              <a:t>https://bit.ly/2x8cnRe</a:t>
            </a:r>
            <a:r>
              <a:rPr lang="fr-FR" sz="3200" dirty="0">
                <a:solidFill>
                  <a:srgbClr val="002060"/>
                </a:solidFill>
              </a:rPr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66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Consignes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97858"/>
          </a:xfrm>
        </p:spPr>
        <p:txBody>
          <a:bodyPr>
            <a:normAutofit/>
          </a:bodyPr>
          <a:lstStyle/>
          <a:p>
            <a:r>
              <a:rPr lang="fr-FR" sz="2400" b="1" dirty="0"/>
              <a:t>Documentez de votre progression </a:t>
            </a:r>
            <a:r>
              <a:rPr lang="fr-FR" sz="2400" dirty="0"/>
              <a:t>ainsi que des exercices réalisés dans un nouveau notebook, au fur et à mesure. Cela vous permettra:</a:t>
            </a:r>
          </a:p>
          <a:p>
            <a:pPr lvl="1"/>
            <a:r>
              <a:rPr lang="fr-FR" sz="2200" dirty="0"/>
              <a:t>Rapidement retrouver l’information principale</a:t>
            </a:r>
          </a:p>
          <a:p>
            <a:pPr lvl="1"/>
            <a:r>
              <a:rPr lang="fr-FR" sz="2200" dirty="0"/>
              <a:t>Revoir vos exercices (plus de TI à venir en M2 !)</a:t>
            </a:r>
          </a:p>
          <a:p>
            <a:pPr lvl="1"/>
            <a:endParaRPr lang="fr-FR" sz="2200" dirty="0">
              <a:solidFill>
                <a:srgbClr val="7030A0"/>
              </a:solidFill>
            </a:endParaRPr>
          </a:p>
          <a:p>
            <a:r>
              <a:rPr lang="fr-FR" sz="2400" dirty="0"/>
              <a:t>Faites en sorte que vos </a:t>
            </a:r>
            <a:r>
              <a:rPr lang="fr-FR" sz="2400" b="1" dirty="0"/>
              <a:t>exercices soient « indépendants »: </a:t>
            </a:r>
            <a:r>
              <a:rPr lang="fr-FR" sz="2400" dirty="0"/>
              <a:t>importez toutes les bibliothèques nécessaires en début d’exercice, et copiez toutes les fonctions dont vous avez besoin </a:t>
            </a:r>
            <a:r>
              <a:rPr lang="fr-FR" sz="2400"/>
              <a:t>dedans.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531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Programme: </a:t>
            </a:r>
            <a:r>
              <a:rPr lang="fr-FR" dirty="0">
                <a:solidFill>
                  <a:srgbClr val="002060"/>
                </a:solidFill>
              </a:rPr>
              <a:t>Jeudi 13 (10h-13h)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009616"/>
          </a:xfrm>
        </p:spPr>
        <p:txBody>
          <a:bodyPr>
            <a:normAutofit/>
          </a:bodyPr>
          <a:lstStyle/>
          <a:p>
            <a:r>
              <a:rPr lang="fr-FR" sz="2400" b="1" dirty="0"/>
              <a:t>I. Introduction</a:t>
            </a:r>
          </a:p>
          <a:p>
            <a:pPr lvl="3"/>
            <a:endParaRPr lang="fr-FR" sz="1800" b="1" dirty="0"/>
          </a:p>
          <a:p>
            <a:r>
              <a:rPr lang="fr-FR" sz="2400" b="1" dirty="0"/>
              <a:t>II. Environnement de travail</a:t>
            </a:r>
          </a:p>
          <a:p>
            <a:pPr lvl="1"/>
            <a:r>
              <a:rPr lang="fr-FR" sz="2200" dirty="0"/>
              <a:t>Python &amp; </a:t>
            </a:r>
            <a:r>
              <a:rPr lang="fr-FR" sz="2200" dirty="0" err="1"/>
              <a:t>Jupyter</a:t>
            </a:r>
            <a:r>
              <a:rPr lang="fr-FR" sz="2200" dirty="0"/>
              <a:t> Notebooks  </a:t>
            </a:r>
          </a:p>
          <a:p>
            <a:pPr lvl="3"/>
            <a:endParaRPr lang="fr-FR" sz="1800" dirty="0"/>
          </a:p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</a:rPr>
              <a:t>[Sur notebook]</a:t>
            </a:r>
          </a:p>
          <a:p>
            <a:r>
              <a:rPr lang="fr-FR" sz="2400" b="1" dirty="0"/>
              <a:t>I. Les bases du Traitement d'Image (TI)</a:t>
            </a:r>
          </a:p>
          <a:p>
            <a:r>
              <a:rPr lang="fr-FR" sz="2400" b="1" dirty="0"/>
              <a:t>II. Opérations géométriques sur l'image</a:t>
            </a:r>
          </a:p>
          <a:p>
            <a:r>
              <a:rPr lang="fr-FR" sz="2400" b="1" dirty="0"/>
              <a:t>III. L'histogramme d'une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2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Programme: </a:t>
            </a:r>
            <a:r>
              <a:rPr lang="fr-FR" dirty="0">
                <a:solidFill>
                  <a:srgbClr val="002060"/>
                </a:solidFill>
              </a:rPr>
              <a:t>Jeudi 14 (10h-13h)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00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</a:rPr>
              <a:t>[Sur notebook]</a:t>
            </a:r>
          </a:p>
          <a:p>
            <a:pPr marL="0" indent="0">
              <a:buNone/>
            </a:pPr>
            <a:endParaRPr lang="fr-FR" sz="2400" b="1" dirty="0">
              <a:solidFill>
                <a:srgbClr val="002060"/>
              </a:solidFill>
            </a:endParaRPr>
          </a:p>
          <a:p>
            <a:r>
              <a:rPr lang="fr-FR" sz="2400" b="1" dirty="0"/>
              <a:t>IV. Manipulations de l’histogramme</a:t>
            </a:r>
          </a:p>
          <a:p>
            <a:pPr lvl="1"/>
            <a:r>
              <a:rPr lang="fr-FR" sz="2200" dirty="0"/>
              <a:t>Seuillage, binarisation, changement de contraste</a:t>
            </a:r>
          </a:p>
          <a:p>
            <a:pPr lvl="2"/>
            <a:endParaRPr lang="fr-FR" sz="2000" dirty="0"/>
          </a:p>
          <a:p>
            <a:r>
              <a:rPr lang="fr-FR" sz="2400" b="1" dirty="0"/>
              <a:t>V. Opérations morphologiques et filtrage</a:t>
            </a:r>
          </a:p>
          <a:p>
            <a:pPr lvl="1"/>
            <a:r>
              <a:rPr lang="fr-FR" sz="2200" dirty="0"/>
              <a:t>Convolutions, érosions, dilatations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85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Généralités sur le traitement d’image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06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Introduction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009616"/>
          </a:xfrm>
        </p:spPr>
        <p:txBody>
          <a:bodyPr>
            <a:normAutofit lnSpcReduction="10000"/>
          </a:bodyPr>
          <a:lstStyle/>
          <a:p>
            <a:r>
              <a:rPr lang="fr-FR" sz="2400" b="1" dirty="0"/>
              <a:t>Traitement d’Image (TI) </a:t>
            </a:r>
            <a:r>
              <a:rPr lang="fr-FR" sz="2400" dirty="0"/>
              <a:t>ou</a:t>
            </a:r>
            <a:r>
              <a:rPr lang="fr-FR" sz="2400" b="1" dirty="0"/>
              <a:t> </a:t>
            </a:r>
            <a:r>
              <a:rPr lang="fr-FR" sz="2400" dirty="0"/>
              <a:t>(« </a:t>
            </a:r>
            <a:r>
              <a:rPr lang="fr-FR" sz="2400" b="1" i="1" dirty="0"/>
              <a:t>Image </a:t>
            </a:r>
            <a:r>
              <a:rPr lang="fr-FR" sz="2400" b="1" i="1" dirty="0" err="1"/>
              <a:t>Processing</a:t>
            </a:r>
            <a:r>
              <a:rPr lang="fr-FR" sz="2400" dirty="0"/>
              <a:t> »): ensemble de méthodes permettant de transformer une image numérique :</a:t>
            </a:r>
          </a:p>
          <a:p>
            <a:pPr lvl="1"/>
            <a:r>
              <a:rPr lang="fr-FR" sz="2000" b="1" dirty="0"/>
              <a:t>Améliorer la qualité </a:t>
            </a:r>
          </a:p>
          <a:p>
            <a:pPr lvl="1"/>
            <a:r>
              <a:rPr lang="fr-FR" sz="2000" b="1" dirty="0"/>
              <a:t>Faire ressortir des informations </a:t>
            </a:r>
            <a:r>
              <a:rPr lang="fr-FR" sz="2000" dirty="0"/>
              <a:t>pour répondre à un problème donné.</a:t>
            </a:r>
          </a:p>
          <a:p>
            <a:pPr lvl="2"/>
            <a:endParaRPr lang="fr-FR" sz="1800" dirty="0"/>
          </a:p>
          <a:p>
            <a:r>
              <a:rPr lang="fr-FR" sz="2200" dirty="0"/>
              <a:t>Sous-discipline du </a:t>
            </a:r>
            <a:r>
              <a:rPr lang="fr-FR" sz="2200" b="1" dirty="0"/>
              <a:t>traitement du signal</a:t>
            </a:r>
            <a:r>
              <a:rPr lang="fr-FR" sz="2200" dirty="0"/>
              <a:t> dédié aux images et données vidéo</a:t>
            </a:r>
          </a:p>
          <a:p>
            <a:pPr lvl="2"/>
            <a:endParaRPr lang="fr-FR" sz="1800" dirty="0"/>
          </a:p>
          <a:p>
            <a:r>
              <a:rPr lang="fr-FR" sz="2200" b="1" dirty="0"/>
              <a:t>Exemples</a:t>
            </a:r>
            <a:r>
              <a:rPr lang="fr-FR" sz="2200" dirty="0"/>
              <a:t>: </a:t>
            </a:r>
          </a:p>
          <a:p>
            <a:pPr lvl="1"/>
            <a:r>
              <a:rPr lang="fr-FR" sz="2000" dirty="0"/>
              <a:t>Détecter des piétons depuis le flux vidéo d'un véhicule autonome.</a:t>
            </a:r>
          </a:p>
          <a:p>
            <a:pPr lvl="1"/>
            <a:r>
              <a:rPr lang="fr-FR" sz="2000" dirty="0"/>
              <a:t>Détecter une tumeur cancéreuse depuis des images TEP.</a:t>
            </a:r>
          </a:p>
          <a:p>
            <a:endParaRPr lang="fr-FR" sz="2200" dirty="0"/>
          </a:p>
          <a:p>
            <a:r>
              <a:rPr lang="fr-FR" sz="2200" dirty="0"/>
              <a:t>Base de la </a:t>
            </a:r>
            <a:r>
              <a:rPr lang="fr-FR" sz="2200" b="1" dirty="0"/>
              <a:t>vision par ordinateur </a:t>
            </a:r>
            <a:r>
              <a:rPr lang="fr-FR" sz="2200" dirty="0"/>
              <a:t>("</a:t>
            </a:r>
            <a:r>
              <a:rPr lang="fr-FR" sz="2200" b="1" dirty="0"/>
              <a:t>Computer Vision</a:t>
            </a:r>
            <a:r>
              <a:rPr lang="fr-FR" sz="2200" dirty="0"/>
              <a:t>" - </a:t>
            </a:r>
            <a:r>
              <a:rPr lang="fr-FR" sz="2200" b="1" dirty="0"/>
              <a:t>CV</a:t>
            </a:r>
            <a:r>
              <a:rPr lang="fr-FR" sz="2200" dirty="0"/>
              <a:t>).</a:t>
            </a:r>
          </a:p>
          <a:p>
            <a:endParaRPr lang="fr-F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6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Introduction: </a:t>
            </a:r>
            <a:r>
              <a:rPr lang="fr-FR" dirty="0">
                <a:solidFill>
                  <a:srgbClr val="002060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145458"/>
          </a:xfrm>
        </p:spPr>
        <p:txBody>
          <a:bodyPr>
            <a:normAutofit/>
          </a:bodyPr>
          <a:lstStyle/>
          <a:p>
            <a:r>
              <a:rPr lang="fr-FR" sz="2400" b="1" dirty="0"/>
              <a:t>Applications très nombreuses</a:t>
            </a:r>
            <a:r>
              <a:rPr lang="fr-FR" sz="2400" dirty="0"/>
              <a:t>:</a:t>
            </a:r>
          </a:p>
          <a:p>
            <a:pPr lvl="1"/>
            <a:r>
              <a:rPr lang="fr-FR" sz="2200" dirty="0"/>
              <a:t>Traitement d’images numériques (Photoshop)</a:t>
            </a:r>
          </a:p>
          <a:p>
            <a:pPr lvl="1"/>
            <a:r>
              <a:rPr lang="fr-FR" sz="2200" dirty="0"/>
              <a:t>Analyses d’images médicales</a:t>
            </a:r>
            <a:endParaRPr lang="fr-FR" sz="2000" dirty="0"/>
          </a:p>
          <a:p>
            <a:pPr lvl="1"/>
            <a:r>
              <a:rPr lang="fr-FR" sz="2200" dirty="0"/>
              <a:t>Analyse d’images satellite</a:t>
            </a:r>
          </a:p>
          <a:p>
            <a:pPr lvl="1"/>
            <a:r>
              <a:rPr lang="fr-FR" sz="2200" dirty="0"/>
              <a:t>Robotique</a:t>
            </a:r>
          </a:p>
          <a:p>
            <a:pPr lvl="1"/>
            <a:r>
              <a:rPr lang="fr-FR" sz="2200" dirty="0"/>
              <a:t>Filtres </a:t>
            </a:r>
            <a:r>
              <a:rPr lang="fr-FR" sz="2200" dirty="0" err="1"/>
              <a:t>instagram</a:t>
            </a:r>
            <a:endParaRPr lang="fr-FR" sz="2000" dirty="0"/>
          </a:p>
          <a:p>
            <a:pPr lvl="1"/>
            <a:r>
              <a:rPr lang="fr-FR" sz="2200" dirty="0" err="1"/>
              <a:t>Tagging</a:t>
            </a:r>
            <a:r>
              <a:rPr lang="fr-FR" sz="2200" dirty="0"/>
              <a:t> automatique de visages sur Facebook</a:t>
            </a:r>
          </a:p>
          <a:p>
            <a:pPr lvl="1"/>
            <a:r>
              <a:rPr lang="fr-FR" sz="2200" dirty="0"/>
              <a:t>…</a:t>
            </a:r>
          </a:p>
          <a:p>
            <a:pPr lvl="1"/>
            <a:endParaRPr lang="fr-FR" sz="2200" dirty="0"/>
          </a:p>
          <a:p>
            <a:r>
              <a:rPr lang="fr-FR" sz="2400" dirty="0"/>
              <a:t>Tout système qui comprends une caméra implique du traitement d’image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13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Introduction: </a:t>
            </a:r>
            <a:r>
              <a:rPr lang="fr-FR" dirty="0">
                <a:solidFill>
                  <a:srgbClr val="002060"/>
                </a:solidFill>
              </a:rPr>
              <a:t>généralités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2"/>
            <a:ext cx="10899648" cy="5338335"/>
          </a:xfrm>
        </p:spPr>
        <p:txBody>
          <a:bodyPr>
            <a:normAutofit/>
          </a:bodyPr>
          <a:lstStyle/>
          <a:p>
            <a:r>
              <a:rPr lang="fr-FR" sz="2400" dirty="0"/>
              <a:t>Résoudre un problème / répondre à une question:</a:t>
            </a:r>
          </a:p>
          <a:p>
            <a:pPr lvl="1"/>
            <a:r>
              <a:rPr lang="fr-FR" sz="2200" dirty="0"/>
              <a:t>« Combien de cellules y-at-il sur l'image prise par mon microscope ? » </a:t>
            </a:r>
          </a:p>
          <a:p>
            <a:pPr lvl="2"/>
            <a:endParaRPr lang="fr-FR" sz="2000" dirty="0"/>
          </a:p>
          <a:p>
            <a:r>
              <a:rPr lang="fr-FR" sz="2400" dirty="0"/>
              <a:t>Il va falloir :</a:t>
            </a:r>
          </a:p>
          <a:p>
            <a:pPr lvl="1"/>
            <a:r>
              <a:rPr lang="fr-FR" sz="2000" dirty="0"/>
              <a:t>1. Prétraiter l'image pour faciliter les analyses à suivre</a:t>
            </a:r>
          </a:p>
          <a:p>
            <a:pPr lvl="2"/>
            <a:r>
              <a:rPr lang="fr-FR" sz="1800" dirty="0"/>
              <a:t>Retirer du bruit, changer son espace colorimétrique, …</a:t>
            </a:r>
          </a:p>
          <a:p>
            <a:pPr lvl="3"/>
            <a:endParaRPr lang="fr-FR" sz="1600" dirty="0"/>
          </a:p>
          <a:p>
            <a:pPr lvl="1"/>
            <a:r>
              <a:rPr lang="fr-FR" sz="2000" dirty="0"/>
              <a:t>2. Extraire les caractéristiques pertinentes au problème</a:t>
            </a:r>
          </a:p>
          <a:p>
            <a:pPr lvl="2"/>
            <a:r>
              <a:rPr lang="fr-FR" sz="1800" dirty="0"/>
              <a:t>Extraire des points d’intérêts, des contours, des blobs (morceaux)</a:t>
            </a:r>
          </a:p>
          <a:p>
            <a:pPr lvl="3"/>
            <a:endParaRPr lang="fr-FR" sz="1600" dirty="0"/>
          </a:p>
          <a:p>
            <a:pPr lvl="1"/>
            <a:r>
              <a:rPr lang="fr-FR" sz="2000" dirty="0"/>
              <a:t>3. Prise de décision sur la base de ces caractéristiques</a:t>
            </a:r>
          </a:p>
          <a:p>
            <a:pPr lvl="2"/>
            <a:r>
              <a:rPr lang="fr-FR" sz="1800" dirty="0"/>
              <a:t>Classifier l’image, détecter des éléments (objets),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01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Environnement de Travail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Python et 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</a:rPr>
              <a:t>Jupyter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8</a:t>
            </a:fld>
            <a:endParaRPr lang="fr-FR" dirty="0"/>
          </a:p>
        </p:txBody>
      </p:sp>
      <p:pic>
        <p:nvPicPr>
          <p:cNvPr id="4102" name="Picture 6" descr="Résultat de recherche d'images pour &quot;python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475" y="484714"/>
            <a:ext cx="4387826" cy="233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logo jupyter png&quot;">
            <a:extLst>
              <a:ext uri="{FF2B5EF4-FFF2-40B4-BE49-F238E27FC236}">
                <a16:creationId xmlns:a16="http://schemas.microsoft.com/office/drawing/2014/main" id="{9320ADF1-247D-4808-A527-F4061DD4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21" y="390123"/>
            <a:ext cx="2427131" cy="242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93" y="630889"/>
            <a:ext cx="10496711" cy="678910"/>
          </a:xfrm>
        </p:spPr>
        <p:txBody>
          <a:bodyPr/>
          <a:lstStyle/>
          <a:p>
            <a:r>
              <a:rPr lang="fr-FR" b="1" dirty="0">
                <a:solidFill>
                  <a:srgbClr val="002060"/>
                </a:solidFill>
              </a:rPr>
              <a:t>Environnement : </a:t>
            </a:r>
            <a:r>
              <a:rPr lang="fr-FR" dirty="0">
                <a:solidFill>
                  <a:srgbClr val="002060"/>
                </a:solidFill>
              </a:rPr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156" y="1429513"/>
            <a:ext cx="10899648" cy="5232544"/>
          </a:xfrm>
        </p:spPr>
        <p:txBody>
          <a:bodyPr>
            <a:normAutofit lnSpcReduction="10000"/>
          </a:bodyPr>
          <a:lstStyle/>
          <a:p>
            <a:r>
              <a:rPr lang="fr-FR" sz="2200" b="1" dirty="0"/>
              <a:t>Langage de programmation </a:t>
            </a:r>
            <a:r>
              <a:rPr lang="fr-FR" sz="2200" dirty="0"/>
              <a:t>de </a:t>
            </a:r>
            <a:r>
              <a:rPr lang="fr-FR" sz="2200" b="1" dirty="0"/>
              <a:t>haut-niveau</a:t>
            </a:r>
            <a:r>
              <a:rPr lang="fr-FR" sz="2200" dirty="0"/>
              <a:t>, récent (1991), </a:t>
            </a:r>
            <a:r>
              <a:rPr lang="fr-FR" sz="2200" b="1" dirty="0"/>
              <a:t>très populaire</a:t>
            </a:r>
            <a:r>
              <a:rPr lang="fr-FR" sz="2200" dirty="0"/>
              <a:t>, et en </a:t>
            </a:r>
            <a:r>
              <a:rPr lang="fr-FR" sz="2200" b="1" dirty="0"/>
              <a:t>forte croissance</a:t>
            </a:r>
            <a:r>
              <a:rPr lang="fr-FR" sz="2200" dirty="0"/>
              <a:t>.</a:t>
            </a:r>
          </a:p>
          <a:p>
            <a:pPr lvl="1"/>
            <a:r>
              <a:rPr lang="fr-FR" sz="2000" dirty="0"/>
              <a:t>Récemment devenu le 3</a:t>
            </a:r>
            <a:r>
              <a:rPr lang="fr-FR" sz="2000" baseline="30000" dirty="0"/>
              <a:t>ème</a:t>
            </a:r>
            <a:r>
              <a:rPr lang="fr-FR" sz="2000" dirty="0"/>
              <a:t> langage le plus populaire</a:t>
            </a:r>
          </a:p>
          <a:p>
            <a:pPr lvl="1"/>
            <a:r>
              <a:rPr lang="fr-FR" sz="2000" dirty="0"/>
              <a:t>Maintenu par la PSF (Python Software </a:t>
            </a:r>
            <a:r>
              <a:rPr lang="fr-FR" sz="2000" dirty="0" err="1"/>
              <a:t>Fundation</a:t>
            </a:r>
            <a:r>
              <a:rPr lang="fr-FR" sz="2000" dirty="0"/>
              <a:t>): </a:t>
            </a:r>
            <a:r>
              <a:rPr lang="fr-FR" sz="2000" dirty="0">
                <a:hlinkClick r:id="rId3"/>
              </a:rPr>
              <a:t>https://www.python.org/psf/</a:t>
            </a:r>
            <a:r>
              <a:rPr lang="fr-FR" sz="2000" dirty="0"/>
              <a:t> </a:t>
            </a:r>
          </a:p>
          <a:p>
            <a:pPr lvl="3"/>
            <a:endParaRPr lang="fr-FR" sz="1600" dirty="0"/>
          </a:p>
          <a:p>
            <a:r>
              <a:rPr lang="fr-FR" sz="2200" b="1" dirty="0"/>
              <a:t>Grande communauté </a:t>
            </a:r>
            <a:r>
              <a:rPr lang="fr-FR" sz="2200" dirty="0">
                <a:sym typeface="Wingdings" panose="05000000000000000000" pitchFamily="2" charset="2"/>
              </a:rPr>
              <a:t></a:t>
            </a:r>
            <a:r>
              <a:rPr lang="fr-FR" sz="2200" dirty="0"/>
              <a:t> beaucoup de libraires et modules accessibles.</a:t>
            </a:r>
          </a:p>
          <a:p>
            <a:pPr lvl="3"/>
            <a:endParaRPr lang="fr-FR" sz="1600" dirty="0"/>
          </a:p>
          <a:p>
            <a:r>
              <a:rPr lang="fr-FR" sz="2200" b="1" dirty="0"/>
              <a:t>Haut niveau</a:t>
            </a:r>
            <a:r>
              <a:rPr lang="fr-FR" sz="2200" dirty="0"/>
              <a:t>, </a:t>
            </a:r>
            <a:r>
              <a:rPr lang="fr-FR" sz="2200" b="1" dirty="0"/>
              <a:t>typage dynamique:</a:t>
            </a:r>
          </a:p>
          <a:p>
            <a:pPr lvl="1"/>
            <a:r>
              <a:rPr lang="fr-FR" sz="2000" dirty="0"/>
              <a:t>Prototypage rapide</a:t>
            </a:r>
          </a:p>
          <a:p>
            <a:pPr lvl="1"/>
            <a:r>
              <a:rPr lang="fr-FR" sz="2000" dirty="0"/>
              <a:t>Apprentissage aisé</a:t>
            </a:r>
          </a:p>
          <a:p>
            <a:pPr lvl="3"/>
            <a:endParaRPr lang="fr-FR" sz="1600" dirty="0"/>
          </a:p>
          <a:p>
            <a:r>
              <a:rPr lang="fr-FR" sz="2200" dirty="0"/>
              <a:t>Omniprésent dans le </a:t>
            </a:r>
            <a:r>
              <a:rPr lang="fr-FR" sz="2200" b="1" dirty="0"/>
              <a:t>milieu académique</a:t>
            </a:r>
            <a:r>
              <a:rPr lang="fr-FR" sz="2200" dirty="0"/>
              <a:t>, ainsi que dans les secteurs du </a:t>
            </a:r>
            <a:r>
              <a:rPr lang="fr-FR" sz="2200" b="1" dirty="0"/>
              <a:t>Big Data</a:t>
            </a:r>
            <a:r>
              <a:rPr lang="fr-FR" sz="2200" dirty="0"/>
              <a:t>, </a:t>
            </a:r>
            <a:r>
              <a:rPr lang="fr-FR" sz="2200" b="1" dirty="0"/>
              <a:t>Machine Learning</a:t>
            </a:r>
            <a:r>
              <a:rPr lang="fr-FR" sz="2200" dirty="0"/>
              <a:t>, </a:t>
            </a:r>
            <a:r>
              <a:rPr lang="fr-FR" sz="2200" b="1" dirty="0" err="1"/>
              <a:t>Deep</a:t>
            </a:r>
            <a:r>
              <a:rPr lang="fr-FR" sz="2200" b="1" dirty="0"/>
              <a:t> Learning </a:t>
            </a:r>
            <a:r>
              <a:rPr lang="fr-FR" sz="2200" dirty="0"/>
              <a:t>et </a:t>
            </a:r>
            <a:r>
              <a:rPr lang="fr-FR" sz="2200" b="1" dirty="0"/>
              <a:t>Computer Vision</a:t>
            </a:r>
            <a:r>
              <a:rPr lang="fr-FR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7579-4F8C-4DBE-941B-F7215A9EBAF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7723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731</Words>
  <Application>Microsoft Office PowerPoint</Application>
  <PresentationFormat>Grand écran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Wisp</vt:lpstr>
      <vt:lpstr>Traitement d’image</vt:lpstr>
      <vt:lpstr>Programme: Jeudi 13 (10h-13h)</vt:lpstr>
      <vt:lpstr>Programme: Jeudi 14 (10h-13h)</vt:lpstr>
      <vt:lpstr>Introduction</vt:lpstr>
      <vt:lpstr>Introduction</vt:lpstr>
      <vt:lpstr>Introduction: applications</vt:lpstr>
      <vt:lpstr>Introduction: généralités</vt:lpstr>
      <vt:lpstr>Environnement de Travail</vt:lpstr>
      <vt:lpstr>Environnement : Python</vt:lpstr>
      <vt:lpstr>Environnement : Python et ses librairies de TI</vt:lpstr>
      <vt:lpstr>Environnement : Python</vt:lpstr>
      <vt:lpstr>Environnement : Jupyter</vt:lpstr>
      <vt:lpstr>Environnement : Jupyter</vt:lpstr>
      <vt:lpstr>Environnement : Jupyter</vt:lpstr>
      <vt:lpstr>A vous de jouer !</vt:lpstr>
      <vt:lpstr>Consignes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</dc:title>
  <dc:creator>Viria</dc:creator>
  <cp:lastModifiedBy>Marc-Aurèle Rivière</cp:lastModifiedBy>
  <cp:revision>3733</cp:revision>
  <dcterms:created xsi:type="dcterms:W3CDTF">2017-03-16T17:19:35Z</dcterms:created>
  <dcterms:modified xsi:type="dcterms:W3CDTF">2018-09-21T14:38:35Z</dcterms:modified>
</cp:coreProperties>
</file>