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3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93" r:id="rId23"/>
    <p:sldId id="294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00"/>
    <a:srgbClr val="374A53"/>
    <a:srgbClr val="FF7005"/>
    <a:srgbClr val="FF8931"/>
    <a:srgbClr val="FF8732"/>
    <a:srgbClr val="3A4B53"/>
    <a:srgbClr val="3A4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E7658-601B-F6B9-9D21-AFFD9555D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2D75F4-AC7E-EF1C-047D-4A84C288A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30CA7-C565-6866-95DF-D73431E0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A7B31-8B54-794B-6446-B7F87D41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C055A-3140-46F1-3CBA-464D90C1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277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5655C-AE2B-0308-539C-3F4D529E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DEE692-C925-866E-483B-DED928ED0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AF593-8607-5645-292C-9C09AFC3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F14B7-860F-B3D8-BB6D-E6CDA3E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3F3A5-A6A6-06DF-E2DD-ED0FF8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4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75E1F-72CC-DCF8-FFC9-D477698D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F4DBF5-2351-BC16-1128-BFEDBA601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08014-6CAD-848B-A837-64EC6735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72030-598F-04C8-0283-B16AD865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6C824-7A7F-5C9B-05A4-2C2CB814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54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2D310-1451-6497-3B7C-B4817A28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FC9A5-9CF3-E238-0B10-4B26B78E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A5232-FA14-9ED0-6090-46077CDC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6B55E-0E82-D8D9-E460-9568B6FD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77135-E652-85A3-9589-D04E4699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34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7040E-6742-FB8C-FC78-2E769FA4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F6CA4-E6E5-5E91-C0E5-D7B5237D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930BC-302E-AD66-B844-E6DC8B2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F487C-05C7-18C2-A4BF-24EF291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7751C-A08F-C874-DCD9-CC792CCB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471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A3CF8-5D6B-5007-B449-99497ACC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FB964-A4F5-89D3-555E-AC6001EDF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BE5E4-FAE1-E215-48A0-7749361B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438C92-115A-2A72-0062-F7260C19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51CB6-389E-4FAA-C353-03AB65F5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BAB92-EEC8-95FC-CA9B-CF960623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43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7DD09-CA48-AE24-9BBD-624070B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9B6749-A49D-8A5B-8CA1-D565D12F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3AE6CB-1B31-2EDF-5160-9A3A9619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B13B1C-B9F1-80E2-A65A-9013CDFAF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217FB6-ADCF-F668-2C04-00B8026A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DD19FA-E8B5-BA56-9C0D-73732642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6EF1F4-9229-2303-F22E-2C0A5A23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1582B6-E767-2819-3D00-EDB94F0F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69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E560-E7EB-8306-8146-7F38CA98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BA574B-D663-04B7-37D1-DFF9DE86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6D3448-BB81-9B0D-525A-8BED7F58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7EC3D2-D2C7-F3D8-38E6-30DB4C82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24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3C958-8B5A-C84C-B3B6-F74BF5C5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D2BC40-31E5-06A5-E545-6B75C7C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ED4643-50F1-DF6E-031A-5B5F9E8C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927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7ECB5-C732-4197-5B0C-69BE04AE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DE886-610F-CC73-5F30-561CA7C6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FECF9F-D602-BB6E-1030-80AC0CDF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CE379D-95A9-E442-ACF3-2D9AD2F4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F9372C-1EF1-620C-B649-1E4A265D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9B73F-4462-1EE4-A8C0-47C8C24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910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99674-CF89-C82A-D9BE-F8C0FD47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23BCAE-F1BF-3AF3-8291-055D61D23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8E5084-926B-13A7-ADE0-F129BA33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F713B-BFCC-7B1B-DAB9-D85ADE3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C748F-78CA-101C-88FF-728EE616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C6439E-8EF3-058B-896D-B6D39BF1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4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633F7-351F-8550-F06C-713F90FD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D0801-62D2-A5BC-CAE6-59015E8E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354E4-BA4A-EC7D-4E6D-B1498F96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ED403-65CA-4AD4-A518-3B9628522FE3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BD901-81C3-FA48-68D2-797632E7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906A5-6A58-1EB2-9345-F2C360CAD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A9068F6C-524E-97C4-2680-DEDF89153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1" b="215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7D62FF1-90C6-46A6-82EE-F440824A2525}"/>
              </a:ext>
            </a:extLst>
          </p:cNvPr>
          <p:cNvSpPr/>
          <p:nvPr/>
        </p:nvSpPr>
        <p:spPr>
          <a:xfrm>
            <a:off x="0" y="3068320"/>
            <a:ext cx="12192000" cy="37896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5000">
                <a:srgbClr val="3A4B53">
                  <a:alpha val="24000"/>
                </a:srgbClr>
              </a:gs>
              <a:gs pos="84000">
                <a:srgbClr val="3A4B5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C8ECEF-D25D-B4C2-8009-48D15673F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563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Investigating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the</a:t>
            </a:r>
            <a:r>
              <a:rPr lang="de-DE" dirty="0">
                <a:solidFill>
                  <a:srgbClr val="FFFFFF"/>
                </a:solidFill>
              </a:rPr>
              <a:t> Evolution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Fisher Information </a:t>
            </a:r>
            <a:r>
              <a:rPr lang="de-DE" dirty="0" err="1">
                <a:solidFill>
                  <a:srgbClr val="FFFFFF"/>
                </a:solidFill>
              </a:rPr>
              <a:t>for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Neural</a:t>
            </a:r>
            <a:r>
              <a:rPr lang="de-DE" dirty="0">
                <a:solidFill>
                  <a:srgbClr val="FFFFFF"/>
                </a:solidFill>
              </a:rPr>
              <a:t> Network Dynamics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A0C8AE-C241-8575-C493-E53CA674E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9605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Marc Sauter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D399CA-C20A-1127-1247-439BAA9C8158}"/>
              </a:ext>
            </a:extLst>
          </p:cNvPr>
          <p:cNvSpPr/>
          <p:nvPr/>
        </p:nvSpPr>
        <p:spPr>
          <a:xfrm>
            <a:off x="1056147" y="5616000"/>
            <a:ext cx="10079665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33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45F3F-56AB-69E7-A64F-9F9E9047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65B391D5-18E3-0AC9-8496-F04BB688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22F2D5-E23B-028E-B152-8A7091DC519E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333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FEAB9-613B-214C-B62D-82889EC69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41AB3FF-D288-48FF-ED5E-0FC61007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6A5F51-D6B4-C6FF-6E12-C632F2189994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79EC40-101C-82CA-0728-5C61F15A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31" y="1901750"/>
            <a:ext cx="3092436" cy="2626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6B20B2F-21E3-27F4-5BA0-011A2DA6292C}"/>
              </a:ext>
            </a:extLst>
          </p:cNvPr>
          <p:cNvSpPr txBox="1"/>
          <p:nvPr/>
        </p:nvSpPr>
        <p:spPr>
          <a:xfrm>
            <a:off x="2660287" y="1440085"/>
            <a:ext cx="124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Dataset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81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6CF3-A639-1FB8-68B3-7186C70E5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202BAB77-895B-52D5-7C5C-A9881F2F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4528ADB-039B-D7F8-4C55-E5CA7A57449E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0F601EE6-79B2-B0C8-E263-6E052D615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70" y="2304752"/>
            <a:ext cx="4310298" cy="18205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659CAF6-A752-8C6B-29ED-26584905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31" y="1901750"/>
            <a:ext cx="3092436" cy="2626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188EE4B-E328-3F17-25E1-72C0142926FD}"/>
              </a:ext>
            </a:extLst>
          </p:cNvPr>
          <p:cNvSpPr txBox="1"/>
          <p:nvPr/>
        </p:nvSpPr>
        <p:spPr>
          <a:xfrm>
            <a:off x="2660287" y="1440085"/>
            <a:ext cx="124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Dataset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2D7EE52-E92D-E10B-5DF3-58D1C83FBC44}"/>
              </a:ext>
            </a:extLst>
          </p:cNvPr>
          <p:cNvSpPr txBox="1"/>
          <p:nvPr/>
        </p:nvSpPr>
        <p:spPr>
          <a:xfrm>
            <a:off x="7643178" y="1796773"/>
            <a:ext cx="131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Network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04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8A284-6369-A84D-C037-5B67316D0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0FC2F5D3-4488-67BB-FEB1-2B95A679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0F62A8-1867-6EDC-4532-A528098058F2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16BFF36F-F739-5F14-ACFF-4B042D309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70" y="2304752"/>
            <a:ext cx="4310298" cy="18205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AE1AC1D-8724-53F8-DB2B-94DF5EF6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31" y="1901750"/>
            <a:ext cx="3092436" cy="2626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F88EFA2-10E9-0B68-3DAE-5C814C9E5164}"/>
              </a:ext>
            </a:extLst>
          </p:cNvPr>
          <p:cNvSpPr txBox="1"/>
          <p:nvPr/>
        </p:nvSpPr>
        <p:spPr>
          <a:xfrm>
            <a:off x="2660287" y="1440085"/>
            <a:ext cx="124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Dataset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32AF46-B75D-0E2C-A73B-0DE931BE54A4}"/>
              </a:ext>
            </a:extLst>
          </p:cNvPr>
          <p:cNvSpPr txBox="1"/>
          <p:nvPr/>
        </p:nvSpPr>
        <p:spPr>
          <a:xfrm>
            <a:off x="7643178" y="1796773"/>
            <a:ext cx="131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Network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A0BB6D-49F0-CEAD-9770-D8587BFD3E0E}"/>
              </a:ext>
            </a:extLst>
          </p:cNvPr>
          <p:cNvSpPr txBox="1"/>
          <p:nvPr/>
        </p:nvSpPr>
        <p:spPr>
          <a:xfrm>
            <a:off x="2542831" y="5104482"/>
            <a:ext cx="578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Introduce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dirty="0">
                <a:solidFill>
                  <a:schemeClr val="bg1"/>
                </a:solidFill>
              </a:rPr>
              <a:t>Loss </a:t>
            </a:r>
            <a:r>
              <a:rPr lang="de-DE" sz="2400" dirty="0" err="1">
                <a:solidFill>
                  <a:schemeClr val="bg1"/>
                </a:solidFill>
              </a:rPr>
              <a:t>function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6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34C35-5B95-2E6A-6FFF-A5C4999C7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82C300F8-CCBE-453D-4C69-A6F474D7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D4404E5-EE6F-A490-E951-9F7FDB66B9D3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5F3922F-3F95-9A50-2B8A-1B7C07F43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70" y="2304752"/>
            <a:ext cx="4310298" cy="18205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3BF8337-B100-182F-586F-35D84819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31" y="1901750"/>
            <a:ext cx="3092436" cy="2626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AFD0CB6-B419-711A-DD02-7FCCFFFFFB2A}"/>
              </a:ext>
            </a:extLst>
          </p:cNvPr>
          <p:cNvSpPr txBox="1"/>
          <p:nvPr/>
        </p:nvSpPr>
        <p:spPr>
          <a:xfrm>
            <a:off x="2660287" y="1440085"/>
            <a:ext cx="124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Dataset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8CC131-2837-3934-80FA-1FAF29689F58}"/>
              </a:ext>
            </a:extLst>
          </p:cNvPr>
          <p:cNvSpPr txBox="1"/>
          <p:nvPr/>
        </p:nvSpPr>
        <p:spPr>
          <a:xfrm>
            <a:off x="7643178" y="1796773"/>
            <a:ext cx="131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Network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7B85C7-BD07-A987-0846-C15AD25B59A2}"/>
              </a:ext>
            </a:extLst>
          </p:cNvPr>
          <p:cNvSpPr txBox="1"/>
          <p:nvPr/>
        </p:nvSpPr>
        <p:spPr>
          <a:xfrm>
            <a:off x="2542831" y="5104482"/>
            <a:ext cx="578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Introduce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400" dirty="0">
                <a:solidFill>
                  <a:schemeClr val="bg1"/>
                </a:solidFill>
              </a:rPr>
              <a:t>Loss </a:t>
            </a:r>
            <a:r>
              <a:rPr lang="de-DE" sz="2400" dirty="0" err="1">
                <a:solidFill>
                  <a:schemeClr val="bg1"/>
                </a:solidFill>
              </a:rPr>
              <a:t>function</a:t>
            </a:r>
            <a:endParaRPr lang="de-DE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>
                <a:solidFill>
                  <a:schemeClr val="bg1"/>
                </a:solidFill>
              </a:rPr>
              <a:t>Training </a:t>
            </a:r>
            <a:r>
              <a:rPr lang="de-DE" sz="2400" dirty="0" err="1">
                <a:solidFill>
                  <a:schemeClr val="bg1"/>
                </a:solidFill>
              </a:rPr>
              <a:t>becomes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minimization</a:t>
            </a:r>
            <a:r>
              <a:rPr lang="de-DE" sz="2400" dirty="0">
                <a:solidFill>
                  <a:schemeClr val="bg1"/>
                </a:solidFill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672589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CB092-06D2-7F37-C6EF-20788431E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318DA18E-E3E6-F055-6B8A-69BDE1D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6F477D1-4ED8-E1BE-D47E-FF70E71FF75F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Schrift, Typografie, Handschrift, Kalligrafie enthält.&#10;&#10;Automatisch generierte Beschreibung">
            <a:extLst>
              <a:ext uri="{FF2B5EF4-FFF2-40B4-BE49-F238E27FC236}">
                <a16:creationId xmlns:a16="http://schemas.microsoft.com/office/drawing/2014/main" id="{EC518E65-B0B8-DB72-EB86-56ED5372B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38" y="1623565"/>
            <a:ext cx="1455324" cy="4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9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51ED-4FAB-377D-D3EF-8EE30E5C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F664D1B8-92D1-1C3B-BB1C-BEC138D8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EEEA693-C82A-1735-B4AE-98F26F4706DB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hrift, Text, Handschrift, Reihe enthält.&#10;&#10;Automatisch generierte Beschreibung">
            <a:extLst>
              <a:ext uri="{FF2B5EF4-FFF2-40B4-BE49-F238E27FC236}">
                <a16:creationId xmlns:a16="http://schemas.microsoft.com/office/drawing/2014/main" id="{E5565593-0E35-3052-65FF-EA5823098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7" y="2359730"/>
            <a:ext cx="7409646" cy="1069270"/>
          </a:xfrm>
          <a:prstGeom prst="rect">
            <a:avLst/>
          </a:prstGeom>
        </p:spPr>
      </p:pic>
      <p:pic>
        <p:nvPicPr>
          <p:cNvPr id="7" name="Grafik 6" descr="Ein Bild, das Schrift, Typografie, Handschrift, Kalligrafie enthält.&#10;&#10;Automatisch generierte Beschreibung">
            <a:extLst>
              <a:ext uri="{FF2B5EF4-FFF2-40B4-BE49-F238E27FC236}">
                <a16:creationId xmlns:a16="http://schemas.microsoft.com/office/drawing/2014/main" id="{E2FBAA9E-A40F-A5A4-4A4C-0B71C04B5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38" y="1623565"/>
            <a:ext cx="1455324" cy="4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3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680E8-B39A-299C-1959-9B86243BC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C11B9ABC-2AC6-147F-FA0A-AB3A2769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D06C0DE-049F-B1FE-DC98-E95F4F56CDE4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hrift, Text, Handschrift, Reihe enthält.&#10;&#10;Automatisch generierte Beschreibung">
            <a:extLst>
              <a:ext uri="{FF2B5EF4-FFF2-40B4-BE49-F238E27FC236}">
                <a16:creationId xmlns:a16="http://schemas.microsoft.com/office/drawing/2014/main" id="{778BEE92-5537-51DB-FC1B-71DF37E29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7" y="2359730"/>
            <a:ext cx="7409646" cy="10692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A21B53F-061D-F47E-160D-F168F7827657}"/>
              </a:ext>
            </a:extLst>
          </p:cNvPr>
          <p:cNvSpPr txBox="1"/>
          <p:nvPr/>
        </p:nvSpPr>
        <p:spPr>
          <a:xfrm>
            <a:off x="2391177" y="3899178"/>
            <a:ext cx="7409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Established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concept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Holds </a:t>
            </a:r>
            <a:r>
              <a:rPr lang="de-DE" sz="2400" dirty="0" err="1">
                <a:solidFill>
                  <a:schemeClr val="bg1"/>
                </a:solidFill>
              </a:rPr>
              <a:t>geometrical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information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Has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been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utilized</a:t>
            </a:r>
            <a:r>
              <a:rPr lang="de-DE" sz="2400" dirty="0">
                <a:solidFill>
                  <a:schemeClr val="bg1"/>
                </a:solidFill>
              </a:rPr>
              <a:t> in </a:t>
            </a:r>
            <a:r>
              <a:rPr lang="de-DE" sz="2400" dirty="0" err="1">
                <a:solidFill>
                  <a:schemeClr val="bg1"/>
                </a:solidFill>
              </a:rPr>
              <a:t>optimization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algorithms</a:t>
            </a:r>
            <a:r>
              <a:rPr lang="de-DE" sz="2400" dirty="0">
                <a:solidFill>
                  <a:schemeClr val="bg1"/>
                </a:solidFill>
              </a:rPr>
              <a:t> 30 </a:t>
            </a:r>
            <a:r>
              <a:rPr lang="de-DE" sz="2400" dirty="0" err="1">
                <a:solidFill>
                  <a:schemeClr val="bg1"/>
                </a:solidFill>
              </a:rPr>
              <a:t>years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ago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32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D2944-E2CC-F67D-853C-26CCA27ED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F9E8956-C581-527C-6CB7-967165B3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13560FB-14DC-4ACF-47F2-6C4F4D14AAB1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hrift, Text, Handschrift, Reihe enthält.&#10;&#10;Automatisch generierte Beschreibung">
            <a:extLst>
              <a:ext uri="{FF2B5EF4-FFF2-40B4-BE49-F238E27FC236}">
                <a16:creationId xmlns:a16="http://schemas.microsoft.com/office/drawing/2014/main" id="{592E3026-EE47-3557-E2F2-942419C9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7" y="2359730"/>
            <a:ext cx="7409646" cy="10692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59E9C12-5B98-FFE1-B90B-865EB6C6FE00}"/>
              </a:ext>
            </a:extLst>
          </p:cNvPr>
          <p:cNvSpPr txBox="1"/>
          <p:nvPr/>
        </p:nvSpPr>
        <p:spPr>
          <a:xfrm>
            <a:off x="2391177" y="3899178"/>
            <a:ext cx="7409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Established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concept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Holds </a:t>
            </a:r>
            <a:r>
              <a:rPr lang="de-DE" sz="2400" dirty="0" err="1">
                <a:solidFill>
                  <a:schemeClr val="bg1"/>
                </a:solidFill>
              </a:rPr>
              <a:t>geometrical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information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Has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been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utilized</a:t>
            </a:r>
            <a:r>
              <a:rPr lang="de-DE" sz="2400" dirty="0">
                <a:solidFill>
                  <a:schemeClr val="bg1"/>
                </a:solidFill>
              </a:rPr>
              <a:t> in </a:t>
            </a:r>
            <a:r>
              <a:rPr lang="de-DE" sz="2400" dirty="0" err="1">
                <a:solidFill>
                  <a:schemeClr val="bg1"/>
                </a:solidFill>
              </a:rPr>
              <a:t>optimization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algorithms</a:t>
            </a:r>
            <a:r>
              <a:rPr lang="de-DE" sz="2400" dirty="0">
                <a:solidFill>
                  <a:schemeClr val="bg1"/>
                </a:solidFill>
              </a:rPr>
              <a:t> 30 </a:t>
            </a:r>
            <a:r>
              <a:rPr lang="de-DE" sz="2400" dirty="0" err="1">
                <a:solidFill>
                  <a:schemeClr val="bg1"/>
                </a:solidFill>
              </a:rPr>
              <a:t>years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ago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37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162D-2A04-A948-B64A-E309CA25E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778C818E-1A58-F2A3-40B5-11E70FC4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Analyzing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influence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40DDF21-0B48-4605-47A5-1B16D935D314}"/>
              </a:ext>
            </a:extLst>
          </p:cNvPr>
          <p:cNvSpPr/>
          <p:nvPr/>
        </p:nvSpPr>
        <p:spPr>
          <a:xfrm>
            <a:off x="304400" y="932875"/>
            <a:ext cx="6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10AFFF50-B4C2-9671-CA21-A9B900B8E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940" y="2518728"/>
            <a:ext cx="4310298" cy="18205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Grafik 9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35F803F8-95BA-F0D6-C871-19B592F7E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3"/>
          <a:stretch/>
        </p:blipFill>
        <p:spPr>
          <a:xfrm>
            <a:off x="850816" y="2024012"/>
            <a:ext cx="1892384" cy="2809976"/>
          </a:xfrm>
          <a:prstGeom prst="rect">
            <a:avLst/>
          </a:prstGeom>
        </p:spPr>
      </p:pic>
      <p:pic>
        <p:nvPicPr>
          <p:cNvPr id="12" name="Grafik 11" descr="Ein Bild, das Grafiken, Symbol, Kreis, Logo enthält.&#10;&#10;Automatisch generierte Beschreibung">
            <a:extLst>
              <a:ext uri="{FF2B5EF4-FFF2-40B4-BE49-F238E27FC236}">
                <a16:creationId xmlns:a16="http://schemas.microsoft.com/office/drawing/2014/main" id="{BB54E03D-D338-B7F2-5DE2-DC38CF51A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22" y="2517671"/>
            <a:ext cx="1343756" cy="18216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10F8127-91DC-1B63-3071-EE3F4BCB709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6767878" y="3428471"/>
            <a:ext cx="854062" cy="52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70EA3B49-F59A-C727-6EEF-26A9E219A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23" y="3207793"/>
            <a:ext cx="1177712" cy="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78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443CA-6881-8E7C-3C99-02F31CF8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CD5526-A0E6-967A-A9FD-99D8497B471B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56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63DC9-7956-E9A2-53C3-1735454E0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DF32AA0F-5F4A-D05B-9F08-07A23074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Analyzing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influence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31720AD-DEED-83A8-9A18-4C256C250B2B}"/>
              </a:ext>
            </a:extLst>
          </p:cNvPr>
          <p:cNvSpPr/>
          <p:nvPr/>
        </p:nvSpPr>
        <p:spPr>
          <a:xfrm>
            <a:off x="304400" y="932875"/>
            <a:ext cx="6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Kreis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E1574E44-3A35-2EFC-849B-55486A376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10" y="2453799"/>
            <a:ext cx="4617748" cy="19504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Grafik 9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8C976390-3D5D-B280-D624-22578D942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3"/>
          <a:stretch/>
        </p:blipFill>
        <p:spPr>
          <a:xfrm>
            <a:off x="850816" y="2024012"/>
            <a:ext cx="1892384" cy="2809976"/>
          </a:xfrm>
          <a:prstGeom prst="rect">
            <a:avLst/>
          </a:prstGeom>
        </p:spPr>
      </p:pic>
      <p:pic>
        <p:nvPicPr>
          <p:cNvPr id="12" name="Grafik 11" descr="Ein Bild, das Grafiken, Symbol, Kreis, Logo enthält.&#10;&#10;Automatisch generierte Beschreibung">
            <a:extLst>
              <a:ext uri="{FF2B5EF4-FFF2-40B4-BE49-F238E27FC236}">
                <a16:creationId xmlns:a16="http://schemas.microsoft.com/office/drawing/2014/main" id="{6FF8CCC8-82A3-3D85-04FF-EC41665C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86" y="2863261"/>
            <a:ext cx="834668" cy="1131478"/>
          </a:xfrm>
          <a:prstGeom prst="rect">
            <a:avLst/>
          </a:prstGeom>
          <a:ln>
            <a:solidFill>
              <a:schemeClr val="bg1">
                <a:alpha val="35000"/>
              </a:schemeClr>
            </a:solidFill>
          </a:ln>
          <a:effectLst/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DE3187C-B5DD-6883-BEFB-AFC94D49AFA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6502254" y="3429000"/>
            <a:ext cx="4007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4FADF40E-8797-A9FD-1F25-47A6A9659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23" y="3207793"/>
            <a:ext cx="1177712" cy="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28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C3B08-D01D-5078-70B7-469B62B0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98AD5BBE-669F-4CD0-A569-CCB82B0A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9FF0514-EDE5-A147-27D4-0A8EDABFD8F6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041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BB55B-AFAD-2F5C-DE15-C3F31E2AA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8625B217-2EB3-1424-C960-DB785A25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F87600-978E-FE47-6B29-34A034044C0B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AE33C593-5421-43BC-184A-0D384EFDE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1687851"/>
          <a:ext cx="81280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7805055" imgH="3943152" progId="Acrobat.Document.DC">
                  <p:embed/>
                </p:oleObj>
              </mc:Choice>
              <mc:Fallback>
                <p:oleObj name="Acrobat Document" r:id="rId2" imgW="17805055" imgH="3943152" progId="Acrobat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144E899C-8AEC-9EC0-A2C2-E9EF793858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687851"/>
                        <a:ext cx="8128000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853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64E71-738C-B9F8-1501-2C8B1EC60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D7A29A95-EE01-7941-672A-771BD479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1AC7BD6-796E-B17F-5A4B-065E34EF626B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97CC404-C746-0D18-FF98-A335AEDBD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1687851"/>
          <a:ext cx="81280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7805055" imgH="3943152" progId="Acrobat.Document.DC">
                  <p:embed/>
                </p:oleObj>
              </mc:Choice>
              <mc:Fallback>
                <p:oleObj name="Acrobat Document" r:id="rId2" imgW="17805055" imgH="3943152" progId="Acrobat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AE33C593-5421-43BC-184A-0D384EFD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687851"/>
                        <a:ext cx="8128000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166D723-A4E4-91E0-52FA-9B55B7F9DB7A}"/>
              </a:ext>
            </a:extLst>
          </p:cNvPr>
          <p:cNvGraphicFramePr>
            <a:graphicFrameLocks noGrp="1"/>
          </p:cNvGraphicFramePr>
          <p:nvPr/>
        </p:nvGraphicFramePr>
        <p:xfrm>
          <a:off x="473675" y="4436353"/>
          <a:ext cx="11244648" cy="1668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8216">
                  <a:extLst>
                    <a:ext uri="{9D8B030D-6E8A-4147-A177-3AD203B41FA5}">
                      <a16:colId xmlns:a16="http://schemas.microsoft.com/office/drawing/2014/main" val="1592782471"/>
                    </a:ext>
                  </a:extLst>
                </a:gridCol>
                <a:gridCol w="3739977">
                  <a:extLst>
                    <a:ext uri="{9D8B030D-6E8A-4147-A177-3AD203B41FA5}">
                      <a16:colId xmlns:a16="http://schemas.microsoft.com/office/drawing/2014/main" val="3574499116"/>
                    </a:ext>
                  </a:extLst>
                </a:gridCol>
                <a:gridCol w="3756455">
                  <a:extLst>
                    <a:ext uri="{9D8B030D-6E8A-4147-A177-3AD203B41FA5}">
                      <a16:colId xmlns:a16="http://schemas.microsoft.com/office/drawing/2014/main" val="3592557453"/>
                    </a:ext>
                  </a:extLst>
                </a:gridCol>
              </a:tblGrid>
              <a:tr h="43151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Cross </a:t>
                      </a:r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Entropy</a:t>
                      </a:r>
                      <a:endParaRPr lang="de-DE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4A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Lp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 norm </a:t>
                      </a:r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order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rgbClr val="374A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de-DE" sz="2000" dirty="0" err="1">
                          <a:solidFill>
                            <a:schemeClr val="bg1"/>
                          </a:solidFill>
                        </a:rPr>
                        <a:t>Squared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</a:rPr>
                        <a:t> Error</a:t>
                      </a:r>
                    </a:p>
                  </a:txBody>
                  <a:tcPr>
                    <a:solidFill>
                      <a:srgbClr val="374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19673"/>
                  </a:ext>
                </a:extLst>
              </a:tr>
              <a:tr h="123676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374A5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374A5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374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119439"/>
                  </a:ext>
                </a:extLst>
              </a:tr>
            </a:tbl>
          </a:graphicData>
        </a:graphic>
      </p:graphicFrame>
      <p:pic>
        <p:nvPicPr>
          <p:cNvPr id="17" name="Grafik 16">
            <a:extLst>
              <a:ext uri="{FF2B5EF4-FFF2-40B4-BE49-F238E27FC236}">
                <a16:creationId xmlns:a16="http://schemas.microsoft.com/office/drawing/2014/main" id="{89CC71C3-B1D5-F143-83BA-671C211C9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99" y="4941399"/>
            <a:ext cx="2940908" cy="1038749"/>
          </a:xfrm>
          <a:prstGeom prst="rect">
            <a:avLst/>
          </a:prstGeom>
        </p:spPr>
      </p:pic>
      <p:pic>
        <p:nvPicPr>
          <p:cNvPr id="23" name="Grafik 22" descr="Ein Bild, das Text, Schrift, Handschrift, Typografie enthält.&#10;&#10;Automatisch generierte Beschreibung">
            <a:extLst>
              <a:ext uri="{FF2B5EF4-FFF2-40B4-BE49-F238E27FC236}">
                <a16:creationId xmlns:a16="http://schemas.microsoft.com/office/drawing/2014/main" id="{4AF0F49F-A936-A0DB-AC23-E0025D722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833" y="5058191"/>
            <a:ext cx="3209594" cy="895833"/>
          </a:xfrm>
          <a:prstGeom prst="rect">
            <a:avLst/>
          </a:prstGeom>
        </p:spPr>
      </p:pic>
      <p:pic>
        <p:nvPicPr>
          <p:cNvPr id="25" name="Grafik 24" descr="Ein Bild, das Schrift, Text, Handschrift, Grafiken enthält.&#10;&#10;Automatisch generierte Beschreibung">
            <a:extLst>
              <a:ext uri="{FF2B5EF4-FFF2-40B4-BE49-F238E27FC236}">
                <a16:creationId xmlns:a16="http://schemas.microsoft.com/office/drawing/2014/main" id="{22C3AF93-F6B5-CC93-A2F8-B2758DDD7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136" y="5058190"/>
            <a:ext cx="2761442" cy="8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2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F0819-206B-E3E1-C943-32BB8F413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A39A7286-F308-0344-25F3-F93A283E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F3D419C-2682-C0FE-ED3D-6D03704ED7B6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203CB9BC-1038-EDA6-FB10-34993124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2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FEA24-4897-7AAF-E8E2-7F7700ED8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3472F15F-AA4D-3B3D-2748-4C53C3F5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10C6628-F033-7F0C-3660-A819711B5C1E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D0EB9FBA-2612-00AE-3BCD-4B50492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CCF6DD03-DE5A-25C8-6FB5-1850BE027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" t="4233" r="65064" b="-4233"/>
          <a:stretch/>
        </p:blipFill>
        <p:spPr>
          <a:xfrm>
            <a:off x="848400" y="1781400"/>
            <a:ext cx="3620730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705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F677-D1A9-4844-9920-9D488EBD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F74333CF-49C2-6B68-1EBC-2D7AFD85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D167AD-1652-E243-23D2-B3DC0875504D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3B131769-57A2-316D-5991-45D88277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74EA833D-F368-5F8F-FFC0-DE6617D63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4" t="8089" r="34585" b="-4233"/>
          <a:stretch/>
        </p:blipFill>
        <p:spPr>
          <a:xfrm>
            <a:off x="4309110" y="1920240"/>
            <a:ext cx="3451860" cy="346116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3657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DF9A0-C824-7A9C-FAE7-D3C35AE6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6B5857A-257D-944E-92ED-50783588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0DC386-73DF-A86E-E3AB-D377959605B9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907AF970-D088-3FB1-4C0F-5B158566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4749B3E0-C5F2-897B-6018-7DE1B1B02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80" t="8089" r="3365" b="-4233"/>
          <a:stretch/>
        </p:blipFill>
        <p:spPr>
          <a:xfrm>
            <a:off x="7692390" y="1920240"/>
            <a:ext cx="3440430" cy="346116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9144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3DDA-077C-BFF5-FA13-ECF173A84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8C0F9875-99C7-C9E6-E033-7DA4AA9F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71660B3-C709-9B23-AC8F-03209AF2B46D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7AA55E98-25F5-E5FA-8BA1-E1594111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0A787-A32D-17BD-0B6A-F1B7F933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709D69F-43F8-6CAC-4AD4-6504C983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C199BE-F0AB-82FB-787A-717DEBABCF7B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CAE4D366-E58E-3F51-2C39-35455245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F9016F2B-7DC3-E147-B9E3-69A05EC0B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87"/>
          <a:stretch/>
        </p:blipFill>
        <p:spPr>
          <a:xfrm>
            <a:off x="696000" y="4857750"/>
            <a:ext cx="10800000" cy="3712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8011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F289B-6BFF-3111-0BA8-0A579E65D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33B5C-6228-7F6C-33BC-6830866F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82FD26-CB23-B5BE-6206-34B0228D6DB0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CFE8A21-2C1E-A1CC-F9DE-86BB1BCC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E58CCCD-C8B4-2238-EECA-89E4070B960A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</p:spTree>
    <p:extLst>
      <p:ext uri="{BB962C8B-B14F-4D97-AF65-F5344CB8AC3E}">
        <p14:creationId xmlns:p14="http://schemas.microsoft.com/office/powerpoint/2010/main" val="1821181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B85CC-1237-ED8C-9DF8-A66CC0DAE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F39E6E6-5AAC-D032-500F-91462A36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E36C2B2-61E2-BD15-7743-26E3768D0EA8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16EEE890-B356-116A-31B7-CA7A8C8C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B43A116F-47E0-3064-41DE-BED6DE460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2214" r="95097" b="-1"/>
          <a:stretch/>
        </p:blipFill>
        <p:spPr>
          <a:xfrm>
            <a:off x="696000" y="2068830"/>
            <a:ext cx="529550" cy="316017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Grafik 2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03EA6E21-D25C-32AB-F539-718DCEBA5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1" t="12218" r="63520" b="-5"/>
          <a:stretch/>
        </p:blipFill>
        <p:spPr>
          <a:xfrm>
            <a:off x="4320540" y="2068830"/>
            <a:ext cx="314960" cy="316017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Grafik 3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E28C6410-5769-76F4-C179-A101873DC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1" r="32042"/>
          <a:stretch/>
        </p:blipFill>
        <p:spPr>
          <a:xfrm>
            <a:off x="7669530" y="1629000"/>
            <a:ext cx="365760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4213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FEFA-2425-AFC9-273A-AF050257C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D216FA02-BD88-E580-A841-FEECC35F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7E31BE2-F6BB-1CD6-DABA-B8C74155B85B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6CF98E92-1E4F-A0BA-852D-EA0D86BD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4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AF19-0EE9-FA96-4464-8EF5A9633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AAB6A6C8-F119-663F-1D12-61B0C59A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695A155-9F22-18B6-E235-F6A297B0A56D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reenshot, Grafiksoftware enthält.&#10;&#10;Automatisch generierte Beschreibung">
            <a:extLst>
              <a:ext uri="{FF2B5EF4-FFF2-40B4-BE49-F238E27FC236}">
                <a16:creationId xmlns:a16="http://schemas.microsoft.com/office/drawing/2014/main" id="{9D2D3C34-CAE6-441D-6B46-EE3BEC76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4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EBDE-B896-09DA-F581-EE30F513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2F6CB41-A6DC-0300-4FEF-80C3454C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A791A39-975E-2789-6C31-A5ADFC5385EA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7BC31D1-4570-3C05-7C85-DC982221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6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AEB4D-60B9-55A3-E5CF-1A1BF2048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9785ED9E-3878-FC46-C3BA-1600F7E7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0335CB-6640-DB1C-532F-311468E4EB07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A9243007-390E-0964-BA14-08E1B3BF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3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E3C55-98DA-A7E0-BF9B-7482C5A6F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50D8B272-65CC-CB68-B7ED-0F4E6F27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F066305-9B40-CEA9-C025-7ED3D90E191F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AC7BFA1A-3401-E07E-3854-A0E99EA1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03D57BF1-AE3B-5B2C-C0B1-03DD8D88F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99"/>
          <a:stretch/>
        </p:blipFill>
        <p:spPr>
          <a:xfrm>
            <a:off x="696000" y="1629000"/>
            <a:ext cx="3628865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Grafik 2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6CC57A6B-F68B-FA80-2D7C-FD16AFF02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05" t="4233" r="2787" b="-4233"/>
          <a:stretch/>
        </p:blipFill>
        <p:spPr>
          <a:xfrm>
            <a:off x="7673546" y="1781400"/>
            <a:ext cx="3521676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4914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AC8EE-20EE-7ADC-E10A-B0E4FFA8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62927370-1F12-A153-D027-7D855FAE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8A2FD3A-87E6-E09D-68CA-0AC9E4FF2370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236D0B01-4941-E8E9-1AA5-AE811F16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7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EFA57-0F95-1597-D6B4-0C8D3EBAC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BFE7355-0B1A-E6E7-46B0-4E4F3E10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3A86D7C-B2D5-6519-259F-1C2E6E698DE3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2DA0A827-CE7A-8C42-B45E-86426671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33A8ED58-BF6A-B705-AFC2-80615601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4" t="7576" r="35164"/>
          <a:stretch/>
        </p:blipFill>
        <p:spPr>
          <a:xfrm>
            <a:off x="4287520" y="1901750"/>
            <a:ext cx="3410739" cy="33272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193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A1B1-4CEC-BE7A-3DE5-24C3F6B2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9D386045-5B87-BE1D-5B49-5857A9A0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C7F1275-67C2-8098-E7F9-B8FDCAE02AF8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72B4AE6B-32EC-3AA6-A702-B10D20B1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4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9921-2E1E-2930-F796-4C0C8BD6F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49DD1B8-0B2E-82FC-BE45-CEA65203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3BB859A-7092-9FD9-97C4-95ECD9E82A53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7CE9C5CC-0FFF-C7E9-20CC-247AA94E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4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E328-13FB-24AC-AC81-6B6883134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78E09-E5D3-E1E8-FB13-5A046525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8455FF9-FBDD-4068-E839-5681DF1DCB28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341F37F-EE43-0D5B-1DD7-104212A2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D6156FA-87AF-BEBB-DFF2-B16D7E7F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2258438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8EA107-5B5C-77C4-CD58-1511C4C730BC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</p:spTree>
    <p:extLst>
      <p:ext uri="{BB962C8B-B14F-4D97-AF65-F5344CB8AC3E}">
        <p14:creationId xmlns:p14="http://schemas.microsoft.com/office/powerpoint/2010/main" val="321459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2BD06-61B8-3A81-47A7-AB901318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D9D13445-4D42-4384-04BB-51DC3AB1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8B03AFA-4652-4CE0-F698-BB6A34737829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1BE69183-2BA8-CDB1-1BED-53685723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D74DBD1F-CE47-889F-D013-A90493E49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93"/>
          <a:stretch/>
        </p:blipFill>
        <p:spPr>
          <a:xfrm>
            <a:off x="696000" y="1629000"/>
            <a:ext cx="3532400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Grafik 3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372E05E0-648B-819C-7B4A-BF92445DC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14"/>
          <a:stretch/>
        </p:blipFill>
        <p:spPr>
          <a:xfrm>
            <a:off x="7663542" y="1629000"/>
            <a:ext cx="3832457" cy="360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324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033B-7BD8-9AB4-3311-CBF4087D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5C01A3EF-96B0-F0FB-892C-F337E0ED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F71E6AD-E9C7-09CF-115D-FE63CD2F3639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C2DCB9FF-9156-5D27-F8EF-5022D58B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AC52A-8469-B662-3CF5-B18EFDA3D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7E422F85-CED1-4BCA-6343-6155FFE6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F9B612F-BBC3-17C8-1DF6-EF2CCEF956EA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2D79DB0C-6912-E5DC-543C-A16F3CE9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  <p:pic>
        <p:nvPicPr>
          <p:cNvPr id="2" name="Grafik 1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45A46A95-9A9E-AF63-AC08-535359378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7" t="7576" r="35487"/>
          <a:stretch/>
        </p:blipFill>
        <p:spPr>
          <a:xfrm>
            <a:off x="4228400" y="1901750"/>
            <a:ext cx="3435143" cy="33272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8718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EF923-D1B3-2740-E714-859BA7907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4F848A8D-208E-A95B-024E-728A8367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Experimental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971B5C3-FA16-7306-B906-47A949BA7CC3}"/>
              </a:ext>
            </a:extLst>
          </p:cNvPr>
          <p:cNvSpPr/>
          <p:nvPr/>
        </p:nvSpPr>
        <p:spPr>
          <a:xfrm>
            <a:off x="304400" y="932875"/>
            <a:ext cx="392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, Grafiksoftware, Multimedia-Software, Schaltung enthält.&#10;&#10;Automatisch generierte Beschreibung">
            <a:extLst>
              <a:ext uri="{FF2B5EF4-FFF2-40B4-BE49-F238E27FC236}">
                <a16:creationId xmlns:a16="http://schemas.microsoft.com/office/drawing/2014/main" id="{333F5C4B-EB2B-6C75-F820-7EF29C03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9000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1456-EC96-8AFA-6F30-BDF8333A8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3E00E2CA-08B9-658E-8825-774A757E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Summary and Outlook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EF82E0D-4F19-2310-B2E8-2B9D7C5F26DC}"/>
              </a:ext>
            </a:extLst>
          </p:cNvPr>
          <p:cNvSpPr/>
          <p:nvPr/>
        </p:nvSpPr>
        <p:spPr>
          <a:xfrm>
            <a:off x="304400" y="932875"/>
            <a:ext cx="50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4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C6C5A-E6C3-BDA1-18EB-A69419FED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2CE60666-9195-8C1A-3BAC-77AE7DEB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Summary and Outlook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DFE6A1-C47D-8E62-9F61-0C5A2C1BFB10}"/>
              </a:ext>
            </a:extLst>
          </p:cNvPr>
          <p:cNvSpPr/>
          <p:nvPr/>
        </p:nvSpPr>
        <p:spPr>
          <a:xfrm>
            <a:off x="304400" y="932875"/>
            <a:ext cx="50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BFE89FB-6A33-EC36-E1ED-AEFDE7BF5457}"/>
              </a:ext>
            </a:extLst>
          </p:cNvPr>
          <p:cNvGrpSpPr/>
          <p:nvPr/>
        </p:nvGrpSpPr>
        <p:grpSpPr>
          <a:xfrm>
            <a:off x="2370518" y="2687011"/>
            <a:ext cx="2967691" cy="1504377"/>
            <a:chOff x="1205746" y="1604176"/>
            <a:chExt cx="2967691" cy="1504377"/>
          </a:xfrm>
        </p:grpSpPr>
        <p:pic>
          <p:nvPicPr>
            <p:cNvPr id="14" name="Grafik 13" descr="Ein Bild, das Kreis, Screenshot, Reihe, Diagramm enthält.&#10;&#10;Automatisch generierte Beschreibung">
              <a:extLst>
                <a:ext uri="{FF2B5EF4-FFF2-40B4-BE49-F238E27FC236}">
                  <a16:creationId xmlns:a16="http://schemas.microsoft.com/office/drawing/2014/main" id="{05028082-EB2F-9E1A-1A8C-423892AB3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307" y="2615592"/>
              <a:ext cx="1167130" cy="49296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Grafik 14" descr="Ein Bild, das Symbol, Design enthält.&#10;&#10;Automatisch generierte Beschreibung">
              <a:extLst>
                <a:ext uri="{FF2B5EF4-FFF2-40B4-BE49-F238E27FC236}">
                  <a16:creationId xmlns:a16="http://schemas.microsoft.com/office/drawing/2014/main" id="{8A41F6DE-DCC3-B83B-DDA6-7F0CF7CC4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43"/>
            <a:stretch/>
          </p:blipFill>
          <p:spPr>
            <a:xfrm>
              <a:off x="1205746" y="1725661"/>
              <a:ext cx="892703" cy="1325563"/>
            </a:xfrm>
            <a:prstGeom prst="rect">
              <a:avLst/>
            </a:prstGeom>
          </p:spPr>
        </p:pic>
        <p:pic>
          <p:nvPicPr>
            <p:cNvPr id="16" name="Grafik 15" descr="Ein Bild, das Grafiken, Symbol, Kreis, Logo enthält.&#10;&#10;Automatisch generierte Beschreibung">
              <a:extLst>
                <a:ext uri="{FF2B5EF4-FFF2-40B4-BE49-F238E27FC236}">
                  <a16:creationId xmlns:a16="http://schemas.microsoft.com/office/drawing/2014/main" id="{749CE9AD-1994-95F1-BF0D-B09FFD5FD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307" y="1604176"/>
              <a:ext cx="396714" cy="53778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5D04E91-F7FF-D5F4-F541-36908811D26B}"/>
                </a:ext>
              </a:extLst>
            </p:cNvPr>
            <p:cNvCxnSpPr>
              <a:stCxn id="16" idx="1"/>
              <a:endCxn id="15" idx="3"/>
            </p:cNvCxnSpPr>
            <p:nvPr/>
          </p:nvCxnSpPr>
          <p:spPr>
            <a:xfrm flipH="1">
              <a:off x="2098449" y="1873070"/>
              <a:ext cx="907858" cy="51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E0B7091-40AB-D2FA-0723-5F6E1831A906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 flipV="1">
              <a:off x="2098449" y="2388443"/>
              <a:ext cx="907858" cy="4736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07EFDB65-CCB9-A797-8B28-6222C8FD2418}"/>
              </a:ext>
            </a:extLst>
          </p:cNvPr>
          <p:cNvSpPr/>
          <p:nvPr/>
        </p:nvSpPr>
        <p:spPr>
          <a:xfrm>
            <a:off x="2144486" y="2426829"/>
            <a:ext cx="3418114" cy="2002971"/>
          </a:xfrm>
          <a:prstGeom prst="rect">
            <a:avLst/>
          </a:prstGeom>
          <a:noFill/>
          <a:ln w="31750">
            <a:solidFill>
              <a:srgbClr val="EA6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53932B9-E731-6092-1314-51E8C3CA556E}"/>
              </a:ext>
            </a:extLst>
          </p:cNvPr>
          <p:cNvSpPr txBox="1"/>
          <p:nvPr/>
        </p:nvSpPr>
        <p:spPr>
          <a:xfrm>
            <a:off x="2144485" y="4561114"/>
            <a:ext cx="341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New </a:t>
            </a:r>
            <a:r>
              <a:rPr lang="de-DE" sz="2000" dirty="0" err="1">
                <a:solidFill>
                  <a:schemeClr val="bg1"/>
                </a:solidFill>
              </a:rPr>
              <a:t>application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of</a:t>
            </a:r>
            <a:r>
              <a:rPr lang="de-DE" sz="2000" dirty="0">
                <a:solidFill>
                  <a:schemeClr val="bg1"/>
                </a:solidFill>
              </a:rPr>
              <a:t> Fisher </a:t>
            </a:r>
            <a:r>
              <a:rPr lang="de-DE" sz="2000" dirty="0" err="1">
                <a:solidFill>
                  <a:schemeClr val="bg1"/>
                </a:solidFill>
              </a:rPr>
              <a:t>information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8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EE423-F942-111E-B245-FFFECD9C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08FD774-7716-E0AB-447B-988A84709436}"/>
              </a:ext>
            </a:extLst>
          </p:cNvPr>
          <p:cNvGrpSpPr/>
          <p:nvPr/>
        </p:nvGrpSpPr>
        <p:grpSpPr>
          <a:xfrm>
            <a:off x="2370518" y="2687011"/>
            <a:ext cx="2967691" cy="1504377"/>
            <a:chOff x="1205746" y="1604176"/>
            <a:chExt cx="2967691" cy="1504377"/>
          </a:xfrm>
        </p:grpSpPr>
        <p:pic>
          <p:nvPicPr>
            <p:cNvPr id="2" name="Grafik 1" descr="Ein Bild, das Kreis, Screenshot, Reihe, Diagramm enthält.&#10;&#10;Automatisch generierte Beschreibung">
              <a:extLst>
                <a:ext uri="{FF2B5EF4-FFF2-40B4-BE49-F238E27FC236}">
                  <a16:creationId xmlns:a16="http://schemas.microsoft.com/office/drawing/2014/main" id="{FACF1F18-670C-F397-A3D3-8AEBF0B45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307" y="2615592"/>
              <a:ext cx="1167130" cy="49296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Grafik 3" descr="Ein Bild, das Symbol, Design enthält.&#10;&#10;Automatisch generierte Beschreibung">
              <a:extLst>
                <a:ext uri="{FF2B5EF4-FFF2-40B4-BE49-F238E27FC236}">
                  <a16:creationId xmlns:a16="http://schemas.microsoft.com/office/drawing/2014/main" id="{9549618A-6FF0-7D86-FA05-D63AC8E05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43"/>
            <a:stretch/>
          </p:blipFill>
          <p:spPr>
            <a:xfrm>
              <a:off x="1205746" y="1725661"/>
              <a:ext cx="892703" cy="1325563"/>
            </a:xfrm>
            <a:prstGeom prst="rect">
              <a:avLst/>
            </a:prstGeom>
          </p:spPr>
        </p:pic>
        <p:pic>
          <p:nvPicPr>
            <p:cNvPr id="5" name="Grafik 4" descr="Ein Bild, das Grafiken, Symbol, Kreis, Logo enthält.&#10;&#10;Automatisch generierte Beschreibung">
              <a:extLst>
                <a:ext uri="{FF2B5EF4-FFF2-40B4-BE49-F238E27FC236}">
                  <a16:creationId xmlns:a16="http://schemas.microsoft.com/office/drawing/2014/main" id="{EA539D9C-D359-93DA-D996-DCD38216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307" y="1604176"/>
              <a:ext cx="396714" cy="53778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1A2BF54-2B6B-CC26-1CA3-0A8F662CB24E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098449" y="1873070"/>
              <a:ext cx="907858" cy="51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97D7920-D779-1A24-1643-CDB38CA68E0D}"/>
                </a:ext>
              </a:extLst>
            </p:cNvPr>
            <p:cNvCxnSpPr>
              <a:stCxn id="2" idx="1"/>
              <a:endCxn id="4" idx="3"/>
            </p:cNvCxnSpPr>
            <p:nvPr/>
          </p:nvCxnSpPr>
          <p:spPr>
            <a:xfrm flipH="1" flipV="1">
              <a:off x="2098449" y="2388443"/>
              <a:ext cx="907858" cy="4736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F9AB0FC1-4C81-A823-290C-5E08A207C5CE}"/>
              </a:ext>
            </a:extLst>
          </p:cNvPr>
          <p:cNvSpPr/>
          <p:nvPr/>
        </p:nvSpPr>
        <p:spPr>
          <a:xfrm>
            <a:off x="2144486" y="2426829"/>
            <a:ext cx="3418114" cy="2002971"/>
          </a:xfrm>
          <a:prstGeom prst="rect">
            <a:avLst/>
          </a:prstGeom>
          <a:noFill/>
          <a:ln w="31750">
            <a:solidFill>
              <a:srgbClr val="EA6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37C9EC0-1189-9302-DDA8-E0004083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Summary and Outlook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CFACC65-2404-5803-AEB1-D00026A3B7D8}"/>
              </a:ext>
            </a:extLst>
          </p:cNvPr>
          <p:cNvSpPr/>
          <p:nvPr/>
        </p:nvSpPr>
        <p:spPr>
          <a:xfrm>
            <a:off x="304400" y="932875"/>
            <a:ext cx="50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0225EA4-4E1D-AA3E-337E-8987D0278B9F}"/>
              </a:ext>
            </a:extLst>
          </p:cNvPr>
          <p:cNvSpPr/>
          <p:nvPr/>
        </p:nvSpPr>
        <p:spPr>
          <a:xfrm>
            <a:off x="6235181" y="3030405"/>
            <a:ext cx="1382486" cy="8817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A8B1D6-7EEB-B447-2191-75415570C452}"/>
              </a:ext>
            </a:extLst>
          </p:cNvPr>
          <p:cNvSpPr txBox="1"/>
          <p:nvPr/>
        </p:nvSpPr>
        <p:spPr>
          <a:xfrm>
            <a:off x="8198954" y="2428200"/>
            <a:ext cx="1622528" cy="2001600"/>
          </a:xfrm>
          <a:prstGeom prst="rect">
            <a:avLst/>
          </a:prstGeom>
          <a:noFill/>
          <a:ln w="31750">
            <a:solidFill>
              <a:srgbClr val="EA64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E45866-027A-9382-B12F-A9B3E0731727}"/>
              </a:ext>
            </a:extLst>
          </p:cNvPr>
          <p:cNvSpPr txBox="1"/>
          <p:nvPr/>
        </p:nvSpPr>
        <p:spPr>
          <a:xfrm>
            <a:off x="2144485" y="4561114"/>
            <a:ext cx="341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New </a:t>
            </a:r>
            <a:r>
              <a:rPr lang="de-DE" sz="2000" dirty="0" err="1">
                <a:solidFill>
                  <a:schemeClr val="bg1"/>
                </a:solidFill>
              </a:rPr>
              <a:t>application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of</a:t>
            </a:r>
            <a:r>
              <a:rPr lang="de-DE" sz="2000" dirty="0">
                <a:solidFill>
                  <a:schemeClr val="bg1"/>
                </a:solidFill>
              </a:rPr>
              <a:t> Fisher </a:t>
            </a:r>
            <a:r>
              <a:rPr lang="de-DE" sz="2000" dirty="0" err="1">
                <a:solidFill>
                  <a:schemeClr val="bg1"/>
                </a:solidFill>
              </a:rPr>
              <a:t>information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83B2B2-7BAF-65DB-ECD9-C599EEE61E1E}"/>
              </a:ext>
            </a:extLst>
          </p:cNvPr>
          <p:cNvSpPr txBox="1"/>
          <p:nvPr/>
        </p:nvSpPr>
        <p:spPr>
          <a:xfrm>
            <a:off x="8198954" y="4516774"/>
            <a:ext cx="162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New possible </a:t>
            </a:r>
            <a:r>
              <a:rPr lang="de-DE" sz="2000" dirty="0" err="1">
                <a:solidFill>
                  <a:schemeClr val="bg1"/>
                </a:solidFill>
              </a:rPr>
              <a:t>insights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771D8-785D-940D-0554-F7FA0DB34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E319-C933-25B1-B9DE-780C390F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A9B12A-7438-6E3E-D20C-44D3F55459BB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4305C1A-F44D-7D32-07B2-EADDFF26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9EFC887-F058-3463-274F-3E3446A2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2258438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405512F-B286-DCF3-4769-058B5629CBD5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pic>
        <p:nvPicPr>
          <p:cNvPr id="6" name="Grafik 5" descr="Ein Bild, das Grafiken, Schrift, Symbol, Design enthält.&#10;&#10;Automatisch generierte Beschreibung">
            <a:extLst>
              <a:ext uri="{FF2B5EF4-FFF2-40B4-BE49-F238E27FC236}">
                <a16:creationId xmlns:a16="http://schemas.microsoft.com/office/drawing/2014/main" id="{EB40B772-863F-CD68-8170-6783685C2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8" y="2574702"/>
            <a:ext cx="196058" cy="279624"/>
          </a:xfrm>
          <a:prstGeom prst="rect">
            <a:avLst/>
          </a:prstGeom>
        </p:spPr>
      </p:pic>
      <p:pic>
        <p:nvPicPr>
          <p:cNvPr id="7" name="Grafik 6" descr="Ein Bild, das Grafiken, Schrift, Symbol, Design enthält.&#10;&#10;Automatisch generierte Beschreibung">
            <a:extLst>
              <a:ext uri="{FF2B5EF4-FFF2-40B4-BE49-F238E27FC236}">
                <a16:creationId xmlns:a16="http://schemas.microsoft.com/office/drawing/2014/main" id="{F3D452F3-9B25-9513-EC89-9513D3CA6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4" y="2574702"/>
            <a:ext cx="196058" cy="2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87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78243-305C-8417-5E43-A0F04B229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19A84-1484-31A3-448F-532FEFB4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AFBA21-0BA6-8DDB-E769-4D11506906D1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C869FB1-061F-C85E-9DDB-C9385776A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5B621D-5248-2831-A998-04501D3C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2258438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E33E84B-8A0B-6AC9-1A94-D6ECFB62CB00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pic>
        <p:nvPicPr>
          <p:cNvPr id="6" name="Grafik 5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02060416-4FBE-5A03-E919-EBA50E162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99" y="2506879"/>
            <a:ext cx="166689" cy="262857"/>
          </a:xfrm>
          <a:prstGeom prst="rect">
            <a:avLst/>
          </a:prstGeom>
        </p:spPr>
      </p:pic>
      <p:pic>
        <p:nvPicPr>
          <p:cNvPr id="7" name="Grafik 6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0AF748BC-8195-B3C0-34E0-D9F9778E3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66" y="2723856"/>
            <a:ext cx="166689" cy="262857"/>
          </a:xfrm>
          <a:prstGeom prst="rect">
            <a:avLst/>
          </a:prstGeom>
        </p:spPr>
      </p:pic>
      <p:pic>
        <p:nvPicPr>
          <p:cNvPr id="9" name="Grafik 8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70F29568-6A81-443D-7505-E86AF68AA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78" y="2506880"/>
            <a:ext cx="166688" cy="262855"/>
          </a:xfrm>
          <a:prstGeom prst="rect">
            <a:avLst/>
          </a:prstGeom>
        </p:spPr>
      </p:pic>
      <p:pic>
        <p:nvPicPr>
          <p:cNvPr id="10" name="Grafik 9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F6BA41F0-C757-D378-7D36-62CBB2B30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80" y="2723858"/>
            <a:ext cx="166688" cy="262855"/>
          </a:xfrm>
          <a:prstGeom prst="rect">
            <a:avLst/>
          </a:prstGeom>
        </p:spPr>
      </p:pic>
      <p:pic>
        <p:nvPicPr>
          <p:cNvPr id="11" name="Grafik 10" descr="Ein Bild, das Symbol, Grafiken, Kreis, Logo enthält.&#10;&#10;Automatisch generierte Beschreibung">
            <a:extLst>
              <a:ext uri="{FF2B5EF4-FFF2-40B4-BE49-F238E27FC236}">
                <a16:creationId xmlns:a16="http://schemas.microsoft.com/office/drawing/2014/main" id="{3ECC1A96-56B8-6E49-CC9E-C05DFC7CF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26" y="2506879"/>
            <a:ext cx="166688" cy="2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5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FB7D7-EC27-E81C-08E8-C344D8CB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F9A53-DB1A-42A9-3D41-2B49C1AA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E7972D-6E90-22E0-14B3-1C258DBBE6AC}"/>
              </a:ext>
            </a:extLst>
          </p:cNvPr>
          <p:cNvSpPr/>
          <p:nvPr/>
        </p:nvSpPr>
        <p:spPr>
          <a:xfrm>
            <a:off x="304400" y="932875"/>
            <a:ext cx="428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2FAFCB1-EB6B-4C7F-51D4-4728F7DDC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C95B1D7-B9A7-21B9-7794-956DA85E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1514819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7A6689B-58E3-7E2D-754E-FE9C2387217E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A7FBB31-8B99-2C4A-26DD-975C63B1D374}"/>
              </a:ext>
            </a:extLst>
          </p:cNvPr>
          <p:cNvGrpSpPr/>
          <p:nvPr/>
        </p:nvGrpSpPr>
        <p:grpSpPr>
          <a:xfrm>
            <a:off x="1498600" y="3121396"/>
            <a:ext cx="5077334" cy="1180449"/>
            <a:chOff x="1595484" y="3451902"/>
            <a:chExt cx="5077334" cy="1180449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F6E9065-9438-8351-BD58-23D9DB846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46" t="13327" r="35814" b="18111"/>
            <a:stretch/>
          </p:blipFill>
          <p:spPr>
            <a:xfrm>
              <a:off x="1595484" y="3451902"/>
              <a:ext cx="908498" cy="568713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B8B2405-49BD-348D-6738-5AAFC97BC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79" t="30312" r="88274" b="38789"/>
            <a:stretch/>
          </p:blipFill>
          <p:spPr>
            <a:xfrm>
              <a:off x="2049733" y="4264076"/>
              <a:ext cx="166075" cy="26339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24562E5-A7E5-B0B4-00CE-FE761E63BF95}"/>
                </a:ext>
              </a:extLst>
            </p:cNvPr>
            <p:cNvSpPr txBox="1"/>
            <p:nvPr/>
          </p:nvSpPr>
          <p:spPr>
            <a:xfrm>
              <a:off x="2503981" y="3524355"/>
              <a:ext cx="41688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>
                  <a:solidFill>
                    <a:schemeClr val="bg1"/>
                  </a:solidFill>
                </a:rPr>
                <a:t>Probability</a:t>
              </a:r>
              <a:r>
                <a:rPr lang="de-DE" sz="2200" dirty="0">
                  <a:solidFill>
                    <a:schemeClr val="bg1"/>
                  </a:solidFill>
                </a:rPr>
                <a:t> </a:t>
              </a:r>
              <a:r>
                <a:rPr lang="de-DE" sz="2200" dirty="0" err="1">
                  <a:solidFill>
                    <a:schemeClr val="bg1"/>
                  </a:solidFill>
                </a:rPr>
                <a:t>distribution</a:t>
              </a:r>
              <a:endParaRPr lang="de-DE" sz="2200" dirty="0">
                <a:solidFill>
                  <a:schemeClr val="bg1"/>
                </a:solidFill>
              </a:endParaRPr>
            </a:p>
            <a:p>
              <a:endParaRPr lang="de-DE" sz="2200" dirty="0">
                <a:solidFill>
                  <a:schemeClr val="bg1"/>
                </a:solidFill>
              </a:endParaRPr>
            </a:p>
            <a:p>
              <a:r>
                <a:rPr lang="de-DE" sz="2200" dirty="0">
                  <a:solidFill>
                    <a:schemeClr val="bg1"/>
                  </a:solidFill>
                </a:rPr>
                <a:t>Distribution </a:t>
              </a:r>
              <a:r>
                <a:rPr lang="de-DE" sz="2200" dirty="0" err="1">
                  <a:solidFill>
                    <a:schemeClr val="bg1"/>
                  </a:solidFill>
                </a:rPr>
                <a:t>parameters</a:t>
              </a:r>
              <a:endParaRPr lang="de-DE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199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ED5A8-C3BD-1190-F5FE-7A46FCB1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FC13B-242B-CEB3-C6E7-51485427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in </a:t>
            </a:r>
            <a:r>
              <a:rPr lang="de-DE" dirty="0" err="1">
                <a:solidFill>
                  <a:schemeClr val="bg1"/>
                </a:solidFill>
              </a:rPr>
              <a:t>statistical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physics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F293FE-5F79-D070-B9F3-42ABDDEDEACA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4704872-17E2-CB14-6F40-A82D9239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C345EBE-A6C5-3763-1271-B34302B5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1514819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7E806E3-E487-D10B-67CD-B287A1725B83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49A7273-5082-59D2-60FC-CD8174D76D14}"/>
              </a:ext>
            </a:extLst>
          </p:cNvPr>
          <p:cNvGrpSpPr/>
          <p:nvPr/>
        </p:nvGrpSpPr>
        <p:grpSpPr>
          <a:xfrm>
            <a:off x="1498600" y="3121396"/>
            <a:ext cx="5077334" cy="1180449"/>
            <a:chOff x="1595484" y="3451902"/>
            <a:chExt cx="5077334" cy="118044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90F4EDC-E435-AC9A-C296-0B1A35D42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46" t="13327" r="35814" b="18111"/>
            <a:stretch/>
          </p:blipFill>
          <p:spPr>
            <a:xfrm>
              <a:off x="1595484" y="3451902"/>
              <a:ext cx="908498" cy="568713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AFD16D5D-03E8-2EB7-3AD7-1664E3408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79" t="30312" r="88274" b="38789"/>
            <a:stretch/>
          </p:blipFill>
          <p:spPr>
            <a:xfrm>
              <a:off x="2049733" y="4264076"/>
              <a:ext cx="166075" cy="263393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B3845AD-0664-7FC3-CC78-5FA10264C1EA}"/>
                </a:ext>
              </a:extLst>
            </p:cNvPr>
            <p:cNvSpPr txBox="1"/>
            <p:nvPr/>
          </p:nvSpPr>
          <p:spPr>
            <a:xfrm>
              <a:off x="2503981" y="3524355"/>
              <a:ext cx="41688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>
                  <a:solidFill>
                    <a:schemeClr val="bg1"/>
                  </a:solidFill>
                </a:rPr>
                <a:t>Gibbs </a:t>
              </a:r>
              <a:r>
                <a:rPr lang="de-DE" sz="2200" dirty="0" err="1">
                  <a:solidFill>
                    <a:schemeClr val="bg1"/>
                  </a:solidFill>
                </a:rPr>
                <a:t>measure</a:t>
              </a:r>
              <a:endParaRPr lang="de-DE" sz="2200" dirty="0">
                <a:solidFill>
                  <a:schemeClr val="bg1"/>
                </a:solidFill>
              </a:endParaRPr>
            </a:p>
            <a:p>
              <a:endParaRPr lang="de-DE" sz="2200" dirty="0">
                <a:solidFill>
                  <a:schemeClr val="bg1"/>
                </a:solidFill>
              </a:endParaRPr>
            </a:p>
            <a:p>
              <a:r>
                <a:rPr lang="de-DE" sz="2200" dirty="0" err="1">
                  <a:solidFill>
                    <a:schemeClr val="bg1"/>
                  </a:solidFill>
                </a:rPr>
                <a:t>Thermodynamic</a:t>
              </a:r>
              <a:r>
                <a:rPr lang="de-DE" sz="2200" dirty="0">
                  <a:solidFill>
                    <a:schemeClr val="bg1"/>
                  </a:solidFill>
                </a:rPr>
                <a:t>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255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A2DD2-8988-4F53-28F5-D1CA2C509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B8ACC96-8496-5C7E-A7F1-76527E8B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485900"/>
            <a:ext cx="2771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FBBAC80-635C-D0AA-F1C3-28DA4A12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2" y="1514819"/>
            <a:ext cx="5883827" cy="8294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9FD4318-5FE1-E304-4E01-39B79375DDDF}"/>
              </a:ext>
            </a:extLst>
          </p:cNvPr>
          <p:cNvSpPr txBox="1"/>
          <p:nvPr/>
        </p:nvSpPr>
        <p:spPr>
          <a:xfrm>
            <a:off x="7830575" y="5372100"/>
            <a:ext cx="286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https://commons.wikimedia.org/w/index.php?curid=42616717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FB1995-DBC3-6901-8429-576F641BD99E}"/>
              </a:ext>
            </a:extLst>
          </p:cNvPr>
          <p:cNvSpPr txBox="1"/>
          <p:nvPr/>
        </p:nvSpPr>
        <p:spPr>
          <a:xfrm>
            <a:off x="1498600" y="4925824"/>
            <a:ext cx="5883827" cy="923330"/>
          </a:xfrm>
          <a:prstGeom prst="rect">
            <a:avLst/>
          </a:prstGeom>
          <a:noFill/>
          <a:ln w="15875">
            <a:solidFill>
              <a:srgbClr val="EA64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Components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of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Fisher Information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relate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order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parameter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derivatives</a:t>
            </a:r>
          </a:p>
          <a:p>
            <a:r>
              <a:rPr lang="de-DE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de-DE" sz="1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Prokopenko</a:t>
            </a:r>
            <a:r>
              <a:rPr lang="de-DE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et al. (2011)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782D6D-1BE7-E8FD-2592-D57115B4106E}"/>
              </a:ext>
            </a:extLst>
          </p:cNvPr>
          <p:cNvGrpSpPr/>
          <p:nvPr/>
        </p:nvGrpSpPr>
        <p:grpSpPr>
          <a:xfrm>
            <a:off x="1498600" y="3121396"/>
            <a:ext cx="5077334" cy="1180449"/>
            <a:chOff x="1595484" y="3451902"/>
            <a:chExt cx="5077334" cy="1180449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280572B5-BC1C-2729-C5BF-7D7DD2532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46" t="13327" r="35814" b="18111"/>
            <a:stretch/>
          </p:blipFill>
          <p:spPr>
            <a:xfrm>
              <a:off x="1595484" y="3451902"/>
              <a:ext cx="908498" cy="568713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FF41FA8-DA12-7783-A308-6F10A310A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79" t="30312" r="88274" b="38789"/>
            <a:stretch/>
          </p:blipFill>
          <p:spPr>
            <a:xfrm>
              <a:off x="2049733" y="4264076"/>
              <a:ext cx="166075" cy="263393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76C5821-5608-112D-3875-D9DD418CBCEE}"/>
                </a:ext>
              </a:extLst>
            </p:cNvPr>
            <p:cNvSpPr txBox="1"/>
            <p:nvPr/>
          </p:nvSpPr>
          <p:spPr>
            <a:xfrm>
              <a:off x="2503981" y="3524355"/>
              <a:ext cx="41688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>
                  <a:solidFill>
                    <a:schemeClr val="bg1"/>
                  </a:solidFill>
                </a:rPr>
                <a:t>Gibbs </a:t>
              </a:r>
              <a:r>
                <a:rPr lang="de-DE" sz="2200" dirty="0" err="1">
                  <a:solidFill>
                    <a:schemeClr val="bg1"/>
                  </a:solidFill>
                </a:rPr>
                <a:t>measure</a:t>
              </a:r>
              <a:endParaRPr lang="de-DE" sz="2200" dirty="0">
                <a:solidFill>
                  <a:schemeClr val="bg1"/>
                </a:solidFill>
              </a:endParaRPr>
            </a:p>
            <a:p>
              <a:endParaRPr lang="de-DE" sz="2200" dirty="0">
                <a:solidFill>
                  <a:schemeClr val="bg1"/>
                </a:solidFill>
              </a:endParaRPr>
            </a:p>
            <a:p>
              <a:r>
                <a:rPr lang="de-DE" sz="2200" dirty="0" err="1">
                  <a:solidFill>
                    <a:schemeClr val="bg1"/>
                  </a:solidFill>
                </a:rPr>
                <a:t>Thermodynamic</a:t>
              </a:r>
              <a:r>
                <a:rPr lang="de-DE" sz="2200" dirty="0">
                  <a:solidFill>
                    <a:schemeClr val="bg1"/>
                  </a:solidFill>
                </a:rPr>
                <a:t> variables</a:t>
              </a:r>
            </a:p>
          </p:txBody>
        </p:sp>
      </p:grpSp>
      <p:sp>
        <p:nvSpPr>
          <p:cNvPr id="19" name="Titel 1">
            <a:extLst>
              <a:ext uri="{FF2B5EF4-FFF2-40B4-BE49-F238E27FC236}">
                <a16:creationId xmlns:a16="http://schemas.microsoft.com/office/drawing/2014/main" id="{733CCCDF-796B-D067-EFB7-2F85BAC3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Fisher Information in </a:t>
            </a:r>
            <a:r>
              <a:rPr lang="de-DE" dirty="0" err="1">
                <a:solidFill>
                  <a:schemeClr val="bg1"/>
                </a:solidFill>
              </a:rPr>
              <a:t>statistical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physics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B17CD07-17D2-16BC-DA52-0CC605A888AD}"/>
              </a:ext>
            </a:extLst>
          </p:cNvPr>
          <p:cNvSpPr/>
          <p:nvPr/>
        </p:nvSpPr>
        <p:spPr>
          <a:xfrm>
            <a:off x="304400" y="932875"/>
            <a:ext cx="8748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39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Breitbild</PresentationFormat>
  <Paragraphs>88</Paragraphs>
  <Slides>46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3" baseType="lpstr">
      <vt:lpstr>Aptos</vt:lpstr>
      <vt:lpstr>Aptos Display</vt:lpstr>
      <vt:lpstr>Arial</vt:lpstr>
      <vt:lpstr>Times New Roman</vt:lpstr>
      <vt:lpstr>Wingdings</vt:lpstr>
      <vt:lpstr>Office</vt:lpstr>
      <vt:lpstr>Acrobat Document</vt:lpstr>
      <vt:lpstr>Investigating the Evolution of Fisher Information for Neural Network Dynamics</vt:lpstr>
      <vt:lpstr>Fisher Information</vt:lpstr>
      <vt:lpstr>Fisher Information</vt:lpstr>
      <vt:lpstr>Fisher Information</vt:lpstr>
      <vt:lpstr>Fisher Information</vt:lpstr>
      <vt:lpstr>Fisher Information</vt:lpstr>
      <vt:lpstr>Fisher Information</vt:lpstr>
      <vt:lpstr>Fisher Information in statistical physics</vt:lpstr>
      <vt:lpstr>Fisher Information in statistical physics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Fisher Information for Neural Networks</vt:lpstr>
      <vt:lpstr>Analyzing the loss influence</vt:lpstr>
      <vt:lpstr>Analyzing the loss influence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Experimental use</vt:lpstr>
      <vt:lpstr>Summary and Outlook</vt:lpstr>
      <vt:lpstr>Summary and Outlook</vt:lpstr>
      <vt:lpstr>Summary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Sauter</dc:creator>
  <cp:lastModifiedBy>Marc Sauter</cp:lastModifiedBy>
  <cp:revision>24</cp:revision>
  <dcterms:created xsi:type="dcterms:W3CDTF">2024-03-04T14:28:14Z</dcterms:created>
  <dcterms:modified xsi:type="dcterms:W3CDTF">2024-03-07T16:59:30Z</dcterms:modified>
</cp:coreProperties>
</file>