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5" d="100"/>
          <a:sy n="35" d="100"/>
        </p:scale>
        <p:origin x="114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16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2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7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5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54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56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4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72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1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CD9CB-3C91-9D0B-2D7E-4692CC6BF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809" b="3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535EAB-7BEC-D2A2-3522-DA8DE30AE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My </a:t>
            </a:r>
            <a:r>
              <a:rPr lang="de-DE" dirty="0" err="1">
                <a:solidFill>
                  <a:schemeClr val="bg1"/>
                </a:solidFill>
              </a:rPr>
              <a:t>dpg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talk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plans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8164E90E-59C8-27D8-D173-C2002471813E}"/>
              </a:ext>
            </a:extLst>
          </p:cNvPr>
          <p:cNvSpPr/>
          <p:nvPr/>
        </p:nvSpPr>
        <p:spPr>
          <a:xfrm>
            <a:off x="0" y="5699082"/>
            <a:ext cx="12191979" cy="1158918"/>
          </a:xfrm>
          <a:prstGeom prst="rect">
            <a:avLst/>
          </a:prstGeom>
          <a:gradFill>
            <a:gsLst>
              <a:gs pos="95000">
                <a:schemeClr val="accent1">
                  <a:lumMod val="5000"/>
                  <a:lumOff val="95000"/>
                </a:schemeClr>
              </a:gs>
              <a:gs pos="63000">
                <a:srgbClr val="BABEBF"/>
              </a:gs>
              <a:gs pos="10000">
                <a:srgbClr val="808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4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7750755-9D43-90FE-B229-8CE4D2C4109D}"/>
              </a:ext>
            </a:extLst>
          </p:cNvPr>
          <p:cNvSpPr/>
          <p:nvPr/>
        </p:nvSpPr>
        <p:spPr>
          <a:xfrm>
            <a:off x="4187785" y="3590925"/>
            <a:ext cx="2191192" cy="1447800"/>
          </a:xfrm>
          <a:custGeom>
            <a:avLst/>
            <a:gdLst>
              <a:gd name="connsiteX0" fmla="*/ 2165390 w 2191192"/>
              <a:gd name="connsiteY0" fmla="*/ 0 h 1352550"/>
              <a:gd name="connsiteX1" fmla="*/ 1965365 w 2191192"/>
              <a:gd name="connsiteY1" fmla="*/ 314325 h 1352550"/>
              <a:gd name="connsiteX2" fmla="*/ 517565 w 2191192"/>
              <a:gd name="connsiteY2" fmla="*/ 990600 h 1352550"/>
              <a:gd name="connsiteX3" fmla="*/ 203240 w 2191192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192" h="1352550">
                <a:moveTo>
                  <a:pt x="2165390" y="0"/>
                </a:moveTo>
                <a:cubicBezTo>
                  <a:pt x="2202696" y="74612"/>
                  <a:pt x="2240003" y="149225"/>
                  <a:pt x="1965365" y="314325"/>
                </a:cubicBezTo>
                <a:cubicBezTo>
                  <a:pt x="1690727" y="479425"/>
                  <a:pt x="811252" y="817563"/>
                  <a:pt x="517565" y="990600"/>
                </a:cubicBezTo>
                <a:cubicBezTo>
                  <a:pt x="223878" y="1163637"/>
                  <a:pt x="-285710" y="1339850"/>
                  <a:pt x="203240" y="1352550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0B68FE-81A5-FF44-CA7E-5978C639C416}"/>
              </a:ext>
            </a:extLst>
          </p:cNvPr>
          <p:cNvSpPr txBox="1"/>
          <p:nvPr/>
        </p:nvSpPr>
        <p:spPr>
          <a:xfrm>
            <a:off x="3935999" y="2325206"/>
            <a:ext cx="4320000" cy="1261884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Introduce</a:t>
            </a:r>
            <a:r>
              <a:rPr lang="de-DE" sz="2800" b="1" dirty="0"/>
              <a:t> </a:t>
            </a:r>
            <a:r>
              <a:rPr lang="de-DE" sz="2800" b="1" dirty="0" err="1"/>
              <a:t>our</a:t>
            </a:r>
            <a:r>
              <a:rPr lang="de-DE" sz="2800" b="1" dirty="0"/>
              <a:t> </a:t>
            </a:r>
            <a:r>
              <a:rPr lang="de-DE" sz="2800" b="1" dirty="0" err="1"/>
              <a:t>group</a:t>
            </a:r>
            <a:endParaRPr lang="de-DE" sz="2800" b="1" dirty="0"/>
          </a:p>
          <a:p>
            <a:r>
              <a:rPr lang="de-DE" sz="2400" dirty="0"/>
              <a:t>People </a:t>
            </a:r>
            <a:r>
              <a:rPr lang="de-DE" sz="2400" dirty="0" err="1"/>
              <a:t>trying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understand</a:t>
            </a:r>
            <a:r>
              <a:rPr lang="de-DE" sz="2400" dirty="0"/>
              <a:t> ML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physics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3D85E1-5743-AEBA-86CC-F896057D7A74}"/>
              </a:ext>
            </a:extLst>
          </p:cNvPr>
          <p:cNvSpPr txBox="1"/>
          <p:nvPr/>
        </p:nvSpPr>
        <p:spPr>
          <a:xfrm>
            <a:off x="2438400" y="4954106"/>
            <a:ext cx="3657600" cy="126188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finding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phase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transitions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Quickly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brush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motivate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Fisher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BB6603A-B4BB-024C-6DA3-1D50D454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88" y="4839805"/>
            <a:ext cx="2016792" cy="14862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D81F731-2F24-92A1-3C24-0310006B934D}"/>
              </a:ext>
            </a:extLst>
          </p:cNvPr>
          <p:cNvCxnSpPr>
            <a:stCxn id="19" idx="1"/>
            <a:endCxn id="11" idx="3"/>
          </p:cNvCxnSpPr>
          <p:nvPr/>
        </p:nvCxnSpPr>
        <p:spPr>
          <a:xfrm flipH="1">
            <a:off x="6096000" y="5582952"/>
            <a:ext cx="862188" cy="20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91BC2D0C-C3DB-CCD9-89C7-5C25693F17D4}"/>
              </a:ext>
            </a:extLst>
          </p:cNvPr>
          <p:cNvSpPr/>
          <p:nvPr/>
        </p:nvSpPr>
        <p:spPr>
          <a:xfrm>
            <a:off x="4196242" y="6215990"/>
            <a:ext cx="495300" cy="1353512"/>
          </a:xfrm>
          <a:custGeom>
            <a:avLst/>
            <a:gdLst>
              <a:gd name="connsiteX0" fmla="*/ 0 w 495300"/>
              <a:gd name="connsiteY0" fmla="*/ 0 h 1217314"/>
              <a:gd name="connsiteX1" fmla="*/ 142875 w 495300"/>
              <a:gd name="connsiteY1" fmla="*/ 361950 h 1217314"/>
              <a:gd name="connsiteX2" fmla="*/ 447675 w 495300"/>
              <a:gd name="connsiteY2" fmla="*/ 714375 h 1217314"/>
              <a:gd name="connsiteX3" fmla="*/ 495300 w 495300"/>
              <a:gd name="connsiteY3" fmla="*/ 1190625 h 12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1217314">
                <a:moveTo>
                  <a:pt x="0" y="0"/>
                </a:moveTo>
                <a:cubicBezTo>
                  <a:pt x="34131" y="121444"/>
                  <a:pt x="68263" y="242888"/>
                  <a:pt x="142875" y="361950"/>
                </a:cubicBezTo>
                <a:cubicBezTo>
                  <a:pt x="217487" y="481012"/>
                  <a:pt x="388938" y="576263"/>
                  <a:pt x="447675" y="714375"/>
                </a:cubicBezTo>
                <a:cubicBezTo>
                  <a:pt x="506413" y="852488"/>
                  <a:pt x="209550" y="1335087"/>
                  <a:pt x="495300" y="1190625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96520F4-5E52-B43D-A9F7-11BE0C6D9D77}"/>
              </a:ext>
            </a:extLst>
          </p:cNvPr>
          <p:cNvSpPr txBox="1"/>
          <p:nvPr/>
        </p:nvSpPr>
        <p:spPr>
          <a:xfrm>
            <a:off x="2927094" y="7427234"/>
            <a:ext cx="360000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Cross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NNs</a:t>
            </a:r>
          </a:p>
          <a:p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ML Notation</a:t>
            </a:r>
          </a:p>
          <a:p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Explain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metric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nature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Emphasize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computation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issues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80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7750755-9D43-90FE-B229-8CE4D2C4109D}"/>
              </a:ext>
            </a:extLst>
          </p:cNvPr>
          <p:cNvSpPr/>
          <p:nvPr/>
        </p:nvSpPr>
        <p:spPr>
          <a:xfrm>
            <a:off x="4302085" y="1981200"/>
            <a:ext cx="2191192" cy="1447800"/>
          </a:xfrm>
          <a:custGeom>
            <a:avLst/>
            <a:gdLst>
              <a:gd name="connsiteX0" fmla="*/ 2165390 w 2191192"/>
              <a:gd name="connsiteY0" fmla="*/ 0 h 1352550"/>
              <a:gd name="connsiteX1" fmla="*/ 1965365 w 2191192"/>
              <a:gd name="connsiteY1" fmla="*/ 314325 h 1352550"/>
              <a:gd name="connsiteX2" fmla="*/ 517565 w 2191192"/>
              <a:gd name="connsiteY2" fmla="*/ 990600 h 1352550"/>
              <a:gd name="connsiteX3" fmla="*/ 203240 w 2191192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192" h="1352550">
                <a:moveTo>
                  <a:pt x="2165390" y="0"/>
                </a:moveTo>
                <a:cubicBezTo>
                  <a:pt x="2202696" y="74612"/>
                  <a:pt x="2240003" y="149225"/>
                  <a:pt x="1965365" y="314325"/>
                </a:cubicBezTo>
                <a:cubicBezTo>
                  <a:pt x="1690727" y="479425"/>
                  <a:pt x="811252" y="817563"/>
                  <a:pt x="517565" y="990600"/>
                </a:cubicBezTo>
                <a:cubicBezTo>
                  <a:pt x="223878" y="1163637"/>
                  <a:pt x="-285710" y="1339850"/>
                  <a:pt x="203240" y="1352550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0B68FE-81A5-FF44-CA7E-5978C639C416}"/>
              </a:ext>
            </a:extLst>
          </p:cNvPr>
          <p:cNvSpPr txBox="1"/>
          <p:nvPr/>
        </p:nvSpPr>
        <p:spPr>
          <a:xfrm>
            <a:off x="4410075" y="1054458"/>
            <a:ext cx="3600000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People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trying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understand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ML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physics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3D85E1-5743-AEBA-86CC-F896057D7A74}"/>
              </a:ext>
            </a:extLst>
          </p:cNvPr>
          <p:cNvSpPr txBox="1"/>
          <p:nvPr/>
        </p:nvSpPr>
        <p:spPr>
          <a:xfrm>
            <a:off x="2273260" y="3344381"/>
            <a:ext cx="4057650" cy="1446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Fisher </a:t>
            </a:r>
            <a:r>
              <a:rPr lang="de-DE" sz="2400" b="1" dirty="0" err="1"/>
              <a:t>as</a:t>
            </a:r>
            <a:r>
              <a:rPr lang="de-DE" sz="2400" b="1" dirty="0"/>
              <a:t> a </a:t>
            </a:r>
            <a:r>
              <a:rPr lang="de-DE" sz="2400" b="1" dirty="0" err="1"/>
              <a:t>method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finding</a:t>
            </a:r>
            <a:r>
              <a:rPr lang="de-DE" sz="2400" b="1" dirty="0"/>
              <a:t> </a:t>
            </a:r>
            <a:r>
              <a:rPr lang="de-DE" sz="2400" b="1" dirty="0" err="1"/>
              <a:t>phase</a:t>
            </a:r>
            <a:r>
              <a:rPr lang="de-DE" sz="2400" b="1" dirty="0"/>
              <a:t> </a:t>
            </a:r>
            <a:r>
              <a:rPr lang="de-DE" sz="2400" b="1" dirty="0" err="1"/>
              <a:t>transitions</a:t>
            </a:r>
            <a:endParaRPr lang="de-DE" sz="2400" b="1" dirty="0"/>
          </a:p>
          <a:p>
            <a:r>
              <a:rPr lang="de-DE" sz="2000" dirty="0"/>
              <a:t>Quickly </a:t>
            </a:r>
            <a:r>
              <a:rPr lang="de-DE" sz="2000" dirty="0" err="1"/>
              <a:t>brush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motivate</a:t>
            </a:r>
            <a:r>
              <a:rPr lang="de-DE" sz="2000" dirty="0"/>
              <a:t> Fisher</a:t>
            </a:r>
            <a:endParaRPr lang="de-DE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2063464-97DB-8BAD-D7BE-FE9AFB9A3B7D}"/>
              </a:ext>
            </a:extLst>
          </p:cNvPr>
          <p:cNvSpPr/>
          <p:nvPr/>
        </p:nvSpPr>
        <p:spPr>
          <a:xfrm>
            <a:off x="4162425" y="4800600"/>
            <a:ext cx="495300" cy="1353512"/>
          </a:xfrm>
          <a:custGeom>
            <a:avLst/>
            <a:gdLst>
              <a:gd name="connsiteX0" fmla="*/ 0 w 495300"/>
              <a:gd name="connsiteY0" fmla="*/ 0 h 1217314"/>
              <a:gd name="connsiteX1" fmla="*/ 142875 w 495300"/>
              <a:gd name="connsiteY1" fmla="*/ 361950 h 1217314"/>
              <a:gd name="connsiteX2" fmla="*/ 447675 w 495300"/>
              <a:gd name="connsiteY2" fmla="*/ 714375 h 1217314"/>
              <a:gd name="connsiteX3" fmla="*/ 495300 w 495300"/>
              <a:gd name="connsiteY3" fmla="*/ 1190625 h 12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1217314">
                <a:moveTo>
                  <a:pt x="0" y="0"/>
                </a:moveTo>
                <a:cubicBezTo>
                  <a:pt x="34131" y="121444"/>
                  <a:pt x="68263" y="242888"/>
                  <a:pt x="142875" y="361950"/>
                </a:cubicBezTo>
                <a:cubicBezTo>
                  <a:pt x="217487" y="481012"/>
                  <a:pt x="388938" y="576263"/>
                  <a:pt x="447675" y="714375"/>
                </a:cubicBezTo>
                <a:cubicBezTo>
                  <a:pt x="506413" y="852488"/>
                  <a:pt x="209550" y="1335087"/>
                  <a:pt x="495300" y="1190625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DC508D-45DD-636F-021B-CF16BA12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0" y="3038110"/>
            <a:ext cx="2794039" cy="20590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9A9CFF3-7251-B952-EC64-A65B996F9D7F}"/>
              </a:ext>
            </a:extLst>
          </p:cNvPr>
          <p:cNvCxnSpPr>
            <a:stCxn id="3" idx="1"/>
            <a:endCxn id="11" idx="3"/>
          </p:cNvCxnSpPr>
          <p:nvPr/>
        </p:nvCxnSpPr>
        <p:spPr>
          <a:xfrm flipH="1">
            <a:off x="6330910" y="4067656"/>
            <a:ext cx="889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347A116-D32E-601C-7209-5150A3673977}"/>
              </a:ext>
            </a:extLst>
          </p:cNvPr>
          <p:cNvSpPr txBox="1"/>
          <p:nvPr/>
        </p:nvSpPr>
        <p:spPr>
          <a:xfrm>
            <a:off x="9293185" y="6519676"/>
            <a:ext cx="247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Prokopenko</a:t>
            </a:r>
            <a:r>
              <a:rPr lang="de-DE" dirty="0"/>
              <a:t> et al. 2011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6C664B-64D8-E669-0C64-4B0B33D9E0E2}"/>
              </a:ext>
            </a:extLst>
          </p:cNvPr>
          <p:cNvSpPr txBox="1"/>
          <p:nvPr/>
        </p:nvSpPr>
        <p:spPr>
          <a:xfrm>
            <a:off x="2893277" y="6011844"/>
            <a:ext cx="3600000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Now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apply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NNs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ML Notation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Explain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metric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nature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Mention Relation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NTK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FA8114-C89B-FCFF-85A1-95A25B6C46FA}"/>
              </a:ext>
            </a:extLst>
          </p:cNvPr>
          <p:cNvSpPr txBox="1"/>
          <p:nvPr/>
        </p:nvSpPr>
        <p:spPr>
          <a:xfrm>
            <a:off x="2864476" y="8230502"/>
            <a:ext cx="3657601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NTK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Short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like in Bachelors Defence</a:t>
            </a: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F2F713A-BA7A-9F40-7739-BC38D10ADBB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693277" y="7242950"/>
            <a:ext cx="0" cy="98755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61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7750755-9D43-90FE-B229-8CE4D2C4109D}"/>
              </a:ext>
            </a:extLst>
          </p:cNvPr>
          <p:cNvSpPr/>
          <p:nvPr/>
        </p:nvSpPr>
        <p:spPr>
          <a:xfrm>
            <a:off x="5108909" y="-1102658"/>
            <a:ext cx="2191192" cy="1447800"/>
          </a:xfrm>
          <a:custGeom>
            <a:avLst/>
            <a:gdLst>
              <a:gd name="connsiteX0" fmla="*/ 2165390 w 2191192"/>
              <a:gd name="connsiteY0" fmla="*/ 0 h 1352550"/>
              <a:gd name="connsiteX1" fmla="*/ 1965365 w 2191192"/>
              <a:gd name="connsiteY1" fmla="*/ 314325 h 1352550"/>
              <a:gd name="connsiteX2" fmla="*/ 517565 w 2191192"/>
              <a:gd name="connsiteY2" fmla="*/ 990600 h 1352550"/>
              <a:gd name="connsiteX3" fmla="*/ 203240 w 2191192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192" h="1352550">
                <a:moveTo>
                  <a:pt x="2165390" y="0"/>
                </a:moveTo>
                <a:cubicBezTo>
                  <a:pt x="2202696" y="74612"/>
                  <a:pt x="2240003" y="149225"/>
                  <a:pt x="1965365" y="314325"/>
                </a:cubicBezTo>
                <a:cubicBezTo>
                  <a:pt x="1690727" y="479425"/>
                  <a:pt x="811252" y="817563"/>
                  <a:pt x="517565" y="990600"/>
                </a:cubicBezTo>
                <a:cubicBezTo>
                  <a:pt x="223878" y="1163637"/>
                  <a:pt x="-285710" y="1339850"/>
                  <a:pt x="203240" y="1352550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0B68FE-81A5-FF44-CA7E-5978C639C416}"/>
              </a:ext>
            </a:extLst>
          </p:cNvPr>
          <p:cNvSpPr txBox="1"/>
          <p:nvPr/>
        </p:nvSpPr>
        <p:spPr>
          <a:xfrm>
            <a:off x="5108909" y="-2179876"/>
            <a:ext cx="3600000" cy="107721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de-DE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People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trying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understand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ML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physics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2063464-97DB-8BAD-D7BE-FE9AFB9A3B7D}"/>
              </a:ext>
            </a:extLst>
          </p:cNvPr>
          <p:cNvSpPr/>
          <p:nvPr/>
        </p:nvSpPr>
        <p:spPr>
          <a:xfrm>
            <a:off x="5108909" y="1530826"/>
            <a:ext cx="355640" cy="1539428"/>
          </a:xfrm>
          <a:custGeom>
            <a:avLst/>
            <a:gdLst>
              <a:gd name="connsiteX0" fmla="*/ 0 w 495300"/>
              <a:gd name="connsiteY0" fmla="*/ 0 h 1217314"/>
              <a:gd name="connsiteX1" fmla="*/ 142875 w 495300"/>
              <a:gd name="connsiteY1" fmla="*/ 361950 h 1217314"/>
              <a:gd name="connsiteX2" fmla="*/ 447675 w 495300"/>
              <a:gd name="connsiteY2" fmla="*/ 714375 h 1217314"/>
              <a:gd name="connsiteX3" fmla="*/ 495300 w 495300"/>
              <a:gd name="connsiteY3" fmla="*/ 1190625 h 12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1217314">
                <a:moveTo>
                  <a:pt x="0" y="0"/>
                </a:moveTo>
                <a:cubicBezTo>
                  <a:pt x="34131" y="121444"/>
                  <a:pt x="68263" y="242888"/>
                  <a:pt x="142875" y="361950"/>
                </a:cubicBezTo>
                <a:cubicBezTo>
                  <a:pt x="217487" y="481012"/>
                  <a:pt x="388938" y="576263"/>
                  <a:pt x="447675" y="714375"/>
                </a:cubicBezTo>
                <a:cubicBezTo>
                  <a:pt x="506413" y="852488"/>
                  <a:pt x="209550" y="1335087"/>
                  <a:pt x="495300" y="1190625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6C664B-64D8-E669-0C64-4B0B33D9E0E2}"/>
              </a:ext>
            </a:extLst>
          </p:cNvPr>
          <p:cNvSpPr txBox="1"/>
          <p:nvPr/>
        </p:nvSpPr>
        <p:spPr>
          <a:xfrm>
            <a:off x="3700101" y="2927986"/>
            <a:ext cx="360000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Now</a:t>
            </a:r>
            <a:r>
              <a:rPr lang="de-DE" sz="2400" b="1" dirty="0"/>
              <a:t> </a:t>
            </a:r>
            <a:r>
              <a:rPr lang="de-DE" sz="2400" b="1" dirty="0" err="1"/>
              <a:t>apply</a:t>
            </a:r>
            <a:r>
              <a:rPr lang="de-DE" sz="2400" b="1" dirty="0"/>
              <a:t> Fisher </a:t>
            </a:r>
            <a:r>
              <a:rPr lang="de-DE" sz="2400" b="1" dirty="0" err="1"/>
              <a:t>to</a:t>
            </a:r>
            <a:r>
              <a:rPr lang="de-DE" sz="2400" b="1" dirty="0"/>
              <a:t> NNs</a:t>
            </a:r>
          </a:p>
          <a:p>
            <a:r>
              <a:rPr lang="de-DE" sz="2000" dirty="0" err="1"/>
              <a:t>Introduce</a:t>
            </a:r>
            <a:r>
              <a:rPr lang="de-DE" sz="2000" dirty="0"/>
              <a:t> ML Notation</a:t>
            </a:r>
          </a:p>
          <a:p>
            <a:r>
              <a:rPr lang="de-DE" sz="2000" dirty="0" err="1"/>
              <a:t>Explain</a:t>
            </a:r>
            <a:r>
              <a:rPr lang="de-DE" sz="2000" dirty="0"/>
              <a:t> </a:t>
            </a:r>
            <a:r>
              <a:rPr lang="de-DE" sz="2000" dirty="0" err="1"/>
              <a:t>metric</a:t>
            </a:r>
            <a:r>
              <a:rPr lang="de-DE" sz="2000" dirty="0"/>
              <a:t> </a:t>
            </a:r>
            <a:r>
              <a:rPr lang="de-DE" sz="2000" dirty="0" err="1"/>
              <a:t>nature</a:t>
            </a:r>
            <a:endParaRPr lang="de-DE" sz="2000" dirty="0"/>
          </a:p>
          <a:p>
            <a:r>
              <a:rPr lang="de-DE" sz="2000" dirty="0"/>
              <a:t>Mention Relation </a:t>
            </a:r>
            <a:r>
              <a:rPr lang="de-DE" sz="2000" dirty="0" err="1"/>
              <a:t>to</a:t>
            </a:r>
            <a:r>
              <a:rPr lang="de-DE" sz="2000" dirty="0"/>
              <a:t> NTK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FED1DE-1989-CA76-6B11-53212B49A6B2}"/>
              </a:ext>
            </a:extLst>
          </p:cNvPr>
          <p:cNvSpPr txBox="1"/>
          <p:nvPr/>
        </p:nvSpPr>
        <p:spPr>
          <a:xfrm>
            <a:off x="3280109" y="268942"/>
            <a:ext cx="3657600" cy="126188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finding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phase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transitions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Quickly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brush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motivate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Fisher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74B3EF6-4EE5-06AE-8687-E7B5A0E2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97" y="154641"/>
            <a:ext cx="2016792" cy="14862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02EBF48-AD36-803E-FCF4-0275F9EE6E57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6937709" y="897788"/>
            <a:ext cx="862188" cy="20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EFB804E-874C-AC6D-1B19-66DAC1A46116}"/>
              </a:ext>
            </a:extLst>
          </p:cNvPr>
          <p:cNvSpPr txBox="1"/>
          <p:nvPr/>
        </p:nvSpPr>
        <p:spPr>
          <a:xfrm>
            <a:off x="3671300" y="5614392"/>
            <a:ext cx="3657601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NTK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Short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like in Bachelors Defence</a:t>
            </a: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9FF012A-75C5-BD98-7BA9-CEBFCAE37B6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5500101" y="4312981"/>
            <a:ext cx="0" cy="1301411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94B6FAA-F5A0-0A48-FF08-AB382E19ED47}"/>
              </a:ext>
            </a:extLst>
          </p:cNvPr>
          <p:cNvSpPr txBox="1"/>
          <p:nvPr/>
        </p:nvSpPr>
        <p:spPr>
          <a:xfrm>
            <a:off x="3481818" y="8191123"/>
            <a:ext cx="4036565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Interpreting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NTK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relation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Eigenvalues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Fisher and „Loss NTK“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Discuss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Interpretation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possibilities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46AE0AF-2718-B777-4637-513D0FFC935B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flipV="1">
            <a:off x="5500101" y="6845498"/>
            <a:ext cx="0" cy="1345625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5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7750755-9D43-90FE-B229-8CE4D2C4109D}"/>
              </a:ext>
            </a:extLst>
          </p:cNvPr>
          <p:cNvSpPr/>
          <p:nvPr/>
        </p:nvSpPr>
        <p:spPr>
          <a:xfrm>
            <a:off x="5218637" y="-3666887"/>
            <a:ext cx="2191192" cy="1447800"/>
          </a:xfrm>
          <a:custGeom>
            <a:avLst/>
            <a:gdLst>
              <a:gd name="connsiteX0" fmla="*/ 2165390 w 2191192"/>
              <a:gd name="connsiteY0" fmla="*/ 0 h 1352550"/>
              <a:gd name="connsiteX1" fmla="*/ 1965365 w 2191192"/>
              <a:gd name="connsiteY1" fmla="*/ 314325 h 1352550"/>
              <a:gd name="connsiteX2" fmla="*/ 517565 w 2191192"/>
              <a:gd name="connsiteY2" fmla="*/ 990600 h 1352550"/>
              <a:gd name="connsiteX3" fmla="*/ 203240 w 2191192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192" h="1352550">
                <a:moveTo>
                  <a:pt x="2165390" y="0"/>
                </a:moveTo>
                <a:cubicBezTo>
                  <a:pt x="2202696" y="74612"/>
                  <a:pt x="2240003" y="149225"/>
                  <a:pt x="1965365" y="314325"/>
                </a:cubicBezTo>
                <a:cubicBezTo>
                  <a:pt x="1690727" y="479425"/>
                  <a:pt x="811252" y="817563"/>
                  <a:pt x="517565" y="990600"/>
                </a:cubicBezTo>
                <a:cubicBezTo>
                  <a:pt x="223878" y="1163637"/>
                  <a:pt x="-285710" y="1339850"/>
                  <a:pt x="203240" y="1352550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0B68FE-81A5-FF44-CA7E-5978C639C416}"/>
              </a:ext>
            </a:extLst>
          </p:cNvPr>
          <p:cNvSpPr txBox="1"/>
          <p:nvPr/>
        </p:nvSpPr>
        <p:spPr>
          <a:xfrm>
            <a:off x="5218637" y="-4744105"/>
            <a:ext cx="3600000" cy="107721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de-DE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People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trying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understand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ML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physics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2063464-97DB-8BAD-D7BE-FE9AFB9A3B7D}"/>
              </a:ext>
            </a:extLst>
          </p:cNvPr>
          <p:cNvSpPr/>
          <p:nvPr/>
        </p:nvSpPr>
        <p:spPr>
          <a:xfrm>
            <a:off x="5218637" y="-1033403"/>
            <a:ext cx="355640" cy="1539428"/>
          </a:xfrm>
          <a:custGeom>
            <a:avLst/>
            <a:gdLst>
              <a:gd name="connsiteX0" fmla="*/ 0 w 495300"/>
              <a:gd name="connsiteY0" fmla="*/ 0 h 1217314"/>
              <a:gd name="connsiteX1" fmla="*/ 142875 w 495300"/>
              <a:gd name="connsiteY1" fmla="*/ 361950 h 1217314"/>
              <a:gd name="connsiteX2" fmla="*/ 447675 w 495300"/>
              <a:gd name="connsiteY2" fmla="*/ 714375 h 1217314"/>
              <a:gd name="connsiteX3" fmla="*/ 495300 w 495300"/>
              <a:gd name="connsiteY3" fmla="*/ 1190625 h 12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1217314">
                <a:moveTo>
                  <a:pt x="0" y="0"/>
                </a:moveTo>
                <a:cubicBezTo>
                  <a:pt x="34131" y="121444"/>
                  <a:pt x="68263" y="242888"/>
                  <a:pt x="142875" y="361950"/>
                </a:cubicBezTo>
                <a:cubicBezTo>
                  <a:pt x="217487" y="481012"/>
                  <a:pt x="388938" y="576263"/>
                  <a:pt x="447675" y="714375"/>
                </a:cubicBezTo>
                <a:cubicBezTo>
                  <a:pt x="506413" y="852488"/>
                  <a:pt x="209550" y="1335087"/>
                  <a:pt x="495300" y="1190625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6C664B-64D8-E669-0C64-4B0B33D9E0E2}"/>
              </a:ext>
            </a:extLst>
          </p:cNvPr>
          <p:cNvSpPr txBox="1"/>
          <p:nvPr/>
        </p:nvSpPr>
        <p:spPr>
          <a:xfrm>
            <a:off x="3809829" y="363757"/>
            <a:ext cx="3600000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Now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apply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NNs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ML Notation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Explain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metric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nature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Mention Relation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NTK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FED1DE-1989-CA76-6B11-53212B49A6B2}"/>
              </a:ext>
            </a:extLst>
          </p:cNvPr>
          <p:cNvSpPr txBox="1"/>
          <p:nvPr/>
        </p:nvSpPr>
        <p:spPr>
          <a:xfrm>
            <a:off x="3389837" y="-2295287"/>
            <a:ext cx="3657600" cy="126188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finding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phase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transitions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Quickly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brush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motivate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Fisher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74B3EF6-4EE5-06AE-8687-E7B5A0E2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625" y="-2409588"/>
            <a:ext cx="2016792" cy="14862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02EBF48-AD36-803E-FCF4-0275F9EE6E57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7047437" y="-1666441"/>
            <a:ext cx="862188" cy="20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EFB804E-874C-AC6D-1B19-66DAC1A46116}"/>
              </a:ext>
            </a:extLst>
          </p:cNvPr>
          <p:cNvSpPr txBox="1"/>
          <p:nvPr/>
        </p:nvSpPr>
        <p:spPr>
          <a:xfrm>
            <a:off x="3591546" y="2918381"/>
            <a:ext cx="4036565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NTK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Short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like in Bachelors Defence</a:t>
            </a:r>
          </a:p>
          <a:p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9FF012A-75C5-BD98-7BA9-CEBFCAE37B6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5609829" y="1594863"/>
            <a:ext cx="0" cy="132351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94B6FAA-F5A0-0A48-FF08-AB382E19ED47}"/>
              </a:ext>
            </a:extLst>
          </p:cNvPr>
          <p:cNvSpPr txBox="1"/>
          <p:nvPr/>
        </p:nvSpPr>
        <p:spPr>
          <a:xfrm>
            <a:off x="3591546" y="5626894"/>
            <a:ext cx="4036565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Interpreting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NTK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Show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relation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Eigenvalues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Fisher and „Loss NTK“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Discuss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Interpretation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possibilities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46AE0AF-2718-B777-4637-513D0FFC935B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5609829" y="4303376"/>
            <a:ext cx="0" cy="132351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59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7750755-9D43-90FE-B229-8CE4D2C4109D}"/>
              </a:ext>
            </a:extLst>
          </p:cNvPr>
          <p:cNvSpPr/>
          <p:nvPr/>
        </p:nvSpPr>
        <p:spPr>
          <a:xfrm>
            <a:off x="5566109" y="-6300359"/>
            <a:ext cx="2191192" cy="1447800"/>
          </a:xfrm>
          <a:custGeom>
            <a:avLst/>
            <a:gdLst>
              <a:gd name="connsiteX0" fmla="*/ 2165390 w 2191192"/>
              <a:gd name="connsiteY0" fmla="*/ 0 h 1352550"/>
              <a:gd name="connsiteX1" fmla="*/ 1965365 w 2191192"/>
              <a:gd name="connsiteY1" fmla="*/ 314325 h 1352550"/>
              <a:gd name="connsiteX2" fmla="*/ 517565 w 2191192"/>
              <a:gd name="connsiteY2" fmla="*/ 990600 h 1352550"/>
              <a:gd name="connsiteX3" fmla="*/ 203240 w 2191192"/>
              <a:gd name="connsiteY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192" h="1352550">
                <a:moveTo>
                  <a:pt x="2165390" y="0"/>
                </a:moveTo>
                <a:cubicBezTo>
                  <a:pt x="2202696" y="74612"/>
                  <a:pt x="2240003" y="149225"/>
                  <a:pt x="1965365" y="314325"/>
                </a:cubicBezTo>
                <a:cubicBezTo>
                  <a:pt x="1690727" y="479425"/>
                  <a:pt x="811252" y="817563"/>
                  <a:pt x="517565" y="990600"/>
                </a:cubicBezTo>
                <a:cubicBezTo>
                  <a:pt x="223878" y="1163637"/>
                  <a:pt x="-285710" y="1339850"/>
                  <a:pt x="203240" y="1352550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0B68FE-81A5-FF44-CA7E-5978C639C416}"/>
              </a:ext>
            </a:extLst>
          </p:cNvPr>
          <p:cNvSpPr txBox="1"/>
          <p:nvPr/>
        </p:nvSpPr>
        <p:spPr>
          <a:xfrm>
            <a:off x="5566109" y="-7377577"/>
            <a:ext cx="3600000" cy="1077218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our</a:t>
            </a:r>
            <a:r>
              <a:rPr lang="de-DE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400" b="1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de-DE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People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trying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understand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ML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physics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D2063464-97DB-8BAD-D7BE-FE9AFB9A3B7D}"/>
              </a:ext>
            </a:extLst>
          </p:cNvPr>
          <p:cNvSpPr/>
          <p:nvPr/>
        </p:nvSpPr>
        <p:spPr>
          <a:xfrm>
            <a:off x="5566109" y="-3666875"/>
            <a:ext cx="355640" cy="1539428"/>
          </a:xfrm>
          <a:custGeom>
            <a:avLst/>
            <a:gdLst>
              <a:gd name="connsiteX0" fmla="*/ 0 w 495300"/>
              <a:gd name="connsiteY0" fmla="*/ 0 h 1217314"/>
              <a:gd name="connsiteX1" fmla="*/ 142875 w 495300"/>
              <a:gd name="connsiteY1" fmla="*/ 361950 h 1217314"/>
              <a:gd name="connsiteX2" fmla="*/ 447675 w 495300"/>
              <a:gd name="connsiteY2" fmla="*/ 714375 h 1217314"/>
              <a:gd name="connsiteX3" fmla="*/ 495300 w 495300"/>
              <a:gd name="connsiteY3" fmla="*/ 1190625 h 121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1217314">
                <a:moveTo>
                  <a:pt x="0" y="0"/>
                </a:moveTo>
                <a:cubicBezTo>
                  <a:pt x="34131" y="121444"/>
                  <a:pt x="68263" y="242888"/>
                  <a:pt x="142875" y="361950"/>
                </a:cubicBezTo>
                <a:cubicBezTo>
                  <a:pt x="217487" y="481012"/>
                  <a:pt x="388938" y="576263"/>
                  <a:pt x="447675" y="714375"/>
                </a:cubicBezTo>
                <a:cubicBezTo>
                  <a:pt x="506413" y="852488"/>
                  <a:pt x="209550" y="1335087"/>
                  <a:pt x="495300" y="1190625"/>
                </a:cubicBezTo>
              </a:path>
            </a:pathLst>
          </a:cu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6C664B-64D8-E669-0C64-4B0B33D9E0E2}"/>
              </a:ext>
            </a:extLst>
          </p:cNvPr>
          <p:cNvSpPr txBox="1"/>
          <p:nvPr/>
        </p:nvSpPr>
        <p:spPr>
          <a:xfrm>
            <a:off x="4157301" y="-2269715"/>
            <a:ext cx="3600000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Now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apply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NNs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ML Notation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Explain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metric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nature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Mention Relation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NTK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FED1DE-1989-CA76-6B11-53212B49A6B2}"/>
              </a:ext>
            </a:extLst>
          </p:cNvPr>
          <p:cNvSpPr txBox="1"/>
          <p:nvPr/>
        </p:nvSpPr>
        <p:spPr>
          <a:xfrm>
            <a:off x="3737309" y="-4928759"/>
            <a:ext cx="3657600" cy="126188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Fisher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finding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phase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transitions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Quickly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brush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motivate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Fisher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74B3EF6-4EE5-06AE-8687-E7B5A0E2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97" y="-5043060"/>
            <a:ext cx="2016792" cy="148629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02EBF48-AD36-803E-FCF4-0275F9EE6E57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7394909" y="-4299913"/>
            <a:ext cx="862188" cy="20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EFB804E-874C-AC6D-1B19-66DAC1A46116}"/>
              </a:ext>
            </a:extLst>
          </p:cNvPr>
          <p:cNvSpPr txBox="1"/>
          <p:nvPr/>
        </p:nvSpPr>
        <p:spPr>
          <a:xfrm>
            <a:off x="3939018" y="284909"/>
            <a:ext cx="4036565" cy="123110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de-DE" sz="2000" b="1" dirty="0">
                <a:solidFill>
                  <a:schemeClr val="bg1">
                    <a:lumMod val="50000"/>
                  </a:schemeClr>
                </a:solidFill>
              </a:rPr>
              <a:t> NTK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Short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like in Bachelors Defence</a:t>
            </a: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9FF012A-75C5-BD98-7BA9-CEBFCAE37B6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5957301" y="-1038609"/>
            <a:ext cx="0" cy="132351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94B6FAA-F5A0-0A48-FF08-AB382E19ED47}"/>
              </a:ext>
            </a:extLst>
          </p:cNvPr>
          <p:cNvSpPr txBox="1"/>
          <p:nvPr/>
        </p:nvSpPr>
        <p:spPr>
          <a:xfrm>
            <a:off x="3342264" y="2995518"/>
            <a:ext cx="5227091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Interpreting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Fisher </a:t>
            </a:r>
            <a:r>
              <a:rPr lang="de-DE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using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NTK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relation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between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Eigenvalues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Fisher and „Loss NTK“</a:t>
            </a:r>
          </a:p>
          <a:p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Discuss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new</a:t>
            </a: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Interpretation </a:t>
            </a:r>
            <a:r>
              <a:rPr lang="de-DE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possibilities</a:t>
            </a: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46AE0AF-2718-B777-4637-513D0FFC935B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5955810" y="1516015"/>
            <a:ext cx="1491" cy="147950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74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213B32"/>
      </a:dk2>
      <a:lt2>
        <a:srgbClr val="E8E2E2"/>
      </a:lt2>
      <a:accent1>
        <a:srgbClr val="21B2B9"/>
      </a:accent1>
      <a:accent2>
        <a:srgbClr val="14B87B"/>
      </a:accent2>
      <a:accent3>
        <a:srgbClr val="21BA42"/>
      </a:accent3>
      <a:accent4>
        <a:srgbClr val="35B914"/>
      </a:accent4>
      <a:accent5>
        <a:srgbClr val="7AB11F"/>
      </a:accent5>
      <a:accent6>
        <a:srgbClr val="AAA412"/>
      </a:accent6>
      <a:hlink>
        <a:srgbClr val="5A8E2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5C61D8-DCA0-4A05-ACB7-61A005C26E60}">
  <we:reference id="wa200005566" version="1.0.0.0" store="de-DE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PortalVTI</vt:lpstr>
      <vt:lpstr>My dpg talk plans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dpg talk plans</dc:title>
  <dc:creator>Marc Sauter</dc:creator>
  <cp:lastModifiedBy>Marc Sauter</cp:lastModifiedBy>
  <cp:revision>2</cp:revision>
  <dcterms:created xsi:type="dcterms:W3CDTF">2024-01-24T08:22:20Z</dcterms:created>
  <dcterms:modified xsi:type="dcterms:W3CDTF">2024-01-24T10:30:19Z</dcterms:modified>
</cp:coreProperties>
</file>