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Merriweather"/>
      <p:regular r:id="rId16"/>
      <p:bold r:id="rId17"/>
      <p:italic r:id="rId18"/>
      <p:boldItalic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mfortaa-bold.fntdata"/><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Merriweather-bold.fntdata"/><Relationship Id="rId16" Type="http://schemas.openxmlformats.org/officeDocument/2006/relationships/font" Target="fonts/Merriweather-regular.fntdata"/><Relationship Id="rId5" Type="http://schemas.openxmlformats.org/officeDocument/2006/relationships/notesMaster" Target="notesMasters/notesMaster1.xml"/><Relationship Id="rId19" Type="http://schemas.openxmlformats.org/officeDocument/2006/relationships/font" Target="fonts/Merriweather-boldItalic.fntdata"/><Relationship Id="rId6" Type="http://schemas.openxmlformats.org/officeDocument/2006/relationships/slide" Target="slides/slide1.xml"/><Relationship Id="rId18" Type="http://schemas.openxmlformats.org/officeDocument/2006/relationships/font" Target="fonts/Merriweather-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p.ex"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Matheus Taniguti de Araujo</a:t>
            </a:r>
            <a:endParaRPr/>
          </a:p>
          <a:p>
            <a:pPr indent="0" lvl="0" marL="0" rtl="0" algn="l">
              <a:spcBef>
                <a:spcPts val="0"/>
              </a:spcBef>
              <a:spcAft>
                <a:spcPts val="0"/>
              </a:spcAft>
              <a:buNone/>
            </a:pPr>
            <a:r>
              <a:rPr lang="pt-BR"/>
              <a:t>NUSP 11443252</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f029b5f6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f029b5f6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artigo foi publicado no Caderno Brasileiro de Física, e trata sobre como simetrias e estética são fatores motivadores para a construção da mecânica Newtoniana (inclusive pelo próprio Newton). </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Os autores propõe uma abordagem em que enfatizam o papel de simetrias nas Leis de Newton, mostrando como interpretar essas leis como manutenções e quebras de simetria e analisando simetrias (e quebras) em sistemas físicos. Com base em produções textuais dos alunos (foram feitas várias perguntas para que todos os alunos respondessem, algumas como parte da avaliação da disciplina e algumas não) os autores analisam os resultados dessa abordagem, e sua contribuição para a compreensão das Leis e para entender como os alunos entendem as simetrias da física e dos sistemas discutidos.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029b5f6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029b5f6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Eu gostei muito desse tema por alguns motivos. Primeiramente, porque as simetrias são uma ferramenta muito central hoje na Física. Matematicamente, as simetrias podem simplificar muito sistemas complicados. Mas, a simetria existe em dois níveis, um matemático e um mais intuitivo/estético, então elas além de serem poderosas matematicamente, são muito importantes pra nossa intuição. Por isso, as simetrias têm esse papel duplo (estético e matemático).</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Eu queria trazer alguma perspectiva que não fosse só minha e conversei com um amigo meu e ele disse essa frase que eu meio que parafraseei e coloquei no slide. Eu acho que ele diz algo muito legal pra pontuar. Parece que quando você vê uma teoria/um modelo muito estranho/complexo alguma coisa parece fora do lugar, e a partir do momento que você consegue ver que existe uma simetria no modelo, aí sim, ele parece correto. Eu achei muito legal que essa frase dele destaca bem como a gente têm uma tendência de procurar o erro/não confiar plenamente um modelo enquanto ele parece muito assimétrico, parece que a gente pode ter cometido algum erro. Por exemplo, quando você faz uma conta e tudo cancela e dá zero, parece mais seguro do que quando no final da conta sobra vários termos enormes.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f029b5f6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f029b5f6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Os autores visavam aplicar uma ênfase à estética e simetrias no ensino das Leis de Newton para professores em formação. Me apoiando bastante na citação aqui, os efeitos visados eram o rompimento da aprendizagem mecânica, justificando a construção das Leis de Newton seguindo um caminho similar ao do próprio Newton; e discutir o fator humano na Física, quebrando um pouco a noção de algo 100% objetivo. Além disso, eles citam como parte do método o uso da metodologia Freiriana e atividades com participação ativa dos alunos, sem que os docentes apresentassem respostas prontas.</a:t>
            </a:r>
            <a:endParaRPr/>
          </a:p>
          <a:p>
            <a:pPr indent="0" lvl="0" marL="0" rtl="0" algn="l">
              <a:spcBef>
                <a:spcPts val="0"/>
              </a:spcBef>
              <a:spcAft>
                <a:spcPts val="0"/>
              </a:spcAft>
              <a:buNone/>
            </a:pPr>
            <a:r>
              <a:t/>
            </a:r>
            <a:endParaRPr/>
          </a:p>
          <a:p>
            <a:pPr indent="0" lvl="0" marL="0" rtl="0" algn="l">
              <a:spcBef>
                <a:spcPts val="0"/>
              </a:spcBef>
              <a:spcAft>
                <a:spcPts val="0"/>
              </a:spcAft>
              <a:buNone/>
            </a:pPr>
            <a:r>
              <a:rPr lang="pt-BR"/>
              <a:t>O artigo traz várias citações das produções textuais dos alunos, que justificam dizer que o projeto foi bem sucedido. Os alunos expressam uma quebra desse aprendizado mecânico e falam sobre a construção humana da Física. Falam da diferença entre a estética pessoal e a científica, sobre como modelos e simplificações são necessárias para construir modelos físicos (ou seja Física é simplificada com base na concepção humana). Eu peguei essa frase pra exemplificar a discussão que o artigo traz e que as citações dos discentes trazem também. Eu acho que o final dessa citação é interessante, porque coloca que a Física ela só existe depois que existe uma pessoa pra concebê-la.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f029b5f6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f029b5f6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 artigo já tem bastante coisa então eu acho que não dá pra falar que tem algo a acrescentar, </a:t>
            </a:r>
            <a:r>
              <a:rPr lang="pt-BR">
                <a:solidFill>
                  <a:schemeClr val="dk1"/>
                </a:solidFill>
              </a:rPr>
              <a:t>mas uma pergunta que vem a cabeça é "como a estética difere para alunos com algum tipo de deficiência (principalmente visual ou auditiva </a:t>
            </a:r>
            <a:r>
              <a:rPr lang="pt-BR" u="sng">
                <a:solidFill>
                  <a:schemeClr val="hlink"/>
                </a:solidFill>
                <a:hlinkClick r:id="rId2"/>
              </a:rPr>
              <a:t>p. ex</a:t>
            </a:r>
            <a:r>
              <a:rPr lang="pt-BR">
                <a:solidFill>
                  <a:schemeClr val="dk1"/>
                </a:solidFill>
              </a:rPr>
              <a:t>.) e como isso afeta essas pessoas enquanto alunos ou professores? Como a estética pessoal difere da estética científica nesses casos?". Acho que existe bastante conversa entre esse artigo e artigos relacionados ao ensino de alunos com deficiência, principalmente de alguns tópicos (como geometria) que dependem muito da intuição visual.</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pt-BR"/>
              <a:t>Além disso, eu acho que a abordagem pode ser utilizada no ensino básico também, com algum cuidado, e principalmente, que as discussões sobre as ciências em geral como construção humana e não como algo objetivo e universal são muito importantes. Para muitos alunos, o ensino básico é o único contato mais próximo com as ciências e muita gente pode sair com essa visão das ciências algo a parte do mundo, da cultura, da política, então é muito importante conseguir trazer essa reflexão no ensino básico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f029b5f6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f029b5f6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Obrigado pela atenção!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Estética e simetrias no ensino das Leis de Newton</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Matheus Taniguti de Araujo</a:t>
            </a:r>
            <a:endParaRPr/>
          </a:p>
        </p:txBody>
      </p:sp>
      <p:pic>
        <p:nvPicPr>
          <p:cNvPr id="66" name="Google Shape;66;p13"/>
          <p:cNvPicPr preferRelativeResize="0"/>
          <p:nvPr/>
        </p:nvPicPr>
        <p:blipFill>
          <a:blip r:embed="rId3">
            <a:alphaModFix/>
          </a:blip>
          <a:stretch>
            <a:fillRect/>
          </a:stretch>
        </p:blipFill>
        <p:spPr>
          <a:xfrm>
            <a:off x="5735200" y="1822225"/>
            <a:ext cx="2886075" cy="294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Informações iniciais</a:t>
            </a:r>
            <a:endParaRPr/>
          </a:p>
        </p:txBody>
      </p:sp>
      <p:sp>
        <p:nvSpPr>
          <p:cNvPr id="72" name="Google Shape;72;p14"/>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pt-BR" sz="1400"/>
              <a:t>Pires, Flaviston &amp; Silva, José. (2021). As questões de estética e simetria e suas contribuições para o ensino das leis de Newton na formação inicial de professores de ciências. Caderno Brasileiro de Ensino de Física. 38. 569-599. DOI:10.5007/2175-7941.2021.e73804.</a:t>
            </a:r>
            <a:endParaRPr sz="1400"/>
          </a:p>
          <a:p>
            <a:pPr indent="-317500" lvl="0" marL="457200" rtl="0" algn="l">
              <a:spcBef>
                <a:spcPts val="0"/>
              </a:spcBef>
              <a:spcAft>
                <a:spcPts val="0"/>
              </a:spcAft>
              <a:buSzPts val="1400"/>
              <a:buChar char="●"/>
            </a:pPr>
            <a:r>
              <a:rPr lang="pt-BR" sz="1400"/>
              <a:t>Em aulas para professores em formação procuram enfatizar o papel da estética e simetria na construção das Leis de Newton. Após as aulas analisam qualitativamente as produções textuais de alunos para entender o papel das simetrias no entendimento dos alunos, e para examinar a contribuição dessa abordagem no aprendizado.</a:t>
            </a:r>
            <a:endParaRPr sz="1200"/>
          </a:p>
        </p:txBody>
      </p:sp>
      <p:pic>
        <p:nvPicPr>
          <p:cNvPr id="73" name="Google Shape;73;p14"/>
          <p:cNvPicPr preferRelativeResize="0"/>
          <p:nvPr/>
        </p:nvPicPr>
        <p:blipFill>
          <a:blip r:embed="rId3">
            <a:alphaModFix/>
          </a:blip>
          <a:stretch>
            <a:fillRect/>
          </a:stretch>
        </p:blipFill>
        <p:spPr>
          <a:xfrm>
            <a:off x="6928625" y="3103675"/>
            <a:ext cx="2000225" cy="203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Motivação pessoal</a:t>
            </a:r>
            <a:endParaRPr/>
          </a:p>
        </p:txBody>
      </p:sp>
      <p:sp>
        <p:nvSpPr>
          <p:cNvPr id="79" name="Google Shape;79;p15"/>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pt-BR" sz="1600"/>
              <a:t>Importância das simetrias na Fïsica</a:t>
            </a:r>
            <a:endParaRPr sz="1600"/>
          </a:p>
          <a:p>
            <a:pPr indent="-330200" lvl="0" marL="457200" rtl="0" algn="l">
              <a:spcBef>
                <a:spcPts val="0"/>
              </a:spcBef>
              <a:spcAft>
                <a:spcPts val="0"/>
              </a:spcAft>
              <a:buSzPts val="1600"/>
              <a:buChar char="●"/>
            </a:pPr>
            <a:r>
              <a:rPr lang="pt-BR" sz="1600"/>
              <a:t>Física como construção humana</a:t>
            </a:r>
            <a:endParaRPr sz="1600"/>
          </a:p>
          <a:p>
            <a:pPr indent="-330200" lvl="0" marL="457200" rtl="0" algn="l">
              <a:spcBef>
                <a:spcPts val="0"/>
              </a:spcBef>
              <a:spcAft>
                <a:spcPts val="0"/>
              </a:spcAft>
              <a:buSzPts val="1600"/>
              <a:buChar char="●"/>
            </a:pPr>
            <a:r>
              <a:rPr lang="pt-BR" sz="1600"/>
              <a:t>Influência da estética na criação de modelos</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pt-BR" sz="1600"/>
              <a:t>"À</a:t>
            </a:r>
            <a:r>
              <a:rPr lang="pt-BR" sz="1600"/>
              <a:t>s vezes uma teoria inicialmente parece ultra complicada, e em algum momento você vê que consegue reescrevê-la de uma maneira mais simétrica e </a:t>
            </a:r>
            <a:r>
              <a:rPr b="1" lang="pt-BR" sz="1600"/>
              <a:t>nesse momento tudo meio que se encaixa e a teoria parece fazer sentido</a:t>
            </a:r>
            <a:r>
              <a:rPr lang="pt-BR" sz="1600"/>
              <a:t>."</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pt-BR" sz="1600"/>
              <a:t>"[...] rompimento de uma aprendizagem mecânica, [...] e trazer à tona a importância do fator humano dentro das teorias."</a:t>
            </a:r>
            <a:endParaRPr sz="1600"/>
          </a:p>
          <a:p>
            <a:pPr indent="-330200" lvl="0" marL="457200" rtl="0" algn="l">
              <a:spcBef>
                <a:spcPts val="0"/>
              </a:spcBef>
              <a:spcAft>
                <a:spcPts val="0"/>
              </a:spcAft>
              <a:buSzPts val="1600"/>
              <a:buChar char="●"/>
            </a:pPr>
            <a:r>
              <a:rPr lang="pt-BR" sz="1600"/>
              <a:t>Participação ativa dos alunos no processo de aprendizagem</a:t>
            </a:r>
            <a:endParaRPr sz="1600"/>
          </a:p>
          <a:p>
            <a:pPr indent="-330200" lvl="0" marL="457200" rtl="0" algn="l">
              <a:spcBef>
                <a:spcPts val="0"/>
              </a:spcBef>
              <a:spcAft>
                <a:spcPts val="0"/>
              </a:spcAft>
              <a:buSzPts val="1600"/>
              <a:buChar char="●"/>
            </a:pPr>
            <a:r>
              <a:rPr lang="pt-BR" sz="1600"/>
              <a:t>Alunos expressam efeitos positivos</a:t>
            </a:r>
            <a:endParaRPr sz="1600"/>
          </a:p>
          <a:p>
            <a:pPr indent="-330200" lvl="1" marL="914400" rtl="0" algn="l">
              <a:spcBef>
                <a:spcPts val="0"/>
              </a:spcBef>
              <a:spcAft>
                <a:spcPts val="0"/>
              </a:spcAft>
              <a:buSzPts val="1600"/>
              <a:buChar char="○"/>
            </a:pPr>
            <a:r>
              <a:rPr lang="pt-BR" sz="1600"/>
              <a:t>Reflexão sobre a própria noção estética (estética pessoal X estética científica)</a:t>
            </a:r>
            <a:endParaRPr sz="1600"/>
          </a:p>
          <a:p>
            <a:pPr indent="-330200" lvl="1" marL="914400" rtl="0" algn="l">
              <a:spcBef>
                <a:spcPts val="0"/>
              </a:spcBef>
              <a:spcAft>
                <a:spcPts val="0"/>
              </a:spcAft>
              <a:buSzPts val="1600"/>
              <a:buChar char="○"/>
            </a:pPr>
            <a:r>
              <a:rPr lang="pt-BR" sz="1600"/>
              <a:t>Estética e simplicidade -&gt; Modelos</a:t>
            </a:r>
            <a:endParaRPr sz="1600"/>
          </a:p>
          <a:p>
            <a:pPr indent="-330200" lvl="1" marL="914400" rtl="0" algn="l">
              <a:spcBef>
                <a:spcPts val="0"/>
              </a:spcBef>
              <a:spcAft>
                <a:spcPts val="0"/>
              </a:spcAft>
              <a:buSzPts val="1600"/>
              <a:buChar char="○"/>
            </a:pPr>
            <a:r>
              <a:rPr lang="pt-BR" sz="1600"/>
              <a:t>"A partir da compreensão da epistemologia física, é possível relacionar as invenções sociais com a natureza, o quão necessário é a quantificação e conceptualização da percepção dos fenômenos [...] o estudo da natureza não seria possível sem antes a concepção humana do que os cerca, o universo"</a:t>
            </a:r>
            <a:endParaRPr sz="1825"/>
          </a:p>
        </p:txBody>
      </p:sp>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Objetivos do artigo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Sugestões</a:t>
            </a:r>
            <a:r>
              <a:rPr lang="pt-BR">
                <a:latin typeface="Comfortaa"/>
                <a:ea typeface="Comfortaa"/>
                <a:cs typeface="Comfortaa"/>
                <a:sym typeface="Comfortaa"/>
              </a:rPr>
              <a:t>?</a:t>
            </a:r>
            <a:endParaRPr>
              <a:latin typeface="Comfortaa"/>
              <a:ea typeface="Comfortaa"/>
              <a:cs typeface="Comfortaa"/>
              <a:sym typeface="Comfortaa"/>
            </a:endParaRPr>
          </a:p>
        </p:txBody>
      </p:sp>
      <p:sp>
        <p:nvSpPr>
          <p:cNvPr id="91" name="Google Shape;91;p17"/>
          <p:cNvSpPr txBox="1"/>
          <p:nvPr>
            <p:ph idx="1" type="body"/>
          </p:nvPr>
        </p:nvSpPr>
        <p:spPr>
          <a:xfrm>
            <a:off x="311700" y="1505700"/>
            <a:ext cx="8520600" cy="30762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pt-BR" sz="1600"/>
              <a:t>E</a:t>
            </a:r>
            <a:r>
              <a:rPr lang="pt-BR" sz="1600"/>
              <a:t>nsino de alunos com deficiência</a:t>
            </a:r>
            <a:endParaRPr sz="1600"/>
          </a:p>
          <a:p>
            <a:pPr indent="-330200" lvl="0" marL="457200" rtl="0" algn="l">
              <a:spcBef>
                <a:spcPts val="0"/>
              </a:spcBef>
              <a:spcAft>
                <a:spcPts val="0"/>
              </a:spcAft>
              <a:buSzPts val="1600"/>
              <a:buChar char="●"/>
            </a:pPr>
            <a:r>
              <a:rPr lang="pt-BR" sz="1600"/>
              <a:t>Utilização no ensino básico</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768325"/>
            <a:ext cx="8520600" cy="808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Obrigado pela atenção!</a:t>
            </a:r>
            <a:endParaRPr/>
          </a:p>
        </p:txBody>
      </p:sp>
      <p:sp>
        <p:nvSpPr>
          <p:cNvPr id="97" name="Google Shape;97;p18"/>
          <p:cNvSpPr txBox="1"/>
          <p:nvPr>
            <p:ph idx="4294967295" type="body"/>
          </p:nvPr>
        </p:nvSpPr>
        <p:spPr>
          <a:xfrm>
            <a:off x="311700" y="1665850"/>
            <a:ext cx="8520600" cy="2916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b="1" lang="pt-BR" sz="1816"/>
              <a:t>Pires, Flaviston &amp; Silva, José. (2021). As questões de estética e simetria e suas contribuições para o ensino das leis de Newton na formação inicial de professores de ciências. Caderno Brasileiro de Ensino de Física. 38. 569-599. DOI:10.5007/2175-7941.2021.e73804.</a:t>
            </a:r>
            <a:endParaRPr b="1" sz="1816"/>
          </a:p>
          <a:p>
            <a:pPr indent="0" lvl="0" marL="0" rtl="0" algn="l">
              <a:spcBef>
                <a:spcPts val="1200"/>
              </a:spcBef>
              <a:spcAft>
                <a:spcPts val="0"/>
              </a:spcAft>
              <a:buNone/>
            </a:pPr>
            <a:r>
              <a:rPr lang="pt-BR" sz="1791"/>
              <a:t>Leituras adicionais:</a:t>
            </a:r>
            <a:endParaRPr sz="1791"/>
          </a:p>
          <a:p>
            <a:pPr indent="-333851" lvl="0" marL="457200" rtl="0" algn="l">
              <a:spcBef>
                <a:spcPts val="1200"/>
              </a:spcBef>
              <a:spcAft>
                <a:spcPts val="0"/>
              </a:spcAft>
              <a:buSzPct val="100000"/>
              <a:buChar char="●"/>
            </a:pPr>
            <a:r>
              <a:rPr lang="pt-BR" sz="1791"/>
              <a:t>MENEZES, L. C. A Matéria uma Aventura do Espírito: fundamentos e fronteiras do conhecimento físico. 1. ed. São Paulo: Editora Livraria da Física, 2005. 277p.</a:t>
            </a:r>
            <a:endParaRPr sz="1791"/>
          </a:p>
          <a:p>
            <a:pPr indent="-333851" lvl="0" marL="457200" rtl="0" algn="l">
              <a:spcBef>
                <a:spcPts val="0"/>
              </a:spcBef>
              <a:spcAft>
                <a:spcPts val="0"/>
              </a:spcAft>
              <a:buSzPct val="100000"/>
              <a:buChar char="●"/>
            </a:pPr>
            <a:r>
              <a:rPr lang="pt-BR" sz="1791"/>
              <a:t>COHEN, B.; WESTFALL R. S. Newton: textos, antecedentes, comentários. Tradução: Vera Ribeiro. Rio de Janeiro: Contraponto/EDUERJ, 2002</a:t>
            </a:r>
            <a:endParaRPr sz="1791"/>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