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578"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DF9DD-959F-447E-98BF-68EE330DBF88}"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2B659-86C7-4BE2-973F-47BD658D0D88}" type="slidenum">
              <a:rPr lang="en-US" smtClean="0"/>
              <a:t>‹#›</a:t>
            </a:fld>
            <a:endParaRPr lang="en-US"/>
          </a:p>
        </p:txBody>
      </p:sp>
    </p:spTree>
    <p:extLst>
      <p:ext uri="{BB962C8B-B14F-4D97-AF65-F5344CB8AC3E}">
        <p14:creationId xmlns:p14="http://schemas.microsoft.com/office/powerpoint/2010/main" val="384014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Proposed the idea in 1960 when he was still in Harvard Grad school, to be a machine language program where it would store and display content and the ability to be able to edit.</a:t>
            </a:r>
          </a:p>
          <a:p>
            <a:r>
              <a:rPr lang="en-US" dirty="0"/>
              <a:t>At the time, the proposal were interesting to the researchers, but Nelson himself did not have the technical knowledge to implement his idea into real world use. It was the first hypertext project and how the word processor came to be.</a:t>
            </a:r>
          </a:p>
        </p:txBody>
      </p:sp>
      <p:sp>
        <p:nvSpPr>
          <p:cNvPr id="4" name="Slide Number Placeholder 3"/>
          <p:cNvSpPr>
            <a:spLocks noGrp="1"/>
          </p:cNvSpPr>
          <p:nvPr>
            <p:ph type="sldNum" sz="quarter" idx="10"/>
          </p:nvPr>
        </p:nvSpPr>
        <p:spPr/>
        <p:txBody>
          <a:bodyPr/>
          <a:lstStyle/>
          <a:p>
            <a:fld id="{DCC2B659-86C7-4BE2-973F-47BD658D0D88}" type="slidenum">
              <a:rPr lang="en-US" smtClean="0"/>
              <a:t>4</a:t>
            </a:fld>
            <a:endParaRPr lang="en-US"/>
          </a:p>
        </p:txBody>
      </p:sp>
    </p:spTree>
    <p:extLst>
      <p:ext uri="{BB962C8B-B14F-4D97-AF65-F5344CB8AC3E}">
        <p14:creationId xmlns:p14="http://schemas.microsoft.com/office/powerpoint/2010/main" val="80896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 Nelson personally coined the terms Hypertext and Hypermedia in 1965. </a:t>
            </a:r>
          </a:p>
        </p:txBody>
      </p:sp>
      <p:sp>
        <p:nvSpPr>
          <p:cNvPr id="4" name="Slide Number Placeholder 3"/>
          <p:cNvSpPr>
            <a:spLocks noGrp="1"/>
          </p:cNvSpPr>
          <p:nvPr>
            <p:ph type="sldNum" sz="quarter" idx="10"/>
          </p:nvPr>
        </p:nvSpPr>
        <p:spPr/>
        <p:txBody>
          <a:bodyPr/>
          <a:lstStyle/>
          <a:p>
            <a:fld id="{DCC2B659-86C7-4BE2-973F-47BD658D0D88}" type="slidenum">
              <a:rPr lang="en-US" smtClean="0"/>
              <a:t>5</a:t>
            </a:fld>
            <a:endParaRPr lang="en-US"/>
          </a:p>
        </p:txBody>
      </p:sp>
    </p:spTree>
    <p:extLst>
      <p:ext uri="{BB962C8B-B14F-4D97-AF65-F5344CB8AC3E}">
        <p14:creationId xmlns:p14="http://schemas.microsoft.com/office/powerpoint/2010/main" val="8625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 In 1980, he found stable financial support from Autodesk, and went under full development phase, where a completed version of software was written in C programming Language.</a:t>
            </a:r>
          </a:p>
          <a:p>
            <a:r>
              <a:rPr lang="en-US" dirty="0"/>
              <a:t>Though completed, it wasn’t the way they wanted it to work. After much struggle during the development, in 2007, Project Xanadu released Xanaduspace1.0. and in 2014, a version was made available to the internet.</a:t>
            </a:r>
          </a:p>
        </p:txBody>
      </p:sp>
      <p:sp>
        <p:nvSpPr>
          <p:cNvPr id="4" name="Slide Number Placeholder 3"/>
          <p:cNvSpPr>
            <a:spLocks noGrp="1"/>
          </p:cNvSpPr>
          <p:nvPr>
            <p:ph type="sldNum" sz="quarter" idx="10"/>
          </p:nvPr>
        </p:nvSpPr>
        <p:spPr/>
        <p:txBody>
          <a:bodyPr/>
          <a:lstStyle/>
          <a:p>
            <a:fld id="{DCC2B659-86C7-4BE2-973F-47BD658D0D88}" type="slidenum">
              <a:rPr lang="en-US" smtClean="0"/>
              <a:t>6</a:t>
            </a:fld>
            <a:endParaRPr lang="en-US"/>
          </a:p>
        </p:txBody>
      </p:sp>
    </p:spTree>
    <p:extLst>
      <p:ext uri="{BB962C8B-B14F-4D97-AF65-F5344CB8AC3E}">
        <p14:creationId xmlns:p14="http://schemas.microsoft.com/office/powerpoint/2010/main" val="167225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2011, he was working on new information structure called zigzag (</a:t>
            </a:r>
            <a:r>
              <a:rPr lang="en-US" dirty="0" err="1"/>
              <a:t>zzstructure</a:t>
            </a:r>
            <a:r>
              <a:rPr lang="en-US" dirty="0"/>
              <a:t>), which hosts two version of Xanadu code. Along with </a:t>
            </a:r>
            <a:r>
              <a:rPr lang="en-US" dirty="0" err="1"/>
              <a:t>Xanaduspace</a:t>
            </a:r>
            <a:r>
              <a:rPr lang="en-US" dirty="0"/>
              <a:t>, system that explores connected parallel documents. </a:t>
            </a:r>
          </a:p>
        </p:txBody>
      </p:sp>
      <p:sp>
        <p:nvSpPr>
          <p:cNvPr id="4" name="Slide Number Placeholder 3"/>
          <p:cNvSpPr>
            <a:spLocks noGrp="1"/>
          </p:cNvSpPr>
          <p:nvPr>
            <p:ph type="sldNum" sz="quarter" idx="10"/>
          </p:nvPr>
        </p:nvSpPr>
        <p:spPr/>
        <p:txBody>
          <a:bodyPr/>
          <a:lstStyle/>
          <a:p>
            <a:fld id="{DCC2B659-86C7-4BE2-973F-47BD658D0D88}" type="slidenum">
              <a:rPr lang="en-US" smtClean="0"/>
              <a:t>8</a:t>
            </a:fld>
            <a:endParaRPr lang="en-US"/>
          </a:p>
        </p:txBody>
      </p:sp>
    </p:spTree>
    <p:extLst>
      <p:ext uri="{BB962C8B-B14F-4D97-AF65-F5344CB8AC3E}">
        <p14:creationId xmlns:p14="http://schemas.microsoft.com/office/powerpoint/2010/main" val="38868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8531-EE4E-4507-82E9-9CE1CBD84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95A6B-5156-4C44-968E-B796FEF8C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2E0E5-3022-4B61-8F0D-4C168E6CC071}"/>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6BB9261D-BA43-409A-B8A7-A8F2B9A7A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0E9B4-4D89-4C6D-A349-ED4FAEBDDE90}"/>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262155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CD50-73E0-4672-87A9-96DB40A6D8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C816F1-D2F4-4AA9-92A1-914DFE13D7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26815-E023-4A07-8D85-6B0B2AD085F5}"/>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6EFE2315-57A7-4BEE-B6EF-92E27706E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8C77B-BC5D-4D21-BEA6-5EAB1560CE36}"/>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129307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311DE-B3B7-457E-8F93-A79AB64BA3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45CFC6-56D4-4101-8FAA-B14504F2CF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4EBE0-89E4-4920-9E68-C796874C2DB4}"/>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36DC97F5-5F23-4C8F-909F-1A3C2CBBA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52ACA-7976-4817-9005-BE40A27E953C}"/>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3181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6E93-244D-49E5-9E06-A68E1F268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7841D-5478-4066-9D18-17A4643303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FA5B6-5FA3-468C-B970-FDDACC5F41B7}"/>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5DA203BC-2CB8-45CB-8A46-A9E369027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BD2DD-4914-4631-B432-DFDD4AC54B3B}"/>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20868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9A2F-EF3A-4F51-914C-F5030A7F2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BF1274-38A9-4105-B462-BB5459A10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8E2E8B-29F9-44F1-88A7-D70EA1B3E982}"/>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2E663C6D-73FE-4DFB-81AF-CA731E438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29023-394B-4D90-B855-16C5DF701CBF}"/>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296955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30A-40FD-4410-A3F0-F7D0588AC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B0A5C-9F03-4A82-815D-70D822407D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9DCD3-F864-423C-998C-E22D92A41A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6EA15-380A-4167-BECC-99ACADE17883}"/>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6" name="Footer Placeholder 5">
            <a:extLst>
              <a:ext uri="{FF2B5EF4-FFF2-40B4-BE49-F238E27FC236}">
                <a16:creationId xmlns:a16="http://schemas.microsoft.com/office/drawing/2014/main" id="{AE754D8B-3B2E-4A3A-80AA-A0371791E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71C1E-4321-4085-BCDC-D88D9A41657E}"/>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399268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1870-1C6B-45CD-88BC-C78A16DA05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B9981-A3FA-49A6-B41A-9F21B1286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2B141A-DA4D-4B6D-907A-1778778897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952AB-A419-4E26-929D-8ECDDC94D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984BC0-DB11-4F0D-A636-DFF2FB7A91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707C9B-5C32-4880-B543-5E255B9A1B67}"/>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8" name="Footer Placeholder 7">
            <a:extLst>
              <a:ext uri="{FF2B5EF4-FFF2-40B4-BE49-F238E27FC236}">
                <a16:creationId xmlns:a16="http://schemas.microsoft.com/office/drawing/2014/main" id="{CF0DE7CC-4F2D-44FD-9EAA-203707DB6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1F3407-309A-4734-8E21-223E4E26C1F2}"/>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292458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6969-2C79-4B75-A107-74CF9A7F6F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80A29-0BFE-43CF-B071-50B0BCF1E6DF}"/>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4" name="Footer Placeholder 3">
            <a:extLst>
              <a:ext uri="{FF2B5EF4-FFF2-40B4-BE49-F238E27FC236}">
                <a16:creationId xmlns:a16="http://schemas.microsoft.com/office/drawing/2014/main" id="{499B52DA-FEDA-49AB-90EB-951B3D608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B799F-F26D-487C-B6F9-F71576B114B6}"/>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126782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96E35-184C-45A1-B140-7BD60F6637DA}"/>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3" name="Footer Placeholder 2">
            <a:extLst>
              <a:ext uri="{FF2B5EF4-FFF2-40B4-BE49-F238E27FC236}">
                <a16:creationId xmlns:a16="http://schemas.microsoft.com/office/drawing/2014/main" id="{FF54F16B-AF20-4389-978D-3FA0194AD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DFDAE-4F92-42BE-A779-7DDF90FCBC58}"/>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240017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BD8D-9F75-4533-9C48-8962949F7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62B1C-710A-424B-9739-2BEE91CEA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73F32-7077-4241-85BD-0966ADE0B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A5CBFA-CB86-49AA-9FF6-CF344B62808B}"/>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6" name="Footer Placeholder 5">
            <a:extLst>
              <a:ext uri="{FF2B5EF4-FFF2-40B4-BE49-F238E27FC236}">
                <a16:creationId xmlns:a16="http://schemas.microsoft.com/office/drawing/2014/main" id="{CAFF00D7-E90E-46C5-B618-36175291D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11A16-304D-4CC9-91A2-427640DB86D4}"/>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426239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B20F-40DC-405B-B6CC-0B42B1CE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29F8A-6B91-466C-8850-A7F9C6BE4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17B2A-B342-4DC4-B056-7CD603F95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6C6AA8-2EDF-4F6A-8D30-93C2E481C055}"/>
              </a:ext>
            </a:extLst>
          </p:cNvPr>
          <p:cNvSpPr>
            <a:spLocks noGrp="1"/>
          </p:cNvSpPr>
          <p:nvPr>
            <p:ph type="dt" sz="half" idx="10"/>
          </p:nvPr>
        </p:nvSpPr>
        <p:spPr/>
        <p:txBody>
          <a:bodyPr/>
          <a:lstStyle/>
          <a:p>
            <a:fld id="{EC531D81-DFC9-41DC-B194-2475484F5578}" type="datetimeFigureOut">
              <a:rPr lang="en-US" smtClean="0"/>
              <a:t>11/8/2017</a:t>
            </a:fld>
            <a:endParaRPr lang="en-US"/>
          </a:p>
        </p:txBody>
      </p:sp>
      <p:sp>
        <p:nvSpPr>
          <p:cNvPr id="6" name="Footer Placeholder 5">
            <a:extLst>
              <a:ext uri="{FF2B5EF4-FFF2-40B4-BE49-F238E27FC236}">
                <a16:creationId xmlns:a16="http://schemas.microsoft.com/office/drawing/2014/main" id="{F88BBB81-FBEA-4AE2-A048-362C36133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8296C-7E66-4E36-B139-EDB5CE504835}"/>
              </a:ext>
            </a:extLst>
          </p:cNvPr>
          <p:cNvSpPr>
            <a:spLocks noGrp="1"/>
          </p:cNvSpPr>
          <p:nvPr>
            <p:ph type="sldNum" sz="quarter" idx="12"/>
          </p:nvPr>
        </p:nvSpPr>
        <p:spPr/>
        <p:txBody>
          <a:bodyPr/>
          <a:lstStyle/>
          <a:p>
            <a:fld id="{D914FB58-0B91-40B5-9609-ED1170018FDB}" type="slidenum">
              <a:rPr lang="en-US" smtClean="0"/>
              <a:t>‹#›</a:t>
            </a:fld>
            <a:endParaRPr lang="en-US"/>
          </a:p>
        </p:txBody>
      </p:sp>
    </p:spTree>
    <p:extLst>
      <p:ext uri="{BB962C8B-B14F-4D97-AF65-F5344CB8AC3E}">
        <p14:creationId xmlns:p14="http://schemas.microsoft.com/office/powerpoint/2010/main" val="424232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BDB1C-50AF-493B-8917-596E1A9BA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087444-2CC5-4A58-B64E-3E6D7FE76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663B2-18D0-442E-81C9-42C67C601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31D81-DFC9-41DC-B194-2475484F5578}" type="datetimeFigureOut">
              <a:rPr lang="en-US" smtClean="0"/>
              <a:t>11/8/2017</a:t>
            </a:fld>
            <a:endParaRPr lang="en-US"/>
          </a:p>
        </p:txBody>
      </p:sp>
      <p:sp>
        <p:nvSpPr>
          <p:cNvPr id="5" name="Footer Placeholder 4">
            <a:extLst>
              <a:ext uri="{FF2B5EF4-FFF2-40B4-BE49-F238E27FC236}">
                <a16:creationId xmlns:a16="http://schemas.microsoft.com/office/drawing/2014/main" id="{A4E5B5A5-39A3-4AEA-BF3A-29A040DD6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43A11-7392-4620-9706-1F0A3964B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4FB58-0B91-40B5-9609-ED1170018FDB}" type="slidenum">
              <a:rPr lang="en-US" smtClean="0"/>
              <a:t>‹#›</a:t>
            </a:fld>
            <a:endParaRPr lang="en-US"/>
          </a:p>
        </p:txBody>
      </p:sp>
    </p:spTree>
    <p:extLst>
      <p:ext uri="{BB962C8B-B14F-4D97-AF65-F5344CB8AC3E}">
        <p14:creationId xmlns:p14="http://schemas.microsoft.com/office/powerpoint/2010/main" val="417269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xanadu.com/xanademos/MoeJusteOrigins.html"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youtube.com/watch?v=WEj9vqVvHP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4716-B1E2-4B08-BE8C-6FDD0A063D1C}"/>
              </a:ext>
            </a:extLst>
          </p:cNvPr>
          <p:cNvSpPr>
            <a:spLocks noGrp="1"/>
          </p:cNvSpPr>
          <p:nvPr>
            <p:ph type="ctrTitle"/>
          </p:nvPr>
        </p:nvSpPr>
        <p:spPr>
          <a:xfrm>
            <a:off x="1524000" y="1639599"/>
            <a:ext cx="9144000" cy="2387600"/>
          </a:xfrm>
        </p:spPr>
        <p:txBody>
          <a:bodyPr/>
          <a:lstStyle/>
          <a:p>
            <a:r>
              <a:rPr lang="en-US" dirty="0">
                <a:latin typeface="Proxima Nova" panose="02000506030000020004" pitchFamily="50" charset="0"/>
              </a:rPr>
              <a:t>Ted Nelson</a:t>
            </a:r>
          </a:p>
        </p:txBody>
      </p:sp>
    </p:spTree>
    <p:extLst>
      <p:ext uri="{BB962C8B-B14F-4D97-AF65-F5344CB8AC3E}">
        <p14:creationId xmlns:p14="http://schemas.microsoft.com/office/powerpoint/2010/main" val="74726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C29E6-7359-487E-ABB8-C9B26D98D0AD}"/>
              </a:ext>
            </a:extLst>
          </p:cNvPr>
          <p:cNvSpPr>
            <a:spLocks noGrp="1"/>
          </p:cNvSpPr>
          <p:nvPr>
            <p:ph idx="1"/>
          </p:nvPr>
        </p:nvSpPr>
        <p:spPr>
          <a:xfrm>
            <a:off x="838200" y="1723291"/>
            <a:ext cx="4736123" cy="4453671"/>
          </a:xfrm>
        </p:spPr>
        <p:txBody>
          <a:bodyPr>
            <a:normAutofit/>
          </a:bodyPr>
          <a:lstStyle/>
          <a:p>
            <a:pPr marL="0" indent="0">
              <a:buNone/>
            </a:pPr>
            <a:r>
              <a:rPr lang="en-US" sz="2000" dirty="0">
                <a:latin typeface="Proxima Nova" panose="02000506030000020004" pitchFamily="50" charset="0"/>
              </a:rPr>
              <a:t>American Pioneer of information technology, philosopher and sociologist</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Born June 17, 1937 in Chicago Illinois</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He is the son of Director Ralph Nelson and Celeste Holm</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Known for Hypertext</a:t>
            </a: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a:p>
            <a:pPr marL="0" indent="0">
              <a:buNone/>
            </a:pPr>
            <a:endParaRPr lang="en-US" sz="2000" dirty="0">
              <a:latin typeface="Proxima Nova" panose="02000506030000020004" pitchFamily="50" charset="0"/>
            </a:endParaRPr>
          </a:p>
        </p:txBody>
      </p:sp>
      <p:pic>
        <p:nvPicPr>
          <p:cNvPr id="1028" name="Picture 4" descr="Image result for Ted Nelson harvard">
            <a:extLst>
              <a:ext uri="{FF2B5EF4-FFF2-40B4-BE49-F238E27FC236}">
                <a16:creationId xmlns:a16="http://schemas.microsoft.com/office/drawing/2014/main" id="{FC54988E-C804-4CC9-AE2F-8D6760782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288" y="544962"/>
            <a:ext cx="4237037" cy="56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0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B33-B4ED-4CBC-83C5-D3169792EB86}"/>
              </a:ext>
            </a:extLst>
          </p:cNvPr>
          <p:cNvSpPr>
            <a:spLocks noGrp="1"/>
          </p:cNvSpPr>
          <p:nvPr>
            <p:ph type="title"/>
          </p:nvPr>
        </p:nvSpPr>
        <p:spPr>
          <a:xfrm>
            <a:off x="838200" y="365125"/>
            <a:ext cx="10515600" cy="1325563"/>
          </a:xfrm>
        </p:spPr>
        <p:txBody>
          <a:bodyPr/>
          <a:lstStyle/>
          <a:p>
            <a:r>
              <a:rPr lang="en-US" dirty="0">
                <a:latin typeface="Proxima Nova" panose="02000506030000020004" pitchFamily="50" charset="0"/>
              </a:rPr>
              <a:t>Education</a:t>
            </a:r>
          </a:p>
        </p:txBody>
      </p:sp>
      <p:sp>
        <p:nvSpPr>
          <p:cNvPr id="3" name="Content Placeholder 2">
            <a:extLst>
              <a:ext uri="{FF2B5EF4-FFF2-40B4-BE49-F238E27FC236}">
                <a16:creationId xmlns:a16="http://schemas.microsoft.com/office/drawing/2014/main" id="{D264A4B4-2A84-4178-B796-6D55BF4A1AAC}"/>
              </a:ext>
            </a:extLst>
          </p:cNvPr>
          <p:cNvSpPr>
            <a:spLocks noGrp="1"/>
          </p:cNvSpPr>
          <p:nvPr>
            <p:ph idx="1"/>
          </p:nvPr>
        </p:nvSpPr>
        <p:spPr>
          <a:xfrm>
            <a:off x="838200" y="1825625"/>
            <a:ext cx="4829175" cy="4351338"/>
          </a:xfrm>
        </p:spPr>
        <p:txBody>
          <a:bodyPr/>
          <a:lstStyle/>
          <a:p>
            <a:pPr marL="0" indent="0">
              <a:buNone/>
            </a:pPr>
            <a:r>
              <a:rPr lang="en-US" sz="2000" dirty="0">
                <a:latin typeface="Proxima Nova" panose="02000506030000020004" pitchFamily="50" charset="0"/>
              </a:rPr>
              <a:t>Received his BA from Swarthmore College in 1959</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Earned his master degree from Harvard University in sociology</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In 2002 he got his Doctorate in Media and Governance from Keio University</a:t>
            </a:r>
          </a:p>
          <a:p>
            <a:pPr marL="0" indent="0">
              <a:buNone/>
            </a:pPr>
            <a:endParaRPr lang="en-US" sz="2000" dirty="0">
              <a:latin typeface="Proxima Nova" panose="02000506030000020004" pitchFamily="50" charset="0"/>
            </a:endParaRPr>
          </a:p>
          <a:p>
            <a:pPr marL="0" indent="0">
              <a:buNone/>
            </a:pPr>
            <a:r>
              <a:rPr lang="en-US" sz="2000" dirty="0">
                <a:latin typeface="Proxima Nova" panose="02000506030000020004" pitchFamily="50" charset="0"/>
              </a:rPr>
              <a:t>Envisioned the Project Xanadu during his time at College and Grad School</a:t>
            </a:r>
          </a:p>
          <a:p>
            <a:pPr marL="0" indent="0">
              <a:buNone/>
            </a:pPr>
            <a:endParaRPr lang="en-US" sz="2000" dirty="0">
              <a:latin typeface="Proxima Nova" panose="02000506030000020004" pitchFamily="50" charset="0"/>
            </a:endParaRPr>
          </a:p>
          <a:p>
            <a:pPr marL="0" indent="0">
              <a:buNone/>
            </a:pPr>
            <a:endParaRPr lang="en-US" dirty="0">
              <a:latin typeface="Proxima Nova" panose="02000506030000020004" pitchFamily="50" charset="0"/>
            </a:endParaRPr>
          </a:p>
          <a:p>
            <a:pPr marL="0" indent="0">
              <a:buNone/>
            </a:pPr>
            <a:endParaRPr lang="en-US" dirty="0">
              <a:latin typeface="Proxima Nova" panose="02000506030000020004" pitchFamily="50" charset="0"/>
            </a:endParaRPr>
          </a:p>
          <a:p>
            <a:pPr marL="0" indent="0">
              <a:buNone/>
            </a:pPr>
            <a:endParaRPr lang="en-US" dirty="0">
              <a:latin typeface="Proxima Nova" panose="02000506030000020004" pitchFamily="50" charset="0"/>
            </a:endParaRPr>
          </a:p>
          <a:p>
            <a:pPr marL="0" indent="0">
              <a:buNone/>
            </a:pPr>
            <a:endParaRPr lang="en-US" dirty="0">
              <a:latin typeface="Proxima Nova" panose="02000506030000020004" pitchFamily="50" charset="0"/>
            </a:endParaRPr>
          </a:p>
        </p:txBody>
      </p:sp>
      <p:pic>
        <p:nvPicPr>
          <p:cNvPr id="2052" name="Picture 4" descr="Image result for Ted Nelson harvard">
            <a:extLst>
              <a:ext uri="{FF2B5EF4-FFF2-40B4-BE49-F238E27FC236}">
                <a16:creationId xmlns:a16="http://schemas.microsoft.com/office/drawing/2014/main" id="{970A80B4-B6C8-443D-B195-5408CF865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989" y="952500"/>
            <a:ext cx="4427328"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48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B33-B4ED-4CBC-83C5-D3169792EB86}"/>
              </a:ext>
            </a:extLst>
          </p:cNvPr>
          <p:cNvSpPr>
            <a:spLocks noGrp="1"/>
          </p:cNvSpPr>
          <p:nvPr>
            <p:ph type="title"/>
          </p:nvPr>
        </p:nvSpPr>
        <p:spPr>
          <a:xfrm>
            <a:off x="838200" y="2464513"/>
            <a:ext cx="10515600" cy="1325563"/>
          </a:xfrm>
        </p:spPr>
        <p:txBody>
          <a:bodyPr/>
          <a:lstStyle/>
          <a:p>
            <a:r>
              <a:rPr lang="en-US" dirty="0">
                <a:latin typeface="Proxima Nova" panose="02000506030000020004" pitchFamily="50" charset="0"/>
              </a:rPr>
              <a:t>Project Xanadu</a:t>
            </a:r>
          </a:p>
        </p:txBody>
      </p:sp>
      <p:pic>
        <p:nvPicPr>
          <p:cNvPr id="9218" name="Picture 2" descr="http://xanadu.com/xuTheModel/xupic-TheModel-large-d15.jpg">
            <a:extLst>
              <a:ext uri="{FF2B5EF4-FFF2-40B4-BE49-F238E27FC236}">
                <a16:creationId xmlns:a16="http://schemas.microsoft.com/office/drawing/2014/main" id="{BA3FBB08-702C-40A9-836E-180A0EC7D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514350"/>
            <a:ext cx="634365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0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hypertext">
            <a:extLst>
              <a:ext uri="{FF2B5EF4-FFF2-40B4-BE49-F238E27FC236}">
                <a16:creationId xmlns:a16="http://schemas.microsoft.com/office/drawing/2014/main" id="{A03226B7-EE8B-4EC2-903C-A38C0A221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407" y="1381283"/>
            <a:ext cx="6681787" cy="436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2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a:extLst>
              <a:ext uri="{FF2B5EF4-FFF2-40B4-BE49-F238E27FC236}">
                <a16:creationId xmlns:a16="http://schemas.microsoft.com/office/drawing/2014/main" id="{87362E16-D685-4C83-BEB5-ACEE5ED0D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66825"/>
            <a:ext cx="2819400" cy="4324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a:extLst>
              <a:ext uri="{FF2B5EF4-FFF2-40B4-BE49-F238E27FC236}">
                <a16:creationId xmlns:a16="http://schemas.microsoft.com/office/drawing/2014/main" id="{2947C9E7-DCE2-4EB6-97BD-D3D4A693D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309" y="1924050"/>
            <a:ext cx="5208142" cy="3009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163F8D-EDC4-4A39-BD33-54EFAF418ECB}"/>
              </a:ext>
            </a:extLst>
          </p:cNvPr>
          <p:cNvSpPr txBox="1"/>
          <p:nvPr/>
        </p:nvSpPr>
        <p:spPr>
          <a:xfrm>
            <a:off x="5226309" y="5255288"/>
            <a:ext cx="5475186" cy="369332"/>
          </a:xfrm>
          <a:prstGeom prst="rect">
            <a:avLst/>
          </a:prstGeom>
          <a:noFill/>
        </p:spPr>
        <p:txBody>
          <a:bodyPr wrap="square" rtlCol="0">
            <a:spAutoFit/>
          </a:bodyPr>
          <a:lstStyle/>
          <a:p>
            <a:r>
              <a:rPr lang="en-US" dirty="0">
                <a:hlinkClick r:id="rId5"/>
              </a:rPr>
              <a:t>http://xanadu.com/xanademos/MoeJusteOrigins.html</a:t>
            </a:r>
            <a:r>
              <a:rPr lang="en-US" dirty="0"/>
              <a:t> </a:t>
            </a:r>
          </a:p>
        </p:txBody>
      </p:sp>
    </p:spTree>
    <p:extLst>
      <p:ext uri="{BB962C8B-B14F-4D97-AF65-F5344CB8AC3E}">
        <p14:creationId xmlns:p14="http://schemas.microsoft.com/office/powerpoint/2010/main" val="244249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4A4B4-2A84-4178-B796-6D55BF4A1AAC}"/>
              </a:ext>
            </a:extLst>
          </p:cNvPr>
          <p:cNvSpPr>
            <a:spLocks noGrp="1"/>
          </p:cNvSpPr>
          <p:nvPr>
            <p:ph idx="1"/>
          </p:nvPr>
        </p:nvSpPr>
        <p:spPr>
          <a:xfrm>
            <a:off x="838200" y="663191"/>
            <a:ext cx="10446099" cy="5513772"/>
          </a:xfrm>
        </p:spPr>
        <p:txBody>
          <a:bodyPr>
            <a:normAutofit fontScale="47500" lnSpcReduction="20000"/>
          </a:bodyPr>
          <a:lstStyle/>
          <a:p>
            <a:r>
              <a:rPr lang="en-US" dirty="0">
                <a:latin typeface="Proxima Nova" panose="02000506030000020004" pitchFamily="50" charset="0"/>
              </a:rPr>
              <a:t>Every Xanadu server is uniquely and securely identified.</a:t>
            </a:r>
          </a:p>
          <a:p>
            <a:r>
              <a:rPr lang="en-US" dirty="0">
                <a:latin typeface="Proxima Nova" panose="02000506030000020004" pitchFamily="50" charset="0"/>
              </a:rPr>
              <a:t>Every Xanadu server can be operated independently or in a network.</a:t>
            </a:r>
          </a:p>
          <a:p>
            <a:r>
              <a:rPr lang="en-US" dirty="0">
                <a:latin typeface="Proxima Nova" panose="02000506030000020004" pitchFamily="50" charset="0"/>
              </a:rPr>
              <a:t>Every user is uniquely and securely identified.</a:t>
            </a:r>
          </a:p>
          <a:p>
            <a:r>
              <a:rPr lang="en-US" dirty="0">
                <a:latin typeface="Proxima Nova" panose="02000506030000020004" pitchFamily="50" charset="0"/>
              </a:rPr>
              <a:t>Every user can search, retrieve, create and store documents.</a:t>
            </a:r>
          </a:p>
          <a:p>
            <a:r>
              <a:rPr lang="en-US" dirty="0">
                <a:latin typeface="Proxima Nova" panose="02000506030000020004" pitchFamily="50" charset="0"/>
              </a:rPr>
              <a:t>Every document can consist of any number of parts each of which may be of any data type.</a:t>
            </a:r>
          </a:p>
          <a:p>
            <a:r>
              <a:rPr lang="en-US" dirty="0">
                <a:latin typeface="Proxima Nova" panose="02000506030000020004" pitchFamily="50" charset="0"/>
              </a:rPr>
              <a:t>Every document can contain links of any type including virtual copies ("</a:t>
            </a:r>
            <a:r>
              <a:rPr lang="en-US" dirty="0" err="1">
                <a:latin typeface="Proxima Nova" panose="02000506030000020004" pitchFamily="50" charset="0"/>
              </a:rPr>
              <a:t>transclusions</a:t>
            </a:r>
            <a:r>
              <a:rPr lang="en-US" dirty="0">
                <a:latin typeface="Proxima Nova" panose="02000506030000020004" pitchFamily="50" charset="0"/>
              </a:rPr>
              <a:t>") to any other document in the system accessible to its owner.</a:t>
            </a:r>
          </a:p>
          <a:p>
            <a:r>
              <a:rPr lang="en-US" dirty="0">
                <a:latin typeface="Proxima Nova" panose="02000506030000020004" pitchFamily="50" charset="0"/>
              </a:rPr>
              <a:t>Links are visible and can be followed from all endpoints.</a:t>
            </a:r>
          </a:p>
          <a:p>
            <a:r>
              <a:rPr lang="en-US" dirty="0">
                <a:latin typeface="Proxima Nova" panose="02000506030000020004" pitchFamily="50" charset="0"/>
              </a:rPr>
              <a:t>Permission to link to a document is explicitly granted by the act of publication.</a:t>
            </a:r>
          </a:p>
          <a:p>
            <a:r>
              <a:rPr lang="en-US" dirty="0">
                <a:latin typeface="Proxima Nova" panose="02000506030000020004" pitchFamily="50" charset="0"/>
              </a:rPr>
              <a:t>Every document can contain a royalty mechanism at any desired degree of granularity to ensure payment on any portion accessed, including virtual copies ("</a:t>
            </a:r>
            <a:r>
              <a:rPr lang="en-US" dirty="0" err="1">
                <a:latin typeface="Proxima Nova" panose="02000506030000020004" pitchFamily="50" charset="0"/>
              </a:rPr>
              <a:t>transclusions</a:t>
            </a:r>
            <a:r>
              <a:rPr lang="en-US" dirty="0">
                <a:latin typeface="Proxima Nova" panose="02000506030000020004" pitchFamily="50" charset="0"/>
              </a:rPr>
              <a:t>") of all or part of the document.</a:t>
            </a:r>
          </a:p>
          <a:p>
            <a:r>
              <a:rPr lang="en-US" dirty="0">
                <a:latin typeface="Proxima Nova" panose="02000506030000020004" pitchFamily="50" charset="0"/>
              </a:rPr>
              <a:t>Every document is uniquely and securely identified.</a:t>
            </a:r>
          </a:p>
          <a:p>
            <a:r>
              <a:rPr lang="en-US" dirty="0">
                <a:latin typeface="Proxima Nova" panose="02000506030000020004" pitchFamily="50" charset="0"/>
              </a:rPr>
              <a:t>Every document can have secure access controls.</a:t>
            </a:r>
          </a:p>
          <a:p>
            <a:r>
              <a:rPr lang="en-US" dirty="0">
                <a:latin typeface="Proxima Nova" panose="02000506030000020004" pitchFamily="50" charset="0"/>
              </a:rPr>
              <a:t>Every document can be rapidly searched, stored and retrieved without user knowledge of where it is physically stored.</a:t>
            </a:r>
          </a:p>
          <a:p>
            <a:r>
              <a:rPr lang="en-US" dirty="0">
                <a:latin typeface="Proxima Nova" panose="02000506030000020004" pitchFamily="50" charset="0"/>
              </a:rPr>
              <a:t>Every document is automatically moved to physical storage appropriate to its frequency of access from any given location.</a:t>
            </a:r>
          </a:p>
          <a:p>
            <a:r>
              <a:rPr lang="en-US" dirty="0">
                <a:latin typeface="Proxima Nova" panose="02000506030000020004" pitchFamily="50" charset="0"/>
              </a:rPr>
              <a:t>Every document is automatically stored redundantly to maintain availability even in case of a disaster.</a:t>
            </a:r>
          </a:p>
          <a:p>
            <a:r>
              <a:rPr lang="en-US" dirty="0">
                <a:latin typeface="Proxima Nova" panose="02000506030000020004" pitchFamily="50" charset="0"/>
              </a:rPr>
              <a:t>Every Xanadu service provider can charge their users at any rate they choose for the storage, retrieval and publishing of documents.</a:t>
            </a:r>
          </a:p>
          <a:p>
            <a:r>
              <a:rPr lang="en-US" dirty="0">
                <a:latin typeface="Proxima Nova" panose="02000506030000020004" pitchFamily="50" charset="0"/>
              </a:rPr>
              <a:t>Every transaction is secure and auditable only by the parties to that transaction.</a:t>
            </a:r>
          </a:p>
          <a:p>
            <a:r>
              <a:rPr lang="en-US" dirty="0">
                <a:latin typeface="Proxima Nova" panose="02000506030000020004" pitchFamily="50" charset="0"/>
              </a:rPr>
              <a:t>The Xanadu client–server communication protocol is an openly published standard. Third-party software development and integration is encouraged.</a:t>
            </a:r>
          </a:p>
          <a:p>
            <a:pPr marL="0" indent="0">
              <a:buNone/>
            </a:pPr>
            <a:endParaRPr lang="en-US" dirty="0">
              <a:latin typeface="Proxima Nova" panose="02000506030000020004" pitchFamily="50" charset="0"/>
            </a:endParaRPr>
          </a:p>
        </p:txBody>
      </p:sp>
    </p:spTree>
    <p:extLst>
      <p:ext uri="{BB962C8B-B14F-4D97-AF65-F5344CB8AC3E}">
        <p14:creationId xmlns:p14="http://schemas.microsoft.com/office/powerpoint/2010/main" val="372073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B33-B4ED-4CBC-83C5-D3169792EB86}"/>
              </a:ext>
            </a:extLst>
          </p:cNvPr>
          <p:cNvSpPr>
            <a:spLocks noGrp="1"/>
          </p:cNvSpPr>
          <p:nvPr>
            <p:ph type="title"/>
          </p:nvPr>
        </p:nvSpPr>
        <p:spPr>
          <a:xfrm>
            <a:off x="838200" y="365125"/>
            <a:ext cx="10515600" cy="1325563"/>
          </a:xfrm>
        </p:spPr>
        <p:txBody>
          <a:bodyPr/>
          <a:lstStyle/>
          <a:p>
            <a:r>
              <a:rPr lang="en-US" dirty="0">
                <a:latin typeface="Proxima Nova" panose="02000506030000020004" pitchFamily="50" charset="0"/>
              </a:rPr>
              <a:t>Other Projects</a:t>
            </a:r>
          </a:p>
        </p:txBody>
      </p:sp>
      <p:pic>
        <p:nvPicPr>
          <p:cNvPr id="5126" name="Picture 6" descr="Image result for zzstructure">
            <a:extLst>
              <a:ext uri="{FF2B5EF4-FFF2-40B4-BE49-F238E27FC236}">
                <a16:creationId xmlns:a16="http://schemas.microsoft.com/office/drawing/2014/main" id="{149A929F-22C5-4EAF-A3A1-0776C9E6F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958" y="1467060"/>
            <a:ext cx="640080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EB4EDD3-647C-4433-BE94-63248327F345}"/>
              </a:ext>
            </a:extLst>
          </p:cNvPr>
          <p:cNvSpPr/>
          <p:nvPr/>
        </p:nvSpPr>
        <p:spPr>
          <a:xfrm>
            <a:off x="927831" y="1467060"/>
            <a:ext cx="5018425" cy="369332"/>
          </a:xfrm>
          <a:prstGeom prst="rect">
            <a:avLst/>
          </a:prstGeom>
        </p:spPr>
        <p:txBody>
          <a:bodyPr wrap="none">
            <a:spAutoFit/>
          </a:bodyPr>
          <a:lstStyle/>
          <a:p>
            <a:r>
              <a:rPr lang="en-US" dirty="0">
                <a:hlinkClick r:id="rId4"/>
              </a:rPr>
              <a:t>https://www.youtube.com/watch?v=WEj9vqVvHPc</a:t>
            </a:r>
            <a:r>
              <a:rPr lang="en-US" dirty="0"/>
              <a:t> </a:t>
            </a:r>
          </a:p>
        </p:txBody>
      </p:sp>
    </p:spTree>
    <p:extLst>
      <p:ext uri="{BB962C8B-B14F-4D97-AF65-F5344CB8AC3E}">
        <p14:creationId xmlns:p14="http://schemas.microsoft.com/office/powerpoint/2010/main" val="605733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342</Words>
  <Application>Microsoft Office PowerPoint</Application>
  <PresentationFormat>Widescreen</PresentationFormat>
  <Paragraphs>55</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Proxima Nova</vt:lpstr>
      <vt:lpstr>Office Theme</vt:lpstr>
      <vt:lpstr>Ted Nelson</vt:lpstr>
      <vt:lpstr>PowerPoint Presentation</vt:lpstr>
      <vt:lpstr>Education</vt:lpstr>
      <vt:lpstr>Project Xanadu</vt:lpstr>
      <vt:lpstr>PowerPoint Presentation</vt:lpstr>
      <vt:lpstr>PowerPoint Presentation</vt:lpstr>
      <vt:lpstr>PowerPoint Presentation</vt:lpstr>
      <vt:lpstr>Other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Nelson</dc:title>
  <dc:creator>Jay Ma</dc:creator>
  <cp:lastModifiedBy>Jay Ma</cp:lastModifiedBy>
  <cp:revision>11</cp:revision>
  <dcterms:created xsi:type="dcterms:W3CDTF">2017-11-09T00:56:42Z</dcterms:created>
  <dcterms:modified xsi:type="dcterms:W3CDTF">2017-11-09T02:38:20Z</dcterms:modified>
</cp:coreProperties>
</file>