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0" r:id="rId2"/>
    <p:sldId id="258" r:id="rId3"/>
    <p:sldId id="261" r:id="rId4"/>
    <p:sldId id="262" r:id="rId5"/>
    <p:sldId id="269" r:id="rId6"/>
    <p:sldId id="263" r:id="rId7"/>
    <p:sldId id="270" r:id="rId8"/>
    <p:sldId id="268" r:id="rId9"/>
    <p:sldId id="264" r:id="rId10"/>
    <p:sldId id="266" r:id="rId11"/>
    <p:sldId id="265" r:id="rId12"/>
    <p:sldId id="25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3472775-6F78-4EBE-8422-3EB7D6F63CE3}">
          <p14:sldIdLst>
            <p14:sldId id="260"/>
            <p14:sldId id="258"/>
            <p14:sldId id="261"/>
            <p14:sldId id="262"/>
            <p14:sldId id="269"/>
            <p14:sldId id="263"/>
            <p14:sldId id="270"/>
            <p14:sldId id="268"/>
            <p14:sldId id="264"/>
            <p14:sldId id="266"/>
            <p14:sldId id="265"/>
            <p14:sldId id="2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D395121-13FE-4789-8B8F-EAB56ECC439F}" type="datetimeFigureOut">
              <a:rPr lang="en-GB" smtClean="0"/>
              <a:t>29/11/2018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AE48958-E8D6-441E-9A6D-065D29B1706D}" type="slidenum">
              <a:rPr lang="en-GB" smtClean="0"/>
              <a:t>‹#›</a:t>
            </a:fld>
            <a:endParaRPr lang="en-GB"/>
          </a:p>
        </p:txBody>
      </p:sp>
    </p:spTree>
    <p:extLst>
      <p:ext uri="{BB962C8B-B14F-4D97-AF65-F5344CB8AC3E}">
        <p14:creationId xmlns:p14="http://schemas.microsoft.com/office/powerpoint/2010/main" val="766906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D395121-13FE-4789-8B8F-EAB56ECC439F}" type="datetimeFigureOut">
              <a:rPr lang="en-GB" smtClean="0"/>
              <a:t>29/11/2018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AE48958-E8D6-441E-9A6D-065D29B1706D}" type="slidenum">
              <a:rPr lang="en-GB" smtClean="0"/>
              <a:t>‹#›</a:t>
            </a:fld>
            <a:endParaRPr lang="en-GB"/>
          </a:p>
        </p:txBody>
      </p:sp>
    </p:spTree>
    <p:extLst>
      <p:ext uri="{BB962C8B-B14F-4D97-AF65-F5344CB8AC3E}">
        <p14:creationId xmlns:p14="http://schemas.microsoft.com/office/powerpoint/2010/main" val="1081083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D395121-13FE-4789-8B8F-EAB56ECC439F}" type="datetimeFigureOut">
              <a:rPr lang="en-GB" smtClean="0"/>
              <a:t>29/11/2018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AE48958-E8D6-441E-9A6D-065D29B1706D}"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504430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D395121-13FE-4789-8B8F-EAB56ECC439F}" type="datetimeFigureOut">
              <a:rPr lang="en-GB" smtClean="0"/>
              <a:t>29/11/2018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AE48958-E8D6-441E-9A6D-065D29B1706D}" type="slidenum">
              <a:rPr lang="en-GB" smtClean="0"/>
              <a:t>‹#›</a:t>
            </a:fld>
            <a:endParaRPr lang="en-GB"/>
          </a:p>
        </p:txBody>
      </p:sp>
    </p:spTree>
    <p:extLst>
      <p:ext uri="{BB962C8B-B14F-4D97-AF65-F5344CB8AC3E}">
        <p14:creationId xmlns:p14="http://schemas.microsoft.com/office/powerpoint/2010/main" val="29805647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D395121-13FE-4789-8B8F-EAB56ECC439F}" type="datetimeFigureOut">
              <a:rPr lang="en-GB" smtClean="0"/>
              <a:t>29/11/2018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AE48958-E8D6-441E-9A6D-065D29B1706D}"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211270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D395121-13FE-4789-8B8F-EAB56ECC439F}" type="datetimeFigureOut">
              <a:rPr lang="en-GB" smtClean="0"/>
              <a:t>29/11/2018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AE48958-E8D6-441E-9A6D-065D29B1706D}" type="slidenum">
              <a:rPr lang="en-GB" smtClean="0"/>
              <a:t>‹#›</a:t>
            </a:fld>
            <a:endParaRPr lang="en-GB"/>
          </a:p>
        </p:txBody>
      </p:sp>
    </p:spTree>
    <p:extLst>
      <p:ext uri="{BB962C8B-B14F-4D97-AF65-F5344CB8AC3E}">
        <p14:creationId xmlns:p14="http://schemas.microsoft.com/office/powerpoint/2010/main" val="34799398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395121-13FE-4789-8B8F-EAB56ECC439F}" type="datetimeFigureOut">
              <a:rPr lang="en-GB" smtClean="0"/>
              <a:t>29/11/2018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AE48958-E8D6-441E-9A6D-065D29B1706D}" type="slidenum">
              <a:rPr lang="en-GB" smtClean="0"/>
              <a:t>‹#›</a:t>
            </a:fld>
            <a:endParaRPr lang="en-GB"/>
          </a:p>
        </p:txBody>
      </p:sp>
    </p:spTree>
    <p:extLst>
      <p:ext uri="{BB962C8B-B14F-4D97-AF65-F5344CB8AC3E}">
        <p14:creationId xmlns:p14="http://schemas.microsoft.com/office/powerpoint/2010/main" val="4030265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395121-13FE-4789-8B8F-EAB56ECC439F}" type="datetimeFigureOut">
              <a:rPr lang="en-GB" smtClean="0"/>
              <a:t>29/11/2018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AE48958-E8D6-441E-9A6D-065D29B1706D}" type="slidenum">
              <a:rPr lang="en-GB" smtClean="0"/>
              <a:t>‹#›</a:t>
            </a:fld>
            <a:endParaRPr lang="en-GB"/>
          </a:p>
        </p:txBody>
      </p:sp>
    </p:spTree>
    <p:extLst>
      <p:ext uri="{BB962C8B-B14F-4D97-AF65-F5344CB8AC3E}">
        <p14:creationId xmlns:p14="http://schemas.microsoft.com/office/powerpoint/2010/main" val="3855276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395121-13FE-4789-8B8F-EAB56ECC439F}" type="datetimeFigureOut">
              <a:rPr lang="en-GB" smtClean="0"/>
              <a:t>29/11/2018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AE48958-E8D6-441E-9A6D-065D29B1706D}" type="slidenum">
              <a:rPr lang="en-GB" smtClean="0"/>
              <a:t>‹#›</a:t>
            </a:fld>
            <a:endParaRPr lang="en-GB"/>
          </a:p>
        </p:txBody>
      </p:sp>
    </p:spTree>
    <p:extLst>
      <p:ext uri="{BB962C8B-B14F-4D97-AF65-F5344CB8AC3E}">
        <p14:creationId xmlns:p14="http://schemas.microsoft.com/office/powerpoint/2010/main" val="3817581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D395121-13FE-4789-8B8F-EAB56ECC439F}" type="datetimeFigureOut">
              <a:rPr lang="en-GB" smtClean="0"/>
              <a:t>29/11/2018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AE48958-E8D6-441E-9A6D-065D29B1706D}" type="slidenum">
              <a:rPr lang="en-GB" smtClean="0"/>
              <a:t>‹#›</a:t>
            </a:fld>
            <a:endParaRPr lang="en-GB"/>
          </a:p>
        </p:txBody>
      </p:sp>
    </p:spTree>
    <p:extLst>
      <p:ext uri="{BB962C8B-B14F-4D97-AF65-F5344CB8AC3E}">
        <p14:creationId xmlns:p14="http://schemas.microsoft.com/office/powerpoint/2010/main" val="635335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D395121-13FE-4789-8B8F-EAB56ECC439F}" type="datetimeFigureOut">
              <a:rPr lang="en-GB" smtClean="0"/>
              <a:t>29/11/2018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AE48958-E8D6-441E-9A6D-065D29B1706D}" type="slidenum">
              <a:rPr lang="en-GB" smtClean="0"/>
              <a:t>‹#›</a:t>
            </a:fld>
            <a:endParaRPr lang="en-GB"/>
          </a:p>
        </p:txBody>
      </p:sp>
    </p:spTree>
    <p:extLst>
      <p:ext uri="{BB962C8B-B14F-4D97-AF65-F5344CB8AC3E}">
        <p14:creationId xmlns:p14="http://schemas.microsoft.com/office/powerpoint/2010/main" val="201455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D395121-13FE-4789-8B8F-EAB56ECC439F}" type="datetimeFigureOut">
              <a:rPr lang="en-GB" smtClean="0"/>
              <a:t>29/11/2018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AE48958-E8D6-441E-9A6D-065D29B1706D}" type="slidenum">
              <a:rPr lang="en-GB" smtClean="0"/>
              <a:t>‹#›</a:t>
            </a:fld>
            <a:endParaRPr lang="en-GB"/>
          </a:p>
        </p:txBody>
      </p:sp>
    </p:spTree>
    <p:extLst>
      <p:ext uri="{BB962C8B-B14F-4D97-AF65-F5344CB8AC3E}">
        <p14:creationId xmlns:p14="http://schemas.microsoft.com/office/powerpoint/2010/main" val="1357623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D395121-13FE-4789-8B8F-EAB56ECC439F}" type="datetimeFigureOut">
              <a:rPr lang="en-GB" smtClean="0"/>
              <a:t>29/11/2018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AE48958-E8D6-441E-9A6D-065D29B1706D}" type="slidenum">
              <a:rPr lang="en-GB" smtClean="0"/>
              <a:t>‹#›</a:t>
            </a:fld>
            <a:endParaRPr lang="en-GB"/>
          </a:p>
        </p:txBody>
      </p:sp>
    </p:spTree>
    <p:extLst>
      <p:ext uri="{BB962C8B-B14F-4D97-AF65-F5344CB8AC3E}">
        <p14:creationId xmlns:p14="http://schemas.microsoft.com/office/powerpoint/2010/main" val="2570052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395121-13FE-4789-8B8F-EAB56ECC439F}" type="datetimeFigureOut">
              <a:rPr lang="en-GB" smtClean="0"/>
              <a:t>29/11/2018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AE48958-E8D6-441E-9A6D-065D29B1706D}" type="slidenum">
              <a:rPr lang="en-GB" smtClean="0"/>
              <a:t>‹#›</a:t>
            </a:fld>
            <a:endParaRPr lang="en-GB"/>
          </a:p>
        </p:txBody>
      </p:sp>
    </p:spTree>
    <p:extLst>
      <p:ext uri="{BB962C8B-B14F-4D97-AF65-F5344CB8AC3E}">
        <p14:creationId xmlns:p14="http://schemas.microsoft.com/office/powerpoint/2010/main" val="3394588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D395121-13FE-4789-8B8F-EAB56ECC439F}" type="datetimeFigureOut">
              <a:rPr lang="en-GB" smtClean="0"/>
              <a:t>29/11/2018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AE48958-E8D6-441E-9A6D-065D29B1706D}" type="slidenum">
              <a:rPr lang="en-GB" smtClean="0"/>
              <a:t>‹#›</a:t>
            </a:fld>
            <a:endParaRPr lang="en-GB"/>
          </a:p>
        </p:txBody>
      </p:sp>
    </p:spTree>
    <p:extLst>
      <p:ext uri="{BB962C8B-B14F-4D97-AF65-F5344CB8AC3E}">
        <p14:creationId xmlns:p14="http://schemas.microsoft.com/office/powerpoint/2010/main" val="4074914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D395121-13FE-4789-8B8F-EAB56ECC439F}" type="datetimeFigureOut">
              <a:rPr lang="en-GB" smtClean="0"/>
              <a:t>29/11/2018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AE48958-E8D6-441E-9A6D-065D29B1706D}" type="slidenum">
              <a:rPr lang="en-GB" smtClean="0"/>
              <a:t>‹#›</a:t>
            </a:fld>
            <a:endParaRPr lang="en-GB"/>
          </a:p>
        </p:txBody>
      </p:sp>
    </p:spTree>
    <p:extLst>
      <p:ext uri="{BB962C8B-B14F-4D97-AF65-F5344CB8AC3E}">
        <p14:creationId xmlns:p14="http://schemas.microsoft.com/office/powerpoint/2010/main" val="2005459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D395121-13FE-4789-8B8F-EAB56ECC439F}" type="datetimeFigureOut">
              <a:rPr lang="en-GB" smtClean="0"/>
              <a:t>29/11/2018</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AE48958-E8D6-441E-9A6D-065D29B1706D}" type="slidenum">
              <a:rPr lang="en-GB" smtClean="0"/>
              <a:t>‹#›</a:t>
            </a:fld>
            <a:endParaRPr lang="en-GB"/>
          </a:p>
        </p:txBody>
      </p:sp>
    </p:spTree>
    <p:extLst>
      <p:ext uri="{BB962C8B-B14F-4D97-AF65-F5344CB8AC3E}">
        <p14:creationId xmlns:p14="http://schemas.microsoft.com/office/powerpoint/2010/main" val="27802022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15792-0305-4EEE-8A08-56915FBEEE57}"/>
              </a:ext>
            </a:extLst>
          </p:cNvPr>
          <p:cNvSpPr>
            <a:spLocks noGrp="1"/>
          </p:cNvSpPr>
          <p:nvPr>
            <p:ph type="title"/>
          </p:nvPr>
        </p:nvSpPr>
        <p:spPr>
          <a:xfrm>
            <a:off x="525780" y="196789"/>
            <a:ext cx="10828020" cy="1325563"/>
          </a:xfrm>
        </p:spPr>
        <p:txBody>
          <a:bodyPr>
            <a:noAutofit/>
          </a:bodyPr>
          <a:lstStyle/>
          <a:p>
            <a:pPr algn="ctr"/>
            <a:r>
              <a:rPr lang="en-GB" sz="6000" b="1" dirty="0"/>
              <a:t>Accelerating the</a:t>
            </a:r>
            <a:br>
              <a:rPr lang="en-GB" sz="6000" b="1" dirty="0"/>
            </a:br>
            <a:r>
              <a:rPr lang="en-GB" sz="6000" b="1" dirty="0" smtClean="0"/>
              <a:t>Artificial </a:t>
            </a:r>
            <a:r>
              <a:rPr lang="en-GB" sz="6000" b="1" dirty="0"/>
              <a:t>Bee Colony Algorithm</a:t>
            </a:r>
            <a:br>
              <a:rPr lang="en-GB" sz="6000" b="1" dirty="0"/>
            </a:br>
            <a:r>
              <a:rPr lang="en-GB" sz="6000" b="1" dirty="0"/>
              <a:t>by</a:t>
            </a:r>
            <a:br>
              <a:rPr lang="en-GB" sz="6000" b="1" dirty="0"/>
            </a:br>
            <a:r>
              <a:rPr lang="en-GB" sz="6000" b="1" dirty="0" smtClean="0"/>
              <a:t>Hardware </a:t>
            </a:r>
            <a:r>
              <a:rPr lang="en-GB" sz="6000" b="1" dirty="0"/>
              <a:t>Parallel Implementations</a:t>
            </a:r>
            <a:br>
              <a:rPr lang="en-GB" sz="6000" b="1" dirty="0"/>
            </a:br>
            <a:r>
              <a:rPr lang="en-GB" sz="6000" b="1" dirty="0"/>
              <a:t>							</a:t>
            </a:r>
            <a:r>
              <a:rPr lang="en-GB" sz="2000" b="1" dirty="0" smtClean="0"/>
              <a:t>Presenter </a:t>
            </a:r>
            <a:r>
              <a:rPr lang="en-GB" sz="2000" b="1" dirty="0"/>
              <a:t>– Michael Onileowo</a:t>
            </a:r>
          </a:p>
        </p:txBody>
      </p:sp>
    </p:spTree>
    <p:extLst>
      <p:ext uri="{BB962C8B-B14F-4D97-AF65-F5344CB8AC3E}">
        <p14:creationId xmlns:p14="http://schemas.microsoft.com/office/powerpoint/2010/main" val="4664665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6473"/>
            <a:ext cx="10515600" cy="5650490"/>
          </a:xfrm>
        </p:spPr>
        <p:txBody>
          <a:bodyPr/>
          <a:lstStyle/>
          <a:p>
            <a:pPr marL="0" indent="0">
              <a:buNone/>
            </a:pPr>
            <a:r>
              <a:rPr lang="en-GB" b="1" dirty="0"/>
              <a:t>B. Convergence </a:t>
            </a:r>
            <a:r>
              <a:rPr lang="en-GB" b="1" dirty="0" smtClean="0"/>
              <a:t>Results</a:t>
            </a:r>
          </a:p>
          <a:p>
            <a:pPr marL="0" indent="0">
              <a:buNone/>
            </a:pPr>
            <a:r>
              <a:rPr lang="en-GB" dirty="0"/>
              <a:t>The proposed HPOABC architecture was mapped and downloaded in the FPGA board. </a:t>
            </a:r>
            <a:r>
              <a:rPr lang="en-GB" dirty="0" smtClean="0"/>
              <a:t>The </a:t>
            </a:r>
            <a:r>
              <a:rPr lang="en-GB" dirty="0" err="1"/>
              <a:t>ModelSim</a:t>
            </a:r>
            <a:r>
              <a:rPr lang="en-GB" dirty="0"/>
              <a:t> simulator </a:t>
            </a:r>
            <a:r>
              <a:rPr lang="en-GB" dirty="0" smtClean="0"/>
              <a:t>tool was used for </a:t>
            </a:r>
            <a:r>
              <a:rPr lang="en-GB" dirty="0"/>
              <a:t>evaluating the convergence </a:t>
            </a:r>
            <a:r>
              <a:rPr lang="en-GB" dirty="0" smtClean="0"/>
              <a:t>results. The </a:t>
            </a:r>
            <a:r>
              <a:rPr lang="en-GB" dirty="0"/>
              <a:t>convergence results </a:t>
            </a:r>
            <a:r>
              <a:rPr lang="en-GB" dirty="0" smtClean="0"/>
              <a:t>was for a </a:t>
            </a:r>
            <a:r>
              <a:rPr lang="en-GB" dirty="0"/>
              <a:t>search domain of [-7.0,7.0], 100 maximum trial iterations (to apply the OBL approach) and a fitness threshold of 0.1. </a:t>
            </a:r>
            <a:r>
              <a:rPr lang="en-GB" dirty="0" smtClean="0"/>
              <a:t>It </a:t>
            </a:r>
            <a:r>
              <a:rPr lang="en-GB" dirty="0"/>
              <a:t>can be observed that the proposed HPOABC hardware architecture achieves satisfactory results. However, in the case of the f4 problem, although the algorithm achieves the minimum valley, it does not refine the final solution providing poor convergence results. This drawback can be overcome by using a weight parameter with linear decrement which allows the size of bee flight to be adjusted at the last iterations</a:t>
            </a:r>
            <a:r>
              <a:rPr lang="en-GB" dirty="0" smtClean="0"/>
              <a:t>.</a:t>
            </a:r>
          </a:p>
          <a:p>
            <a:pPr marL="0" indent="0">
              <a:buNone/>
            </a:pPr>
            <a:endParaRPr lang="en-GB" dirty="0"/>
          </a:p>
        </p:txBody>
      </p:sp>
      <p:sp>
        <p:nvSpPr>
          <p:cNvPr id="4" name="AutoShape 2" descr="Table 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6" name="Picture 5"/>
          <p:cNvPicPr>
            <a:picLocks noChangeAspect="1"/>
          </p:cNvPicPr>
          <p:nvPr/>
        </p:nvPicPr>
        <p:blipFill>
          <a:blip r:embed="rId2"/>
          <a:stretch>
            <a:fillRect/>
          </a:stretch>
        </p:blipFill>
        <p:spPr>
          <a:xfrm>
            <a:off x="2966774" y="3973483"/>
            <a:ext cx="5525709" cy="1567292"/>
          </a:xfrm>
          <a:prstGeom prst="rect">
            <a:avLst/>
          </a:prstGeom>
        </p:spPr>
      </p:pic>
    </p:spTree>
    <p:extLst>
      <p:ext uri="{BB962C8B-B14F-4D97-AF65-F5344CB8AC3E}">
        <p14:creationId xmlns:p14="http://schemas.microsoft.com/office/powerpoint/2010/main" val="14380018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71055"/>
            <a:ext cx="10515600" cy="5705908"/>
          </a:xfrm>
        </p:spPr>
        <p:txBody>
          <a:bodyPr>
            <a:normAutofit/>
          </a:bodyPr>
          <a:lstStyle/>
          <a:p>
            <a:pPr marL="0" indent="0" algn="ctr">
              <a:buNone/>
            </a:pPr>
            <a:r>
              <a:rPr lang="en-GB" sz="4000" b="1" u="sng" dirty="0" smtClean="0"/>
              <a:t>Conclusions</a:t>
            </a:r>
          </a:p>
          <a:p>
            <a:pPr marL="0" indent="0">
              <a:buNone/>
            </a:pPr>
            <a:r>
              <a:rPr lang="en-GB" dirty="0"/>
              <a:t>This work has presented an FPGA implementation of the ABC algorithm with opposition-based learning approach (HPOABC). The proposed hardware architecture takes advantage of using a simple operator (not operator) for improving the quality of the solution and preserving swarm diversity, avoiding </a:t>
            </a:r>
            <a:r>
              <a:rPr lang="en-GB" i="1" dirty="0"/>
              <a:t>premature convergence</a:t>
            </a:r>
            <a:r>
              <a:rPr lang="en-GB" dirty="0"/>
              <a:t>. The HPOABC architecture uses the suitable floating-point arithmetic allowing high resolution and large dynamic range computations.</a:t>
            </a:r>
          </a:p>
          <a:p>
            <a:pPr marL="0" indent="0">
              <a:buNone/>
            </a:pPr>
            <a:r>
              <a:rPr lang="en-GB" dirty="0"/>
              <a:t>Synthesis results demonstrates that the proposed architecture is effectively mapped on FPGAs and achieves an operational frequency of 83MHz. In addition, convergence results point outs that the HPOABC achieves satisfactory results for optimizing unimodal and multimodal benchmark problems</a:t>
            </a:r>
            <a:r>
              <a:rPr lang="en-GB" dirty="0" smtClean="0"/>
              <a:t>.</a:t>
            </a:r>
            <a:endParaRPr lang="en-GB" dirty="0"/>
          </a:p>
        </p:txBody>
      </p:sp>
    </p:spTree>
    <p:extLst>
      <p:ext uri="{BB962C8B-B14F-4D97-AF65-F5344CB8AC3E}">
        <p14:creationId xmlns:p14="http://schemas.microsoft.com/office/powerpoint/2010/main" val="39048635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0111"/>
          </a:xfrm>
        </p:spPr>
        <p:txBody>
          <a:bodyPr>
            <a:normAutofit/>
          </a:bodyPr>
          <a:lstStyle/>
          <a:p>
            <a:pPr algn="ctr"/>
            <a:r>
              <a:rPr lang="en-GB" b="1" dirty="0" smtClean="0"/>
              <a:t>References</a:t>
            </a:r>
            <a:endParaRPr lang="en-GB" b="1" dirty="0"/>
          </a:p>
        </p:txBody>
      </p:sp>
      <p:sp>
        <p:nvSpPr>
          <p:cNvPr id="3" name="Content Placeholder 2"/>
          <p:cNvSpPr>
            <a:spLocks noGrp="1"/>
          </p:cNvSpPr>
          <p:nvPr>
            <p:ph idx="1"/>
          </p:nvPr>
        </p:nvSpPr>
        <p:spPr>
          <a:xfrm>
            <a:off x="838200" y="1205345"/>
            <a:ext cx="10515600" cy="4971618"/>
          </a:xfrm>
        </p:spPr>
        <p:txBody>
          <a:bodyPr>
            <a:normAutofit/>
          </a:bodyPr>
          <a:lstStyle/>
          <a:p>
            <a:pPr marL="0" indent="0">
              <a:buNone/>
            </a:pPr>
            <a:r>
              <a:rPr lang="en-GB" dirty="0" smtClean="0"/>
              <a:t>1. </a:t>
            </a:r>
            <a:r>
              <a:rPr lang="en-GB" dirty="0"/>
              <a:t>H. </a:t>
            </a:r>
            <a:r>
              <a:rPr lang="en-GB" dirty="0" err="1"/>
              <a:t>Tizhoosh</a:t>
            </a:r>
            <a:r>
              <a:rPr lang="en-GB" dirty="0"/>
              <a:t>, "Opposition-based learning a new scheme for machine intelligence," in Proc. Int. Conference on Computational Intelligence for Modelling, Control and Automation, 2005, pp. 695-701, Vienna, Austria.</a:t>
            </a:r>
            <a:endParaRPr lang="en-GB" dirty="0"/>
          </a:p>
          <a:p>
            <a:pPr marL="0" indent="0">
              <a:buNone/>
            </a:pPr>
            <a:r>
              <a:rPr lang="en-GB" dirty="0" smtClean="0"/>
              <a:t>2</a:t>
            </a:r>
            <a:r>
              <a:rPr lang="en-GB" dirty="0"/>
              <a:t>. D. </a:t>
            </a:r>
            <a:r>
              <a:rPr lang="en-GB" dirty="0" err="1"/>
              <a:t>Karaboga</a:t>
            </a:r>
            <a:r>
              <a:rPr lang="en-GB" dirty="0"/>
              <a:t>. An idea based on honey bee swarm for numerical optimization</a:t>
            </a:r>
            <a:r>
              <a:rPr lang="en-GB" dirty="0" smtClean="0"/>
              <a:t>. Technical </a:t>
            </a:r>
            <a:r>
              <a:rPr lang="en-GB" dirty="0"/>
              <a:t>report, </a:t>
            </a:r>
            <a:r>
              <a:rPr lang="en-GB" dirty="0" err="1"/>
              <a:t>Erciyes</a:t>
            </a:r>
            <a:r>
              <a:rPr lang="en-GB" dirty="0"/>
              <a:t> University, Engineering Faculty, Computer </a:t>
            </a:r>
            <a:r>
              <a:rPr lang="en-GB" dirty="0" smtClean="0"/>
              <a:t>Engineering</a:t>
            </a:r>
            <a:r>
              <a:rPr lang="en-GB" dirty="0"/>
              <a:t> Department, 2005</a:t>
            </a:r>
            <a:r>
              <a:rPr lang="en-GB" dirty="0" smtClean="0"/>
              <a:t>.</a:t>
            </a:r>
          </a:p>
          <a:p>
            <a:pPr marL="0" indent="0">
              <a:buNone/>
            </a:pPr>
            <a:r>
              <a:rPr lang="en-GB" dirty="0" smtClean="0"/>
              <a:t>3. </a:t>
            </a:r>
            <a:r>
              <a:rPr lang="en-GB" dirty="0"/>
              <a:t>H. R. S. Al-</a:t>
            </a:r>
            <a:r>
              <a:rPr lang="en-GB" dirty="0" err="1"/>
              <a:t>Qunaieer</a:t>
            </a:r>
            <a:r>
              <a:rPr lang="en-GB" dirty="0"/>
              <a:t>, F.S. </a:t>
            </a:r>
            <a:r>
              <a:rPr lang="en-GB" dirty="0" err="1"/>
              <a:t>Tizhoosh</a:t>
            </a:r>
            <a:r>
              <a:rPr lang="en-GB" dirty="0"/>
              <a:t>, "Opposition based computing a survey," in Proc. Int. Joint Conference on Neural Networks, 2010, pp. 1098-7576, Barcelona, Spain</a:t>
            </a:r>
            <a:r>
              <a:rPr lang="en-GB" dirty="0" smtClean="0"/>
              <a:t>.</a:t>
            </a:r>
          </a:p>
          <a:p>
            <a:pPr marL="0" indent="0">
              <a:buNone/>
            </a:pPr>
            <a:r>
              <a:rPr lang="en-GB" dirty="0" smtClean="0"/>
              <a:t>4. </a:t>
            </a:r>
            <a:r>
              <a:rPr lang="en-GB" dirty="0"/>
              <a:t>A. </a:t>
            </a:r>
            <a:r>
              <a:rPr lang="en-GB" dirty="0" err="1"/>
              <a:t>Malisia</a:t>
            </a:r>
            <a:r>
              <a:rPr lang="en-GB" dirty="0"/>
              <a:t> and T. H.R., "Applying opposition-based ideas to the ant colony system," in Proc. IEEE Swarm Intelligence Symposium, 2007, pp. 182-189, Honolulu, HI</a:t>
            </a:r>
            <a:r>
              <a:rPr lang="en-GB" dirty="0" smtClean="0"/>
              <a:t>.</a:t>
            </a:r>
          </a:p>
          <a:p>
            <a:pPr marL="0" indent="0">
              <a:buNone/>
            </a:pPr>
            <a:r>
              <a:rPr lang="en-GB" dirty="0" smtClean="0"/>
              <a:t>5. </a:t>
            </a:r>
            <a:r>
              <a:rPr lang="en-GB" dirty="0"/>
              <a:t>H. </a:t>
            </a:r>
            <a:r>
              <a:rPr lang="en-GB" dirty="0" err="1"/>
              <a:t>Jabeen</a:t>
            </a:r>
            <a:r>
              <a:rPr lang="en-GB" dirty="0"/>
              <a:t>, Z. </a:t>
            </a:r>
            <a:r>
              <a:rPr lang="en-GB" dirty="0" err="1"/>
              <a:t>Jalil</a:t>
            </a:r>
            <a:r>
              <a:rPr lang="en-GB" dirty="0"/>
              <a:t>, and A. </a:t>
            </a:r>
            <a:r>
              <a:rPr lang="en-GB" dirty="0" err="1"/>
              <a:t>Baig</a:t>
            </a:r>
            <a:r>
              <a:rPr lang="en-GB" dirty="0"/>
              <a:t>, "Opposition based initialization in particle swarm optimization (O-PSO)," in Proc. ACM Conference on Genetic and Evolutionary Computation, 2009, pp. 2047-2052, Montreal, Canada</a:t>
            </a:r>
            <a:r>
              <a:rPr lang="en-GB" dirty="0" smtClean="0"/>
              <a:t>.</a:t>
            </a:r>
          </a:p>
          <a:p>
            <a:pPr marL="0" indent="0">
              <a:buNone/>
            </a:pPr>
            <a:r>
              <a:rPr lang="en-GB" dirty="0" smtClean="0"/>
              <a:t>6. </a:t>
            </a:r>
            <a:r>
              <a:rPr lang="en-GB" dirty="0"/>
              <a:t>D. Muñoz, D. Sánchez, C. Llanos, and M. Ayala-</a:t>
            </a:r>
            <a:r>
              <a:rPr lang="en-GB" dirty="0" err="1"/>
              <a:t>Rincón</a:t>
            </a:r>
            <a:r>
              <a:rPr lang="en-GB" dirty="0"/>
              <a:t>, "</a:t>
            </a:r>
            <a:r>
              <a:rPr lang="en-GB" dirty="0" err="1"/>
              <a:t>Tradeoff</a:t>
            </a:r>
            <a:r>
              <a:rPr lang="en-GB" dirty="0"/>
              <a:t> of FPGA design of a floating-point library for arithmetic </a:t>
            </a:r>
            <a:r>
              <a:rPr lang="en-GB" dirty="0" err="1"/>
              <a:t>operators,"Journal</a:t>
            </a:r>
            <a:r>
              <a:rPr lang="en-GB" dirty="0"/>
              <a:t> of Integrated Circuits and Systems, vol. 5, no. 1, pp. 42-52, 2010.</a:t>
            </a:r>
            <a:endParaRPr lang="en-GB" dirty="0" smtClean="0"/>
          </a:p>
        </p:txBody>
      </p:sp>
    </p:spTree>
    <p:extLst>
      <p:ext uri="{BB962C8B-B14F-4D97-AF65-F5344CB8AC3E}">
        <p14:creationId xmlns:p14="http://schemas.microsoft.com/office/powerpoint/2010/main" val="28043847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94360"/>
            <a:ext cx="10515600" cy="5582603"/>
          </a:xfrm>
        </p:spPr>
        <p:txBody>
          <a:bodyPr>
            <a:normAutofit fontScale="70000" lnSpcReduction="20000"/>
          </a:bodyPr>
          <a:lstStyle/>
          <a:p>
            <a:pPr marL="0" indent="0" algn="ctr">
              <a:buNone/>
            </a:pPr>
            <a:r>
              <a:rPr lang="en-GB" sz="7300" b="1" u="sng" dirty="0"/>
              <a:t>Introduction</a:t>
            </a:r>
          </a:p>
          <a:p>
            <a:pPr marL="0" indent="0">
              <a:buNone/>
            </a:pPr>
            <a:r>
              <a:rPr lang="en-GB" dirty="0"/>
              <a:t>Swarm intelligence-based algorithms have become useful techniques for solving optimization problems. Inspired on the intelligent foraging behaviour of honey bee swarms, the ABC has the advantage of easy implementation using fewer control parameters and parallel capabilities that can be explored so as to increase performance.</a:t>
            </a:r>
          </a:p>
          <a:p>
            <a:pPr marL="0" indent="0">
              <a:buNone/>
            </a:pPr>
            <a:endParaRPr lang="en-GB" dirty="0"/>
          </a:p>
          <a:p>
            <a:pPr marL="0" indent="0">
              <a:buNone/>
            </a:pPr>
            <a:r>
              <a:rPr lang="en-GB" dirty="0"/>
              <a:t>The ABC algorithm has been used for solving numerical optimization problem in which computational time is not a problem but it has shortcomings when dealing with applications such as online parameter estimation, mobile robotics controllers, adaptive control etc because they are required to perform optimization in real time.</a:t>
            </a:r>
          </a:p>
          <a:p>
            <a:pPr marL="0" indent="0">
              <a:buNone/>
            </a:pPr>
            <a:endParaRPr lang="en-GB" dirty="0"/>
          </a:p>
          <a:p>
            <a:pPr marL="0" indent="0">
              <a:buNone/>
            </a:pPr>
            <a:r>
              <a:rPr lang="en-GB" dirty="0"/>
              <a:t>The above suggests that using parallel architectures of the ABC algorithm will allow execution time to be decreased.</a:t>
            </a:r>
          </a:p>
          <a:p>
            <a:pPr marL="0" indent="0">
              <a:buNone/>
            </a:pPr>
            <a:endParaRPr lang="en-GB" dirty="0"/>
          </a:p>
          <a:p>
            <a:pPr marL="0" indent="0">
              <a:buNone/>
            </a:pPr>
            <a:r>
              <a:rPr lang="en-GB" dirty="0"/>
              <a:t>Previous parallel architectures of the ABC algorithm are GA (genetic algorithm), ACO (ant colony optimization) and PSO (particle swarm optimization) etc</a:t>
            </a:r>
          </a:p>
          <a:p>
            <a:pPr marL="0" indent="0">
              <a:buNone/>
            </a:pPr>
            <a:endParaRPr lang="en-GB" dirty="0"/>
          </a:p>
          <a:p>
            <a:pPr marL="0" indent="0">
              <a:buNone/>
            </a:pPr>
            <a:r>
              <a:rPr lang="en-GB" dirty="0"/>
              <a:t>Opposition based learning (OBL), introduced by </a:t>
            </a:r>
            <a:r>
              <a:rPr lang="en-GB" dirty="0" err="1" smtClean="0"/>
              <a:t>Tizhoosh</a:t>
            </a:r>
            <a:r>
              <a:rPr lang="en-GB" dirty="0" smtClean="0"/>
              <a:t> [1], </a:t>
            </a:r>
            <a:r>
              <a:rPr lang="en-GB" dirty="0"/>
              <a:t>is a technique that combat the “premature convergence problem” experience by population based algorithm. It can be used in two ways –</a:t>
            </a:r>
          </a:p>
          <a:p>
            <a:pPr marL="0" indent="0">
              <a:buNone/>
            </a:pPr>
            <a:r>
              <a:rPr lang="en-GB" dirty="0"/>
              <a:t>1. To improve the efficiency of algorithms by enhancing the searching process in the opposite direction of the current search</a:t>
            </a:r>
          </a:p>
          <a:p>
            <a:pPr marL="0" indent="0">
              <a:buNone/>
            </a:pPr>
            <a:r>
              <a:rPr lang="en-GB" dirty="0"/>
              <a:t>2. For introducing artificial diversity avoiding the “premature convergence” problem.</a:t>
            </a:r>
          </a:p>
          <a:p>
            <a:pPr marL="0" indent="0">
              <a:buNone/>
            </a:pPr>
            <a:endParaRPr lang="en-GB" dirty="0"/>
          </a:p>
          <a:p>
            <a:pPr marL="0" indent="0">
              <a:buNone/>
            </a:pPr>
            <a:r>
              <a:rPr lang="en-GB" dirty="0"/>
              <a:t>The above is the motivation for the proposal of FPGA parallel architecture for a novel ABC algorithm which makes use of the OBL approach.</a:t>
            </a:r>
          </a:p>
          <a:p>
            <a:pPr marL="0" indent="0">
              <a:buNone/>
            </a:pPr>
            <a:endParaRPr lang="en-GB" dirty="0"/>
          </a:p>
          <a:p>
            <a:pPr marL="0" indent="0">
              <a:buNone/>
            </a:pPr>
            <a:endParaRPr lang="en-GB" dirty="0"/>
          </a:p>
        </p:txBody>
      </p:sp>
    </p:spTree>
    <p:extLst>
      <p:ext uri="{BB962C8B-B14F-4D97-AF65-F5344CB8AC3E}">
        <p14:creationId xmlns:p14="http://schemas.microsoft.com/office/powerpoint/2010/main" val="23946664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95F1F8-E0BE-49E6-8F84-B2B573457978}"/>
              </a:ext>
            </a:extLst>
          </p:cNvPr>
          <p:cNvSpPr>
            <a:spLocks noGrp="1"/>
          </p:cNvSpPr>
          <p:nvPr>
            <p:ph idx="1"/>
          </p:nvPr>
        </p:nvSpPr>
        <p:spPr>
          <a:xfrm>
            <a:off x="838200" y="415636"/>
            <a:ext cx="10515600" cy="6123709"/>
          </a:xfrm>
        </p:spPr>
        <p:txBody>
          <a:bodyPr>
            <a:normAutofit/>
          </a:bodyPr>
          <a:lstStyle/>
          <a:p>
            <a:pPr marL="0" indent="0" algn="ctr">
              <a:buNone/>
            </a:pPr>
            <a:r>
              <a:rPr lang="en-GB" sz="4300" b="1" u="sng" dirty="0" smtClean="0"/>
              <a:t>Background.</a:t>
            </a:r>
          </a:p>
          <a:p>
            <a:pPr marL="0" indent="0">
              <a:buNone/>
            </a:pPr>
            <a:r>
              <a:rPr lang="en-GB" dirty="0" smtClean="0"/>
              <a:t>The ABC algorithm, introduced by </a:t>
            </a:r>
            <a:r>
              <a:rPr lang="en-GB" dirty="0" err="1" smtClean="0"/>
              <a:t>Karaboga</a:t>
            </a:r>
            <a:r>
              <a:rPr lang="en-GB" dirty="0" smtClean="0"/>
              <a:t> [2], simulates intelligent foraging behaviour of honey bee swarms.</a:t>
            </a:r>
          </a:p>
          <a:p>
            <a:pPr marL="0" indent="0">
              <a:buNone/>
            </a:pPr>
            <a:r>
              <a:rPr lang="en-GB" dirty="0" smtClean="0"/>
              <a:t>The colony of artificial bees are classified into three groups</a:t>
            </a:r>
          </a:p>
          <a:p>
            <a:pPr marL="0" indent="0">
              <a:buNone/>
            </a:pPr>
            <a:r>
              <a:rPr lang="en-GB" dirty="0" smtClean="0"/>
              <a:t>1. Employed </a:t>
            </a:r>
            <a:r>
              <a:rPr lang="en-GB" dirty="0" smtClean="0"/>
              <a:t>bees </a:t>
            </a:r>
            <a:r>
              <a:rPr lang="en-GB" dirty="0" smtClean="0"/>
              <a:t>are associated with </a:t>
            </a:r>
            <a:r>
              <a:rPr lang="en-GB" dirty="0" smtClean="0"/>
              <a:t>a certain </a:t>
            </a:r>
            <a:r>
              <a:rPr lang="en-GB" dirty="0" smtClean="0"/>
              <a:t>food source they are currently exploiting or are employed at</a:t>
            </a:r>
          </a:p>
          <a:p>
            <a:pPr marL="0" indent="0">
              <a:buNone/>
            </a:pPr>
            <a:r>
              <a:rPr lang="en-GB" dirty="0" smtClean="0"/>
              <a:t>2. </a:t>
            </a:r>
            <a:r>
              <a:rPr lang="en-GB" dirty="0" smtClean="0"/>
              <a:t>Onlookers waiting </a:t>
            </a:r>
            <a:r>
              <a:rPr lang="en-GB" dirty="0" smtClean="0"/>
              <a:t>in the dancing area of the nest, make decision of which food source must be followed based on information from employed bees</a:t>
            </a:r>
          </a:p>
          <a:p>
            <a:pPr marL="0" indent="0">
              <a:buNone/>
            </a:pPr>
            <a:r>
              <a:rPr lang="en-GB" dirty="0" smtClean="0"/>
              <a:t>3. Scouts who surrounds the nest </a:t>
            </a:r>
            <a:r>
              <a:rPr lang="en-GB" dirty="0" smtClean="0"/>
              <a:t>are continually </a:t>
            </a:r>
            <a:r>
              <a:rPr lang="en-GB" dirty="0" smtClean="0"/>
              <a:t>looking (random search) for a food source to </a:t>
            </a:r>
            <a:r>
              <a:rPr lang="en-GB" dirty="0" smtClean="0"/>
              <a:t>exploit</a:t>
            </a:r>
            <a:r>
              <a:rPr lang="en-GB" dirty="0" smtClean="0"/>
              <a:t>.</a:t>
            </a:r>
          </a:p>
          <a:p>
            <a:pPr marL="0" indent="0">
              <a:buNone/>
            </a:pPr>
            <a:r>
              <a:rPr lang="en-GB" dirty="0"/>
              <a:t>The algorithm </a:t>
            </a:r>
            <a:r>
              <a:rPr lang="en-GB" dirty="0" smtClean="0"/>
              <a:t>is </a:t>
            </a:r>
            <a:endParaRPr lang="en-GB" dirty="0"/>
          </a:p>
          <a:p>
            <a:pPr marL="0" indent="0">
              <a:buNone/>
            </a:pPr>
            <a:r>
              <a:rPr lang="en-GB" dirty="0" smtClean="0"/>
              <a:t>where </a:t>
            </a:r>
            <a:r>
              <a:rPr lang="en-GB" dirty="0" err="1"/>
              <a:t>i</a:t>
            </a:r>
            <a:r>
              <a:rPr lang="en-GB" dirty="0"/>
              <a:t>=1,…,S,S is the size of the population, pi is the probability of the </a:t>
            </a:r>
            <a:r>
              <a:rPr lang="en-GB" dirty="0" err="1"/>
              <a:t>i-th</a:t>
            </a:r>
            <a:r>
              <a:rPr lang="en-GB" dirty="0"/>
              <a:t> solution, fi is the fitness of the </a:t>
            </a:r>
            <a:r>
              <a:rPr lang="en-GB" dirty="0" err="1"/>
              <a:t>i-th</a:t>
            </a:r>
            <a:r>
              <a:rPr lang="en-GB" dirty="0"/>
              <a:t> solution and max(f) is the maximum fitness in the population of solutions</a:t>
            </a:r>
            <a:r>
              <a:rPr lang="en-GB" dirty="0" smtClean="0"/>
              <a:t>.</a:t>
            </a:r>
            <a:endParaRPr lang="en-GB" dirty="0" smtClean="0"/>
          </a:p>
        </p:txBody>
      </p:sp>
      <p:pic>
        <p:nvPicPr>
          <p:cNvPr id="9" name="Picture 8"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5199" y="3925388"/>
            <a:ext cx="2010734" cy="861744"/>
          </a:xfrm>
          <a:prstGeom prst="rect">
            <a:avLst/>
          </a:prstGeom>
        </p:spPr>
      </p:pic>
    </p:spTree>
    <p:extLst>
      <p:ext uri="{BB962C8B-B14F-4D97-AF65-F5344CB8AC3E}">
        <p14:creationId xmlns:p14="http://schemas.microsoft.com/office/powerpoint/2010/main" val="18093790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32509"/>
            <a:ext cx="10515600" cy="5844454"/>
          </a:xfrm>
        </p:spPr>
        <p:txBody>
          <a:bodyPr>
            <a:normAutofit/>
          </a:bodyPr>
          <a:lstStyle/>
          <a:p>
            <a:pPr marL="0" indent="0">
              <a:buNone/>
            </a:pPr>
            <a:endParaRPr lang="en-GB" dirty="0" smtClean="0"/>
          </a:p>
          <a:p>
            <a:pPr marL="0" indent="0">
              <a:buNone/>
            </a:pPr>
            <a:r>
              <a:rPr lang="en-GB" dirty="0" smtClean="0"/>
              <a:t>The Opposition-based Learning (OBL) approach allows the population-based approach above to search for an optimal point in the opposite direction. The idea is that when a solution is being exploited in one direction, it is beneficial to consider the opposite direction too.</a:t>
            </a:r>
          </a:p>
          <a:p>
            <a:pPr marL="0" indent="0">
              <a:buNone/>
            </a:pPr>
            <a:endParaRPr lang="en-GB" dirty="0"/>
          </a:p>
          <a:p>
            <a:pPr marL="0" indent="0">
              <a:buNone/>
            </a:pPr>
            <a:r>
              <a:rPr lang="en-GB" dirty="0" smtClean="0"/>
              <a:t>This technique was initially applied to genetic algorithm in which anti-chromosomes</a:t>
            </a:r>
            <a:r>
              <a:rPr lang="en-GB" dirty="0"/>
              <a:t> </a:t>
            </a:r>
            <a:r>
              <a:rPr lang="en-GB" dirty="0" smtClean="0"/>
              <a:t>allow the search process to be accelerated and has been applied to neural computing in which the concepts of opposite weight and opposite network can be used to improve results [1].</a:t>
            </a:r>
          </a:p>
          <a:p>
            <a:pPr marL="0" indent="0">
              <a:buNone/>
            </a:pPr>
            <a:r>
              <a:rPr lang="en-GB" dirty="0" smtClean="0"/>
              <a:t>Other places OBL has been applied are Differential Evolution (DE), Ant Colony Optimization (ACO) and Particle Swarm Optimization (PSO) [3] [4] [5].</a:t>
            </a:r>
          </a:p>
          <a:p>
            <a:pPr marL="0" indent="0">
              <a:buNone/>
            </a:pPr>
            <a:r>
              <a:rPr lang="en-GB" dirty="0" smtClean="0"/>
              <a:t>The algorithm for OABC </a:t>
            </a:r>
            <a:r>
              <a:rPr lang="en-GB" dirty="0"/>
              <a:t>is </a:t>
            </a:r>
            <a:endParaRPr lang="en-GB" dirty="0" smtClean="0"/>
          </a:p>
          <a:p>
            <a:pPr marL="0" indent="0">
              <a:buNone/>
            </a:pPr>
            <a:endParaRPr lang="en-GB" dirty="0" smtClean="0"/>
          </a:p>
          <a:p>
            <a:pPr marL="0" indent="0">
              <a:buNone/>
            </a:pPr>
            <a:r>
              <a:rPr lang="en-GB" dirty="0" smtClean="0"/>
              <a:t>where </a:t>
            </a:r>
            <a:r>
              <a:rPr lang="en-GB" dirty="0"/>
              <a:t>k=1,…,</a:t>
            </a:r>
            <a:r>
              <a:rPr lang="en-GB" dirty="0" err="1"/>
              <a:t>S,j</a:t>
            </a:r>
            <a:r>
              <a:rPr lang="en-GB" dirty="0"/>
              <a:t>=1,…,N,N is the dimensionality of the problem, </a:t>
            </a:r>
            <a:r>
              <a:rPr lang="en-GB" dirty="0" err="1"/>
              <a:t>ϕij</a:t>
            </a:r>
            <a:r>
              <a:rPr lang="en-GB" dirty="0"/>
              <a:t> is an uniform random number generated in the range [–1, 1]. In this equation k and j are </a:t>
            </a:r>
            <a:r>
              <a:rPr lang="en-GB" dirty="0" err="1" smtClean="0"/>
              <a:t>randomy</a:t>
            </a:r>
            <a:r>
              <a:rPr lang="en-GB" dirty="0" smtClean="0"/>
              <a:t> </a:t>
            </a:r>
            <a:r>
              <a:rPr lang="en-GB" dirty="0"/>
              <a:t>generated and k needs to be different of </a:t>
            </a:r>
            <a:r>
              <a:rPr lang="en-GB" dirty="0" err="1"/>
              <a:t>i</a:t>
            </a:r>
            <a:r>
              <a:rPr lang="en-GB" dirty="0" smtClean="0"/>
              <a:t>.</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5702" y="3679285"/>
            <a:ext cx="3934240" cy="807924"/>
          </a:xfrm>
          <a:prstGeom prst="rect">
            <a:avLst/>
          </a:prstGeom>
        </p:spPr>
      </p:pic>
    </p:spTree>
    <p:extLst>
      <p:ext uri="{BB962C8B-B14F-4D97-AF65-F5344CB8AC3E}">
        <p14:creationId xmlns:p14="http://schemas.microsoft.com/office/powerpoint/2010/main" val="16049152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199505"/>
            <a:ext cx="8757611" cy="6059979"/>
          </a:xfrm>
        </p:spPr>
        <p:txBody>
          <a:bodyPr>
            <a:normAutofit/>
          </a:bodyPr>
          <a:lstStyle/>
          <a:p>
            <a:pPr marL="0" indent="0" algn="ctr">
              <a:buNone/>
            </a:pPr>
            <a:r>
              <a:rPr lang="en-GB" b="1" u="sng" dirty="0"/>
              <a:t>FPGA Implementation</a:t>
            </a:r>
          </a:p>
          <a:p>
            <a:pPr marL="0" indent="0">
              <a:buNone/>
            </a:pPr>
            <a:endParaRPr lang="en-GB" dirty="0" smtClean="0"/>
          </a:p>
          <a:p>
            <a:pPr marL="0" indent="0">
              <a:buNone/>
            </a:pPr>
            <a:r>
              <a:rPr lang="en-GB" dirty="0" smtClean="0"/>
              <a:t>The proposed HPOABC architecture used several floating-point libraries for arithmetic computations [6] – this is justified given the dynamic range required during optimization process where the algorithm operates between large and small real numbers.</a:t>
            </a:r>
          </a:p>
          <a:p>
            <a:pPr marL="0" indent="0">
              <a:buNone/>
            </a:pPr>
            <a:r>
              <a:rPr lang="en-GB" dirty="0" smtClean="0"/>
              <a:t>Two modifications were made. The first is the use of a simplified random number generator (RNG) based on a linear feedback shift register (LFSR) which provides pseudo-random binary sequence and the second is the stochastic behaviour of the original ABC algorithm is based on several agents moving randomly on a search space.</a:t>
            </a:r>
          </a:p>
          <a:p>
            <a:pPr marL="0" indent="0">
              <a:buNone/>
            </a:pPr>
            <a:r>
              <a:rPr lang="en-GB" dirty="0"/>
              <a:t>As stated by equation </a:t>
            </a:r>
            <a:r>
              <a:rPr lang="en-GB" dirty="0" smtClean="0"/>
              <a:t>for OABC </a:t>
            </a:r>
            <a:r>
              <a:rPr lang="en-GB" dirty="0"/>
              <a:t>the bees update process requires to use an RNG, two additions/subtractions (FP Add) and one multiplication (</a:t>
            </a:r>
            <a:r>
              <a:rPr lang="en-GB" dirty="0" err="1"/>
              <a:t>FPmul</a:t>
            </a:r>
            <a:r>
              <a:rPr lang="en-GB" dirty="0" smtClean="0"/>
              <a:t>).</a:t>
            </a:r>
            <a:endParaRPr lang="en-GB" dirty="0"/>
          </a:p>
        </p:txBody>
      </p:sp>
    </p:spTree>
    <p:extLst>
      <p:ext uri="{BB962C8B-B14F-4D97-AF65-F5344CB8AC3E}">
        <p14:creationId xmlns:p14="http://schemas.microsoft.com/office/powerpoint/2010/main" val="5632651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15636"/>
            <a:ext cx="10515600" cy="5761327"/>
          </a:xfrm>
        </p:spPr>
        <p:txBody>
          <a:bodyPr>
            <a:normAutofit fontScale="85000" lnSpcReduction="20000"/>
          </a:bodyPr>
          <a:lstStyle/>
          <a:p>
            <a:pPr marL="0" indent="0">
              <a:buNone/>
            </a:pPr>
            <a:r>
              <a:rPr lang="en-GB" sz="2000" dirty="0"/>
              <a:t>Fig. 1 shows the implementation of the update process for one single bee. The update process is performed in four </a:t>
            </a:r>
            <a:r>
              <a:rPr lang="en-GB" sz="2000" dirty="0" err="1"/>
              <a:t>sequencial</a:t>
            </a:r>
            <a:r>
              <a:rPr lang="en-GB" sz="2000" dirty="0"/>
              <a:t> states. States one and three share the same FP add unit. The last state checks if the new position </a:t>
            </a:r>
            <a:r>
              <a:rPr lang="en-GB" sz="2000" dirty="0" err="1"/>
              <a:t>xi,j</a:t>
            </a:r>
            <a:r>
              <a:rPr lang="en-GB" sz="2000" dirty="0"/>
              <a:t> left the search space. Since employers and onlooker bees update their positions at different moments; the same architecture can be shared for both employers and onlookers, saving hardware resources.</a:t>
            </a:r>
            <a:endParaRPr lang="en-GB" sz="2000" b="1" dirty="0" smtClean="0"/>
          </a:p>
          <a:p>
            <a:pPr marL="0" indent="0">
              <a:buNone/>
            </a:pPr>
            <a:endParaRPr lang="en-GB" sz="2000" b="1" dirty="0"/>
          </a:p>
          <a:p>
            <a:pPr marL="0" indent="0">
              <a:buNone/>
            </a:pPr>
            <a:endParaRPr lang="en-GB" sz="2000" b="1" dirty="0" smtClean="0"/>
          </a:p>
          <a:p>
            <a:pPr marL="0" indent="0">
              <a:buNone/>
            </a:pPr>
            <a:endParaRPr lang="en-GB" sz="2000" b="1" dirty="0"/>
          </a:p>
          <a:p>
            <a:pPr marL="0" indent="0">
              <a:buNone/>
            </a:pPr>
            <a:endParaRPr lang="en-GB" sz="2000" b="1" dirty="0" smtClean="0"/>
          </a:p>
          <a:p>
            <a:pPr marL="0" indent="0">
              <a:buNone/>
            </a:pPr>
            <a:endParaRPr lang="en-GB" sz="2000" b="1" dirty="0"/>
          </a:p>
          <a:p>
            <a:pPr marL="0" indent="0">
              <a:buNone/>
            </a:pPr>
            <a:endParaRPr lang="en-GB" sz="2000" b="1" dirty="0" smtClean="0"/>
          </a:p>
          <a:p>
            <a:pPr marL="0" indent="0">
              <a:buNone/>
            </a:pPr>
            <a:endParaRPr lang="en-GB" sz="2000" b="1" dirty="0"/>
          </a:p>
          <a:p>
            <a:pPr marL="0" indent="0">
              <a:buNone/>
            </a:pPr>
            <a:endParaRPr lang="en-GB" sz="2000" b="1" dirty="0" smtClean="0"/>
          </a:p>
          <a:p>
            <a:pPr marL="0" indent="0">
              <a:buNone/>
            </a:pPr>
            <a:endParaRPr lang="en-GB" sz="2000" b="1" dirty="0"/>
          </a:p>
          <a:p>
            <a:pPr marL="0" indent="0">
              <a:buNone/>
            </a:pPr>
            <a:endParaRPr lang="en-GB" sz="2000" b="1" dirty="0" smtClean="0"/>
          </a:p>
          <a:p>
            <a:pPr marL="0" indent="0">
              <a:buNone/>
            </a:pPr>
            <a:endParaRPr lang="en-GB" sz="2000" b="1" dirty="0"/>
          </a:p>
          <a:p>
            <a:pPr marL="0" indent="0">
              <a:buNone/>
            </a:pPr>
            <a:endParaRPr lang="en-GB" sz="2000" b="1" dirty="0" smtClean="0"/>
          </a:p>
          <a:p>
            <a:pPr marL="0" indent="0">
              <a:buNone/>
            </a:pPr>
            <a:r>
              <a:rPr lang="en-GB" sz="2000" b="1" dirty="0" smtClean="0"/>
              <a:t>Fig</a:t>
            </a:r>
            <a:r>
              <a:rPr lang="en-GB" sz="2000" b="1" dirty="0"/>
              <a:t>. 1. </a:t>
            </a:r>
            <a:r>
              <a:rPr lang="en-GB" sz="2000" dirty="0"/>
              <a:t>Architecture for updating the bee position</a:t>
            </a:r>
            <a:endParaRPr lang="en-GB" sz="2000" dirty="0" smtClean="0"/>
          </a:p>
        </p:txBody>
      </p:sp>
      <p:pic>
        <p:nvPicPr>
          <p:cNvPr id="5" name="Picture 4"/>
          <p:cNvPicPr>
            <a:picLocks noChangeAspect="1"/>
          </p:cNvPicPr>
          <p:nvPr/>
        </p:nvPicPr>
        <p:blipFill>
          <a:blip r:embed="rId2"/>
          <a:stretch>
            <a:fillRect/>
          </a:stretch>
        </p:blipFill>
        <p:spPr>
          <a:xfrm>
            <a:off x="2828233" y="1675532"/>
            <a:ext cx="5238750" cy="3257550"/>
          </a:xfrm>
          <a:prstGeom prst="rect">
            <a:avLst/>
          </a:prstGeom>
        </p:spPr>
      </p:pic>
    </p:spTree>
    <p:extLst>
      <p:ext uri="{BB962C8B-B14F-4D97-AF65-F5344CB8AC3E}">
        <p14:creationId xmlns:p14="http://schemas.microsoft.com/office/powerpoint/2010/main" val="28448525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15885"/>
            <a:ext cx="8596668" cy="5725478"/>
          </a:xfrm>
        </p:spPr>
        <p:txBody>
          <a:bodyPr/>
          <a:lstStyle/>
          <a:p>
            <a:pPr marL="0" indent="0">
              <a:buNone/>
            </a:pPr>
            <a:r>
              <a:rPr lang="en-GB" dirty="0" smtClean="0"/>
              <a:t>Fig</a:t>
            </a:r>
            <a:r>
              <a:rPr lang="en-GB" dirty="0"/>
              <a:t>. 2 depicts the general architecture of the proposed HPOABC algorithm. It is composed of several </a:t>
            </a:r>
            <a:r>
              <a:rPr lang="en-GB" dirty="0" err="1"/>
              <a:t>sequencial</a:t>
            </a:r>
            <a:r>
              <a:rPr lang="en-GB" dirty="0"/>
              <a:t> states that are controlled by a finite state machine (FSM). At the first state a RNG initializes the bees position and store it in a register. Afterwards, S parallel RNGs are computed and used for selecting the </a:t>
            </a:r>
            <a:r>
              <a:rPr lang="en-GB" dirty="0" err="1"/>
              <a:t>neighbor</a:t>
            </a:r>
            <a:r>
              <a:rPr lang="en-GB" dirty="0"/>
              <a:t> k and parameter j to be optimized. At the third state, these RNGs are used as inputs of S parallel bees (above explained).</a:t>
            </a:r>
          </a:p>
          <a:p>
            <a:pPr marL="0" indent="0">
              <a:buNone/>
            </a:pPr>
            <a:endParaRPr lang="en-GB" dirty="0"/>
          </a:p>
        </p:txBody>
      </p:sp>
      <p:pic>
        <p:nvPicPr>
          <p:cNvPr id="4" name="Picture 3"/>
          <p:cNvPicPr>
            <a:picLocks noChangeAspect="1"/>
          </p:cNvPicPr>
          <p:nvPr/>
        </p:nvPicPr>
        <p:blipFill>
          <a:blip r:embed="rId2"/>
          <a:stretch>
            <a:fillRect/>
          </a:stretch>
        </p:blipFill>
        <p:spPr>
          <a:xfrm>
            <a:off x="406300" y="2418211"/>
            <a:ext cx="9086835" cy="3325594"/>
          </a:xfrm>
          <a:prstGeom prst="rect">
            <a:avLst/>
          </a:prstGeom>
        </p:spPr>
      </p:pic>
    </p:spTree>
    <p:extLst>
      <p:ext uri="{BB962C8B-B14F-4D97-AF65-F5344CB8AC3E}">
        <p14:creationId xmlns:p14="http://schemas.microsoft.com/office/powerpoint/2010/main" val="6158096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68036"/>
            <a:ext cx="10515600" cy="5957455"/>
          </a:xfrm>
        </p:spPr>
        <p:txBody>
          <a:bodyPr/>
          <a:lstStyle/>
          <a:p>
            <a:pPr marL="0" indent="0" algn="ctr">
              <a:buNone/>
            </a:pPr>
            <a:r>
              <a:rPr lang="en-GB" b="1" u="sng" dirty="0"/>
              <a:t>Results</a:t>
            </a:r>
          </a:p>
          <a:p>
            <a:pPr marL="0" indent="0">
              <a:buNone/>
            </a:pPr>
            <a:r>
              <a:rPr lang="en-GB" sz="2000" dirty="0"/>
              <a:t>The proposed HPOABC architecture was synthesized in the ISE 10.1 development tool for a Virtex5 FPGA device. In this work we report results for a specific case of 10 parallel food sources using 10 employers and 10 onlookers (S=10) optimizing a 6-dimensional problem (N=6). Four well-known benchmarks were used for validating the proposed architecture. A minimization objective is intended in order to find the global minimum point of the Sphere (3), Quadric (4), </a:t>
            </a:r>
            <a:r>
              <a:rPr lang="en-GB" sz="2000" dirty="0" err="1"/>
              <a:t>Rastrigin</a:t>
            </a:r>
            <a:r>
              <a:rPr lang="en-GB" sz="2000" dirty="0"/>
              <a:t> (5) and </a:t>
            </a:r>
            <a:r>
              <a:rPr lang="en-GB" sz="2000" dirty="0" err="1"/>
              <a:t>Rosenbrock</a:t>
            </a:r>
            <a:r>
              <a:rPr lang="en-GB" sz="2000" dirty="0"/>
              <a:t> (6) benchmarks. All the fitness functions have a global minimum value equal to zero (f(x)=0) at the positions x(</a:t>
            </a:r>
            <a:r>
              <a:rPr lang="en-GB" sz="2000" dirty="0" err="1"/>
              <a:t>i</a:t>
            </a:r>
            <a:r>
              <a:rPr lang="en-GB" sz="2000" dirty="0"/>
              <a:t>)=0 for the Sphere, Quadric and </a:t>
            </a:r>
            <a:r>
              <a:rPr lang="en-GB" sz="2000" dirty="0" err="1"/>
              <a:t>Rastrigin</a:t>
            </a:r>
            <a:r>
              <a:rPr lang="en-GB" sz="2000" dirty="0"/>
              <a:t> problems and x(</a:t>
            </a:r>
            <a:r>
              <a:rPr lang="en-GB" sz="2000" dirty="0" err="1"/>
              <a:t>i</a:t>
            </a:r>
            <a:r>
              <a:rPr lang="en-GB" sz="2000" dirty="0"/>
              <a:t>)=1 for the </a:t>
            </a:r>
            <a:r>
              <a:rPr lang="en-GB" sz="2000" dirty="0" err="1"/>
              <a:t>Rosenbrock</a:t>
            </a:r>
            <a:r>
              <a:rPr lang="en-GB" sz="2000" dirty="0"/>
              <a:t> problem, where </a:t>
            </a:r>
            <a:r>
              <a:rPr lang="en-GB" sz="2000" dirty="0" err="1"/>
              <a:t>i</a:t>
            </a:r>
            <a:r>
              <a:rPr lang="en-GB" sz="2000" dirty="0"/>
              <a:t>=1…N</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0774" y="3495583"/>
            <a:ext cx="6332284" cy="3133367"/>
          </a:xfrm>
          <a:prstGeom prst="rect">
            <a:avLst/>
          </a:prstGeom>
        </p:spPr>
      </p:pic>
    </p:spTree>
    <p:extLst>
      <p:ext uri="{BB962C8B-B14F-4D97-AF65-F5344CB8AC3E}">
        <p14:creationId xmlns:p14="http://schemas.microsoft.com/office/powerpoint/2010/main" val="18306895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71055"/>
            <a:ext cx="10515600" cy="5705908"/>
          </a:xfrm>
        </p:spPr>
        <p:txBody>
          <a:bodyPr>
            <a:normAutofit/>
          </a:bodyPr>
          <a:lstStyle/>
          <a:p>
            <a:pPr marL="0" indent="0">
              <a:buNone/>
            </a:pPr>
            <a:r>
              <a:rPr lang="en-GB" b="1" dirty="0" smtClean="0"/>
              <a:t>A</a:t>
            </a:r>
            <a:r>
              <a:rPr lang="en-GB" b="1" dirty="0"/>
              <a:t>. Synthesis Results</a:t>
            </a:r>
          </a:p>
          <a:p>
            <a:pPr marL="0" indent="0">
              <a:buNone/>
            </a:pPr>
            <a:r>
              <a:rPr lang="en-GB" dirty="0"/>
              <a:t>The cost in logic area is reported in terms of flip-flops (FF), Look-up tables (LUTs) and dedicated DSP blocks consumption. The performance is represented in Megahertz. As expected, the hardware resource utilization depends on the complexity of the optimization problems. It can be observed that the proposed HPOABC architecture is effectively implemented on the FPGA device for the f1,f2 and f4 benchmarks, having more that 50% of the available resources for future implementations</a:t>
            </a:r>
            <a:r>
              <a:rPr lang="en-GB" dirty="0" smtClean="0"/>
              <a:t>.  </a:t>
            </a:r>
            <a:r>
              <a:rPr lang="en-GB" sz="1600" dirty="0" smtClean="0"/>
              <a:t>Table below is the Synthesis Results (chip xc5vlx110t), 10 food sources, 32 bits</a:t>
            </a:r>
          </a:p>
        </p:txBody>
      </p:sp>
      <p:pic>
        <p:nvPicPr>
          <p:cNvPr id="4" name="Picture 3"/>
          <p:cNvPicPr>
            <a:picLocks noChangeAspect="1"/>
          </p:cNvPicPr>
          <p:nvPr/>
        </p:nvPicPr>
        <p:blipFill>
          <a:blip r:embed="rId2"/>
          <a:stretch>
            <a:fillRect/>
          </a:stretch>
        </p:blipFill>
        <p:spPr>
          <a:xfrm>
            <a:off x="2763547" y="3728707"/>
            <a:ext cx="6415523" cy="1493067"/>
          </a:xfrm>
          <a:prstGeom prst="rect">
            <a:avLst/>
          </a:prstGeom>
        </p:spPr>
      </p:pic>
    </p:spTree>
    <p:extLst>
      <p:ext uri="{BB962C8B-B14F-4D97-AF65-F5344CB8AC3E}">
        <p14:creationId xmlns:p14="http://schemas.microsoft.com/office/powerpoint/2010/main" val="2702209174"/>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1095</TotalTime>
  <Words>1322</Words>
  <Application>Microsoft Office PowerPoint</Application>
  <PresentationFormat>Widescreen</PresentationFormat>
  <Paragraphs>67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Wingdings 3</vt:lpstr>
      <vt:lpstr>Facet</vt:lpstr>
      <vt:lpstr>Accelerating the Artificial Bee Colony Algorithm by Hardware Parallel Implementations        Presenter – Michael Onileowo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vector>
  </TitlesOfParts>
  <Company>University of the West of England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Onileowo</dc:creator>
  <cp:lastModifiedBy>Michael Onileowo</cp:lastModifiedBy>
  <cp:revision>34</cp:revision>
  <dcterms:created xsi:type="dcterms:W3CDTF">2018-11-26T14:49:45Z</dcterms:created>
  <dcterms:modified xsi:type="dcterms:W3CDTF">2018-11-29T13:57:49Z</dcterms:modified>
</cp:coreProperties>
</file>