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3839-236B-3DB8-6B00-CA4675C9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F2E24-B085-A6CD-1F63-F5B88584B85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FB3B5-B273-78E4-6499-052AEA1241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03CA524-D7B5-4292-8FF0-97769737A217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9F8C2-11C5-B67E-6D42-114EB05EF2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A4F9A-48F7-9331-9192-E58CFA0BA63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C129FD-64A2-44D9-8DF5-F651D30314C0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78823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17A5-B132-D756-AAA8-E8B860C785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33360-1869-4209-C125-C574EABC3578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85B4F-009C-5DB8-12DF-4AB093C4F9B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C5D847-98E7-4405-B314-17D62204F0F4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7639-FAC6-586D-C98A-AAC26D8045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E43A-CFB5-C45B-87D3-722ECA372D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77A8C1-D4C7-46E4-9995-5D67EBC2AEA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99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9BD28-D4C5-B99D-192D-37D838B87114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C0C62-6285-BDD0-D35F-F2A8F6D52ED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6C173-EBEF-73FE-10E1-B9EE2C275CB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D04C8F-26C8-4AD7-813A-E427FF9EB48C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8A055-0547-6C3A-42C0-2123864D543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72A0-EDB7-2D05-B793-6F514DF804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65CC486-6A7D-4087-B6B5-A5A2BE32C39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074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8EE4-EB3E-EF86-6546-2AAB281A21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027E6-07F0-D480-166C-4D16288B0CC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9B79-C97E-5574-7309-34DA394B20D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75E0AF-FD42-413F-ABA8-1DA129460BA9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003D-4F58-DE60-FF92-CF769230F8D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76943-C35B-713B-0978-7A8473E4F8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FA568E-5ACF-4DFB-A6FC-F08C8ED22D3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185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BAAA5-490F-5027-28EE-24218A2FE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D1D37-48DA-A21B-4E6B-F929614D58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8752B-D439-9EC6-7E81-3E4E0E7447A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F33D5B-B127-4711-88FC-A3A6F637924F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910AD-F4C6-86A7-418A-278DB895A6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1510-F24F-9404-178D-5A229CAABCB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300ED5-E064-4529-A34E-99D81FB696D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6415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D11F-5D00-9749-70DB-8E37EB3AFE0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ECB20-483C-A9AD-3FD4-0DC26B3749F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632A7-DEF0-83F7-EBDA-E4FCA512916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F6C42-FC22-5103-707C-8AF3416213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F8C05A-DF06-41F3-B4BA-BFCAEE0A0E74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68136-1C0A-804F-1701-3F13E56AF2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7CF02-0385-9ED0-CFC8-3780AD5D07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050171-31A2-4908-80A6-9B376D018FE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73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8449-B998-D48F-39A0-EAA9437017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7A680-8975-C596-EB16-1FA588C5D7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13445-BEAB-5BC9-9B64-B5354033EB90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97D276-969E-FDE8-AA27-1E0D93386D1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F51BC3-2ACE-6FD3-93B1-0F8D163A4A42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6F832-4946-128C-60CE-2C6996ADFD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0D0BA45-EFB3-44F3-85ED-07F3D21FDA24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B58838-FFE5-4D76-C683-281C36866CF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64BCD-46B8-D627-6667-4902838FB2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83BDDC0-AEF5-4256-A7EC-40DA4C354A0A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7516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9A6E-C5BE-03F3-3655-E8E236CF23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4EE30B-997F-D9C6-2E74-A45B65207F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613D8B-F305-4138-A268-D140B1322B6F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98B56-B07E-1DB8-07F6-A610B45070B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D60A68-D873-02D1-BB52-9FCEA49EA62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8ADFC8-68C7-4788-9A66-994682D3FC2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525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FCEB4-2401-E73A-052B-52E741974CC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15D20E-1555-49C6-B537-9DE6E695EC24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DC752-5388-3CD4-B6DD-4F00353B662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2DE8D-4984-900F-3A5B-BF0CE599D7C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D91D29E-BB0C-4648-8116-D14B996E8DB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92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269FB-1662-5A0E-27BE-3F395E4A9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9B79-D0E5-9B70-B22D-524521B081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B710-1B4E-7BD8-9619-55B401B7B94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7F11D-2FE9-BDD0-C879-93AF2DC87A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4B932D-E4B3-4570-A819-61738701773F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6216-8E86-9038-0D8E-CB6FF41062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97E5D-E2E1-E19C-DE36-997AFD53296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63351B9-C2A3-452F-9E8B-1649C3F6780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00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BB475-09BC-09F5-2773-B7689CC47E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03757-AA48-AA73-3D7A-80E14D7CA66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90473-674C-6C22-049A-793FA5FACF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EE3CFC-C62E-98C3-3E2D-6C37BA0993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59BC9-C601-4924-AA0C-4614125A7491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C20E4-982B-7B15-CC39-F64F27E2529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92655-7436-6C5C-8D9C-F1215E2C7A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2C2EB8-027D-4AFD-83D9-1DF1D7D5B93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833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8E798-B6BD-8644-1034-821134B321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1E1ED-897B-8F00-547F-39824E127F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4258-CD4A-2C0F-4735-91CFDCA30F1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8D80C309-AD22-4AFF-A179-4217686276F8}" type="datetime1">
              <a:rPr lang="en-GB"/>
              <a:pPr lvl="0"/>
              <a:t>01/07/2025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6D76-2563-BAF8-511A-4D50693EB033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ECAC1-1E18-675A-261C-087B60230FD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1942F740-1509-405B-AAB8-605592A62747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GB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GB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GB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80C8-93A7-6088-153B-0B9F4E301153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Neural Networks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FA1ECC-C405-5A36-B540-614037CB44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652DA-8763-F0F5-5FCC-86D74636E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Sections in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B10A1-7A54-B6ED-B513-EFE74AC792A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Preparation of Data</a:t>
            </a:r>
          </a:p>
          <a:p>
            <a:pPr lvl="0"/>
            <a:r>
              <a:rPr lang="en-GB"/>
              <a:t>Network Architecture</a:t>
            </a:r>
          </a:p>
          <a:p>
            <a:pPr lvl="0"/>
            <a:r>
              <a:rPr lang="en-GB"/>
              <a:t>Learning rate</a:t>
            </a:r>
          </a:p>
          <a:p>
            <a:pPr lvl="0"/>
            <a:r>
              <a:rPr lang="en-GB"/>
              <a:t>Dropout rate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0DFC7-27D7-BF5B-7932-3FF12DBAD9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Preparation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6F8BF-C2CB-006F-B2EC-2D28AB1301C5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GB"/>
              <a:t>Import CIFAR10 (60,000 32x32 pixel colour images)</a:t>
            </a:r>
          </a:p>
          <a:p>
            <a:pPr lvl="0">
              <a:lnSpc>
                <a:spcPct val="80000"/>
              </a:lnSpc>
            </a:pPr>
            <a:r>
              <a:rPr lang="en-GB"/>
              <a:t>Split into training and test data </a:t>
            </a:r>
          </a:p>
          <a:p>
            <a:pPr lvl="1">
              <a:lnSpc>
                <a:spcPct val="80000"/>
              </a:lnSpc>
            </a:pPr>
            <a:r>
              <a:rPr lang="en-GB"/>
              <a:t>Array of integers (32x32x3 per image)</a:t>
            </a:r>
          </a:p>
          <a:p>
            <a:pPr lvl="1">
              <a:lnSpc>
                <a:spcPct val="80000"/>
              </a:lnSpc>
            </a:pPr>
            <a:r>
              <a:rPr lang="en-GB"/>
              <a:t>Each image has a corresponding label</a:t>
            </a:r>
          </a:p>
          <a:p>
            <a:pPr lvl="1">
              <a:lnSpc>
                <a:spcPct val="80000"/>
              </a:lnSpc>
            </a:pPr>
            <a:endParaRPr lang="en-GB"/>
          </a:p>
          <a:p>
            <a:pPr lvl="0">
              <a:lnSpc>
                <a:spcPct val="80000"/>
              </a:lnSpc>
            </a:pPr>
            <a:r>
              <a:rPr lang="en-GB"/>
              <a:t>Experiment 1:</a:t>
            </a:r>
          </a:p>
          <a:p>
            <a:pPr lvl="1">
              <a:lnSpc>
                <a:spcPct val="80000"/>
              </a:lnSpc>
            </a:pPr>
            <a:r>
              <a:rPr lang="en-GB"/>
              <a:t>2/3 images for training, 1/3 images for testing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GB"/>
          </a:p>
          <a:p>
            <a:pPr lvl="0">
              <a:lnSpc>
                <a:spcPct val="80000"/>
              </a:lnSpc>
            </a:pPr>
            <a:r>
              <a:rPr lang="en-GB"/>
              <a:t>Experiment 2:</a:t>
            </a:r>
          </a:p>
          <a:p>
            <a:pPr lvl="1">
              <a:lnSpc>
                <a:spcPct val="80000"/>
              </a:lnSpc>
            </a:pPr>
            <a:r>
              <a:rPr lang="en-GB"/>
              <a:t>½ images for training, ½ images for testing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BC16A34-D918-38C5-C3EE-7E9BD5F4E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22" t="7823" r="13896" b="9895"/>
          <a:stretch>
            <a:fillRect/>
          </a:stretch>
        </p:blipFill>
        <p:spPr>
          <a:xfrm>
            <a:off x="6784258" y="56225"/>
            <a:ext cx="5279923" cy="23225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1CDF7C-DD62-B0B1-AF28-C86864BFEA4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Network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341-CD54-FAE8-71D1-C278557628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79" y="1513551"/>
            <a:ext cx="3820701" cy="823910"/>
          </a:xfrm>
        </p:spPr>
        <p:txBody>
          <a:bodyPr/>
          <a:lstStyle/>
          <a:p>
            <a:pPr lvl="0"/>
            <a:r>
              <a:rPr lang="en-GB"/>
              <a:t>Brief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77A04-5325-B22E-2623-46B4D29F617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7779" y="2337462"/>
            <a:ext cx="3198808" cy="3684583"/>
          </a:xfrm>
        </p:spPr>
        <p:txBody>
          <a:bodyPr anchor="t"/>
          <a:lstStyle/>
          <a:p>
            <a:pPr marL="228600" lvl="0" indent="-228600">
              <a:buChar char="•"/>
            </a:pPr>
            <a:r>
              <a:rPr lang="en-GB" sz="2800" b="0"/>
              <a:t>3 Convolutional layers</a:t>
            </a:r>
          </a:p>
          <a:p>
            <a:pPr marL="228600" lvl="0" indent="-228600">
              <a:buChar char="•"/>
            </a:pPr>
            <a:r>
              <a:rPr lang="en-GB" sz="2800" b="0"/>
              <a:t>2 Fully connected layers	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C17A26-F12C-181B-9AE7-76957F15B1FE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846146" y="1513551"/>
            <a:ext cx="3856701" cy="823910"/>
          </a:xfrm>
        </p:spPr>
        <p:txBody>
          <a:bodyPr anchor="b"/>
          <a:lstStyle/>
          <a:p>
            <a:pPr marL="0" lvl="0" indent="0">
              <a:buNone/>
            </a:pPr>
            <a:r>
              <a:rPr lang="en-GB" sz="2400" b="1"/>
              <a:t>Outcome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79BBF-A871-44EB-FFBC-91A2A6F99015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846146" y="2337462"/>
            <a:ext cx="3856701" cy="3684583"/>
          </a:xfrm>
        </p:spPr>
        <p:txBody>
          <a:bodyPr/>
          <a:lstStyle/>
          <a:p>
            <a:pPr lvl="0"/>
            <a:r>
              <a:rPr lang="en-GB"/>
              <a:t>3 Convolutional layers</a:t>
            </a:r>
          </a:p>
          <a:p>
            <a:pPr lvl="1"/>
            <a:r>
              <a:rPr lang="en-GB"/>
              <a:t>A Max Pooling layer after each</a:t>
            </a:r>
          </a:p>
          <a:p>
            <a:pPr lvl="0"/>
            <a:r>
              <a:rPr lang="en-GB"/>
              <a:t>A Flattening layer</a:t>
            </a:r>
          </a:p>
          <a:p>
            <a:pPr lvl="0"/>
            <a:r>
              <a:rPr lang="en-GB"/>
              <a:t>2 Fully Connected layers</a:t>
            </a:r>
          </a:p>
          <a:p>
            <a:pPr lvl="0"/>
            <a:r>
              <a:rPr lang="en-GB"/>
              <a:t>Adam</a:t>
            </a:r>
          </a:p>
          <a:p>
            <a:pPr lvl="0"/>
            <a:r>
              <a:rPr lang="en-GB"/>
              <a:t>ReLU</a:t>
            </a:r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59045A7-FA87-9549-F352-6E3A8857ADA8}"/>
              </a:ext>
            </a:extLst>
          </p:cNvPr>
          <p:cNvSpPr txBox="1"/>
          <p:nvPr/>
        </p:nvSpPr>
        <p:spPr>
          <a:xfrm>
            <a:off x="4038603" y="1513551"/>
            <a:ext cx="346008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Testing	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19A6FD8-3624-FA15-3898-41560C575C87}"/>
              </a:ext>
            </a:extLst>
          </p:cNvPr>
          <p:cNvSpPr txBox="1"/>
          <p:nvPr/>
        </p:nvSpPr>
        <p:spPr>
          <a:xfrm>
            <a:off x="3716597" y="2337462"/>
            <a:ext cx="4050892" cy="3684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Max Pooling layers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Flattening layer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Activation functions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ReLU 		(0+)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Softmax		(0 – 1)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Optimisation functions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Adam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SGD		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98F1-D7DB-2441-A5B5-CF4B2C2EF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Experiment 1 – Learning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94B2-C139-F85F-7E83-92853F532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79" y="1513551"/>
            <a:ext cx="3820701" cy="823910"/>
          </a:xfrm>
        </p:spPr>
        <p:txBody>
          <a:bodyPr/>
          <a:lstStyle/>
          <a:p>
            <a:pPr lvl="0"/>
            <a:r>
              <a:rPr lang="en-GB"/>
              <a:t>Brief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26947-41C5-A876-7764-B6AF4221F9D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7779" y="2337462"/>
            <a:ext cx="3198808" cy="3684583"/>
          </a:xfrm>
        </p:spPr>
        <p:txBody>
          <a:bodyPr anchor="t"/>
          <a:lstStyle/>
          <a:p>
            <a:pPr lvl="0">
              <a:lnSpc>
                <a:spcPct val="80000"/>
              </a:lnSpc>
            </a:pPr>
            <a:r>
              <a:rPr lang="en-GB" sz="2600" b="0"/>
              <a:t>Compare networks with a set learning rate to ones using a Scheduler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2FF27-99D9-ECCD-5DF7-C9ED727E855F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846146" y="1513551"/>
            <a:ext cx="3856701" cy="82391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GB" sz="2400" b="1"/>
              <a:t>Outcome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0EF09E-B00E-0693-B7D2-43D8728E0E20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846146" y="2337462"/>
            <a:ext cx="3856701" cy="3684583"/>
          </a:xfrm>
        </p:spPr>
        <p:txBody>
          <a:bodyPr>
            <a:normAutofit/>
          </a:bodyPr>
          <a:lstStyle/>
          <a:p>
            <a:pPr lvl="0">
              <a:lnSpc>
                <a:spcPct val="80000"/>
              </a:lnSpc>
            </a:pPr>
            <a:r>
              <a:rPr lang="en-GB" sz="2600" dirty="0"/>
              <a:t>0.0005 had highest accuracy and least overfitting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took longer</a:t>
            </a:r>
          </a:p>
          <a:p>
            <a:pPr lvl="1">
              <a:lnSpc>
                <a:spcPct val="80000"/>
              </a:lnSpc>
            </a:pPr>
            <a:endParaRPr lang="en-GB" sz="2200" dirty="0"/>
          </a:p>
          <a:p>
            <a:pPr lvl="0">
              <a:lnSpc>
                <a:spcPct val="80000"/>
              </a:lnSpc>
            </a:pPr>
            <a:r>
              <a:rPr lang="en-GB" sz="2600" dirty="0"/>
              <a:t>Scheduler was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More consistent between trials</a:t>
            </a:r>
          </a:p>
          <a:p>
            <a:pPr lvl="1">
              <a:lnSpc>
                <a:spcPct val="80000"/>
              </a:lnSpc>
            </a:pPr>
            <a:r>
              <a:rPr lang="en-GB" sz="2200" dirty="0"/>
              <a:t>Higher loss over 20 epochs</a:t>
            </a:r>
          </a:p>
          <a:p>
            <a:pPr lvl="1">
              <a:lnSpc>
                <a:spcPct val="80000"/>
              </a:lnSpc>
            </a:pPr>
            <a:endParaRPr lang="en-GB" sz="2200" dirty="0"/>
          </a:p>
          <a:p>
            <a:pPr lvl="1">
              <a:lnSpc>
                <a:spcPct val="80000"/>
              </a:lnSpc>
            </a:pPr>
            <a:endParaRPr lang="en-GB" sz="2200" dirty="0"/>
          </a:p>
          <a:p>
            <a:pPr lvl="1">
              <a:lnSpc>
                <a:spcPct val="80000"/>
              </a:lnSpc>
            </a:pPr>
            <a:endParaRPr lang="en-GB" sz="2200" dirty="0"/>
          </a:p>
          <a:p>
            <a:pPr lvl="1">
              <a:lnSpc>
                <a:spcPct val="80000"/>
              </a:lnSpc>
            </a:pPr>
            <a:endParaRPr lang="en-GB" sz="2200" dirty="0"/>
          </a:p>
          <a:p>
            <a:pPr marL="457200" lvl="1" indent="0">
              <a:lnSpc>
                <a:spcPct val="80000"/>
              </a:lnSpc>
              <a:buNone/>
            </a:pPr>
            <a:endParaRPr lang="en-GB" sz="2200" dirty="0"/>
          </a:p>
          <a:p>
            <a:pPr marL="457200" lvl="1" indent="0">
              <a:lnSpc>
                <a:spcPct val="80000"/>
              </a:lnSpc>
              <a:buNone/>
            </a:pPr>
            <a:endParaRPr lang="en-GB" sz="2200" dirty="0"/>
          </a:p>
          <a:p>
            <a:pPr marL="457200" lvl="1" indent="0">
              <a:lnSpc>
                <a:spcPct val="80000"/>
              </a:lnSpc>
              <a:buNone/>
            </a:pPr>
            <a:endParaRPr lang="en-GB" sz="22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F83288-88DE-1E18-5B64-A67CE409D706}"/>
              </a:ext>
            </a:extLst>
          </p:cNvPr>
          <p:cNvSpPr txBox="1"/>
          <p:nvPr/>
        </p:nvSpPr>
        <p:spPr>
          <a:xfrm>
            <a:off x="4038603" y="1513551"/>
            <a:ext cx="346008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Testing	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71AE6EC-A88E-7053-0B23-B69DE6EA8CFA}"/>
              </a:ext>
            </a:extLst>
          </p:cNvPr>
          <p:cNvSpPr txBox="1"/>
          <p:nvPr/>
        </p:nvSpPr>
        <p:spPr>
          <a:xfrm>
            <a:off x="3716597" y="2337462"/>
            <a:ext cx="4050892" cy="3684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Learning Rates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0.0005, 0.001, 0.0015, 0.002, 0.0025	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Compared Results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Scheduler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Various learning rate combinations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79C567-2BA2-6CD1-55D5-4A11C11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10" y="3636245"/>
            <a:ext cx="3648542" cy="2894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8C70BC9-99B5-29A8-48AF-4ABAACFA9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88" y="4562168"/>
            <a:ext cx="2903133" cy="22073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AB494-936E-BDF1-4B5F-9005171B9D9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/>
              <a:t>Experiment 2 – Dropout Rate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E703F-BA3D-A779-24A6-C4773D6BA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779" y="1513551"/>
            <a:ext cx="3820701" cy="823910"/>
          </a:xfrm>
        </p:spPr>
        <p:txBody>
          <a:bodyPr/>
          <a:lstStyle/>
          <a:p>
            <a:pPr lvl="0"/>
            <a:r>
              <a:rPr lang="en-GB"/>
              <a:t>Brief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C18E1-A342-BAE1-88BF-7AC2CA5ED4B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7779" y="2337462"/>
            <a:ext cx="3198808" cy="3684583"/>
          </a:xfrm>
        </p:spPr>
        <p:txBody>
          <a:bodyPr anchor="t"/>
          <a:lstStyle/>
          <a:p>
            <a:pPr lvl="0"/>
            <a:r>
              <a:rPr lang="en-GB" sz="2800" b="0"/>
              <a:t>Investigate how dropout can affect a neural network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986BAE-F2CB-CFD1-CA5D-DBBF1C55B22D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846146" y="1513551"/>
            <a:ext cx="3856701" cy="823910"/>
          </a:xfrm>
        </p:spPr>
        <p:txBody>
          <a:bodyPr anchor="b"/>
          <a:lstStyle/>
          <a:p>
            <a:pPr marL="0" lvl="0" indent="0">
              <a:buNone/>
            </a:pPr>
            <a:r>
              <a:rPr lang="en-GB" sz="2400" b="1"/>
              <a:t>Outcome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CF7766-E125-5326-3338-068E897DA6E7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7846146" y="2337462"/>
            <a:ext cx="3856701" cy="3684583"/>
          </a:xfrm>
        </p:spPr>
        <p:txBody>
          <a:bodyPr/>
          <a:lstStyle/>
          <a:p>
            <a:pPr lvl="0"/>
            <a:r>
              <a:rPr lang="en-GB"/>
              <a:t>0.2 dropout had highest accuracy and lowest loss</a:t>
            </a:r>
          </a:p>
          <a:p>
            <a:pPr lvl="0"/>
            <a:r>
              <a:rPr lang="en-GB"/>
              <a:t>0 dropout was led to a more accurate network</a:t>
            </a:r>
          </a:p>
          <a:p>
            <a:pPr marL="0" lvl="0" indent="0">
              <a:buNone/>
            </a:pPr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lvl="1"/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  <a:p>
            <a:pPr marL="457200" lvl="1" indent="0">
              <a:buNone/>
            </a:pPr>
            <a:endParaRPr lang="en-GB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06C175-8659-4E38-4C85-DEB2357FF476}"/>
              </a:ext>
            </a:extLst>
          </p:cNvPr>
          <p:cNvSpPr txBox="1"/>
          <p:nvPr/>
        </p:nvSpPr>
        <p:spPr>
          <a:xfrm>
            <a:off x="4038603" y="1513551"/>
            <a:ext cx="3460080" cy="8239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Testing	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9829BFA-823F-9E37-0CAE-E142CD3DC4F0}"/>
              </a:ext>
            </a:extLst>
          </p:cNvPr>
          <p:cNvSpPr txBox="1"/>
          <p:nvPr/>
        </p:nvSpPr>
        <p:spPr>
          <a:xfrm>
            <a:off x="3716597" y="2337462"/>
            <a:ext cx="4050892" cy="368458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Dropout Rates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0, 0.05, 0.1, 0.15, 0.2</a:t>
            </a:r>
          </a:p>
          <a:p>
            <a:pPr marL="685800" marR="0" lvl="1" indent="-228600" algn="l" defTabSz="914400" rtl="0" fontAlgn="auto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Compared Results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Freezing layers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3B0BB0E-7A19-5F5B-3DCB-E4E115FAFB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17552" y="3485893"/>
            <a:ext cx="3198808" cy="25738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40EFBFB3-6A6D-307A-6505-4A89BEED76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424772" y="4335051"/>
            <a:ext cx="2921087" cy="233377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331D62E3-2674-9595-86F6-8942B6B83A8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49920" y="4110154"/>
            <a:ext cx="2966569" cy="238272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4BB6F840-2303-F3D0-FF47-CE835FD0E2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879418" y="4756928"/>
            <a:ext cx="2605829" cy="2042284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244</Words>
  <Application>Microsoft Office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Neural Networks Assignment</vt:lpstr>
      <vt:lpstr>Sections in the code</vt:lpstr>
      <vt:lpstr>Preparation of Data</vt:lpstr>
      <vt:lpstr>Network Architecture</vt:lpstr>
      <vt:lpstr>Experiment 1 – Learning Rate</vt:lpstr>
      <vt:lpstr>Experiment 2 – Dropout 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Asplin</dc:creator>
  <cp:lastModifiedBy>Michael Asplin</cp:lastModifiedBy>
  <cp:revision>3</cp:revision>
  <dcterms:created xsi:type="dcterms:W3CDTF">2025-06-30T14:47:30Z</dcterms:created>
  <dcterms:modified xsi:type="dcterms:W3CDTF">2025-07-01T13:07:57Z</dcterms:modified>
</cp:coreProperties>
</file>