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9" r:id="rId5"/>
    <p:sldId id="339" r:id="rId6"/>
    <p:sldId id="329" r:id="rId7"/>
    <p:sldId id="336" r:id="rId8"/>
    <p:sldId id="338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249" userDrawn="1">
          <p15:clr>
            <a:srgbClr val="A4A3A4"/>
          </p15:clr>
        </p15:guide>
        <p15:guide id="4" pos="7068" userDrawn="1">
          <p15:clr>
            <a:srgbClr val="A4A3A4"/>
          </p15:clr>
        </p15:guide>
        <p15:guide id="5" orient="horz" pos="13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7CBE"/>
    <a:srgbClr val="85509A"/>
    <a:srgbClr val="714484"/>
    <a:srgbClr val="0073CF"/>
    <a:srgbClr val="203232"/>
    <a:srgbClr val="30454F"/>
    <a:srgbClr val="1295D8"/>
    <a:srgbClr val="004A5C"/>
    <a:srgbClr val="0093B6"/>
    <a:srgbClr val="00B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79"/>
      </p:cViewPr>
      <p:guideLst>
        <p:guide orient="horz" pos="2160"/>
        <p:guide pos="3840"/>
        <p:guide orient="horz" pos="3249"/>
        <p:guide pos="7068"/>
        <p:guide orient="horz" pos="13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8966F2-21A1-4B2B-ADA6-AD0BB447B7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468BB-CDF2-4507-B4EF-7B369D307A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AC3A-BD1F-4A00-9099-74B95789FE00}" type="datetimeFigureOut">
              <a:rPr lang="en-GB" smtClean="0"/>
              <a:pPr/>
              <a:t>22/11/2024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BCF7D-6037-48D3-84E5-56B8B05521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9E732-656C-4BB5-ACCB-1568C5C66D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F51D9-0FEB-436E-9280-D6033F60354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84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59C8A-39F6-4045-9163-4042C4C26B15}" type="datetimeFigureOut">
              <a:rPr lang="en-GB" smtClean="0"/>
              <a:pPr/>
              <a:t>22/11/2024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70952-48CC-46D7-9FCD-59FAD40CC0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23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941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70952-48CC-46D7-9FCD-59FAD40CC02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67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203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</a:t>
            </a:r>
            <a:r>
              <a:rPr lang="en-US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3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17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1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0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463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 userDrawn="1">
          <p15:clr>
            <a:srgbClr val="FBAE40"/>
          </p15:clr>
        </p15:guide>
        <p15:guide id="3" pos="3989" userDrawn="1">
          <p15:clr>
            <a:srgbClr val="FBAE40"/>
          </p15:clr>
        </p15:guide>
        <p15:guide id="4" pos="370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3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/>
              <a:t>Click to add title.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73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</a:t>
            </a:r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20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11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/>
              <a:t>Add Text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04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 b="1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00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77" r:id="rId3"/>
    <p:sldLayoutId id="2147483652" r:id="rId4"/>
    <p:sldLayoutId id="2147483682" r:id="rId5"/>
    <p:sldLayoutId id="2147483721" r:id="rId6"/>
    <p:sldLayoutId id="2147483722" r:id="rId7"/>
    <p:sldLayoutId id="2147483684" r:id="rId8"/>
    <p:sldLayoutId id="2147483685" r:id="rId9"/>
    <p:sldLayoutId id="2147483686" r:id="rId10"/>
    <p:sldLayoutId id="2147483723" r:id="rId11"/>
    <p:sldLayoutId id="2147483706" r:id="rId12"/>
    <p:sldLayoutId id="2147483697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pos="604" userDrawn="1">
          <p15:clr>
            <a:srgbClr val="F26B43"/>
          </p15:clr>
        </p15:guide>
        <p15:guide id="5" pos="707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604" userDrawn="1">
          <p15:clr>
            <a:srgbClr val="F26B43"/>
          </p15:clr>
        </p15:guide>
        <p15:guide id="10" orient="horz" pos="3712" userDrawn="1">
          <p15:clr>
            <a:srgbClr val="F26B43"/>
          </p15:clr>
        </p15:guide>
        <p15:guide id="11" orient="horz" pos="1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2070547"/>
            <a:ext cx="10031157" cy="2716906"/>
          </a:xfrm>
        </p:spPr>
        <p:txBody>
          <a:bodyPr>
            <a:normAutofit fontScale="90000"/>
          </a:bodyPr>
          <a:lstStyle/>
          <a:p>
            <a:br>
              <a:rPr lang="en-US" sz="8000" dirty="0"/>
            </a:br>
            <a:br>
              <a:rPr lang="en-US" sz="4000" dirty="0"/>
            </a:br>
            <a:r>
              <a:rPr lang="en-US" sz="4000" dirty="0"/>
              <a:t>									</a:t>
            </a:r>
            <a:r>
              <a:rPr lang="en-US" sz="2200" dirty="0"/>
              <a:t>Date:  28/10/2024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010565"/>
            <a:ext cx="10031156" cy="360000"/>
          </a:xfrm>
        </p:spPr>
        <p:txBody>
          <a:bodyPr/>
          <a:lstStyle/>
          <a:p>
            <a:r>
              <a:rPr lang="en-US" sz="2000" dirty="0"/>
              <a:t>Group Name: A147                                                                 Name of Student Presenting: Haroon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56FC8-6973-4403-50A9-6B9CE167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129C-44C2-95DE-7FB4-8025AAB3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3F542-9925-BCBE-2DA4-35A32A38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2E89F-D251-B0A8-2377-FD314948D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800" y="697001"/>
            <a:ext cx="10031157" cy="649705"/>
          </a:xfrm>
        </p:spPr>
        <p:txBody>
          <a:bodyPr>
            <a:noAutofit/>
          </a:bodyPr>
          <a:lstStyle/>
          <a:p>
            <a:r>
              <a:rPr lang="en-US" sz="4000"/>
              <a:t>Dataset – Airline ticket price in India DS-115</a:t>
            </a:r>
            <a:endParaRPr lang="en-GB" sz="4000"/>
          </a:p>
        </p:txBody>
      </p:sp>
      <p:pic>
        <p:nvPicPr>
          <p:cNvPr id="6" name="Picture 5" descr="A screen shot of a flight schedule&#10;&#10;Description automatically generated">
            <a:extLst>
              <a:ext uri="{FF2B5EF4-FFF2-40B4-BE49-F238E27FC236}">
                <a16:creationId xmlns:a16="http://schemas.microsoft.com/office/drawing/2014/main" id="{01E913B9-78DD-2B07-60AC-6F6FDDC6B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01" y="1620253"/>
            <a:ext cx="9378316" cy="3192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7486C2-9C38-358A-34E1-40BF4ACC4F4A}"/>
              </a:ext>
            </a:extLst>
          </p:cNvPr>
          <p:cNvSpPr txBox="1"/>
          <p:nvPr/>
        </p:nvSpPr>
        <p:spPr>
          <a:xfrm>
            <a:off x="952800" y="4961467"/>
            <a:ext cx="6383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dataset flight_data.csv has 404 rows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3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D9D8228-727F-1E46-B5AD-91D158B82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8" y="1066067"/>
            <a:ext cx="10110240" cy="58802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800"/>
              <a:t>Dataset </a:t>
            </a:r>
            <a:r>
              <a:rPr lang="en-US" sz="2800">
                <a:solidFill>
                  <a:srgbClr val="203232"/>
                </a:solidFill>
              </a:rPr>
              <a:t>ID</a:t>
            </a:r>
            <a:r>
              <a:rPr lang="en-US" sz="1600">
                <a:solidFill>
                  <a:srgbClr val="FF0000"/>
                </a:solidFill>
              </a:rPr>
              <a:t>:   </a:t>
            </a:r>
            <a:r>
              <a:rPr lang="en-US" sz="2400">
                <a:solidFill>
                  <a:srgbClr val="FF0000"/>
                </a:solidFill>
              </a:rPr>
              <a:t>DS115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EBC183-8AA5-EC44-9987-D65F5C18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8" y="791022"/>
            <a:ext cx="9129687" cy="230832"/>
          </a:xfrm>
        </p:spPr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9611-42EE-7840-81EE-DD6B1A99C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4512" y="555565"/>
            <a:ext cx="622800" cy="230832"/>
          </a:xfrm>
        </p:spPr>
        <p:txBody>
          <a:bodyPr/>
          <a:lstStyle/>
          <a:p>
            <a:r>
              <a:rPr lang="en-US"/>
              <a:t>2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FA3829-F12C-214D-8FBA-7E1A740F6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8" y="1457674"/>
            <a:ext cx="10837691" cy="3687511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latin typeface="Calibri"/>
                <a:cs typeface="Calibri"/>
              </a:rPr>
              <a:t>This dataset is interesting to us because </a:t>
            </a:r>
            <a:r>
              <a:rPr lang="en-US" sz="2400" b="0" dirty="0">
                <a:solidFill>
                  <a:schemeClr val="accent2">
                    <a:lumMod val="75000"/>
                  </a:schemeClr>
                </a:solidFill>
                <a:ea typeface="+mj-lt"/>
                <a:cs typeface="+mj-lt"/>
              </a:rPr>
              <a:t>it provides a clear view into India’s competitive aviation market, offering insights into pricing strategies, peak travel timings, and traveler preferences on high-demand routes.. </a:t>
            </a:r>
            <a:br>
              <a:rPr lang="en-US" sz="2200" b="0" dirty="0">
                <a:ea typeface="+mj-lt"/>
                <a:cs typeface="+mj-lt"/>
              </a:rPr>
            </a:br>
            <a:br>
              <a:rPr lang="en-US" sz="2400" b="0" dirty="0">
                <a:latin typeface="Calibri"/>
                <a:cs typeface="Calibri" panose="020F0502020204030204" pitchFamily="34" charset="0"/>
              </a:rPr>
            </a:br>
            <a:r>
              <a:rPr lang="en-US" sz="2400" b="0" dirty="0">
                <a:latin typeface="Calibri"/>
                <a:cs typeface="Calibri"/>
              </a:rPr>
              <a:t>Our  Independent variable is</a:t>
            </a:r>
            <a:r>
              <a:rPr lang="en-US" sz="2400" b="0">
                <a:latin typeface="Calibri"/>
                <a:cs typeface="Calibri"/>
              </a:rPr>
              <a:t>: </a:t>
            </a:r>
            <a:r>
              <a:rPr lang="en-US" sz="2400" b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Duration</a:t>
            </a:r>
            <a:br>
              <a:rPr lang="en-US" sz="240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 Independent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</a:t>
            </a:r>
            <a:b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</a:br>
            <a:r>
              <a:rPr lang="en-US" sz="2400" b="0" dirty="0">
                <a:solidFill>
                  <a:srgbClr val="203232"/>
                </a:solidFill>
                <a:latin typeface="Calibri"/>
                <a:cs typeface="Calibri"/>
              </a:rPr>
              <a:t>Our</a:t>
            </a:r>
            <a:r>
              <a:rPr lang="en-US" sz="2400" b="0" dirty="0">
                <a:latin typeface="Calibri"/>
                <a:cs typeface="Calibri"/>
              </a:rPr>
              <a:t> Dependent variable is</a:t>
            </a:r>
            <a:r>
              <a:rPr lang="en-US" sz="2400" b="0">
                <a:latin typeface="Calibri"/>
                <a:cs typeface="Calibri"/>
              </a:rPr>
              <a:t>: </a:t>
            </a:r>
            <a:r>
              <a:rPr lang="en-US" sz="2400" b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400" b="0" dirty="0">
                <a:solidFill>
                  <a:schemeClr val="accent2">
                    <a:lumMod val="76000"/>
                  </a:schemeClr>
                </a:solidFill>
                <a:latin typeface="Calibri"/>
                <a:cs typeface="Calibri"/>
              </a:rPr>
              <a:t>Price</a:t>
            </a:r>
            <a:br>
              <a:rPr lang="en-US" sz="2400" b="0" dirty="0">
                <a:latin typeface="Calibri"/>
                <a:cs typeface="Calibri"/>
              </a:rPr>
            </a:b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                   </a:t>
            </a:r>
            <a:r>
              <a:rPr lang="en-US" sz="2400" b="0" dirty="0">
                <a:latin typeface="Calibri"/>
                <a:cs typeface="Calibri"/>
              </a:rPr>
              <a:t>This Dependent variable datatype is : </a:t>
            </a:r>
            <a:r>
              <a:rPr lang="en-US" sz="2400" b="0" dirty="0">
                <a:solidFill>
                  <a:srgbClr val="FF0000"/>
                </a:solidFill>
                <a:latin typeface="Calibri"/>
                <a:cs typeface="Calibri"/>
              </a:rPr>
              <a:t>Continuous </a:t>
            </a:r>
          </a:p>
        </p:txBody>
      </p:sp>
    </p:spTree>
    <p:extLst>
      <p:ext uri="{BB962C8B-B14F-4D97-AF65-F5344CB8AC3E}">
        <p14:creationId xmlns:p14="http://schemas.microsoft.com/office/powerpoint/2010/main" val="17180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E3CD731-5ACF-B002-247D-243F6E214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89" y="1147638"/>
            <a:ext cx="9753625" cy="230832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GB"/>
              <a:t>Our Research Question is:</a:t>
            </a:r>
            <a:endParaRPr lang="en-GB" sz="1800">
              <a:solidFill>
                <a:srgbClr val="FF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D431B-7665-75B0-2D73-5BD588DC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FA15-B17F-387B-E383-5505647A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/>
          <a:lstStyle/>
          <a:p>
            <a:r>
              <a:rPr lang="en-US"/>
              <a:t>3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40DA25-F620-152B-DE9E-776F7B74D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89" y="1659468"/>
            <a:ext cx="10640594" cy="29125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/>
            </a:b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</a:t>
            </a:r>
            <a:r>
              <a:rPr lang="en-US" sz="3600" dirty="0"/>
              <a:t> correlation between </a:t>
            </a:r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price &amp; duration</a:t>
            </a:r>
            <a:r>
              <a:rPr lang="en-US" sz="3600" dirty="0"/>
              <a:t> for domestic flights in India?.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GB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DF94-2B89-A21D-BBC0-E455C2D9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543" y="284375"/>
            <a:ext cx="558281" cy="221244"/>
          </a:xfrm>
        </p:spPr>
        <p:txBody>
          <a:bodyPr/>
          <a:lstStyle/>
          <a:p>
            <a:r>
              <a:rPr lang="en-US"/>
              <a:t>4</a:t>
            </a:r>
            <a:endParaRPr lang="en-GB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A8E56B-DFF3-4B99-A410-52B14F2E3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82" y="791023"/>
            <a:ext cx="11224108" cy="447881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1</a:t>
            </a:r>
            <a:r>
              <a:rPr lang="en-GB" sz="2400" spc="0" dirty="0">
                <a:latin typeface="+mn-lt"/>
              </a:rPr>
              <a:t>.  Null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i="1" spc="0" baseline="-25000" dirty="0">
                <a:latin typeface="+mn-lt"/>
              </a:rPr>
              <a:t>o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no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correlation between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price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and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 duration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for domestic flights in India</a:t>
            </a:r>
            <a:r>
              <a:rPr lang="en-US" sz="2400" b="0" spc="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</a:t>
            </a: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br>
              <a:rPr lang="en-GB" sz="2400" b="0" spc="0" dirty="0">
                <a:latin typeface="+mn-lt"/>
              </a:rPr>
            </a:br>
            <a:r>
              <a:rPr lang="en-GB" sz="2400" b="0" spc="0" dirty="0">
                <a:latin typeface="+mn-lt"/>
              </a:rPr>
              <a:t>2. </a:t>
            </a:r>
            <a:r>
              <a:rPr lang="en-GB" sz="2400" spc="0" dirty="0">
                <a:latin typeface="+mn-lt"/>
              </a:rPr>
              <a:t>Alternative hypothesis </a:t>
            </a:r>
            <a:r>
              <a:rPr lang="en-GB" sz="2400" b="0" spc="0" dirty="0">
                <a:latin typeface="+mn-lt"/>
              </a:rPr>
              <a:t>(H</a:t>
            </a:r>
            <a:r>
              <a:rPr lang="en-GB" sz="2400" b="0" spc="0" baseline="-25000" dirty="0">
                <a:latin typeface="+mn-lt"/>
              </a:rPr>
              <a:t>1</a:t>
            </a:r>
            <a:r>
              <a:rPr lang="en-GB" sz="2400" b="0" spc="0" dirty="0">
                <a:latin typeface="+mn-lt"/>
              </a:rPr>
              <a:t>): </a:t>
            </a:r>
            <a:br>
              <a:rPr lang="en-GB" sz="2400" b="0" spc="0" dirty="0">
                <a:latin typeface="+mn-lt"/>
              </a:rPr>
            </a:b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 correlation between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 price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2400" spc="0" dirty="0">
                <a:solidFill>
                  <a:srgbClr val="FF0000"/>
                </a:solidFill>
                <a:latin typeface="+mn-lt"/>
              </a:rPr>
              <a:t>duration </a:t>
            </a:r>
            <a:r>
              <a:rPr lang="en-US" sz="2400" b="0" spc="0" dirty="0">
                <a:solidFill>
                  <a:srgbClr val="FF0000"/>
                </a:solidFill>
                <a:latin typeface="+mn-lt"/>
              </a:rPr>
              <a:t>for domestic flights in India.</a:t>
            </a:r>
            <a:endParaRPr lang="en-US" sz="2400" b="0" spc="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052C8-28E5-DFCC-365F-A7166F5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4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05BBBB-A3CF-04B8-5D19-8508DADF79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Visualisation And </a:t>
            </a:r>
            <a:r>
              <a:rPr lang="en-IN"/>
              <a:t>DataSheet 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E13A9-E668-F367-D7A5-10D9017F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Airline ticket prices in India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EC75-4F30-CF12-C0E2-2C43630D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BD53AF-80A3-AB99-CE83-542B15187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139789"/>
      </p:ext>
    </p:extLst>
  </p:cSld>
  <p:clrMapOvr>
    <a:masterClrMapping/>
  </p:clrMapOvr>
</p:sld>
</file>

<file path=ppt/theme/theme1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7AB4019A25F14E9AEB5769007937FC" ma:contentTypeVersion="6" ma:contentTypeDescription="Create a new document." ma:contentTypeScope="" ma:versionID="e39f1abe86898bb34110ac7c8f633e2d">
  <xsd:schema xmlns:xsd="http://www.w3.org/2001/XMLSchema" xmlns:xs="http://www.w3.org/2001/XMLSchema" xmlns:p="http://schemas.microsoft.com/office/2006/metadata/properties" xmlns:ns3="e0b66e2b-8ac0-4af7-b642-ec91160566fb" targetNamespace="http://schemas.microsoft.com/office/2006/metadata/properties" ma:root="true" ma:fieldsID="2ecc8d36e7f985748b7213f4e0ac8a99" ns3:_="">
    <xsd:import namespace="e0b66e2b-8ac0-4af7-b642-ec91160566f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66e2b-8ac0-4af7-b642-ec91160566f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0b66e2b-8ac0-4af7-b642-ec91160566fb" xsi:nil="true"/>
  </documentManagement>
</p:properties>
</file>

<file path=customXml/itemProps1.xml><?xml version="1.0" encoding="utf-8"?>
<ds:datastoreItem xmlns:ds="http://schemas.openxmlformats.org/officeDocument/2006/customXml" ds:itemID="{07367F45-F2BC-4BD7-8140-D40435D374AB}">
  <ds:schemaRefs>
    <ds:schemaRef ds:uri="e0b66e2b-8ac0-4af7-b642-ec91160566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C521DD-2673-4EE6-BB9B-DC5C3320FF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D1FC41-23C7-41B0-B5F9-BF4CD38AD2ED}">
  <ds:schemaRefs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e0b66e2b-8ac0-4af7-b642-ec91160566f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24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Herts Theme</vt:lpstr>
      <vt:lpstr>           Date:  28/10/2024 </vt:lpstr>
      <vt:lpstr>Dataset – Airline ticket price in India DS-115</vt:lpstr>
      <vt:lpstr>This dataset is interesting to us because it provides a clear view into India’s competitive aviation market, offering insights into pricing strategies, peak travel timings, and traveler preferences on high-demand routes..   Our  Independent variable is: Duration                    This  Independent variable datatype is : Continuous Our Dependent variable is:  Price                    This Dependent variable datatype is : Continuous </vt:lpstr>
      <vt:lpstr>  Is there a correlation between price &amp; duration for domestic flights in India?.   </vt:lpstr>
      <vt:lpstr> 1.  Null hypothesis (Ho):  There is no correlation between price and duration for domestic flights in India.   2. Alternative hypothesis (H1):  There is a correlation between price and duration for domestic flights in India.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Joanne Harwood</dc:creator>
  <cp:lastModifiedBy>Mohammed Ashraf [Student-PECS]</cp:lastModifiedBy>
  <cp:revision>23</cp:revision>
  <dcterms:created xsi:type="dcterms:W3CDTF">2019-10-01T08:37:56Z</dcterms:created>
  <dcterms:modified xsi:type="dcterms:W3CDTF">2024-11-22T11:21:49Z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0x0101009B7AB4019A25F14E9AEB5769007937FC</vt:lpwstr>
  </property>
</Properties>
</file>