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"/>
  </p:notesMasterIdLst>
  <p:sldIdLst>
    <p:sldId id="257" r:id="rId3"/>
    <p:sldId id="258" r:id="rId4"/>
    <p:sldId id="260" r:id="rId5"/>
    <p:sldId id="262" r:id="rId6"/>
    <p:sldId id="34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AAA52E85-46BB-478F-9B90-F5E3374B36E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57CC6F23-8E84-4016-97B1-94C1094E9B29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4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2152A03-473D-4693-94B3-2C4A26E4B7E1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77DA20C-D3E3-4F02-A624-D52A93CA4942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954000" y="2579760"/>
            <a:ext cx="10030680" cy="10011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400" b="1" strike="noStrike" spc="-100">
              <a:solidFill>
                <a:srgbClr val="203232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/>
          </p:nvPr>
        </p:nvSpPr>
        <p:spPr>
          <a:xfrm>
            <a:off x="965160" y="79092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/>
          </p:nvPr>
        </p:nvSpPr>
        <p:spPr>
          <a:xfrm>
            <a:off x="10616400" y="79092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C5CF792-EC3F-4960-8972-785816571BA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203232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3" name="CustomShape 4"/>
          <p:cNvSpPr/>
          <p:nvPr/>
        </p:nvSpPr>
        <p:spPr>
          <a:xfrm>
            <a:off x="0" y="0"/>
            <a:ext cx="12191760" cy="14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" name="Picture 10"/>
          <p:cNvPicPr/>
          <p:nvPr/>
        </p:nvPicPr>
        <p:blipFill>
          <a:blip r:embed="rId14"/>
          <a:stretch/>
        </p:blipFill>
        <p:spPr>
          <a:xfrm>
            <a:off x="954000" y="5517360"/>
            <a:ext cx="2244600" cy="396720"/>
          </a:xfrm>
          <a:prstGeom prst="rect">
            <a:avLst/>
          </a:prstGeom>
          <a:ln>
            <a:noFill/>
          </a:ln>
        </p:spPr>
      </p:pic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5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54000" y="2579760"/>
            <a:ext cx="10030680" cy="215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/>
              </a:rPr>
              <a:t>Click to edit master title</a:t>
            </a:r>
            <a:endParaRPr lang="en-US" sz="75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/>
          </p:nvPr>
        </p:nvSpPr>
        <p:spPr>
          <a:xfrm>
            <a:off x="965160" y="779760"/>
            <a:ext cx="717660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</a:rPr>
              <a:t>PRESENTATION TITLE (ADD VIA INSERT, HEADER &amp; FOOTER)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/>
          </p:nvPr>
        </p:nvSpPr>
        <p:spPr>
          <a:xfrm>
            <a:off x="10616400" y="779760"/>
            <a:ext cx="622440" cy="230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876E94C7-478D-41B1-83CB-4B08D116676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t>‹#›</a:t>
            </a:fld>
            <a:endParaRPr lang="en-US" sz="1500" b="0" strike="noStrike" spc="-1">
              <a:latin typeface="Times New Roman"/>
            </a:endParaRPr>
          </a:p>
        </p:txBody>
      </p:sp>
      <p:pic>
        <p:nvPicPr>
          <p:cNvPr id="45" name="Picture 7" descr="A picture containing drawing&#10;&#10;Description automatically generated"/>
          <p:cNvPicPr/>
          <p:nvPr/>
        </p:nvPicPr>
        <p:blipFill>
          <a:blip r:embed="rId14"/>
          <a:stretch/>
        </p:blipFill>
        <p:spPr>
          <a:xfrm>
            <a:off x="954000" y="5511600"/>
            <a:ext cx="2242440" cy="39744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1" strike="noStrike" spc="-100">
                <a:solidFill>
                  <a:srgbClr val="203232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00">
                <a:solidFill>
                  <a:srgbClr val="203232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203232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1" strike="noStrike" spc="-1">
                <a:solidFill>
                  <a:srgbClr val="203232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203232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954000" y="2579760"/>
            <a:ext cx="10030680" cy="21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25000" lnSpcReduction="20000"/>
          </a:bodyPr>
          <a:lstStyle/>
          <a:p>
            <a:pPr>
              <a:lnSpc>
                <a:spcPts val="7999"/>
              </a:lnSpc>
            </a:pPr>
            <a:r>
              <a:rPr lang="en-US" sz="7500" b="1" strike="noStrike" spc="-202">
                <a:solidFill>
                  <a:srgbClr val="FFFFFF"/>
                </a:solidFill>
                <a:latin typeface="Arial"/>
              </a:rPr>
              <a:t>Data Analysis  – </a:t>
            </a:r>
            <a:br/>
            <a:r>
              <a:rPr lang="en-US" sz="4000" b="1" strike="noStrike" spc="-202">
                <a:solidFill>
                  <a:srgbClr val="FFFFFF"/>
                </a:solidFill>
                <a:latin typeface="Arial"/>
              </a:rPr>
              <a:t>Tutorial Presentation for Feedback</a:t>
            </a:r>
            <a:br/>
            <a:r>
              <a:rPr lang="en-US" sz="2200" b="1" strike="noStrike" spc="-202">
                <a:solidFill>
                  <a:srgbClr val="FFFFFF"/>
                </a:solidFill>
                <a:latin typeface="Arial"/>
              </a:rPr>
              <a:t>Date: </a:t>
            </a:r>
            <a:br/>
            <a:endParaRPr lang="en-US" sz="22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54000" y="1890000"/>
            <a:ext cx="10030680" cy="359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000" b="1" strike="noStrike" spc="-100" dirty="0">
                <a:solidFill>
                  <a:srgbClr val="FFFFFF"/>
                </a:solidFill>
                <a:latin typeface="Arial"/>
              </a:rPr>
              <a:t>Group Id:    </a:t>
            </a:r>
            <a:r>
              <a:rPr lang="en-US" sz="2000" b="1" spc="-100" dirty="0">
                <a:solidFill>
                  <a:srgbClr val="FFFFFF"/>
                </a:solidFill>
                <a:latin typeface="Arial"/>
              </a:rPr>
              <a:t>A147</a:t>
            </a:r>
            <a:r>
              <a:rPr lang="en-US" sz="2000" b="1" strike="noStrike" spc="-100" dirty="0">
                <a:solidFill>
                  <a:srgbClr val="FFFFFF"/>
                </a:solidFill>
                <a:latin typeface="Arial"/>
              </a:rPr>
              <a:t>                                                       Name of Student Presenting: Haroon 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965160" y="274320"/>
            <a:ext cx="10455120" cy="735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FFFFFF"/>
                </a:solidFill>
                <a:latin typeface="Arial"/>
              </a:rPr>
              <a:t>7COM1079-2022  Student Group No:                    Names of Student Attendees  (all group should attend to get feedback): 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96" name="TextShape 4"/>
          <p:cNvSpPr txBox="1"/>
          <p:nvPr/>
        </p:nvSpPr>
        <p:spPr>
          <a:xfrm>
            <a:off x="10616400" y="77976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39862FD3-A2AB-4AF5-B4D3-06BF4857842D}" type="slidenum">
              <a:rPr lang="en-GB" sz="1500" b="1" strike="noStrike" spc="-1">
                <a:solidFill>
                  <a:srgbClr val="FFFFFF"/>
                </a:solidFill>
                <a:latin typeface="Arial"/>
              </a:rPr>
              <a:t>1</a:t>
            </a:fld>
            <a:endParaRPr lang="en-US" sz="15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17560" y="813960"/>
            <a:ext cx="10109880" cy="5875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US" sz="2400" b="0" strike="noStrike" spc="-100" dirty="0">
                <a:solidFill>
                  <a:srgbClr val="203232"/>
                </a:solidFill>
                <a:latin typeface="Calibri"/>
              </a:rPr>
              <a:t>We are using the dataset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/>
              </a:rPr>
              <a:t> DS115 </a:t>
            </a:r>
            <a:r>
              <a:rPr lang="en-US" sz="2400" spc="-100" dirty="0">
                <a:solidFill>
                  <a:srgbClr val="FF0000"/>
                </a:solidFill>
                <a:latin typeface="Calibri"/>
              </a:rPr>
              <a:t>Flight_data.csv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/>
              </a:rPr>
              <a:t> to answer our Research question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/>
              </a:rPr>
              <a:t>, “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GB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there a</a:t>
            </a:r>
            <a:r>
              <a:rPr lang="en-US" sz="2400" dirty="0">
                <a:solidFill>
                  <a:srgbClr val="FF0000"/>
                </a:solidFill>
              </a:rPr>
              <a:t> correlation between price &amp; duration for domestic flights in India?</a:t>
            </a:r>
            <a:r>
              <a:rPr lang="en-US" sz="2400" b="0" strike="noStrike" spc="-100" dirty="0">
                <a:solidFill>
                  <a:srgbClr val="FF0000"/>
                </a:solidFill>
                <a:latin typeface="Calibri"/>
              </a:rPr>
              <a:t>”</a:t>
            </a:r>
            <a:r>
              <a:rPr lang="en-US" sz="2400" b="0" strike="noStrike" spc="-100" dirty="0">
                <a:solidFill>
                  <a:srgbClr val="203232"/>
                </a:solidFill>
                <a:latin typeface="Calibri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endParaRPr lang="en-US" dirty="0"/>
          </a:p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br>
              <a:rPr dirty="0"/>
            </a:br>
            <a:endParaRPr lang="en-US" sz="2400" b="0" strike="noStrike" spc="-1" dirty="0"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965160" y="401400"/>
            <a:ext cx="91292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 dirty="0">
                <a:solidFill>
                  <a:srgbClr val="B3B9B9"/>
                </a:solidFill>
                <a:latin typeface="Arial"/>
              </a:rPr>
              <a:t>7COM1079-2022  Student Group ID: A147</a:t>
            </a:r>
            <a:endParaRPr lang="en-US" sz="1500" b="0" strike="noStrike" spc="-1" dirty="0">
              <a:latin typeface="Times New Roman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4930DA13-7524-4AF3-9B3D-EE4DE692AE5C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2</a:t>
            </a:fld>
            <a:endParaRPr lang="en-US" sz="1500" b="0" strike="noStrike" spc="-1" dirty="0">
              <a:latin typeface="Times New Roman"/>
            </a:endParaRPr>
          </a:p>
        </p:txBody>
      </p:sp>
      <p:graphicFrame>
        <p:nvGraphicFramePr>
          <p:cNvPr id="100" name="Table 4"/>
          <p:cNvGraphicFramePr/>
          <p:nvPr>
            <p:extLst>
              <p:ext uri="{D42A27DB-BD31-4B8C-83A1-F6EECF244321}">
                <p14:modId xmlns:p14="http://schemas.microsoft.com/office/powerpoint/2010/main" val="1539562380"/>
              </p:ext>
            </p:extLst>
          </p:nvPr>
        </p:nvGraphicFramePr>
        <p:xfrm>
          <a:off x="5140414" y="1753956"/>
          <a:ext cx="6693026" cy="4041966"/>
        </p:xfrm>
        <a:graphic>
          <a:graphicData uri="http://schemas.openxmlformats.org/drawingml/2006/table">
            <a:tbl>
              <a:tblPr/>
              <a:tblGrid>
                <a:gridCol w="779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103">
                  <a:extLst>
                    <a:ext uri="{9D8B030D-6E8A-4147-A177-3AD203B41FA5}">
                      <a16:colId xmlns:a16="http://schemas.microsoft.com/office/drawing/2014/main" val="605438735"/>
                    </a:ext>
                  </a:extLst>
                </a:gridCol>
                <a:gridCol w="779103">
                  <a:extLst>
                    <a:ext uri="{9D8B030D-6E8A-4147-A177-3AD203B41FA5}">
                      <a16:colId xmlns:a16="http://schemas.microsoft.com/office/drawing/2014/main" val="2403525138"/>
                    </a:ext>
                  </a:extLst>
                </a:gridCol>
                <a:gridCol w="779103">
                  <a:extLst>
                    <a:ext uri="{9D8B030D-6E8A-4147-A177-3AD203B41FA5}">
                      <a16:colId xmlns:a16="http://schemas.microsoft.com/office/drawing/2014/main" val="1716150749"/>
                    </a:ext>
                  </a:extLst>
                </a:gridCol>
                <a:gridCol w="779103">
                  <a:extLst>
                    <a:ext uri="{9D8B030D-6E8A-4147-A177-3AD203B41FA5}">
                      <a16:colId xmlns:a16="http://schemas.microsoft.com/office/drawing/2014/main" val="2751969440"/>
                    </a:ext>
                  </a:extLst>
                </a:gridCol>
                <a:gridCol w="7274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7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4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FlightName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FlightCode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DepartingCity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DepartingTime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ArrivingCity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ArrivingTime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Price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78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 India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 621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03:55:00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05:50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2307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668348"/>
                  </a:ext>
                </a:extLst>
              </a:tr>
              <a:tr h="23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AirAsia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I5 670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19:55:00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21:45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2773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AirAsia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I5 2992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23:55:00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01:45</a:t>
                      </a: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+ 1 DAY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2773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71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IndiGo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6E 5388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21:30:00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23:15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2839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2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1103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00:45:00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02:20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562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1103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00:45:00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02:20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1103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00:45:00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02:20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589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1341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20:00:00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21:35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266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1341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20:00:00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21:35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3005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10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1139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18:05:00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19:40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3053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3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IndiGo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6E 6953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00:50:00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02:40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3219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38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Akasa Air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QP 1306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Mumbai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19:00:00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Bengaluru</a:t>
                      </a:r>
                    </a:p>
                  </a:txBody>
                  <a:tcPr marL="7620" marR="7620" marT="7620" marB="0" anchor="b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20:35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3283</a:t>
                      </a:r>
                    </a:p>
                  </a:txBody>
                  <a:tcPr marL="7620" marR="7620" marT="7620" marB="0" anchor="b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FEA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2" name="CustomShape 6"/>
          <p:cNvSpPr/>
          <p:nvPr/>
        </p:nvSpPr>
        <p:spPr>
          <a:xfrm>
            <a:off x="358560" y="1827720"/>
            <a:ext cx="532944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GB" sz="2000" b="0" strike="noStrike" spc="-1" dirty="0">
              <a:solidFill>
                <a:srgbClr val="FF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dataset has </a:t>
            </a:r>
            <a:r>
              <a:rPr lang="en-GB" sz="2000" b="0" i="1" strike="noStrike" spc="-1" dirty="0">
                <a:solidFill>
                  <a:srgbClr val="005D72"/>
                </a:solidFill>
                <a:latin typeface="Arial"/>
              </a:rPr>
              <a:t>389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 rows</a:t>
            </a:r>
            <a:endParaRPr lang="en-US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dependent variable</a:t>
            </a:r>
            <a:r>
              <a:rPr lang="en-GB" sz="2000" b="0" strike="noStrike" spc="-1" baseline="300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is </a:t>
            </a:r>
            <a:r>
              <a:rPr lang="en-GB" sz="2000" b="0" i="1" strike="noStrike" spc="-1" dirty="0">
                <a:solidFill>
                  <a:srgbClr val="005D72"/>
                </a:solidFill>
                <a:latin typeface="Arial"/>
              </a:rPr>
              <a:t> Price </a:t>
            </a:r>
            <a:endParaRPr lang="en-US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The independent variable</a:t>
            </a:r>
            <a:r>
              <a:rPr lang="en-GB" sz="2000" b="0" strike="noStrike" spc="-1" baseline="300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GB" sz="2000" b="0" strike="noStrike" spc="-1" dirty="0">
                <a:solidFill>
                  <a:srgbClr val="FF0000"/>
                </a:solidFill>
                <a:latin typeface="Arial"/>
              </a:rPr>
              <a:t>is </a:t>
            </a:r>
            <a:r>
              <a:rPr lang="en-GB" sz="2000" i="1" spc="-1" dirty="0">
                <a:solidFill>
                  <a:srgbClr val="005D72"/>
                </a:solidFill>
                <a:latin typeface="Arial"/>
              </a:rPr>
              <a:t>Duration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6" name="CustomShape 2"/>
          <p:cNvSpPr/>
          <p:nvPr/>
        </p:nvSpPr>
        <p:spPr>
          <a:xfrm rot="10800000" flipH="1">
            <a:off x="360" y="360"/>
            <a:ext cx="12191760" cy="1575720"/>
          </a:xfrm>
          <a:prstGeom prst="rect">
            <a:avLst/>
          </a:prstGeom>
          <a:gradFill rotWithShape="0">
            <a:gsLst>
              <a:gs pos="0">
                <a:srgbClr val="000000">
                  <a:alpha val="96078"/>
                </a:srgbClr>
              </a:gs>
              <a:gs pos="100000">
                <a:srgbClr val="77418E"/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7" name="CustomShape 3"/>
          <p:cNvSpPr/>
          <p:nvPr/>
        </p:nvSpPr>
        <p:spPr>
          <a:xfrm>
            <a:off x="0" y="0"/>
            <a:ext cx="8128440" cy="1575000"/>
          </a:xfrm>
          <a:prstGeom prst="rect">
            <a:avLst/>
          </a:prstGeom>
          <a:gradFill rotWithShape="0">
            <a:gsLst>
              <a:gs pos="26000">
                <a:srgbClr val="C49FD3">
                  <a:alpha val="0"/>
                </a:srgbClr>
              </a:gs>
              <a:gs pos="100000">
                <a:srgbClr val="9C5FB5">
                  <a:alpha val="41176"/>
                </a:srgbClr>
              </a:gs>
            </a:gsLst>
            <a:lin ang="19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8" name="CustomShape 4"/>
          <p:cNvSpPr/>
          <p:nvPr/>
        </p:nvSpPr>
        <p:spPr>
          <a:xfrm flipH="1">
            <a:off x="0" y="0"/>
            <a:ext cx="12191760" cy="1573920"/>
          </a:xfrm>
          <a:prstGeom prst="rect">
            <a:avLst/>
          </a:prstGeom>
          <a:gradFill rotWithShape="0">
            <a:gsLst>
              <a:gs pos="22000">
                <a:srgbClr val="9C5FB5">
                  <a:alpha val="15294"/>
                </a:srgbClr>
              </a:gs>
              <a:gs pos="100000">
                <a:srgbClr val="000000">
                  <a:alpha val="63137"/>
                </a:srgbClr>
              </a:gs>
            </a:gsLst>
            <a:lin ang="6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GB"/>
          </a:p>
        </p:txBody>
      </p:sp>
      <p:sp>
        <p:nvSpPr>
          <p:cNvPr id="119" name="TextShape 5"/>
          <p:cNvSpPr txBox="1"/>
          <p:nvPr/>
        </p:nvSpPr>
        <p:spPr>
          <a:xfrm>
            <a:off x="290880" y="158400"/>
            <a:ext cx="706320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0" strike="noStrike" spc="-202">
                <a:solidFill>
                  <a:srgbClr val="FFFFFF"/>
                </a:solidFill>
                <a:latin typeface="Arial"/>
              </a:rPr>
              <a:t> </a:t>
            </a:r>
            <a:br/>
            <a:br/>
            <a:endParaRPr lang="en-US" sz="2400" b="0" strike="noStrike" spc="-1">
              <a:solidFill>
                <a:srgbClr val="203232"/>
              </a:solidFill>
              <a:latin typeface="Arial"/>
            </a:endParaRPr>
          </a:p>
        </p:txBody>
      </p:sp>
      <p:sp>
        <p:nvSpPr>
          <p:cNvPr id="120" name="TextShape 6"/>
          <p:cNvSpPr txBox="1"/>
          <p:nvPr/>
        </p:nvSpPr>
        <p:spPr>
          <a:xfrm>
            <a:off x="8217720" y="343800"/>
            <a:ext cx="3386160" cy="11588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ts val="288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200" b="0" strike="noStrike" spc="-100">
                <a:solidFill>
                  <a:srgbClr val="FFFFFF"/>
                </a:solidFill>
                <a:latin typeface="Arial"/>
              </a:rPr>
              <a:t>Our RQ asks about Correlation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21" name="TextShape 7"/>
          <p:cNvSpPr txBox="1"/>
          <p:nvPr/>
        </p:nvSpPr>
        <p:spPr>
          <a:xfrm>
            <a:off x="11704320" y="6455520"/>
            <a:ext cx="44784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  <a:spcAft>
                <a:spcPts val="601"/>
              </a:spcAft>
            </a:pPr>
            <a:fld id="{3AD1EC97-2E3A-4B5A-93B5-9F892C3DC423}" type="slidenum">
              <a:rPr lang="en-US" sz="1100" b="1" strike="noStrike" spc="-1">
                <a:solidFill>
                  <a:srgbClr val="7DABAB"/>
                </a:solidFill>
                <a:latin typeface="Arial"/>
              </a:rPr>
              <a:t>3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122" name="CustomShape 8"/>
          <p:cNvSpPr/>
          <p:nvPr/>
        </p:nvSpPr>
        <p:spPr>
          <a:xfrm>
            <a:off x="366120" y="197640"/>
            <a:ext cx="698832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Here is a </a:t>
            </a:r>
            <a:r>
              <a:rPr lang="en-GB" sz="2400" b="1" strike="noStrike" spc="-1">
                <a:solidFill>
                  <a:srgbClr val="FFFFFF"/>
                </a:solidFill>
                <a:latin typeface="Arial"/>
              </a:rPr>
              <a:t>Histogram </a:t>
            </a:r>
            <a:r>
              <a:rPr lang="en-GB" sz="2400" b="0" strike="noStrike" spc="-1">
                <a:solidFill>
                  <a:srgbClr val="FFFFFF"/>
                </a:solidFill>
                <a:latin typeface="Arial"/>
              </a:rPr>
              <a:t>showing the frequencies of our dependent variable to include the normal curve overlay</a:t>
            </a:r>
            <a:r>
              <a:rPr lang="en-GB" sz="1800" b="0" strike="noStrike" spc="-1">
                <a:solidFill>
                  <a:srgbClr val="203232"/>
                </a:solidFill>
                <a:latin typeface="Arial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9"/>
          <p:cNvSpPr/>
          <p:nvPr/>
        </p:nvSpPr>
        <p:spPr>
          <a:xfrm>
            <a:off x="182880" y="1645920"/>
            <a:ext cx="11722680" cy="5046840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24" name="CustomShape 10"/>
          <p:cNvSpPr/>
          <p:nvPr/>
        </p:nvSpPr>
        <p:spPr>
          <a:xfrm>
            <a:off x="5955481" y="2249827"/>
            <a:ext cx="5057640" cy="14758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normal curve overlay </a:t>
            </a:r>
            <a:r>
              <a:rPr lang="en-GB" sz="1800" b="1" strike="noStrike" spc="-1" dirty="0">
                <a:solidFill>
                  <a:srgbClr val="203232"/>
                </a:solidFill>
                <a:latin typeface="Arial"/>
              </a:rPr>
              <a:t>does not follow </a:t>
            </a:r>
            <a:r>
              <a:rPr lang="en-GB" sz="1800" b="0" strike="noStrike" spc="-1" dirty="0">
                <a:solidFill>
                  <a:srgbClr val="203232"/>
                </a:solidFill>
                <a:latin typeface="Arial"/>
              </a:rPr>
              <a:t>the shape of the underlying data, so for our analysis we  use the non-parametric test for correlation that does not assume normality: </a:t>
            </a:r>
            <a:r>
              <a:rPr lang="en-GB" sz="1800" b="0" strike="noStrike" spc="-1" dirty="0">
                <a:solidFill>
                  <a:srgbClr val="0073CF"/>
                </a:solidFill>
                <a:latin typeface="Arial"/>
              </a:rPr>
              <a:t>Spearman’s Rho 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25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960" y="2404533"/>
            <a:ext cx="4693573" cy="3977045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984DB90-A343-1598-95F9-BB16BF558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32" y="3795539"/>
            <a:ext cx="5329400" cy="246132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965160" y="790920"/>
            <a:ext cx="717660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500" b="0" strike="noStrike" spc="-1">
                <a:solidFill>
                  <a:srgbClr val="B3B9B9"/>
                </a:solidFill>
                <a:latin typeface="Arial"/>
              </a:rPr>
              <a:t>PRE 7COM1079-2022  Student Group No:  ?????</a:t>
            </a:r>
            <a:endParaRPr lang="en-US" sz="1500" b="0" strike="noStrike" spc="-1">
              <a:latin typeface="Times New Roman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0616400" y="790920"/>
            <a:ext cx="622440" cy="23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ADC5D68A-648F-4923-B6A1-749DE04AEFFA}" type="slidenum">
              <a:rPr lang="en-GB" sz="1500" b="1" strike="noStrike" spc="-1">
                <a:solidFill>
                  <a:srgbClr val="B3B9B9"/>
                </a:solidFill>
                <a:latin typeface="Arial"/>
              </a:rPr>
              <a:t>4</a:t>
            </a:fld>
            <a:endParaRPr lang="en-US" sz="1500" b="0" strike="noStrike" spc="-1">
              <a:latin typeface="Times New Roman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952919" y="385588"/>
            <a:ext cx="10815527" cy="66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r>
              <a:rPr lang="en-GB" sz="3600" b="1" strike="noStrike" spc="-100" dirty="0">
                <a:solidFill>
                  <a:srgbClr val="203232"/>
                </a:solidFill>
                <a:latin typeface="Arial"/>
              </a:rPr>
              <a:t>R Script and Results of Spearman’s Rho - The Analysis</a:t>
            </a:r>
            <a:endParaRPr lang="en-US" sz="3600" b="1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992"/>
              </a:spcAft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C67A1-346D-734F-321E-2098D1481674}"/>
              </a:ext>
            </a:extLst>
          </p:cNvPr>
          <p:cNvSpPr txBox="1"/>
          <p:nvPr/>
        </p:nvSpPr>
        <p:spPr>
          <a:xfrm>
            <a:off x="562506" y="2399796"/>
            <a:ext cx="1106698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spc="-202" dirty="0">
                <a:solidFill>
                  <a:srgbClr val="203232"/>
                </a:solidFill>
                <a:latin typeface="Arial"/>
              </a:rPr>
              <a:t>T</a:t>
            </a:r>
            <a:r>
              <a:rPr lang="en-US" sz="3600" b="0" strike="noStrike" spc="-202" dirty="0">
                <a:solidFill>
                  <a:srgbClr val="203232"/>
                </a:solidFill>
                <a:latin typeface="Arial"/>
              </a:rPr>
              <a:t>he values of the test statistic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A222E-301C-204E-430F-43BA1FE5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986" y="3303713"/>
            <a:ext cx="4823878" cy="1394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3BAED1-BC7E-7ABE-27DE-5A44D4EE4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8294"/>
            <a:ext cx="6066046" cy="975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24CBE1-E09C-5E50-BC36-29CF488B0F9E}"/>
              </a:ext>
            </a:extLst>
          </p:cNvPr>
          <p:cNvSpPr txBox="1"/>
          <p:nvPr/>
        </p:nvSpPr>
        <p:spPr>
          <a:xfrm>
            <a:off x="6391534" y="4001003"/>
            <a:ext cx="4224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strike="noStrike" spc="-202" dirty="0">
                <a:solidFill>
                  <a:srgbClr val="203232"/>
                </a:solidFill>
                <a:latin typeface="Arial"/>
              </a:rPr>
              <a:t>The snippet of the R code for Spearman test</a:t>
            </a:r>
            <a:endParaRPr lang="en-GB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1DEC-CE46-21E3-8A38-135E9449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541867"/>
            <a:ext cx="10870719" cy="1210733"/>
          </a:xfrm>
        </p:spPr>
        <p:txBody>
          <a:bodyPr/>
          <a:lstStyle/>
          <a:p>
            <a:r>
              <a:rPr lang="en-GB" sz="4400" b="1" strike="noStrike" spc="-100" dirty="0">
                <a:solidFill>
                  <a:srgbClr val="203232"/>
                </a:solidFill>
                <a:latin typeface="Arial"/>
              </a:rPr>
              <a:t>R Script and Results of Spearman’s Rho - The Analysis (contd..)</a:t>
            </a:r>
            <a:br>
              <a:rPr lang="en-US" sz="4400" b="1" strike="noStrike" spc="-1" dirty="0">
                <a:latin typeface="Arial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E45BE-A855-668A-FFFF-830AFE41067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47133" y="9600158"/>
            <a:ext cx="10972440" cy="189684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2893-DC97-9537-CAB4-5B35B5FBCB7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45413" y="2109213"/>
            <a:ext cx="10972440" cy="1896840"/>
          </a:xfrm>
        </p:spPr>
        <p:txBody>
          <a:bodyPr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p-value is </a:t>
            </a:r>
            <a:r>
              <a:rPr lang="en-GB" sz="2800" dirty="0"/>
              <a:t>0.00000000004161 &lt; 0.05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/>
              <a:t>The result is significant as it shows that p-value is less than 0.05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/>
              <a:t>As the p-value is significant we can reject the null hypothesis.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2800" dirty="0"/>
              <a:t>To answer our RQ - the Spearman test result shows that </a:t>
            </a:r>
            <a:r>
              <a:rPr lang="en-US" sz="2800" b="0" spc="0" dirty="0">
                <a:solidFill>
                  <a:srgbClr val="FF0000"/>
                </a:solidFill>
                <a:latin typeface="+mn-lt"/>
              </a:rPr>
              <a:t>There is </a:t>
            </a:r>
            <a:r>
              <a:rPr lang="en-US" sz="2800" spc="0" dirty="0">
                <a:solidFill>
                  <a:srgbClr val="FF0000"/>
                </a:solidFill>
                <a:latin typeface="+mn-lt"/>
              </a:rPr>
              <a:t>a</a:t>
            </a:r>
            <a:r>
              <a:rPr lang="en-US" sz="2800" b="0" spc="0" dirty="0">
                <a:solidFill>
                  <a:srgbClr val="FF0000"/>
                </a:solidFill>
                <a:latin typeface="+mn-lt"/>
              </a:rPr>
              <a:t> correlation between</a:t>
            </a:r>
            <a:r>
              <a:rPr lang="en-US" sz="2800" spc="0" dirty="0">
                <a:solidFill>
                  <a:srgbClr val="FF0000"/>
                </a:solidFill>
                <a:latin typeface="+mn-lt"/>
              </a:rPr>
              <a:t> price </a:t>
            </a:r>
            <a:r>
              <a:rPr lang="en-US" sz="2800" b="0" spc="0" dirty="0">
                <a:solidFill>
                  <a:srgbClr val="FF0000"/>
                </a:solidFill>
                <a:latin typeface="+mn-lt"/>
              </a:rPr>
              <a:t>and </a:t>
            </a:r>
            <a:r>
              <a:rPr lang="en-US" sz="2800" spc="0" dirty="0">
                <a:solidFill>
                  <a:srgbClr val="FF0000"/>
                </a:solidFill>
                <a:latin typeface="+mn-lt"/>
              </a:rPr>
              <a:t>duration </a:t>
            </a:r>
            <a:r>
              <a:rPr lang="en-US" sz="2800" b="0" spc="0" dirty="0">
                <a:solidFill>
                  <a:srgbClr val="FF0000"/>
                </a:solidFill>
                <a:latin typeface="+mn-lt"/>
              </a:rPr>
              <a:t>for domestic flights in India</a:t>
            </a:r>
            <a:r>
              <a:rPr lang="en-GB" sz="2800" b="0" spc="0" dirty="0">
                <a:solidFill>
                  <a:srgbClr val="FF0000"/>
                </a:solidFill>
                <a:latin typeface="+mn-lt"/>
              </a:rPr>
              <a:t>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30504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03232"/>
      </a:dk2>
      <a:lt2>
        <a:srgbClr val="FFFFFF"/>
      </a:lt2>
      <a:accent1>
        <a:srgbClr val="9C5FB5"/>
      </a:accent1>
      <a:accent2>
        <a:srgbClr val="00B9E4"/>
      </a:accent2>
      <a:accent3>
        <a:srgbClr val="F53F5B"/>
      </a:accent3>
      <a:accent4>
        <a:srgbClr val="0073CF"/>
      </a:accent4>
      <a:accent5>
        <a:srgbClr val="45B382"/>
      </a:accent5>
      <a:accent6>
        <a:srgbClr val="FFCF20"/>
      </a:accent6>
      <a:hlink>
        <a:srgbClr val="0073CF"/>
      </a:hlink>
      <a:folHlink>
        <a:srgbClr val="9C5FB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392</Words>
  <Application>Microsoft Office PowerPoint</Application>
  <PresentationFormat>Widescreen</PresentationFormat>
  <Paragraphs>150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 Narrow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R Script and Results of Spearman’s Rho - The Analysis (contd..)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Joanne Harwood</dc:creator>
  <dc:description/>
  <cp:lastModifiedBy>Mohammed Ashraf [Student-PECS]</cp:lastModifiedBy>
  <cp:revision>159</cp:revision>
  <dcterms:created xsi:type="dcterms:W3CDTF">2019-10-01T08:37:56Z</dcterms:created>
  <dcterms:modified xsi:type="dcterms:W3CDTF">2024-11-24T23:18:37Z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0x01010026DBA85F447B164191BB36C258697B67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7</vt:i4>
  </property>
</Properties>
</file>