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EE71-ECA2-494B-8115-9D79930201F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4E2F-D7B9-4CE2-95F9-DED6D99D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stCxn id="66" idx="0"/>
          </p:cNvCxnSpPr>
          <p:nvPr/>
        </p:nvCxnSpPr>
        <p:spPr bwMode="auto">
          <a:xfrm flipV="1">
            <a:off x="12687178" y="-71707"/>
            <a:ext cx="0" cy="30003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852188" y="1172565"/>
            <a:ext cx="9437079" cy="7032291"/>
            <a:chOff x="852188" y="1172565"/>
            <a:chExt cx="9437079" cy="7032291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1899138" y="1172565"/>
              <a:ext cx="7527620" cy="3252787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8499658" y="1750487"/>
              <a:ext cx="620713" cy="612775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ATM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8499658" y="2588687"/>
              <a:ext cx="620713" cy="614363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ATM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8499658" y="3420537"/>
              <a:ext cx="620713" cy="614363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ATM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159558" y="1172565"/>
              <a:ext cx="12153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u="sng" kern="0" dirty="0">
                  <a:solidFill>
                    <a:prstClr val="black"/>
                  </a:solidFill>
                </a:rPr>
                <a:t>EGYPT Site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26946" y="1543804"/>
              <a:ext cx="2819115" cy="2746351"/>
              <a:chOff x="2090689" y="1463123"/>
              <a:chExt cx="2819115" cy="2746351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2090689" y="1463123"/>
                <a:ext cx="2819115" cy="2746351"/>
              </a:xfrm>
              <a:prstGeom prst="round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2614001" y="2129117"/>
                <a:ext cx="1712914" cy="769937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Calibri"/>
                  </a:rPr>
                  <a:t>Central Cash Remittance Web Service</a:t>
                </a:r>
              </a:p>
            </p:txBody>
          </p:sp>
          <p:sp>
            <p:nvSpPr>
              <p:cNvPr id="32" name="Flowchart: Magnetic Disk 31"/>
              <p:cNvSpPr/>
              <p:nvPr/>
            </p:nvSpPr>
            <p:spPr bwMode="auto">
              <a:xfrm>
                <a:off x="2903577" y="3102416"/>
                <a:ext cx="1173163" cy="947575"/>
              </a:xfrm>
              <a:prstGeom prst="flowChartMagneticDisk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kern="0" dirty="0">
                    <a:solidFill>
                      <a:prstClr val="white"/>
                    </a:solidFill>
                    <a:latin typeface="Calibri"/>
                  </a:rPr>
                  <a:t>Database</a:t>
                </a:r>
              </a:p>
            </p:txBody>
          </p:sp>
          <p:sp>
            <p:nvSpPr>
              <p:cNvPr id="33" name="TextBox 6"/>
              <p:cNvSpPr txBox="1">
                <a:spLocks noChangeArrowheads="1"/>
              </p:cNvSpPr>
              <p:nvPr/>
            </p:nvSpPr>
            <p:spPr bwMode="auto">
              <a:xfrm>
                <a:off x="2100493" y="1561711"/>
                <a:ext cx="2799509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kern="0" dirty="0">
                    <a:solidFill>
                      <a:prstClr val="black"/>
                    </a:solidFill>
                  </a:rPr>
                  <a:t>NCR  Cash Remittance Central Server</a:t>
                </a:r>
              </a:p>
            </p:txBody>
          </p:sp>
        </p:grpSp>
        <p:cxnSp>
          <p:nvCxnSpPr>
            <p:cNvPr id="76" name="Straight Connector 75"/>
            <p:cNvCxnSpPr/>
            <p:nvPr/>
          </p:nvCxnSpPr>
          <p:spPr bwMode="auto">
            <a:xfrm>
              <a:off x="1436077" y="4640993"/>
              <a:ext cx="8610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5725502" y="4434619"/>
              <a:ext cx="0" cy="20637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6" name="Group 5"/>
            <p:cNvGrpSpPr/>
            <p:nvPr/>
          </p:nvGrpSpPr>
          <p:grpSpPr>
            <a:xfrm>
              <a:off x="852188" y="4952069"/>
              <a:ext cx="4562964" cy="3252787"/>
              <a:chOff x="984738" y="4929919"/>
              <a:chExt cx="4562964" cy="3252787"/>
            </a:xfrm>
          </p:grpSpPr>
          <p:sp>
            <p:nvSpPr>
              <p:cNvPr id="55" name="Rounded Rectangle 54"/>
              <p:cNvSpPr/>
              <p:nvPr/>
            </p:nvSpPr>
            <p:spPr bwMode="auto">
              <a:xfrm>
                <a:off x="984738" y="4929919"/>
                <a:ext cx="4562964" cy="3252787"/>
              </a:xfrm>
              <a:prstGeom prst="round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4617428" y="5518880"/>
                <a:ext cx="620713" cy="612775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4617428" y="6357080"/>
                <a:ext cx="620713" cy="614363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4617428" y="7188930"/>
                <a:ext cx="620713" cy="614363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64" name="TextBox 18"/>
              <p:cNvSpPr txBox="1">
                <a:spLocks noChangeArrowheads="1"/>
              </p:cNvSpPr>
              <p:nvPr/>
            </p:nvSpPr>
            <p:spPr bwMode="auto">
              <a:xfrm>
                <a:off x="2746430" y="4940959"/>
                <a:ext cx="10005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u="sng" kern="0" dirty="0">
                    <a:solidFill>
                      <a:prstClr val="black"/>
                    </a:solidFill>
                  </a:rPr>
                  <a:t>UAE Site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230923" y="5291868"/>
                <a:ext cx="3075354" cy="2746375"/>
                <a:chOff x="1230923" y="5291868"/>
                <a:chExt cx="3075354" cy="2746375"/>
              </a:xfrm>
            </p:grpSpPr>
            <p:sp>
              <p:nvSpPr>
                <p:cNvPr id="56" name="Rounded Rectangle 55"/>
                <p:cNvSpPr/>
                <p:nvPr/>
              </p:nvSpPr>
              <p:spPr bwMode="auto">
                <a:xfrm>
                  <a:off x="1230923" y="5291868"/>
                  <a:ext cx="3075354" cy="2746375"/>
                </a:xfrm>
                <a:prstGeom prst="roundRect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080602" y="5941156"/>
                  <a:ext cx="1615932" cy="506413"/>
                </a:xfrm>
                <a:prstGeom prst="roundRect">
                  <a:avLst/>
                </a:prstGeom>
                <a:solidFill>
                  <a:srgbClr val="1F497D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kern="0" dirty="0">
                      <a:solidFill>
                        <a:prstClr val="white"/>
                      </a:solidFill>
                      <a:latin typeface="Calibri"/>
                    </a:rPr>
                    <a:t>Cash Remittance web Service</a:t>
                  </a:r>
                </a:p>
              </p:txBody>
            </p:sp>
            <p:sp>
              <p:nvSpPr>
                <p:cNvPr id="58" name="Flowchart: Magnetic Disk 57"/>
                <p:cNvSpPr/>
                <p:nvPr/>
              </p:nvSpPr>
              <p:spPr bwMode="auto">
                <a:xfrm>
                  <a:off x="2717190" y="7098443"/>
                  <a:ext cx="696912" cy="795337"/>
                </a:xfrm>
                <a:prstGeom prst="flowChartMagneticDisk">
                  <a:avLst/>
                </a:prstGeom>
                <a:solidFill>
                  <a:srgbClr val="F79646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00" kern="0" dirty="0">
                      <a:solidFill>
                        <a:prstClr val="white"/>
                      </a:solidFill>
                      <a:latin typeface="Calibri"/>
                    </a:rPr>
                    <a:t>Database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 bwMode="auto">
                <a:xfrm>
                  <a:off x="2080602" y="6520593"/>
                  <a:ext cx="1615932" cy="504825"/>
                </a:xfrm>
                <a:prstGeom prst="round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b="1" kern="0" dirty="0">
                      <a:solidFill>
                        <a:prstClr val="white"/>
                      </a:solidFill>
                      <a:latin typeface="Calibri"/>
                    </a:rPr>
                    <a:t>Cash Remittance Windows Service</a:t>
                  </a:r>
                </a:p>
              </p:txBody>
            </p:sp>
            <p:sp>
              <p:nvSpPr>
                <p:cNvPr id="60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760366" y="5328824"/>
                  <a:ext cx="207022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 b="1" kern="0" dirty="0">
                      <a:solidFill>
                        <a:prstClr val="black"/>
                      </a:solidFill>
                    </a:rPr>
                    <a:t>NCR Cash Remittance Server</a:t>
                  </a: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3728729" y="5941156"/>
                  <a:ext cx="500328" cy="1075043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Forex Module</a:t>
                  </a: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1348155" y="5916245"/>
                  <a:ext cx="655228" cy="1055198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Web Portal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5726303" y="4941029"/>
              <a:ext cx="4562964" cy="3252787"/>
              <a:chOff x="5849612" y="5190511"/>
              <a:chExt cx="4562964" cy="3252787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5849612" y="5190511"/>
                <a:ext cx="4562964" cy="3252787"/>
              </a:xfrm>
              <a:prstGeom prst="roundRect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9482302" y="5779472"/>
                <a:ext cx="620713" cy="612775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9482302" y="6617672"/>
                <a:ext cx="620713" cy="614363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9482302" y="7449522"/>
                <a:ext cx="620713" cy="614363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ATM</a:t>
                </a:r>
              </a:p>
            </p:txBody>
          </p:sp>
          <p:sp>
            <p:nvSpPr>
              <p:cNvPr id="84" name="TextBox 18"/>
              <p:cNvSpPr txBox="1">
                <a:spLocks noChangeArrowheads="1"/>
              </p:cNvSpPr>
              <p:nvPr/>
            </p:nvSpPr>
            <p:spPr bwMode="auto">
              <a:xfrm>
                <a:off x="6906216" y="5201551"/>
                <a:ext cx="24738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 u="sng" kern="0" dirty="0">
                    <a:solidFill>
                      <a:prstClr val="black"/>
                    </a:solidFill>
                  </a:rPr>
                  <a:t>Saudi Arabia Site 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6095797" y="5552460"/>
                <a:ext cx="3075354" cy="2746375"/>
                <a:chOff x="1230923" y="5291868"/>
                <a:chExt cx="3075354" cy="2746375"/>
              </a:xfrm>
            </p:grpSpPr>
            <p:sp>
              <p:nvSpPr>
                <p:cNvPr id="88" name="Rounded Rectangle 87"/>
                <p:cNvSpPr/>
                <p:nvPr/>
              </p:nvSpPr>
              <p:spPr bwMode="auto">
                <a:xfrm>
                  <a:off x="1230923" y="5291868"/>
                  <a:ext cx="3075354" cy="2746375"/>
                </a:xfrm>
                <a:prstGeom prst="roundRect">
                  <a:avLst/>
                </a:prstGeom>
                <a:solidFill>
                  <a:srgbClr val="4F81B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>
                  <a:off x="2080602" y="5941156"/>
                  <a:ext cx="1615932" cy="506413"/>
                </a:xfrm>
                <a:prstGeom prst="roundRect">
                  <a:avLst/>
                </a:prstGeom>
                <a:solidFill>
                  <a:srgbClr val="1F497D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kern="0" dirty="0">
                      <a:solidFill>
                        <a:prstClr val="white"/>
                      </a:solidFill>
                      <a:latin typeface="Calibri"/>
                    </a:rPr>
                    <a:t>Cash Remittance web Service</a:t>
                  </a:r>
                </a:p>
              </p:txBody>
            </p:sp>
            <p:sp>
              <p:nvSpPr>
                <p:cNvPr id="90" name="Flowchart: Magnetic Disk 89"/>
                <p:cNvSpPr/>
                <p:nvPr/>
              </p:nvSpPr>
              <p:spPr bwMode="auto">
                <a:xfrm>
                  <a:off x="2717190" y="7098443"/>
                  <a:ext cx="696912" cy="795337"/>
                </a:xfrm>
                <a:prstGeom prst="flowChartMagneticDisk">
                  <a:avLst/>
                </a:prstGeom>
                <a:solidFill>
                  <a:srgbClr val="F79646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00" kern="0" dirty="0">
                      <a:solidFill>
                        <a:prstClr val="white"/>
                      </a:solidFill>
                      <a:latin typeface="Calibri"/>
                    </a:rPr>
                    <a:t>Database</a:t>
                  </a: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 bwMode="auto">
                <a:xfrm>
                  <a:off x="2080602" y="6520593"/>
                  <a:ext cx="1615932" cy="504825"/>
                </a:xfrm>
                <a:prstGeom prst="roundRect">
                  <a:avLst/>
                </a:prstGeom>
                <a:solidFill>
                  <a:srgbClr val="C0504D">
                    <a:lumMod val="75000"/>
                  </a:srgb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b="1" kern="0" dirty="0">
                      <a:solidFill>
                        <a:prstClr val="white"/>
                      </a:solidFill>
                      <a:latin typeface="Calibri"/>
                    </a:rPr>
                    <a:t>Cash Remittance Windows Service</a:t>
                  </a:r>
                </a:p>
              </p:txBody>
            </p:sp>
            <p:sp>
              <p:nvSpPr>
                <p:cNvPr id="9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760366" y="5328824"/>
                  <a:ext cx="207022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400" b="1" kern="0" dirty="0">
                      <a:solidFill>
                        <a:prstClr val="black"/>
                      </a:solidFill>
                    </a:rPr>
                    <a:t>NCR Cash Remittance Server</a:t>
                  </a: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3728729" y="5941156"/>
                  <a:ext cx="500328" cy="1075043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Forex Module</a:t>
                  </a: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1348155" y="5916245"/>
                  <a:ext cx="655228" cy="1055198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Web Portal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259815" y="1563625"/>
              <a:ext cx="3075354" cy="2746375"/>
              <a:chOff x="1230923" y="5291868"/>
              <a:chExt cx="3075354" cy="2746375"/>
            </a:xfrm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1230923" y="5291868"/>
                <a:ext cx="3075354" cy="2746375"/>
              </a:xfrm>
              <a:prstGeom prst="round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>
                <a:off x="2080602" y="5941156"/>
                <a:ext cx="1615932" cy="506413"/>
              </a:xfrm>
              <a:prstGeom prst="round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Cash Remittance web Service</a:t>
                </a:r>
              </a:p>
            </p:txBody>
          </p:sp>
          <p:sp>
            <p:nvSpPr>
              <p:cNvPr id="98" name="Flowchart: Magnetic Disk 97"/>
              <p:cNvSpPr/>
              <p:nvPr/>
            </p:nvSpPr>
            <p:spPr bwMode="auto">
              <a:xfrm>
                <a:off x="2717190" y="7098443"/>
                <a:ext cx="696912" cy="795337"/>
              </a:xfrm>
              <a:prstGeom prst="flowChartMagneticDisk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  <a:latin typeface="Calibri"/>
                  </a:rPr>
                  <a:t>Database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>
                <a:off x="2080602" y="6520593"/>
                <a:ext cx="1615932" cy="504825"/>
              </a:xfrm>
              <a:prstGeom prst="round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white"/>
                    </a:solidFill>
                    <a:latin typeface="Calibri"/>
                  </a:rPr>
                  <a:t>Cash Remittance Windows Service</a:t>
                </a:r>
              </a:p>
            </p:txBody>
          </p:sp>
          <p:sp>
            <p:nvSpPr>
              <p:cNvPr id="100" name="TextBox 12"/>
              <p:cNvSpPr txBox="1">
                <a:spLocks noChangeArrowheads="1"/>
              </p:cNvSpPr>
              <p:nvPr/>
            </p:nvSpPr>
            <p:spPr bwMode="auto">
              <a:xfrm>
                <a:off x="1760366" y="5328824"/>
                <a:ext cx="20702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kern="0" dirty="0">
                    <a:solidFill>
                      <a:prstClr val="black"/>
                    </a:solidFill>
                  </a:rPr>
                  <a:t>NCR Cash Remittance Server</a:t>
                </a: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728729" y="5941156"/>
                <a:ext cx="500328" cy="107504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Forex Module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348155" y="5916245"/>
                <a:ext cx="655228" cy="1055198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Web Portal</a:t>
                </a:r>
              </a:p>
            </p:txBody>
          </p:sp>
        </p:grpSp>
        <p:cxnSp>
          <p:nvCxnSpPr>
            <p:cNvPr id="10" name="Straight Connector 9"/>
            <p:cNvCxnSpPr>
              <a:stCxn id="64" idx="0"/>
            </p:cNvCxnSpPr>
            <p:nvPr/>
          </p:nvCxnSpPr>
          <p:spPr>
            <a:xfrm flipH="1" flipV="1">
              <a:off x="3114177" y="4640993"/>
              <a:ext cx="1" cy="32211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Straight Connector 11"/>
            <p:cNvCxnSpPr>
              <a:stCxn id="84" idx="0"/>
            </p:cNvCxnSpPr>
            <p:nvPr/>
          </p:nvCxnSpPr>
          <p:spPr>
            <a:xfrm flipH="1" flipV="1">
              <a:off x="8019846" y="4628714"/>
              <a:ext cx="1" cy="32335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614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 International Deposit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Depositor will choose cash remittance service</a:t>
            </a:r>
          </a:p>
          <a:p>
            <a:r>
              <a:rPr lang="en-US" dirty="0"/>
              <a:t>Depositor will choose Local Remittance or International Remittance</a:t>
            </a:r>
          </a:p>
          <a:p>
            <a:r>
              <a:rPr lang="en-US" dirty="0"/>
              <a:t>Incase International Remittance</a:t>
            </a:r>
          </a:p>
          <a:p>
            <a:pPr lvl="1"/>
            <a:r>
              <a:rPr lang="en-US" dirty="0"/>
              <a:t>Depositor will choose deposit option</a:t>
            </a:r>
          </a:p>
          <a:p>
            <a:pPr lvl="1"/>
            <a:r>
              <a:rPr lang="en-US" dirty="0"/>
              <a:t>Fees will be displayed</a:t>
            </a:r>
          </a:p>
          <a:p>
            <a:pPr lvl="1"/>
            <a:r>
              <a:rPr lang="en-US" dirty="0"/>
              <a:t>Depositor will enter his Mobile Number (Country code must be entered before Mobile Number)</a:t>
            </a:r>
          </a:p>
          <a:p>
            <a:pPr lvl="1"/>
            <a:r>
              <a:rPr lang="en-US" dirty="0"/>
              <a:t>Depositor will enter beneficiary Mobile Number (Country code must be entered before Mobile Number) </a:t>
            </a:r>
          </a:p>
          <a:p>
            <a:pPr lvl="1"/>
            <a:r>
              <a:rPr lang="en-US" dirty="0"/>
              <a:t>Cash Remittance Client will send Check Registration Message to Cash Remittance Gateway.</a:t>
            </a:r>
          </a:p>
          <a:p>
            <a:pPr lvl="1"/>
            <a:r>
              <a:rPr lang="en-US" dirty="0"/>
              <a:t>Cash Remittance Gateway will send Check Registration Message to Central Cash Remittance Gateway</a:t>
            </a:r>
          </a:p>
          <a:p>
            <a:pPr lvl="1"/>
            <a:r>
              <a:rPr lang="en-US" dirty="0"/>
              <a:t>Incase of Success, Cash Remittance Client will enable the BNA module to Depositor to insert cash.</a:t>
            </a:r>
          </a:p>
          <a:p>
            <a:pPr lvl="1"/>
            <a:r>
              <a:rPr lang="en-US" dirty="0"/>
              <a:t>Cash Remittance Client will recognize the cash notes and will send message to Cash Remittance gateway to calculate.</a:t>
            </a:r>
          </a:p>
          <a:p>
            <a:pPr lvl="1"/>
            <a:r>
              <a:rPr lang="en-US" dirty="0"/>
              <a:t>Cash Remittance Client will display confirmation screen with the summary of the transaction.</a:t>
            </a:r>
          </a:p>
          <a:p>
            <a:pPr lvl="1"/>
            <a:r>
              <a:rPr lang="en-US" dirty="0"/>
              <a:t>Incase the depositor accepted the transaction , Cash Remittance Client will send message to Cash Remittance Gateway.</a:t>
            </a:r>
          </a:p>
          <a:p>
            <a:pPr lvl="1"/>
            <a:r>
              <a:rPr lang="en-US" dirty="0"/>
              <a:t>Cash Remittance Gateway will generate the Pins and send the transaction to Central Cash Remittance Gateway to store the transaction</a:t>
            </a:r>
          </a:p>
          <a:p>
            <a:pPr lvl="1"/>
            <a:r>
              <a:rPr lang="en-US" dirty="0"/>
              <a:t>Cash Remittance Gateway will send SMS to Depositor and Beneficiary</a:t>
            </a:r>
          </a:p>
          <a:p>
            <a:pPr lvl="1"/>
            <a:r>
              <a:rPr lang="en-US" dirty="0"/>
              <a:t>Cash Remittance client will INCASH cash to vault and will print receipt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 International Withdrawal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Beneficiary will choose cash remittance service</a:t>
            </a:r>
          </a:p>
          <a:p>
            <a:r>
              <a:rPr lang="en-US" dirty="0"/>
              <a:t>Beneficiary will choose Local Remittance or International Remittance</a:t>
            </a:r>
          </a:p>
          <a:p>
            <a:r>
              <a:rPr lang="en-US" dirty="0"/>
              <a:t>Incase International Remittance</a:t>
            </a:r>
          </a:p>
          <a:p>
            <a:pPr lvl="1"/>
            <a:r>
              <a:rPr lang="en-US" dirty="0"/>
              <a:t>Beneficiary will choose Withdrawal option</a:t>
            </a:r>
          </a:p>
          <a:p>
            <a:pPr lvl="1"/>
            <a:r>
              <a:rPr lang="en-US" dirty="0"/>
              <a:t>Beneficiary will enter Transaction Code sent in the SMS.</a:t>
            </a:r>
          </a:p>
          <a:p>
            <a:pPr lvl="1"/>
            <a:r>
              <a:rPr lang="en-US" dirty="0"/>
              <a:t>Beneficiary will enter depositor PIN</a:t>
            </a:r>
          </a:p>
          <a:p>
            <a:pPr lvl="1"/>
            <a:r>
              <a:rPr lang="en-US" dirty="0"/>
              <a:t>Beneficiary will enter Beneficiary PIN</a:t>
            </a:r>
          </a:p>
          <a:p>
            <a:pPr lvl="1"/>
            <a:r>
              <a:rPr lang="en-US" dirty="0"/>
              <a:t>Cash Remittance Client will send Withdrawal Message to Cash Remittance Gateway.</a:t>
            </a:r>
          </a:p>
          <a:p>
            <a:pPr lvl="1"/>
            <a:r>
              <a:rPr lang="en-US" dirty="0"/>
              <a:t>Cash Remittance Gateway will send Withdrawal Message to Central Cash Remittance Gateway</a:t>
            </a:r>
          </a:p>
          <a:p>
            <a:pPr lvl="1"/>
            <a:r>
              <a:rPr lang="en-US" dirty="0"/>
              <a:t>Incase of Success, Cash Remittance Gateway will exchange the amount from foreign currency to local currency and reply back to client</a:t>
            </a:r>
          </a:p>
          <a:p>
            <a:pPr lvl="1"/>
            <a:r>
              <a:rPr lang="en-US" dirty="0"/>
              <a:t>Cash Remittance Client will withdraw the transferred Cash and print receipt with the Foreign currency rate.</a:t>
            </a:r>
          </a:p>
          <a:p>
            <a:pPr lvl="1"/>
            <a:r>
              <a:rPr lang="en-US" dirty="0"/>
              <a:t>Cash Remittance Client will send confirmation message to Cash Remittance Gateway.</a:t>
            </a:r>
          </a:p>
          <a:p>
            <a:pPr lvl="1"/>
            <a:r>
              <a:rPr lang="en-US" dirty="0"/>
              <a:t>Cash Remittance Gateway will send confirmation message to  Central Cash Remittance Gateway to update withdrawal status.</a:t>
            </a:r>
          </a:p>
          <a:p>
            <a:pPr lvl="1"/>
            <a:r>
              <a:rPr lang="en-US" dirty="0"/>
              <a:t>Cash Remittance gateway will send message to depositor to inform him that the cash have been collected.</a:t>
            </a:r>
          </a:p>
          <a:p>
            <a:pPr marL="60958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Portal International Deposit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Depositor will enter the branch</a:t>
            </a:r>
          </a:p>
          <a:p>
            <a:r>
              <a:rPr lang="en-US" dirty="0"/>
              <a:t>Teller will open remittance Portal application</a:t>
            </a:r>
          </a:p>
          <a:p>
            <a:r>
              <a:rPr lang="en-US" dirty="0"/>
              <a:t>Teller will enter depositor mobile</a:t>
            </a:r>
          </a:p>
          <a:p>
            <a:r>
              <a:rPr lang="en-US" dirty="0"/>
              <a:t>Teller will enter beneficiary mobile</a:t>
            </a:r>
          </a:p>
          <a:p>
            <a:r>
              <a:rPr lang="en-US" dirty="0"/>
              <a:t>Teller will enter the amount needed to be transferred.</a:t>
            </a:r>
          </a:p>
          <a:p>
            <a:r>
              <a:rPr lang="en-US" dirty="0"/>
              <a:t>Teller will check flag International transaction.</a:t>
            </a:r>
          </a:p>
          <a:p>
            <a:r>
              <a:rPr lang="en-US" dirty="0"/>
              <a:t>Teller will click proceed button.</a:t>
            </a:r>
          </a:p>
          <a:p>
            <a:r>
              <a:rPr lang="en-US" dirty="0"/>
              <a:t>Portal application will send message to Cash Remittance Gateway.</a:t>
            </a:r>
          </a:p>
          <a:p>
            <a:r>
              <a:rPr lang="en-US" dirty="0"/>
              <a:t>Cash Remittance Gateway will generate the Pins and send the transaction to Central Cash Remittance Gateway to store the transaction</a:t>
            </a:r>
          </a:p>
          <a:p>
            <a:r>
              <a:rPr lang="en-US" dirty="0"/>
              <a:t>Cash Remittance Gateway will send SMS to Depositor and Beneficiary</a:t>
            </a:r>
          </a:p>
          <a:p>
            <a:r>
              <a:rPr lang="en-US" dirty="0"/>
              <a:t>Portal application will print receipt.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Portal International Withdrawal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Beneficiary will enter branch</a:t>
            </a:r>
          </a:p>
          <a:p>
            <a:r>
              <a:rPr lang="en-US" dirty="0"/>
              <a:t>Teller will choose Withdrawal option from remittance portal application.</a:t>
            </a:r>
          </a:p>
          <a:p>
            <a:r>
              <a:rPr lang="en-US" dirty="0"/>
              <a:t>Teller will enter Transaction Code.</a:t>
            </a:r>
          </a:p>
          <a:p>
            <a:r>
              <a:rPr lang="en-US" dirty="0"/>
              <a:t>Teller will enter depositor PIN</a:t>
            </a:r>
          </a:p>
          <a:p>
            <a:r>
              <a:rPr lang="en-US" dirty="0"/>
              <a:t>Teller will enter Beneficiary PIN</a:t>
            </a:r>
          </a:p>
          <a:p>
            <a:r>
              <a:rPr lang="en-US" dirty="0"/>
              <a:t>Teller will click proceed button.</a:t>
            </a:r>
          </a:p>
          <a:p>
            <a:r>
              <a:rPr lang="en-US" dirty="0"/>
              <a:t>Portal application will send Withdrawal Message to Cash Remittance Gateway.</a:t>
            </a:r>
          </a:p>
          <a:p>
            <a:r>
              <a:rPr lang="en-US" dirty="0"/>
              <a:t>Cash Remittance Gateway will send Withdrawal Message to Central Cash Remittance Gateway</a:t>
            </a:r>
          </a:p>
          <a:p>
            <a:r>
              <a:rPr lang="en-US" dirty="0"/>
              <a:t>Incase of Success, Cash Remittance Gateway will exchange the amount from foreign currency to local currency and reply back to client</a:t>
            </a:r>
          </a:p>
          <a:p>
            <a:r>
              <a:rPr lang="en-US" dirty="0"/>
              <a:t>Teller will withdraw the transferred Cash and Portal application will  print receipt with the Foreign currency rate.</a:t>
            </a:r>
          </a:p>
          <a:p>
            <a:r>
              <a:rPr lang="en-US" dirty="0"/>
              <a:t>Cash Remittance Gateway will send confirmation message to  Central Cash Remittance Gateway to update withdrawal status.</a:t>
            </a:r>
          </a:p>
          <a:p>
            <a:r>
              <a:rPr lang="en-US" dirty="0"/>
              <a:t>Cash Remittance gateway will send message to depositor to inform him that the cash have been collected.</a:t>
            </a:r>
          </a:p>
          <a:p>
            <a:pPr marL="60958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665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ATM International Deposit Scenario</vt:lpstr>
      <vt:lpstr>ATM International Withdrawal Scenario</vt:lpstr>
      <vt:lpstr>Portal International Deposit Scenario</vt:lpstr>
      <vt:lpstr>Portal International Withdrawal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Eldin, Kareem</dc:creator>
  <cp:lastModifiedBy>Nour Eldin, Kareem</cp:lastModifiedBy>
  <cp:revision>18</cp:revision>
  <dcterms:created xsi:type="dcterms:W3CDTF">2016-05-25T11:18:14Z</dcterms:created>
  <dcterms:modified xsi:type="dcterms:W3CDTF">2016-05-26T10:55:00Z</dcterms:modified>
</cp:coreProperties>
</file>