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68" r:id="rId3"/>
    <p:sldId id="257" r:id="rId4"/>
    <p:sldId id="258" r:id="rId5"/>
    <p:sldId id="259" r:id="rId6"/>
    <p:sldId id="261" r:id="rId7"/>
    <p:sldId id="270" r:id="rId8"/>
    <p:sldId id="262" r:id="rId9"/>
    <p:sldId id="263" r:id="rId10"/>
    <p:sldId id="264" r:id="rId11"/>
    <p:sldId id="265" r:id="rId12"/>
    <p:sldId id="266" r:id="rId13"/>
    <p:sldId id="267" r:id="rId14"/>
    <p:sldId id="269" r:id="rId15"/>
    <p:sldId id="272" r:id="rId16"/>
    <p:sldId id="273"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5" d="100"/>
          <a:sy n="85" d="100"/>
        </p:scale>
        <p:origin x="4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390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551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617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64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824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810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342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614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228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24995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1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13574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85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1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67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8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54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12/17/2021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93389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publicdomainq.net/intravenous-therapy-patient-0010343/"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91B29-7987-409E-B562-AB598DA02259}"/>
              </a:ext>
            </a:extLst>
          </p:cNvPr>
          <p:cNvSpPr>
            <a:spLocks noGrp="1"/>
          </p:cNvSpPr>
          <p:nvPr>
            <p:ph type="ctrTitle"/>
          </p:nvPr>
        </p:nvSpPr>
        <p:spPr/>
        <p:txBody>
          <a:bodyPr/>
          <a:lstStyle/>
          <a:p>
            <a:r>
              <a:rPr kumimoji="1" lang="ja-JP" altLang="en-US" sz="3200" dirty="0"/>
              <a:t>携帯端末を用いた与薬情報システム</a:t>
            </a:r>
          </a:p>
        </p:txBody>
      </p:sp>
      <p:sp>
        <p:nvSpPr>
          <p:cNvPr id="3" name="字幕 2">
            <a:extLst>
              <a:ext uri="{FF2B5EF4-FFF2-40B4-BE49-F238E27FC236}">
                <a16:creationId xmlns:a16="http://schemas.microsoft.com/office/drawing/2014/main" id="{4239014F-2172-4D46-A4D7-739851703BE4}"/>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714775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AA9918CE-F491-47AD-BFF2-964FE039F6B7}"/>
              </a:ext>
            </a:extLst>
          </p:cNvPr>
          <p:cNvSpPr>
            <a:spLocks noGrp="1"/>
          </p:cNvSpPr>
          <p:nvPr>
            <p:ph type="pic" idx="1"/>
          </p:nvPr>
        </p:nvSpPr>
        <p:spPr/>
      </p:sp>
      <p:sp>
        <p:nvSpPr>
          <p:cNvPr id="6" name="タイトル 1">
            <a:extLst>
              <a:ext uri="{FF2B5EF4-FFF2-40B4-BE49-F238E27FC236}">
                <a16:creationId xmlns:a16="http://schemas.microsoft.com/office/drawing/2014/main" id="{246EFF0F-CC74-41F6-963E-486C3FF2DB33}"/>
              </a:ext>
            </a:extLst>
          </p:cNvPr>
          <p:cNvSpPr>
            <a:spLocks noGrp="1"/>
          </p:cNvSpPr>
          <p:nvPr>
            <p:ph type="title"/>
          </p:nvPr>
        </p:nvSpPr>
        <p:spPr>
          <a:xfrm>
            <a:off x="1295399" y="1041401"/>
            <a:ext cx="6241816" cy="910816"/>
          </a:xfrm>
        </p:spPr>
        <p:txBody>
          <a:bodyPr>
            <a:normAutofit fontScale="90000"/>
          </a:bodyPr>
          <a:lstStyle/>
          <a:p>
            <a:r>
              <a:rPr kumimoji="1" lang="ja-JP" altLang="en-US" dirty="0"/>
              <a:t>与薬情報システム</a:t>
            </a:r>
            <a:br>
              <a:rPr kumimoji="1" lang="en-US" altLang="ja-JP" dirty="0"/>
            </a:br>
            <a:r>
              <a:rPr kumimoji="1" lang="en-US" altLang="ja-JP" dirty="0"/>
              <a:t>【</a:t>
            </a:r>
            <a:r>
              <a:rPr lang="ja-JP" altLang="en-US" dirty="0"/>
              <a:t>与薬情報選択</a:t>
            </a:r>
            <a:r>
              <a:rPr kumimoji="1" lang="ja-JP" altLang="en-US" dirty="0"/>
              <a:t>画面</a:t>
            </a:r>
            <a:r>
              <a:rPr kumimoji="1" lang="en-US" altLang="ja-JP" dirty="0"/>
              <a:t>】</a:t>
            </a:r>
            <a:endParaRPr kumimoji="1" lang="ja-JP" altLang="en-US" dirty="0"/>
          </a:p>
        </p:txBody>
      </p:sp>
      <p:sp>
        <p:nvSpPr>
          <p:cNvPr id="7" name="テキスト プレースホルダー 3">
            <a:extLst>
              <a:ext uri="{FF2B5EF4-FFF2-40B4-BE49-F238E27FC236}">
                <a16:creationId xmlns:a16="http://schemas.microsoft.com/office/drawing/2014/main" id="{BFADCD0E-A857-4825-BD1A-688F55B87130}"/>
              </a:ext>
            </a:extLst>
          </p:cNvPr>
          <p:cNvSpPr>
            <a:spLocks noGrp="1"/>
          </p:cNvSpPr>
          <p:nvPr>
            <p:ph type="body" sz="half" idx="2"/>
          </p:nvPr>
        </p:nvSpPr>
        <p:spPr>
          <a:xfrm>
            <a:off x="1295399" y="1952217"/>
            <a:ext cx="6241816" cy="3864383"/>
          </a:xfrm>
        </p:spPr>
        <p:txBody>
          <a:bodyPr/>
          <a:lstStyle/>
          <a:p>
            <a:pPr algn="l"/>
            <a:endParaRPr kumimoji="1" lang="en-US" altLang="ja-JP" sz="1800" dirty="0"/>
          </a:p>
          <a:p>
            <a:pPr algn="l"/>
            <a:r>
              <a:rPr kumimoji="1" lang="en-US" altLang="ja-JP" sz="1800" dirty="0"/>
              <a:t>【</a:t>
            </a:r>
            <a:r>
              <a:rPr kumimoji="1" lang="ja-JP" altLang="en-US" sz="1800" dirty="0"/>
              <a:t>与薬情報選択画面</a:t>
            </a:r>
            <a:r>
              <a:rPr kumimoji="1" lang="en-US" altLang="ja-JP" sz="1800" dirty="0"/>
              <a:t>】</a:t>
            </a:r>
            <a:r>
              <a:rPr kumimoji="1" lang="ja-JP" altLang="en-US" sz="1800" dirty="0"/>
              <a:t>は、対象の投与時刻を選択したり、患者</a:t>
            </a:r>
            <a:r>
              <a:rPr kumimoji="1" lang="en-US" altLang="ja-JP" sz="1800" dirty="0"/>
              <a:t>ID</a:t>
            </a:r>
            <a:r>
              <a:rPr kumimoji="1" lang="ja-JP" altLang="en-US" sz="1800" dirty="0"/>
              <a:t>確認画面に進むための画面です。</a:t>
            </a:r>
            <a:endParaRPr kumimoji="1" lang="en-US" altLang="ja-JP" sz="1800" dirty="0"/>
          </a:p>
          <a:p>
            <a:pPr algn="l"/>
            <a:endParaRPr kumimoji="1" lang="en-US" altLang="ja-JP" sz="1800" dirty="0"/>
          </a:p>
          <a:p>
            <a:pPr algn="l"/>
            <a:r>
              <a:rPr kumimoji="1" lang="ja-JP" altLang="en-US" dirty="0"/>
              <a:t>画面右の「与薬情報を閲覧」ボタンを押すと、各時刻の</a:t>
            </a:r>
            <a:r>
              <a:rPr kumimoji="1" lang="en-US" altLang="ja-JP" dirty="0"/>
              <a:t>【</a:t>
            </a:r>
            <a:r>
              <a:rPr kumimoji="1" lang="ja-JP" altLang="en-US" dirty="0"/>
              <a:t>与薬情報閲覧画面</a:t>
            </a:r>
            <a:r>
              <a:rPr kumimoji="1" lang="en-US" altLang="ja-JP" dirty="0"/>
              <a:t>】</a:t>
            </a:r>
            <a:r>
              <a:rPr kumimoji="1" lang="ja-JP" altLang="en-US" dirty="0"/>
              <a:t>に進みます。</a:t>
            </a:r>
            <a:endParaRPr kumimoji="1" lang="en-US" altLang="ja-JP" dirty="0"/>
          </a:p>
          <a:p>
            <a:pPr algn="l"/>
            <a:r>
              <a:rPr kumimoji="1" lang="ja-JP" altLang="en-US" dirty="0"/>
              <a:t>画面下部中央にある「患者</a:t>
            </a:r>
            <a:r>
              <a:rPr kumimoji="1" lang="en-US" altLang="ja-JP" dirty="0"/>
              <a:t>ID</a:t>
            </a:r>
            <a:r>
              <a:rPr kumimoji="1" lang="ja-JP" altLang="en-US" dirty="0"/>
              <a:t>確認画面へ」ボタンを押すと、与薬情報確認後に最終的な患者確認を行う</a:t>
            </a:r>
            <a:r>
              <a:rPr kumimoji="1" lang="en-US" altLang="ja-JP" dirty="0"/>
              <a:t>【</a:t>
            </a:r>
            <a:r>
              <a:rPr kumimoji="1" lang="ja-JP" altLang="en-US" dirty="0"/>
              <a:t>患者</a:t>
            </a:r>
            <a:r>
              <a:rPr kumimoji="1" lang="en-US" altLang="ja-JP" dirty="0"/>
              <a:t>ID</a:t>
            </a:r>
            <a:r>
              <a:rPr kumimoji="1" lang="ja-JP" altLang="en-US" dirty="0"/>
              <a:t>確認画面</a:t>
            </a:r>
            <a:r>
              <a:rPr kumimoji="1" lang="en-US" altLang="ja-JP" dirty="0"/>
              <a:t>】</a:t>
            </a:r>
            <a:r>
              <a:rPr kumimoji="1" lang="ja-JP" altLang="en-US" dirty="0"/>
              <a:t>に進みます。</a:t>
            </a:r>
            <a:endParaRPr kumimoji="1" lang="en-US" altLang="ja-JP" dirty="0"/>
          </a:p>
          <a:p>
            <a:pPr algn="l"/>
            <a:r>
              <a:rPr lang="ja-JP" altLang="en-US" dirty="0"/>
              <a:t>左下の「もどる」ボタンで前の</a:t>
            </a:r>
            <a:r>
              <a:rPr lang="en-US" altLang="ja-JP" dirty="0"/>
              <a:t>【</a:t>
            </a:r>
            <a:r>
              <a:rPr lang="ja-JP" altLang="en-US" dirty="0"/>
              <a:t>患者選択画面</a:t>
            </a:r>
            <a:r>
              <a:rPr lang="en-US" altLang="ja-JP" dirty="0"/>
              <a:t>】</a:t>
            </a:r>
            <a:r>
              <a:rPr lang="ja-JP" altLang="en-US" dirty="0"/>
              <a:t>に戻ります。</a:t>
            </a:r>
            <a:endParaRPr lang="en-US" altLang="ja-JP" dirty="0"/>
          </a:p>
        </p:txBody>
      </p:sp>
      <p:pic>
        <p:nvPicPr>
          <p:cNvPr id="9" name="図 8">
            <a:extLst>
              <a:ext uri="{FF2B5EF4-FFF2-40B4-BE49-F238E27FC236}">
                <a16:creationId xmlns:a16="http://schemas.microsoft.com/office/drawing/2014/main" id="{956323AB-43C9-4118-8DEB-0E4C05664200}"/>
              </a:ext>
            </a:extLst>
          </p:cNvPr>
          <p:cNvPicPr>
            <a:picLocks noChangeAspect="1"/>
          </p:cNvPicPr>
          <p:nvPr/>
        </p:nvPicPr>
        <p:blipFill>
          <a:blip r:embed="rId2"/>
          <a:stretch>
            <a:fillRect/>
          </a:stretch>
        </p:blipFill>
        <p:spPr>
          <a:xfrm>
            <a:off x="8098633" y="823240"/>
            <a:ext cx="3059545" cy="5211519"/>
          </a:xfrm>
          <a:prstGeom prst="rect">
            <a:avLst/>
          </a:prstGeom>
          <a:ln w="38100">
            <a:solidFill>
              <a:schemeClr val="tx1"/>
            </a:solidFill>
          </a:ln>
        </p:spPr>
      </p:pic>
    </p:spTree>
    <p:extLst>
      <p:ext uri="{BB962C8B-B14F-4D97-AF65-F5344CB8AC3E}">
        <p14:creationId xmlns:p14="http://schemas.microsoft.com/office/powerpoint/2010/main" val="285146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BEE0CB18-AEE5-45A3-9BAE-18625A7DBA89}"/>
              </a:ext>
            </a:extLst>
          </p:cNvPr>
          <p:cNvSpPr>
            <a:spLocks noGrp="1"/>
          </p:cNvSpPr>
          <p:nvPr>
            <p:ph type="pic" idx="1"/>
          </p:nvPr>
        </p:nvSpPr>
        <p:spPr/>
      </p:sp>
      <p:sp>
        <p:nvSpPr>
          <p:cNvPr id="5" name="タイトル 1">
            <a:extLst>
              <a:ext uri="{FF2B5EF4-FFF2-40B4-BE49-F238E27FC236}">
                <a16:creationId xmlns:a16="http://schemas.microsoft.com/office/drawing/2014/main" id="{76C7B315-A353-4E34-8AD2-04C82343DAAE}"/>
              </a:ext>
            </a:extLst>
          </p:cNvPr>
          <p:cNvSpPr>
            <a:spLocks noGrp="1"/>
          </p:cNvSpPr>
          <p:nvPr>
            <p:ph type="title"/>
          </p:nvPr>
        </p:nvSpPr>
        <p:spPr>
          <a:xfrm>
            <a:off x="1295399" y="1041401"/>
            <a:ext cx="6241816" cy="910816"/>
          </a:xfrm>
        </p:spPr>
        <p:txBody>
          <a:bodyPr>
            <a:normAutofit fontScale="90000"/>
          </a:bodyPr>
          <a:lstStyle/>
          <a:p>
            <a:r>
              <a:rPr kumimoji="1" lang="ja-JP" altLang="en-US" dirty="0"/>
              <a:t>与薬情報システム</a:t>
            </a:r>
            <a:br>
              <a:rPr kumimoji="1" lang="en-US" altLang="ja-JP" dirty="0"/>
            </a:br>
            <a:r>
              <a:rPr kumimoji="1" lang="en-US" altLang="ja-JP" dirty="0"/>
              <a:t>【</a:t>
            </a:r>
            <a:r>
              <a:rPr lang="ja-JP" altLang="en-US" dirty="0"/>
              <a:t>与薬情報閲覧</a:t>
            </a:r>
            <a:r>
              <a:rPr kumimoji="1" lang="ja-JP" altLang="en-US" dirty="0"/>
              <a:t>画面</a:t>
            </a:r>
            <a:r>
              <a:rPr kumimoji="1" lang="en-US" altLang="ja-JP" dirty="0"/>
              <a:t>】</a:t>
            </a:r>
            <a:endParaRPr kumimoji="1" lang="ja-JP" altLang="en-US" dirty="0"/>
          </a:p>
        </p:txBody>
      </p:sp>
      <p:sp>
        <p:nvSpPr>
          <p:cNvPr id="6" name="テキスト プレースホルダー 3">
            <a:extLst>
              <a:ext uri="{FF2B5EF4-FFF2-40B4-BE49-F238E27FC236}">
                <a16:creationId xmlns:a16="http://schemas.microsoft.com/office/drawing/2014/main" id="{3CC7EA8A-6708-4A6E-A8BA-D97F93422490}"/>
              </a:ext>
            </a:extLst>
          </p:cNvPr>
          <p:cNvSpPr>
            <a:spLocks noGrp="1"/>
          </p:cNvSpPr>
          <p:nvPr>
            <p:ph type="body" sz="half" idx="2"/>
          </p:nvPr>
        </p:nvSpPr>
        <p:spPr>
          <a:xfrm>
            <a:off x="1295399" y="1952217"/>
            <a:ext cx="6241816" cy="3864383"/>
          </a:xfrm>
        </p:spPr>
        <p:txBody>
          <a:bodyPr>
            <a:normAutofit lnSpcReduction="10000"/>
          </a:bodyPr>
          <a:lstStyle/>
          <a:p>
            <a:pPr algn="l"/>
            <a:endParaRPr kumimoji="1" lang="en-US" altLang="ja-JP" sz="1800" dirty="0"/>
          </a:p>
          <a:p>
            <a:pPr algn="l"/>
            <a:r>
              <a:rPr kumimoji="1" lang="en-US" altLang="ja-JP" sz="1800" dirty="0"/>
              <a:t>【</a:t>
            </a:r>
            <a:r>
              <a:rPr kumimoji="1" lang="ja-JP" altLang="en-US" sz="1800" dirty="0"/>
              <a:t>与薬情報閲覧画面</a:t>
            </a:r>
            <a:r>
              <a:rPr kumimoji="1" lang="en-US" altLang="ja-JP" sz="1800" dirty="0"/>
              <a:t>】</a:t>
            </a:r>
            <a:r>
              <a:rPr kumimoji="1" lang="ja-JP" altLang="en-US" sz="1800" dirty="0"/>
              <a:t>は、表示されている与薬情報を閲覧して薬剤を準備、又は事前に用意されていた薬剤を確認する</a:t>
            </a:r>
            <a:r>
              <a:rPr lang="ja-JP" altLang="en-US" dirty="0"/>
              <a:t>画面です。</a:t>
            </a:r>
            <a:endParaRPr lang="en-US" altLang="ja-JP" dirty="0"/>
          </a:p>
          <a:p>
            <a:pPr algn="l"/>
            <a:endParaRPr lang="en-US" altLang="ja-JP" dirty="0"/>
          </a:p>
          <a:p>
            <a:pPr algn="l"/>
            <a:r>
              <a:rPr kumimoji="1" lang="ja-JP" altLang="en-US" sz="1800" dirty="0"/>
              <a:t>閲覧した情報通りに薬剤を準備・確認した場合は画面右下にある「確認する」ボタンをタップして与薬情報確認画面に進み、従来のダブルチェックに代わる</a:t>
            </a:r>
            <a:r>
              <a:rPr kumimoji="1" lang="en-US" altLang="ja-JP" sz="1800" dirty="0"/>
              <a:t>2</a:t>
            </a:r>
            <a:r>
              <a:rPr kumimoji="1" lang="ja-JP" altLang="en-US" sz="1800" dirty="0"/>
              <a:t>度目の確認を行います。</a:t>
            </a:r>
            <a:endParaRPr kumimoji="1" lang="en-US" altLang="ja-JP" sz="1800" dirty="0"/>
          </a:p>
          <a:p>
            <a:pPr algn="l"/>
            <a:r>
              <a:rPr lang="ja-JP" altLang="en-US" dirty="0"/>
              <a:t>左下の「もどる」ボタンで前の</a:t>
            </a:r>
            <a:r>
              <a:rPr lang="en-US" altLang="ja-JP" dirty="0"/>
              <a:t>【</a:t>
            </a:r>
            <a:r>
              <a:rPr lang="ja-JP" altLang="en-US" dirty="0"/>
              <a:t>与薬情報選択画面</a:t>
            </a:r>
            <a:r>
              <a:rPr lang="en-US" altLang="ja-JP" dirty="0"/>
              <a:t>】</a:t>
            </a:r>
            <a:r>
              <a:rPr lang="ja-JP" altLang="en-US" dirty="0"/>
              <a:t>に戻ります。</a:t>
            </a:r>
            <a:endParaRPr lang="en-US" altLang="ja-JP" dirty="0"/>
          </a:p>
          <a:p>
            <a:pPr algn="l"/>
            <a:endParaRPr kumimoji="1" lang="en-US" altLang="ja-JP" sz="1800" dirty="0"/>
          </a:p>
          <a:p>
            <a:pPr algn="l"/>
            <a:r>
              <a:rPr kumimoji="1" lang="en-US" altLang="ja-JP" sz="1800" dirty="0">
                <a:solidFill>
                  <a:srgbClr val="FF0000"/>
                </a:solidFill>
              </a:rPr>
              <a:t>※</a:t>
            </a:r>
            <a:r>
              <a:rPr kumimoji="1" lang="ja-JP" altLang="en-US" sz="1800" dirty="0">
                <a:solidFill>
                  <a:srgbClr val="FF0000"/>
                </a:solidFill>
              </a:rPr>
              <a:t>今回の与薬情報は架空のものです。</a:t>
            </a:r>
            <a:endParaRPr kumimoji="1" lang="en-US" altLang="ja-JP" sz="1800" dirty="0">
              <a:solidFill>
                <a:srgbClr val="FF0000"/>
              </a:solidFill>
            </a:endParaRPr>
          </a:p>
          <a:p>
            <a:pPr algn="l"/>
            <a:endParaRPr kumimoji="1" lang="en-US" altLang="ja-JP" sz="1800" dirty="0"/>
          </a:p>
        </p:txBody>
      </p:sp>
      <p:pic>
        <p:nvPicPr>
          <p:cNvPr id="8" name="図 7">
            <a:extLst>
              <a:ext uri="{FF2B5EF4-FFF2-40B4-BE49-F238E27FC236}">
                <a16:creationId xmlns:a16="http://schemas.microsoft.com/office/drawing/2014/main" id="{B561087D-D5D4-4EBC-A1AC-E91D758F476E}"/>
              </a:ext>
            </a:extLst>
          </p:cNvPr>
          <p:cNvPicPr>
            <a:picLocks noChangeAspect="1"/>
          </p:cNvPicPr>
          <p:nvPr/>
        </p:nvPicPr>
        <p:blipFill>
          <a:blip r:embed="rId2"/>
          <a:stretch>
            <a:fillRect/>
          </a:stretch>
        </p:blipFill>
        <p:spPr>
          <a:xfrm>
            <a:off x="8094831" y="337991"/>
            <a:ext cx="3076894" cy="6182018"/>
          </a:xfrm>
          <a:prstGeom prst="rect">
            <a:avLst/>
          </a:prstGeom>
          <a:ln w="38100">
            <a:solidFill>
              <a:schemeClr val="tx1"/>
            </a:solidFill>
          </a:ln>
        </p:spPr>
      </p:pic>
    </p:spTree>
    <p:extLst>
      <p:ext uri="{BB962C8B-B14F-4D97-AF65-F5344CB8AC3E}">
        <p14:creationId xmlns:p14="http://schemas.microsoft.com/office/powerpoint/2010/main" val="11854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9FCAE350-E7EE-42AF-A940-ABDB6E72ABAE}"/>
              </a:ext>
            </a:extLst>
          </p:cNvPr>
          <p:cNvSpPr>
            <a:spLocks noGrp="1"/>
          </p:cNvSpPr>
          <p:nvPr>
            <p:ph type="pic" idx="1"/>
          </p:nvPr>
        </p:nvSpPr>
        <p:spPr/>
      </p:sp>
      <p:sp>
        <p:nvSpPr>
          <p:cNvPr id="5" name="タイトル 1">
            <a:extLst>
              <a:ext uri="{FF2B5EF4-FFF2-40B4-BE49-F238E27FC236}">
                <a16:creationId xmlns:a16="http://schemas.microsoft.com/office/drawing/2014/main" id="{7017463C-8A4A-4079-8BB5-A2A364C5DD28}"/>
              </a:ext>
            </a:extLst>
          </p:cNvPr>
          <p:cNvSpPr>
            <a:spLocks noGrp="1"/>
          </p:cNvSpPr>
          <p:nvPr>
            <p:ph type="title"/>
          </p:nvPr>
        </p:nvSpPr>
        <p:spPr>
          <a:xfrm>
            <a:off x="1295399" y="1041401"/>
            <a:ext cx="6241816" cy="910816"/>
          </a:xfrm>
        </p:spPr>
        <p:txBody>
          <a:bodyPr>
            <a:normAutofit fontScale="90000"/>
          </a:bodyPr>
          <a:lstStyle/>
          <a:p>
            <a:r>
              <a:rPr kumimoji="1" lang="ja-JP" altLang="en-US" dirty="0"/>
              <a:t>与薬情報システム</a:t>
            </a:r>
            <a:br>
              <a:rPr kumimoji="1" lang="en-US" altLang="ja-JP" dirty="0"/>
            </a:br>
            <a:r>
              <a:rPr kumimoji="1" lang="en-US" altLang="ja-JP" dirty="0"/>
              <a:t>【</a:t>
            </a:r>
            <a:r>
              <a:rPr lang="ja-JP" altLang="en-US" dirty="0"/>
              <a:t>与薬情報確認</a:t>
            </a:r>
            <a:r>
              <a:rPr kumimoji="1" lang="ja-JP" altLang="en-US" dirty="0"/>
              <a:t>画面</a:t>
            </a:r>
            <a:r>
              <a:rPr kumimoji="1" lang="en-US" altLang="ja-JP" dirty="0"/>
              <a:t>】</a:t>
            </a:r>
            <a:endParaRPr kumimoji="1" lang="ja-JP" altLang="en-US" dirty="0"/>
          </a:p>
        </p:txBody>
      </p:sp>
      <p:sp>
        <p:nvSpPr>
          <p:cNvPr id="6" name="テキスト プレースホルダー 3">
            <a:extLst>
              <a:ext uri="{FF2B5EF4-FFF2-40B4-BE49-F238E27FC236}">
                <a16:creationId xmlns:a16="http://schemas.microsoft.com/office/drawing/2014/main" id="{555B6E85-095A-4039-9131-3521D8A797C6}"/>
              </a:ext>
            </a:extLst>
          </p:cNvPr>
          <p:cNvSpPr>
            <a:spLocks noGrp="1"/>
          </p:cNvSpPr>
          <p:nvPr>
            <p:ph type="body" sz="half" idx="2"/>
          </p:nvPr>
        </p:nvSpPr>
        <p:spPr>
          <a:xfrm>
            <a:off x="1295399" y="1952217"/>
            <a:ext cx="6241816" cy="3864383"/>
          </a:xfrm>
        </p:spPr>
        <p:txBody>
          <a:bodyPr/>
          <a:lstStyle/>
          <a:p>
            <a:pPr algn="l"/>
            <a:endParaRPr kumimoji="1" lang="en-US" altLang="ja-JP" sz="1800" dirty="0"/>
          </a:p>
          <a:p>
            <a:pPr algn="l"/>
            <a:r>
              <a:rPr kumimoji="1" lang="en-US" altLang="ja-JP" sz="1800" dirty="0"/>
              <a:t>【</a:t>
            </a:r>
            <a:r>
              <a:rPr kumimoji="1" lang="ja-JP" altLang="en-US" sz="1800" dirty="0"/>
              <a:t>与薬情報確認画面</a:t>
            </a:r>
            <a:r>
              <a:rPr kumimoji="1" lang="en-US" altLang="ja-JP" sz="1800" dirty="0"/>
              <a:t>】</a:t>
            </a:r>
            <a:r>
              <a:rPr kumimoji="1" lang="ja-JP" altLang="en-US" sz="1800" dirty="0"/>
              <a:t>では、実際に用意した薬剤の用量を入力して</a:t>
            </a:r>
            <a:r>
              <a:rPr kumimoji="1" lang="en-US" altLang="ja-JP" sz="1800" dirty="0"/>
              <a:t>2</a:t>
            </a:r>
            <a:r>
              <a:rPr kumimoji="1" lang="ja-JP" altLang="en-US" sz="1800" dirty="0"/>
              <a:t>度目の情報確認を行います。</a:t>
            </a:r>
            <a:endParaRPr kumimoji="1" lang="en-US" altLang="ja-JP" sz="1800" dirty="0"/>
          </a:p>
          <a:p>
            <a:pPr algn="l"/>
            <a:r>
              <a:rPr kumimoji="1" lang="ja-JP" altLang="en-US" sz="1800" dirty="0"/>
              <a:t>入力が間違っていた場合はアラート</a:t>
            </a:r>
            <a:r>
              <a:rPr kumimoji="1" lang="en-US" altLang="ja-JP" sz="1800" dirty="0"/>
              <a:t>(</a:t>
            </a:r>
            <a:r>
              <a:rPr kumimoji="1" lang="ja-JP" altLang="en-US" sz="1800" dirty="0"/>
              <a:t>警告文</a:t>
            </a:r>
            <a:r>
              <a:rPr kumimoji="1" lang="en-US" altLang="ja-JP" sz="1800" dirty="0"/>
              <a:t>)</a:t>
            </a:r>
            <a:r>
              <a:rPr kumimoji="1" lang="ja-JP" altLang="en-US" sz="1800" dirty="0"/>
              <a:t>が表示され、正しかった場合は正しく入力ができていることを通知して患者</a:t>
            </a:r>
            <a:r>
              <a:rPr kumimoji="1" lang="en-US" altLang="ja-JP" sz="1800" dirty="0"/>
              <a:t>ID</a:t>
            </a:r>
            <a:r>
              <a:rPr kumimoji="1" lang="ja-JP" altLang="en-US" sz="1800" dirty="0"/>
              <a:t>の確認を行う仕様になっています。</a:t>
            </a:r>
            <a:endParaRPr kumimoji="1" lang="ja-JP" altLang="en-US" dirty="0"/>
          </a:p>
        </p:txBody>
      </p:sp>
      <p:pic>
        <p:nvPicPr>
          <p:cNvPr id="8" name="図 7">
            <a:extLst>
              <a:ext uri="{FF2B5EF4-FFF2-40B4-BE49-F238E27FC236}">
                <a16:creationId xmlns:a16="http://schemas.microsoft.com/office/drawing/2014/main" id="{832AF8F4-EC68-4EAB-9D9C-3A53DD270D56}"/>
              </a:ext>
            </a:extLst>
          </p:cNvPr>
          <p:cNvPicPr>
            <a:picLocks noChangeAspect="1"/>
          </p:cNvPicPr>
          <p:nvPr/>
        </p:nvPicPr>
        <p:blipFill>
          <a:blip r:embed="rId2"/>
          <a:stretch>
            <a:fillRect/>
          </a:stretch>
        </p:blipFill>
        <p:spPr>
          <a:xfrm>
            <a:off x="8094831" y="573603"/>
            <a:ext cx="3079396" cy="5710793"/>
          </a:xfrm>
          <a:prstGeom prst="rect">
            <a:avLst/>
          </a:prstGeom>
          <a:ln w="38100">
            <a:solidFill>
              <a:schemeClr val="tx1"/>
            </a:solidFill>
          </a:ln>
        </p:spPr>
      </p:pic>
      <p:pic>
        <p:nvPicPr>
          <p:cNvPr id="9" name="図 8">
            <a:extLst>
              <a:ext uri="{FF2B5EF4-FFF2-40B4-BE49-F238E27FC236}">
                <a16:creationId xmlns:a16="http://schemas.microsoft.com/office/drawing/2014/main" id="{55B2AC7C-15B9-4E24-927C-4E4EE8A4C1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247" y="4129455"/>
            <a:ext cx="3219720" cy="1298896"/>
          </a:xfrm>
          <a:prstGeom prst="rect">
            <a:avLst/>
          </a:prstGeom>
        </p:spPr>
      </p:pic>
      <p:pic>
        <p:nvPicPr>
          <p:cNvPr id="10" name="図 9">
            <a:extLst>
              <a:ext uri="{FF2B5EF4-FFF2-40B4-BE49-F238E27FC236}">
                <a16:creationId xmlns:a16="http://schemas.microsoft.com/office/drawing/2014/main" id="{4EAF89BD-5BE7-4C5F-A39A-03D3DAF2E4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250" y="4129455"/>
            <a:ext cx="3203848" cy="1301820"/>
          </a:xfrm>
          <a:prstGeom prst="rect">
            <a:avLst/>
          </a:prstGeom>
        </p:spPr>
      </p:pic>
      <p:sp>
        <p:nvSpPr>
          <p:cNvPr id="11" name="テキスト ボックス 10">
            <a:extLst>
              <a:ext uri="{FF2B5EF4-FFF2-40B4-BE49-F238E27FC236}">
                <a16:creationId xmlns:a16="http://schemas.microsoft.com/office/drawing/2014/main" id="{0C14EE63-82D1-4CDC-8671-20B37E4C6980}"/>
              </a:ext>
            </a:extLst>
          </p:cNvPr>
          <p:cNvSpPr txBox="1"/>
          <p:nvPr/>
        </p:nvSpPr>
        <p:spPr>
          <a:xfrm>
            <a:off x="1687163" y="5564937"/>
            <a:ext cx="1762022" cy="338554"/>
          </a:xfrm>
          <a:prstGeom prst="rect">
            <a:avLst/>
          </a:prstGeom>
          <a:noFill/>
          <a:ln>
            <a:solidFill>
              <a:schemeClr val="tx1"/>
            </a:solidFill>
          </a:ln>
        </p:spPr>
        <p:txBody>
          <a:bodyPr wrap="none" rtlCol="0">
            <a:spAutoFit/>
          </a:bodyPr>
          <a:lstStyle/>
          <a:p>
            <a:pPr algn="ctr"/>
            <a:r>
              <a:rPr kumimoji="1" lang="ja-JP" altLang="en-US" sz="1600" dirty="0"/>
              <a:t>入力が正しい場合</a:t>
            </a:r>
          </a:p>
        </p:txBody>
      </p:sp>
      <p:sp>
        <p:nvSpPr>
          <p:cNvPr id="12" name="テキスト ボックス 11">
            <a:extLst>
              <a:ext uri="{FF2B5EF4-FFF2-40B4-BE49-F238E27FC236}">
                <a16:creationId xmlns:a16="http://schemas.microsoft.com/office/drawing/2014/main" id="{40A22132-D896-4985-B5EA-73F93D22DCFC}"/>
              </a:ext>
            </a:extLst>
          </p:cNvPr>
          <p:cNvSpPr txBox="1"/>
          <p:nvPr/>
        </p:nvSpPr>
        <p:spPr>
          <a:xfrm>
            <a:off x="5109191" y="5564937"/>
            <a:ext cx="1973617" cy="338554"/>
          </a:xfrm>
          <a:prstGeom prst="rect">
            <a:avLst/>
          </a:prstGeom>
          <a:noFill/>
          <a:ln>
            <a:solidFill>
              <a:schemeClr val="tx1"/>
            </a:solidFill>
          </a:ln>
        </p:spPr>
        <p:txBody>
          <a:bodyPr wrap="none" rtlCol="0">
            <a:spAutoFit/>
          </a:bodyPr>
          <a:lstStyle/>
          <a:p>
            <a:pPr algn="ctr"/>
            <a:r>
              <a:rPr kumimoji="1" lang="ja-JP" altLang="en-US" sz="1600" dirty="0"/>
              <a:t>入力が間違った場合</a:t>
            </a:r>
          </a:p>
        </p:txBody>
      </p:sp>
    </p:spTree>
    <p:extLst>
      <p:ext uri="{BB962C8B-B14F-4D97-AF65-F5344CB8AC3E}">
        <p14:creationId xmlns:p14="http://schemas.microsoft.com/office/powerpoint/2010/main" val="1834906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E9EB6FC4-6FF4-4F38-A764-373251E92FB3}"/>
              </a:ext>
            </a:extLst>
          </p:cNvPr>
          <p:cNvSpPr>
            <a:spLocks noGrp="1"/>
          </p:cNvSpPr>
          <p:nvPr>
            <p:ph type="pic" idx="1"/>
          </p:nvPr>
        </p:nvSpPr>
        <p:spPr/>
      </p:sp>
      <p:sp>
        <p:nvSpPr>
          <p:cNvPr id="5" name="タイトル 1">
            <a:extLst>
              <a:ext uri="{FF2B5EF4-FFF2-40B4-BE49-F238E27FC236}">
                <a16:creationId xmlns:a16="http://schemas.microsoft.com/office/drawing/2014/main" id="{BE74E982-B598-46E0-9783-9798D0D4B942}"/>
              </a:ext>
            </a:extLst>
          </p:cNvPr>
          <p:cNvSpPr>
            <a:spLocks noGrp="1"/>
          </p:cNvSpPr>
          <p:nvPr>
            <p:ph type="title"/>
          </p:nvPr>
        </p:nvSpPr>
        <p:spPr>
          <a:xfrm>
            <a:off x="1295399" y="1041401"/>
            <a:ext cx="6241816" cy="910816"/>
          </a:xfrm>
        </p:spPr>
        <p:txBody>
          <a:bodyPr>
            <a:normAutofit fontScale="90000"/>
          </a:bodyPr>
          <a:lstStyle/>
          <a:p>
            <a:r>
              <a:rPr kumimoji="1" lang="ja-JP" altLang="en-US" dirty="0"/>
              <a:t>与薬情報システム</a:t>
            </a:r>
            <a:br>
              <a:rPr kumimoji="1" lang="en-US" altLang="ja-JP" dirty="0"/>
            </a:br>
            <a:r>
              <a:rPr kumimoji="1" lang="en-US" altLang="ja-JP" dirty="0"/>
              <a:t>【</a:t>
            </a:r>
            <a:r>
              <a:rPr lang="ja-JP" altLang="en-US" dirty="0"/>
              <a:t>患者</a:t>
            </a:r>
            <a:r>
              <a:rPr lang="en-US" altLang="ja-JP" dirty="0"/>
              <a:t>ID</a:t>
            </a:r>
            <a:r>
              <a:rPr lang="ja-JP" altLang="en-US" dirty="0"/>
              <a:t>確認</a:t>
            </a:r>
            <a:r>
              <a:rPr kumimoji="1" lang="ja-JP" altLang="en-US" dirty="0"/>
              <a:t>画面</a:t>
            </a:r>
            <a:r>
              <a:rPr kumimoji="1" lang="en-US" altLang="ja-JP" dirty="0"/>
              <a:t>】</a:t>
            </a:r>
            <a:endParaRPr kumimoji="1" lang="ja-JP" altLang="en-US" dirty="0"/>
          </a:p>
        </p:txBody>
      </p:sp>
      <p:sp>
        <p:nvSpPr>
          <p:cNvPr id="6" name="テキスト プレースホルダー 3">
            <a:extLst>
              <a:ext uri="{FF2B5EF4-FFF2-40B4-BE49-F238E27FC236}">
                <a16:creationId xmlns:a16="http://schemas.microsoft.com/office/drawing/2014/main" id="{BD8ED77E-FC79-44ED-A667-014DCEA72504}"/>
              </a:ext>
            </a:extLst>
          </p:cNvPr>
          <p:cNvSpPr>
            <a:spLocks noGrp="1"/>
          </p:cNvSpPr>
          <p:nvPr>
            <p:ph type="body" sz="half" idx="2"/>
          </p:nvPr>
        </p:nvSpPr>
        <p:spPr>
          <a:xfrm>
            <a:off x="1295399" y="1952217"/>
            <a:ext cx="6241816" cy="3864383"/>
          </a:xfrm>
        </p:spPr>
        <p:txBody>
          <a:bodyPr/>
          <a:lstStyle/>
          <a:p>
            <a:pPr algn="l"/>
            <a:endParaRPr kumimoji="1" lang="en-US" altLang="ja-JP" sz="1800" dirty="0"/>
          </a:p>
          <a:p>
            <a:pPr algn="l"/>
            <a:r>
              <a:rPr kumimoji="1" lang="en-US" altLang="ja-JP" sz="1800" dirty="0"/>
              <a:t>【</a:t>
            </a:r>
            <a:r>
              <a:rPr kumimoji="1" lang="ja-JP" altLang="en-US" sz="1800" dirty="0"/>
              <a:t>患者</a:t>
            </a:r>
            <a:r>
              <a:rPr kumimoji="1" lang="en-US" altLang="ja-JP" sz="1800" dirty="0"/>
              <a:t>ID</a:t>
            </a:r>
            <a:r>
              <a:rPr kumimoji="1" lang="ja-JP" altLang="en-US" sz="1800" dirty="0"/>
              <a:t>確認画面</a:t>
            </a:r>
            <a:r>
              <a:rPr kumimoji="1" lang="en-US" altLang="ja-JP" sz="1800" dirty="0"/>
              <a:t>】</a:t>
            </a:r>
            <a:r>
              <a:rPr kumimoji="1" lang="ja-JP" altLang="en-US" sz="1800" dirty="0"/>
              <a:t>でスマートフォンのカメラを起動してリストバンドの</a:t>
            </a:r>
            <a:r>
              <a:rPr kumimoji="1" lang="en-US" altLang="ja-JP" sz="1800" dirty="0"/>
              <a:t>QR</a:t>
            </a:r>
            <a:r>
              <a:rPr kumimoji="1" lang="ja-JP" altLang="en-US" sz="1800" dirty="0"/>
              <a:t>を読み込み（または</a:t>
            </a:r>
            <a:r>
              <a:rPr kumimoji="1" lang="en-US" altLang="ja-JP" sz="1800" dirty="0"/>
              <a:t>ID</a:t>
            </a:r>
            <a:r>
              <a:rPr kumimoji="1" lang="ja-JP" altLang="en-US" sz="1800" dirty="0"/>
              <a:t>を目視で読み取り）、投与した時刻の欄に得られた</a:t>
            </a:r>
            <a:r>
              <a:rPr kumimoji="1" lang="en-US" altLang="ja-JP" sz="1800" dirty="0"/>
              <a:t>ID</a:t>
            </a:r>
            <a:r>
              <a:rPr kumimoji="1" lang="ja-JP" altLang="en-US" sz="1800" dirty="0"/>
              <a:t>を貼り付けて患者</a:t>
            </a:r>
            <a:r>
              <a:rPr kumimoji="1" lang="en-US" altLang="ja-JP" sz="1800" dirty="0"/>
              <a:t>ID</a:t>
            </a:r>
            <a:r>
              <a:rPr kumimoji="1" lang="ja-JP" altLang="en-US" sz="1800" dirty="0"/>
              <a:t>の確認を行う画面です。</a:t>
            </a:r>
            <a:endParaRPr kumimoji="1" lang="en-US" altLang="ja-JP" sz="1800" dirty="0"/>
          </a:p>
          <a:p>
            <a:pPr algn="l"/>
            <a:r>
              <a:rPr lang="ja-JP" altLang="en-US" dirty="0"/>
              <a:t>画面下部中央の「</a:t>
            </a:r>
            <a:r>
              <a:rPr lang="en-US" altLang="ja-JP" dirty="0"/>
              <a:t>QR</a:t>
            </a:r>
            <a:r>
              <a:rPr lang="ja-JP" altLang="en-US" dirty="0"/>
              <a:t>を読み取る」ボタンをクリックするとカメラが起動して</a:t>
            </a:r>
            <a:r>
              <a:rPr lang="en-US" altLang="ja-JP" dirty="0"/>
              <a:t>QR</a:t>
            </a:r>
            <a:r>
              <a:rPr lang="ja-JP" altLang="en-US" dirty="0"/>
              <a:t>を読み込むことができます。</a:t>
            </a:r>
            <a:endParaRPr kumimoji="1" lang="en-US" altLang="ja-JP" sz="1800" dirty="0"/>
          </a:p>
          <a:p>
            <a:pPr algn="l"/>
            <a:r>
              <a:rPr kumimoji="1" lang="ja-JP" altLang="en-US" sz="1800" dirty="0"/>
              <a:t>正しかった場合はそのまま患者に薬剤を投与、間違っていた場合は再確認します。</a:t>
            </a:r>
            <a:endParaRPr kumimoji="1" lang="en-US" altLang="ja-JP" sz="1800" dirty="0"/>
          </a:p>
        </p:txBody>
      </p:sp>
      <p:pic>
        <p:nvPicPr>
          <p:cNvPr id="8" name="図 7">
            <a:extLst>
              <a:ext uri="{FF2B5EF4-FFF2-40B4-BE49-F238E27FC236}">
                <a16:creationId xmlns:a16="http://schemas.microsoft.com/office/drawing/2014/main" id="{5F8F336E-38EC-419E-B0AB-2EF11AC00AC0}"/>
              </a:ext>
            </a:extLst>
          </p:cNvPr>
          <p:cNvPicPr>
            <a:picLocks noChangeAspect="1"/>
          </p:cNvPicPr>
          <p:nvPr/>
        </p:nvPicPr>
        <p:blipFill>
          <a:blip r:embed="rId2"/>
          <a:stretch>
            <a:fillRect/>
          </a:stretch>
        </p:blipFill>
        <p:spPr>
          <a:xfrm>
            <a:off x="8094831" y="806917"/>
            <a:ext cx="3075281" cy="5244165"/>
          </a:xfrm>
          <a:prstGeom prst="rect">
            <a:avLst/>
          </a:prstGeom>
          <a:ln w="38100">
            <a:solidFill>
              <a:schemeClr val="tx1"/>
            </a:solidFill>
          </a:ln>
        </p:spPr>
      </p:pic>
    </p:spTree>
    <p:extLst>
      <p:ext uri="{BB962C8B-B14F-4D97-AF65-F5344CB8AC3E}">
        <p14:creationId xmlns:p14="http://schemas.microsoft.com/office/powerpoint/2010/main" val="425609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65153F8-0D7E-4287-A3D5-FCC905AB8766}"/>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4022" b="4022"/>
          <a:stretch>
            <a:fillRect/>
          </a:stretch>
        </p:blipFill>
        <p:spPr bwMode="auto">
          <a:xfrm>
            <a:off x="8094663" y="1041400"/>
            <a:ext cx="3063875" cy="477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タイトル 1">
            <a:extLst>
              <a:ext uri="{FF2B5EF4-FFF2-40B4-BE49-F238E27FC236}">
                <a16:creationId xmlns:a16="http://schemas.microsoft.com/office/drawing/2014/main" id="{F1383B82-9690-4BF5-872D-4FB45D43E0D4}"/>
              </a:ext>
            </a:extLst>
          </p:cNvPr>
          <p:cNvSpPr>
            <a:spLocks noGrp="1"/>
          </p:cNvSpPr>
          <p:nvPr>
            <p:ph type="title"/>
          </p:nvPr>
        </p:nvSpPr>
        <p:spPr>
          <a:xfrm>
            <a:off x="1295399" y="1041401"/>
            <a:ext cx="6241816" cy="630324"/>
          </a:xfrm>
        </p:spPr>
        <p:txBody>
          <a:bodyPr>
            <a:normAutofit/>
          </a:bodyPr>
          <a:lstStyle/>
          <a:p>
            <a:r>
              <a:rPr kumimoji="1" lang="en-US" altLang="ja-JP" dirty="0"/>
              <a:t>QR</a:t>
            </a:r>
            <a:r>
              <a:rPr kumimoji="1" lang="ja-JP" altLang="en-US" dirty="0"/>
              <a:t>コード読み取り後の確認</a:t>
            </a:r>
          </a:p>
        </p:txBody>
      </p:sp>
      <p:sp>
        <p:nvSpPr>
          <p:cNvPr id="7" name="テキスト プレースホルダー 3">
            <a:extLst>
              <a:ext uri="{FF2B5EF4-FFF2-40B4-BE49-F238E27FC236}">
                <a16:creationId xmlns:a16="http://schemas.microsoft.com/office/drawing/2014/main" id="{FDE8C3FE-8B43-4A39-B73B-9E3C735125B3}"/>
              </a:ext>
            </a:extLst>
          </p:cNvPr>
          <p:cNvSpPr>
            <a:spLocks noGrp="1"/>
          </p:cNvSpPr>
          <p:nvPr>
            <p:ph type="body" sz="half" idx="2"/>
          </p:nvPr>
        </p:nvSpPr>
        <p:spPr>
          <a:xfrm>
            <a:off x="1295399" y="1755873"/>
            <a:ext cx="6241816" cy="4060728"/>
          </a:xfrm>
        </p:spPr>
        <p:txBody>
          <a:bodyPr/>
          <a:lstStyle/>
          <a:p>
            <a:pPr algn="l"/>
            <a:endParaRPr kumimoji="1" lang="en-US" altLang="ja-JP" sz="1800" dirty="0"/>
          </a:p>
          <a:p>
            <a:pPr algn="l"/>
            <a:r>
              <a:rPr lang="ja-JP" altLang="en-US" dirty="0"/>
              <a:t>カメラで</a:t>
            </a:r>
            <a:r>
              <a:rPr lang="en-US" altLang="ja-JP" dirty="0"/>
              <a:t>QR</a:t>
            </a:r>
            <a:r>
              <a:rPr lang="ja-JP" altLang="en-US" dirty="0"/>
              <a:t>コードを読み取ると、右のような画面表示になります。</a:t>
            </a:r>
            <a:endParaRPr lang="en-US" altLang="ja-JP" dirty="0"/>
          </a:p>
          <a:p>
            <a:pPr algn="l"/>
            <a:endParaRPr kumimoji="1" lang="en-US" altLang="ja-JP" sz="1800" dirty="0"/>
          </a:p>
          <a:p>
            <a:pPr algn="l"/>
            <a:r>
              <a:rPr lang="ja-JP" altLang="en-US" dirty="0"/>
              <a:t>　「開く」ボタンはサイトの</a:t>
            </a:r>
            <a:r>
              <a:rPr lang="en-US" altLang="ja-JP" dirty="0"/>
              <a:t>URL</a:t>
            </a:r>
            <a:r>
              <a:rPr lang="ja-JP" altLang="en-US" dirty="0"/>
              <a:t>などを読み取るためのものなので今回は使用しません。</a:t>
            </a:r>
            <a:endParaRPr lang="en-US" altLang="ja-JP" dirty="0"/>
          </a:p>
          <a:p>
            <a:pPr algn="l"/>
            <a:r>
              <a:rPr kumimoji="1" lang="ja-JP" altLang="en-US" sz="1800" dirty="0"/>
              <a:t>　「</a:t>
            </a:r>
            <a:r>
              <a:rPr kumimoji="1" lang="en-US" altLang="ja-JP" sz="1800" dirty="0"/>
              <a:t>ID</a:t>
            </a:r>
            <a:r>
              <a:rPr kumimoji="1" lang="ja-JP" altLang="en-US" sz="1800" dirty="0"/>
              <a:t>を取得（コピーする）」ボタンで読み取った患者</a:t>
            </a:r>
            <a:r>
              <a:rPr kumimoji="1" lang="en-US" altLang="ja-JP" sz="1800" dirty="0"/>
              <a:t>ID</a:t>
            </a:r>
            <a:r>
              <a:rPr kumimoji="1" lang="ja-JP" altLang="en-US" sz="1800" dirty="0"/>
              <a:t>をコピーします。</a:t>
            </a:r>
            <a:endParaRPr kumimoji="1" lang="en-US" altLang="ja-JP" sz="1800" dirty="0"/>
          </a:p>
          <a:p>
            <a:pPr algn="l"/>
            <a:r>
              <a:rPr lang="ja-JP" altLang="en-US" dirty="0"/>
              <a:t>　その後、「閉じる」ボタンを押すことで前の</a:t>
            </a:r>
            <a:r>
              <a:rPr lang="en-US" altLang="ja-JP" dirty="0"/>
              <a:t>【</a:t>
            </a:r>
            <a:r>
              <a:rPr lang="ja-JP" altLang="en-US" dirty="0"/>
              <a:t>患者</a:t>
            </a:r>
            <a:r>
              <a:rPr lang="en-US" altLang="ja-JP" dirty="0"/>
              <a:t>ID</a:t>
            </a:r>
            <a:r>
              <a:rPr lang="ja-JP" altLang="en-US" dirty="0"/>
              <a:t>確認画面</a:t>
            </a:r>
            <a:r>
              <a:rPr lang="en-US" altLang="ja-JP" dirty="0"/>
              <a:t>】</a:t>
            </a:r>
            <a:r>
              <a:rPr lang="ja-JP" altLang="en-US" dirty="0"/>
              <a:t>に戻ります。</a:t>
            </a:r>
            <a:endParaRPr kumimoji="1" lang="en-US" altLang="ja-JP" sz="1800" dirty="0"/>
          </a:p>
        </p:txBody>
      </p:sp>
    </p:spTree>
    <p:extLst>
      <p:ext uri="{BB962C8B-B14F-4D97-AF65-F5344CB8AC3E}">
        <p14:creationId xmlns:p14="http://schemas.microsoft.com/office/powerpoint/2010/main" val="88039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70837-E55B-480D-9E18-DCB33C6C9FFE}"/>
              </a:ext>
            </a:extLst>
          </p:cNvPr>
          <p:cNvSpPr>
            <a:spLocks noGrp="1"/>
          </p:cNvSpPr>
          <p:nvPr>
            <p:ph type="title"/>
          </p:nvPr>
        </p:nvSpPr>
        <p:spPr>
          <a:xfrm>
            <a:off x="1295402" y="502448"/>
            <a:ext cx="9601196" cy="599330"/>
          </a:xfrm>
        </p:spPr>
        <p:txBody>
          <a:bodyPr>
            <a:normAutofit fontScale="90000"/>
          </a:bodyPr>
          <a:lstStyle/>
          <a:p>
            <a:r>
              <a:rPr kumimoji="1" lang="ja-JP" altLang="en-US" dirty="0"/>
              <a:t>各患者のバーコード①</a:t>
            </a:r>
          </a:p>
        </p:txBody>
      </p:sp>
      <p:graphicFrame>
        <p:nvGraphicFramePr>
          <p:cNvPr id="3" name="表 4">
            <a:extLst>
              <a:ext uri="{FF2B5EF4-FFF2-40B4-BE49-F238E27FC236}">
                <a16:creationId xmlns:a16="http://schemas.microsoft.com/office/drawing/2014/main" id="{6C72EBB0-0F47-4415-8CED-527186A7A91B}"/>
              </a:ext>
            </a:extLst>
          </p:cNvPr>
          <p:cNvGraphicFramePr>
            <a:graphicFrameLocks/>
          </p:cNvGraphicFramePr>
          <p:nvPr>
            <p:extLst>
              <p:ext uri="{D42A27DB-BD31-4B8C-83A1-F6EECF244321}">
                <p14:modId xmlns:p14="http://schemas.microsoft.com/office/powerpoint/2010/main" val="3296303299"/>
              </p:ext>
            </p:extLst>
          </p:nvPr>
        </p:nvGraphicFramePr>
        <p:xfrm>
          <a:off x="2370943" y="1221699"/>
          <a:ext cx="7450113" cy="5056515"/>
        </p:xfrm>
        <a:graphic>
          <a:graphicData uri="http://schemas.openxmlformats.org/drawingml/2006/table">
            <a:tbl>
              <a:tblPr firstRow="1" bandRow="1">
                <a:tableStyleId>{5C22544A-7EE6-4342-B048-85BDC9FD1C3A}</a:tableStyleId>
              </a:tblPr>
              <a:tblGrid>
                <a:gridCol w="2483371">
                  <a:extLst>
                    <a:ext uri="{9D8B030D-6E8A-4147-A177-3AD203B41FA5}">
                      <a16:colId xmlns:a16="http://schemas.microsoft.com/office/drawing/2014/main" val="1765780085"/>
                    </a:ext>
                  </a:extLst>
                </a:gridCol>
                <a:gridCol w="2483371">
                  <a:extLst>
                    <a:ext uri="{9D8B030D-6E8A-4147-A177-3AD203B41FA5}">
                      <a16:colId xmlns:a16="http://schemas.microsoft.com/office/drawing/2014/main" val="3057236211"/>
                    </a:ext>
                  </a:extLst>
                </a:gridCol>
                <a:gridCol w="2483371">
                  <a:extLst>
                    <a:ext uri="{9D8B030D-6E8A-4147-A177-3AD203B41FA5}">
                      <a16:colId xmlns:a16="http://schemas.microsoft.com/office/drawing/2014/main" val="725560719"/>
                    </a:ext>
                  </a:extLst>
                </a:gridCol>
              </a:tblGrid>
              <a:tr h="385943">
                <a:tc>
                  <a:txBody>
                    <a:bodyPr/>
                    <a:lstStyle/>
                    <a:p>
                      <a:pPr algn="ctr"/>
                      <a:r>
                        <a:rPr kumimoji="1" lang="ja-JP" altLang="en-US" dirty="0">
                          <a:solidFill>
                            <a:schemeClr val="tx1"/>
                          </a:solidFill>
                        </a:rPr>
                        <a:t>患者氏名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chemeClr val="tx1"/>
                          </a:solidFill>
                        </a:rPr>
                        <a:t>患者</a:t>
                      </a:r>
                      <a:r>
                        <a:rPr kumimoji="1" lang="en-US" altLang="ja-JP" dirty="0">
                          <a:solidFill>
                            <a:schemeClr val="tx1"/>
                          </a:solidFill>
                        </a:rPr>
                        <a:t>ID</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chemeClr val="tx1"/>
                          </a:solidFill>
                        </a:rPr>
                        <a:t>患者バーコード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0958481"/>
                  </a:ext>
                </a:extLst>
              </a:tr>
              <a:tr h="1508047">
                <a:tc>
                  <a:txBody>
                    <a:bodyPr/>
                    <a:lstStyle/>
                    <a:p>
                      <a:pPr algn="ctr"/>
                      <a:r>
                        <a:rPr kumimoji="1" lang="ja-JP" altLang="en-US" dirty="0">
                          <a:solidFill>
                            <a:schemeClr val="tx1"/>
                          </a:solidFill>
                        </a:rPr>
                        <a:t>田中　太郎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tx1"/>
                          </a:solidFill>
                        </a:rPr>
                        <a:t>S3110</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468989"/>
                  </a:ext>
                </a:extLst>
              </a:tr>
              <a:tr h="1575734">
                <a:tc>
                  <a:txBody>
                    <a:bodyPr/>
                    <a:lstStyle/>
                    <a:p>
                      <a:pPr algn="ctr"/>
                      <a:r>
                        <a:rPr kumimoji="1" lang="ja-JP" altLang="en-US" dirty="0">
                          <a:solidFill>
                            <a:schemeClr val="tx1"/>
                          </a:solidFill>
                        </a:rPr>
                        <a:t>藤田　節子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tx1"/>
                          </a:solidFill>
                        </a:rPr>
                        <a:t>A8931</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024543"/>
                  </a:ext>
                </a:extLst>
              </a:tr>
              <a:tr h="1586791">
                <a:tc>
                  <a:txBody>
                    <a:bodyPr/>
                    <a:lstStyle/>
                    <a:p>
                      <a:pPr algn="ctr"/>
                      <a:r>
                        <a:rPr kumimoji="1" lang="ja-JP" altLang="en-US" dirty="0">
                          <a:solidFill>
                            <a:schemeClr val="tx1"/>
                          </a:solidFill>
                        </a:rPr>
                        <a:t>鈴木　次郎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tx1"/>
                          </a:solidFill>
                        </a:rPr>
                        <a:t>B6901</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9120518"/>
                  </a:ext>
                </a:extLst>
              </a:tr>
            </a:tbl>
          </a:graphicData>
        </a:graphic>
      </p:graphicFrame>
      <p:pic>
        <p:nvPicPr>
          <p:cNvPr id="4" name="図 3">
            <a:extLst>
              <a:ext uri="{FF2B5EF4-FFF2-40B4-BE49-F238E27FC236}">
                <a16:creationId xmlns:a16="http://schemas.microsoft.com/office/drawing/2014/main" id="{3BBF5671-0E17-4ED9-9128-ABEC34390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0302" y="1672162"/>
            <a:ext cx="1383601" cy="1383601"/>
          </a:xfrm>
          <a:prstGeom prst="rect">
            <a:avLst/>
          </a:prstGeom>
        </p:spPr>
      </p:pic>
      <p:pic>
        <p:nvPicPr>
          <p:cNvPr id="5" name="図 4">
            <a:extLst>
              <a:ext uri="{FF2B5EF4-FFF2-40B4-BE49-F238E27FC236}">
                <a16:creationId xmlns:a16="http://schemas.microsoft.com/office/drawing/2014/main" id="{3E649D34-92E6-4F87-A797-152E3907D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300" y="3233186"/>
            <a:ext cx="1383601" cy="1383601"/>
          </a:xfrm>
          <a:prstGeom prst="rect">
            <a:avLst/>
          </a:prstGeom>
        </p:spPr>
      </p:pic>
      <p:pic>
        <p:nvPicPr>
          <p:cNvPr id="6" name="図 5">
            <a:extLst>
              <a:ext uri="{FF2B5EF4-FFF2-40B4-BE49-F238E27FC236}">
                <a16:creationId xmlns:a16="http://schemas.microsoft.com/office/drawing/2014/main" id="{CC336A1E-5A43-4349-B0DF-2F9F36F05F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0300" y="4794210"/>
            <a:ext cx="1383601" cy="1383601"/>
          </a:xfrm>
          <a:prstGeom prst="rect">
            <a:avLst/>
          </a:prstGeom>
        </p:spPr>
      </p:pic>
    </p:spTree>
    <p:extLst>
      <p:ext uri="{BB962C8B-B14F-4D97-AF65-F5344CB8AC3E}">
        <p14:creationId xmlns:p14="http://schemas.microsoft.com/office/powerpoint/2010/main" val="12973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70837-E55B-480D-9E18-DCB33C6C9FFE}"/>
              </a:ext>
            </a:extLst>
          </p:cNvPr>
          <p:cNvSpPr>
            <a:spLocks noGrp="1"/>
          </p:cNvSpPr>
          <p:nvPr>
            <p:ph type="title"/>
          </p:nvPr>
        </p:nvSpPr>
        <p:spPr>
          <a:xfrm>
            <a:off x="1295402" y="502448"/>
            <a:ext cx="9601196" cy="599330"/>
          </a:xfrm>
        </p:spPr>
        <p:txBody>
          <a:bodyPr>
            <a:normAutofit fontScale="90000"/>
          </a:bodyPr>
          <a:lstStyle/>
          <a:p>
            <a:r>
              <a:rPr kumimoji="1" lang="ja-JP" altLang="en-US" dirty="0"/>
              <a:t>各患者のバーコード②</a:t>
            </a:r>
          </a:p>
        </p:txBody>
      </p:sp>
      <p:graphicFrame>
        <p:nvGraphicFramePr>
          <p:cNvPr id="7" name="表 4">
            <a:extLst>
              <a:ext uri="{FF2B5EF4-FFF2-40B4-BE49-F238E27FC236}">
                <a16:creationId xmlns:a16="http://schemas.microsoft.com/office/drawing/2014/main" id="{12011C84-4618-4778-B246-D9E827ECCED7}"/>
              </a:ext>
            </a:extLst>
          </p:cNvPr>
          <p:cNvGraphicFramePr>
            <a:graphicFrameLocks/>
          </p:cNvGraphicFramePr>
          <p:nvPr>
            <p:extLst>
              <p:ext uri="{D42A27DB-BD31-4B8C-83A1-F6EECF244321}">
                <p14:modId xmlns:p14="http://schemas.microsoft.com/office/powerpoint/2010/main" val="464862384"/>
              </p:ext>
            </p:extLst>
          </p:nvPr>
        </p:nvGraphicFramePr>
        <p:xfrm>
          <a:off x="1981200" y="1183104"/>
          <a:ext cx="8229600" cy="381347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822706714"/>
                    </a:ext>
                  </a:extLst>
                </a:gridCol>
                <a:gridCol w="2743200">
                  <a:extLst>
                    <a:ext uri="{9D8B030D-6E8A-4147-A177-3AD203B41FA5}">
                      <a16:colId xmlns:a16="http://schemas.microsoft.com/office/drawing/2014/main" val="1220236086"/>
                    </a:ext>
                  </a:extLst>
                </a:gridCol>
                <a:gridCol w="2743200">
                  <a:extLst>
                    <a:ext uri="{9D8B030D-6E8A-4147-A177-3AD203B41FA5}">
                      <a16:colId xmlns:a16="http://schemas.microsoft.com/office/drawing/2014/main" val="660430126"/>
                    </a:ext>
                  </a:extLst>
                </a:gridCol>
              </a:tblGrid>
              <a:tr h="370840">
                <a:tc>
                  <a:txBody>
                    <a:bodyPr/>
                    <a:lstStyle/>
                    <a:p>
                      <a:pPr algn="ctr"/>
                      <a:r>
                        <a:rPr kumimoji="1" lang="ja-JP" altLang="en-US" dirty="0">
                          <a:solidFill>
                            <a:schemeClr val="tx1"/>
                          </a:solidFill>
                        </a:rPr>
                        <a:t>患者氏名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chemeClr val="tx1"/>
                          </a:solidFill>
                        </a:rPr>
                        <a:t>患者</a:t>
                      </a:r>
                      <a:r>
                        <a:rPr kumimoji="1" lang="en-US" altLang="ja-JP" dirty="0">
                          <a:solidFill>
                            <a:schemeClr val="tx1"/>
                          </a:solidFill>
                        </a:rPr>
                        <a:t>ID</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chemeClr val="tx1"/>
                          </a:solidFill>
                        </a:rPr>
                        <a:t>患者</a:t>
                      </a:r>
                      <a:r>
                        <a:rPr kumimoji="1" lang="en-US" altLang="ja-JP" dirty="0">
                          <a:solidFill>
                            <a:schemeClr val="tx1"/>
                          </a:solidFill>
                        </a:rPr>
                        <a:t>QR</a:t>
                      </a:r>
                      <a:r>
                        <a:rPr kumimoji="1" lang="ja-JP" altLang="en-US" dirty="0">
                          <a:solidFill>
                            <a:schemeClr val="tx1"/>
                          </a:solidFill>
                        </a:rPr>
                        <a:t>コード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7985023"/>
                  </a:ext>
                </a:extLst>
              </a:tr>
              <a:tr h="1714440">
                <a:tc>
                  <a:txBody>
                    <a:bodyPr/>
                    <a:lstStyle/>
                    <a:p>
                      <a:pPr algn="ctr"/>
                      <a:r>
                        <a:rPr kumimoji="1" lang="ja-JP" altLang="en-US" dirty="0">
                          <a:solidFill>
                            <a:schemeClr val="tx1"/>
                          </a:solidFill>
                        </a:rPr>
                        <a:t>高橋　圭太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tx1"/>
                          </a:solidFill>
                        </a:rPr>
                        <a:t>M3939</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9466295"/>
                  </a:ext>
                </a:extLst>
              </a:tr>
              <a:tr h="1728192">
                <a:tc>
                  <a:txBody>
                    <a:bodyPr/>
                    <a:lstStyle/>
                    <a:p>
                      <a:pPr algn="ctr"/>
                      <a:r>
                        <a:rPr kumimoji="1" lang="ja-JP" altLang="en-US" dirty="0">
                          <a:solidFill>
                            <a:schemeClr val="tx1"/>
                          </a:solidFill>
                        </a:rPr>
                        <a:t>佐藤　恵美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tx1"/>
                          </a:solidFill>
                        </a:rPr>
                        <a:t>H3215</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4204330"/>
                  </a:ext>
                </a:extLst>
              </a:tr>
            </a:tbl>
          </a:graphicData>
        </a:graphic>
      </p:graphicFrame>
      <p:pic>
        <p:nvPicPr>
          <p:cNvPr id="8" name="図 7">
            <a:extLst>
              <a:ext uri="{FF2B5EF4-FFF2-40B4-BE49-F238E27FC236}">
                <a16:creationId xmlns:a16="http://schemas.microsoft.com/office/drawing/2014/main" id="{C9143E51-6AFD-47F2-9FC8-BB247AAF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736" y="1647231"/>
            <a:ext cx="1542857" cy="1542857"/>
          </a:xfrm>
          <a:prstGeom prst="rect">
            <a:avLst/>
          </a:prstGeom>
        </p:spPr>
      </p:pic>
      <p:pic>
        <p:nvPicPr>
          <p:cNvPr id="9" name="図 8">
            <a:extLst>
              <a:ext uri="{FF2B5EF4-FFF2-40B4-BE49-F238E27FC236}">
                <a16:creationId xmlns:a16="http://schemas.microsoft.com/office/drawing/2014/main" id="{D7D66FFD-5AE8-4016-9E3E-2174DA1D0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569" y="3347888"/>
            <a:ext cx="1542857" cy="1542857"/>
          </a:xfrm>
          <a:prstGeom prst="rect">
            <a:avLst/>
          </a:prstGeom>
        </p:spPr>
      </p:pic>
      <p:sp>
        <p:nvSpPr>
          <p:cNvPr id="10" name="テキスト ボックス 9">
            <a:extLst>
              <a:ext uri="{FF2B5EF4-FFF2-40B4-BE49-F238E27FC236}">
                <a16:creationId xmlns:a16="http://schemas.microsoft.com/office/drawing/2014/main" id="{4DE9E18E-5848-4943-9065-D14EB57C185C}"/>
              </a:ext>
            </a:extLst>
          </p:cNvPr>
          <p:cNvSpPr txBox="1"/>
          <p:nvPr/>
        </p:nvSpPr>
        <p:spPr>
          <a:xfrm>
            <a:off x="1981200" y="5393466"/>
            <a:ext cx="8229600" cy="369332"/>
          </a:xfrm>
          <a:prstGeom prst="rect">
            <a:avLst/>
          </a:prstGeom>
          <a:noFill/>
        </p:spPr>
        <p:txBody>
          <a:bodyPr wrap="square" rtlCol="0">
            <a:spAutoFit/>
          </a:bodyPr>
          <a:lstStyle/>
          <a:p>
            <a:pPr algn="ctr"/>
            <a:r>
              <a:rPr kumimoji="1" lang="ja-JP" altLang="en-US" dirty="0"/>
              <a:t>各患者の</a:t>
            </a:r>
            <a:r>
              <a:rPr kumimoji="1" lang="en-US" altLang="ja-JP" dirty="0"/>
              <a:t>QR</a:t>
            </a:r>
            <a:r>
              <a:rPr kumimoji="1" lang="ja-JP" altLang="en-US" dirty="0"/>
              <a:t>コードと</a:t>
            </a:r>
            <a:r>
              <a:rPr kumimoji="1" lang="en-US" altLang="ja-JP" dirty="0"/>
              <a:t>ID</a:t>
            </a:r>
            <a:r>
              <a:rPr kumimoji="1" lang="ja-JP" altLang="en-US" dirty="0"/>
              <a:t>です。アプリを試してみたい方は利用してください。</a:t>
            </a:r>
          </a:p>
        </p:txBody>
      </p:sp>
    </p:spTree>
    <p:extLst>
      <p:ext uri="{BB962C8B-B14F-4D97-AF65-F5344CB8AC3E}">
        <p14:creationId xmlns:p14="http://schemas.microsoft.com/office/powerpoint/2010/main" val="34417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4631D-54B6-4A62-9943-3EAECB96F445}"/>
              </a:ext>
            </a:extLst>
          </p:cNvPr>
          <p:cNvSpPr>
            <a:spLocks noGrp="1"/>
          </p:cNvSpPr>
          <p:nvPr>
            <p:ph type="title"/>
          </p:nvPr>
        </p:nvSpPr>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3529B1E8-1F1E-4D22-B040-E9B202A842E3}"/>
              </a:ext>
            </a:extLst>
          </p:cNvPr>
          <p:cNvSpPr>
            <a:spLocks noGrp="1"/>
          </p:cNvSpPr>
          <p:nvPr>
            <p:ph idx="1"/>
          </p:nvPr>
        </p:nvSpPr>
        <p:spPr>
          <a:xfrm>
            <a:off x="1295401" y="2556932"/>
            <a:ext cx="9601196" cy="3473620"/>
          </a:xfrm>
        </p:spPr>
        <p:txBody>
          <a:bodyPr>
            <a:normAutofit/>
          </a:bodyPr>
          <a:lstStyle/>
          <a:p>
            <a:pPr marL="0" indent="0">
              <a:buNone/>
            </a:pPr>
            <a:endParaRPr kumimoji="1" lang="en-US" altLang="ja-JP" sz="1600" dirty="0"/>
          </a:p>
          <a:p>
            <a:pPr marL="0" indent="0">
              <a:buNone/>
            </a:pPr>
            <a:r>
              <a:rPr kumimoji="1" lang="ja-JP" altLang="en-US" sz="1600" dirty="0"/>
              <a:t>本研究の今後の展望は以下の通りです。</a:t>
            </a:r>
            <a:endParaRPr kumimoji="1" lang="en-US" altLang="ja-JP" sz="1600" dirty="0"/>
          </a:p>
          <a:p>
            <a:pPr marL="0" indent="0">
              <a:buNone/>
            </a:pPr>
            <a:endParaRPr kumimoji="1" lang="en-US" altLang="ja-JP" sz="1600" dirty="0"/>
          </a:p>
          <a:p>
            <a:pPr marL="0" indent="0">
              <a:buNone/>
            </a:pPr>
            <a:r>
              <a:rPr lang="ja-JP" altLang="en-US" sz="1600" dirty="0"/>
              <a:t>①電子カルテなどの既存システムとの連携機能実装</a:t>
            </a:r>
            <a:endParaRPr lang="en-US" altLang="ja-JP" sz="1600" dirty="0"/>
          </a:p>
          <a:p>
            <a:pPr marL="0" indent="0">
              <a:buNone/>
            </a:pPr>
            <a:r>
              <a:rPr kumimoji="1" lang="ja-JP" altLang="en-US" sz="1600" dirty="0"/>
              <a:t>②点滴など様々な投与方法、確認方法への対応</a:t>
            </a:r>
            <a:endParaRPr kumimoji="1" lang="en-US" altLang="ja-JP" sz="1600" dirty="0"/>
          </a:p>
          <a:p>
            <a:pPr marL="0" indent="0">
              <a:buNone/>
            </a:pPr>
            <a:r>
              <a:rPr lang="ja-JP" altLang="en-US" sz="1600" dirty="0"/>
              <a:t>③看護師間での情報共有機能（誰が投与したのか、確認したのかなどを確認できる機能）の実装</a:t>
            </a:r>
            <a:endParaRPr kumimoji="1" lang="en-US" altLang="ja-JP" sz="1600" dirty="0"/>
          </a:p>
        </p:txBody>
      </p:sp>
    </p:spTree>
    <p:extLst>
      <p:ext uri="{BB962C8B-B14F-4D97-AF65-F5344CB8AC3E}">
        <p14:creationId xmlns:p14="http://schemas.microsoft.com/office/powerpoint/2010/main" val="386708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4631D-54B6-4A62-9943-3EAECB96F445}"/>
              </a:ext>
            </a:extLst>
          </p:cNvPr>
          <p:cNvSpPr>
            <a:spLocks noGrp="1"/>
          </p:cNvSpPr>
          <p:nvPr>
            <p:ph type="title"/>
          </p:nvPr>
        </p:nvSpPr>
        <p:spPr/>
        <p:txBody>
          <a:bodyPr/>
          <a:lstStyle/>
          <a:p>
            <a:r>
              <a:rPr lang="ja-JP" altLang="en-US" dirty="0"/>
              <a:t>おわりに</a:t>
            </a:r>
            <a:endParaRPr kumimoji="1" lang="ja-JP" altLang="en-US" dirty="0"/>
          </a:p>
        </p:txBody>
      </p:sp>
      <p:sp>
        <p:nvSpPr>
          <p:cNvPr id="3" name="コンテンツ プレースホルダー 2">
            <a:extLst>
              <a:ext uri="{FF2B5EF4-FFF2-40B4-BE49-F238E27FC236}">
                <a16:creationId xmlns:a16="http://schemas.microsoft.com/office/drawing/2014/main" id="{3529B1E8-1F1E-4D22-B040-E9B202A842E3}"/>
              </a:ext>
            </a:extLst>
          </p:cNvPr>
          <p:cNvSpPr>
            <a:spLocks noGrp="1"/>
          </p:cNvSpPr>
          <p:nvPr>
            <p:ph idx="1"/>
          </p:nvPr>
        </p:nvSpPr>
        <p:spPr>
          <a:xfrm>
            <a:off x="1295401" y="2556932"/>
            <a:ext cx="9601196" cy="3473620"/>
          </a:xfrm>
        </p:spPr>
        <p:txBody>
          <a:bodyPr>
            <a:normAutofit/>
          </a:bodyPr>
          <a:lstStyle/>
          <a:p>
            <a:pPr marL="0" indent="0">
              <a:buNone/>
            </a:pPr>
            <a:endParaRPr kumimoji="1" lang="en-US" altLang="ja-JP" sz="1600" dirty="0"/>
          </a:p>
          <a:p>
            <a:pPr marL="0" indent="0">
              <a:buNone/>
            </a:pPr>
            <a:r>
              <a:rPr lang="ja-JP" altLang="en-US" sz="1600" dirty="0"/>
              <a:t>以上</a:t>
            </a:r>
            <a:r>
              <a:rPr kumimoji="1" lang="ja-JP" altLang="en-US" sz="1600" dirty="0"/>
              <a:t>が現在の研究内容になります。</a:t>
            </a:r>
            <a:endParaRPr kumimoji="1" lang="en-US" altLang="ja-JP" sz="1600" dirty="0"/>
          </a:p>
          <a:p>
            <a:pPr marL="0" indent="0">
              <a:buNone/>
            </a:pPr>
            <a:endParaRPr lang="en-US" altLang="ja-JP" sz="1600" dirty="0"/>
          </a:p>
          <a:p>
            <a:pPr marL="0" indent="0">
              <a:buNone/>
            </a:pPr>
            <a:r>
              <a:rPr kumimoji="1" lang="ja-JP" altLang="en-US" sz="1600" dirty="0"/>
              <a:t>この</a:t>
            </a:r>
            <a:r>
              <a:rPr kumimoji="1" lang="en-US" altLang="ja-JP" sz="1600" dirty="0"/>
              <a:t>PDF</a:t>
            </a:r>
            <a:r>
              <a:rPr kumimoji="1" lang="ja-JP" altLang="en-US" sz="1600" dirty="0"/>
              <a:t>のほかに、</a:t>
            </a:r>
            <a:r>
              <a:rPr kumimoji="1" lang="en-US" altLang="ja-JP" sz="1600" dirty="0"/>
              <a:t>Google</a:t>
            </a:r>
            <a:r>
              <a:rPr kumimoji="1" lang="ja-JP" altLang="en-US" sz="1600" dirty="0"/>
              <a:t>フォームによる研究内容についてのアンケートも実施しています。</a:t>
            </a:r>
            <a:endParaRPr kumimoji="1" lang="en-US" altLang="ja-JP" sz="1600" dirty="0"/>
          </a:p>
          <a:p>
            <a:pPr marL="0" indent="0">
              <a:buNone/>
            </a:pPr>
            <a:r>
              <a:rPr lang="ja-JP" altLang="en-US" sz="1600" dirty="0"/>
              <a:t>お時間があれば、ご協力いただけると幸いです。</a:t>
            </a:r>
            <a:endParaRPr lang="en-US" altLang="ja-JP" sz="1600" dirty="0"/>
          </a:p>
          <a:p>
            <a:pPr marL="0" indent="0">
              <a:buNone/>
            </a:pPr>
            <a:endParaRPr kumimoji="1" lang="en-US" altLang="ja-JP" sz="1600" dirty="0"/>
          </a:p>
          <a:p>
            <a:pPr marL="0" indent="0">
              <a:buNone/>
            </a:pPr>
            <a:r>
              <a:rPr lang="ja-JP" altLang="en-US" sz="1600" dirty="0"/>
              <a:t>最後までご覧いただきありがとうございました。</a:t>
            </a:r>
            <a:endParaRPr kumimoji="1" lang="en-US" altLang="ja-JP" sz="1600" dirty="0"/>
          </a:p>
        </p:txBody>
      </p:sp>
    </p:spTree>
    <p:extLst>
      <p:ext uri="{BB962C8B-B14F-4D97-AF65-F5344CB8AC3E}">
        <p14:creationId xmlns:p14="http://schemas.microsoft.com/office/powerpoint/2010/main" val="142969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4631D-54B6-4A62-9943-3EAECB96F445}"/>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3529B1E8-1F1E-4D22-B040-E9B202A842E3}"/>
              </a:ext>
            </a:extLst>
          </p:cNvPr>
          <p:cNvSpPr>
            <a:spLocks noGrp="1"/>
          </p:cNvSpPr>
          <p:nvPr>
            <p:ph idx="1"/>
          </p:nvPr>
        </p:nvSpPr>
        <p:spPr>
          <a:xfrm>
            <a:off x="1295401" y="2556932"/>
            <a:ext cx="9601196" cy="3473620"/>
          </a:xfrm>
        </p:spPr>
        <p:txBody>
          <a:bodyPr>
            <a:normAutofit/>
          </a:bodyPr>
          <a:lstStyle/>
          <a:p>
            <a:pPr marL="0" indent="0">
              <a:buNone/>
            </a:pPr>
            <a:r>
              <a:rPr kumimoji="1" lang="ja-JP" altLang="en-US" sz="1600" dirty="0"/>
              <a:t>本研究は</a:t>
            </a:r>
            <a:endParaRPr kumimoji="1" lang="en-US" altLang="ja-JP" sz="1600" dirty="0"/>
          </a:p>
          <a:p>
            <a:pPr marL="0" indent="0">
              <a:buNone/>
            </a:pPr>
            <a:r>
              <a:rPr lang="ja-JP" altLang="en-US" sz="1600" u="sng" dirty="0">
                <a:solidFill>
                  <a:srgbClr val="FF0000"/>
                </a:solidFill>
              </a:rPr>
              <a:t>①</a:t>
            </a:r>
            <a:r>
              <a:rPr kumimoji="1" lang="ja-JP" altLang="en-US" sz="1600" u="sng" dirty="0">
                <a:solidFill>
                  <a:srgbClr val="FF0000"/>
                </a:solidFill>
              </a:rPr>
              <a:t>薬剤に関わる医療事故やヒヤリ・ハットの防止</a:t>
            </a:r>
            <a:endParaRPr lang="en-US" altLang="ja-JP" sz="1600" u="sng" dirty="0">
              <a:solidFill>
                <a:srgbClr val="FF0000"/>
              </a:solidFill>
            </a:endParaRPr>
          </a:p>
          <a:p>
            <a:pPr marL="0" indent="0">
              <a:buNone/>
            </a:pPr>
            <a:r>
              <a:rPr kumimoji="1" lang="ja-JP" altLang="en-US" sz="1600" u="sng" dirty="0">
                <a:solidFill>
                  <a:srgbClr val="FF0000"/>
                </a:solidFill>
              </a:rPr>
              <a:t>②多忙な業務や新人育成に追われる看護師の業務効率の改善</a:t>
            </a:r>
            <a:endParaRPr kumimoji="1" lang="en-US" altLang="ja-JP" sz="1600" u="sng" dirty="0">
              <a:solidFill>
                <a:srgbClr val="FF0000"/>
              </a:solidFill>
            </a:endParaRPr>
          </a:p>
          <a:p>
            <a:pPr marL="0" indent="0">
              <a:buNone/>
            </a:pPr>
            <a:r>
              <a:rPr kumimoji="1" lang="ja-JP" altLang="en-US" sz="1600" dirty="0"/>
              <a:t>を目指すことで、より質の高い医療の提供を実現するための研究です。</a:t>
            </a:r>
            <a:endParaRPr kumimoji="1" lang="en-US" altLang="ja-JP" sz="1600" dirty="0"/>
          </a:p>
          <a:p>
            <a:pPr marL="0" indent="0">
              <a:buNone/>
            </a:pPr>
            <a:r>
              <a:rPr lang="ja-JP" altLang="en-US" sz="1600" dirty="0"/>
              <a:t>現在は倫理審査の下でアプリの有効性についてのテストを行っています。</a:t>
            </a:r>
            <a:endParaRPr lang="en-US" altLang="ja-JP" sz="1600" dirty="0"/>
          </a:p>
          <a:p>
            <a:pPr marL="0" indent="0">
              <a:buNone/>
            </a:pPr>
            <a:endParaRPr kumimoji="1" lang="en-US" altLang="ja-JP" sz="1600" dirty="0"/>
          </a:p>
          <a:p>
            <a:pPr marL="0" indent="0">
              <a:buNone/>
            </a:pPr>
            <a:r>
              <a:rPr lang="ja-JP" altLang="en-US" sz="1600" dirty="0"/>
              <a:t>過去に</a:t>
            </a:r>
            <a:r>
              <a:rPr lang="en-US" altLang="ja-JP" sz="1600" dirty="0"/>
              <a:t>2</a:t>
            </a:r>
            <a:r>
              <a:rPr lang="ja-JP" altLang="en-US" sz="1600" dirty="0"/>
              <a:t>度「看護理工学会」で発表を行いましたが、現場の方や看護学生からの意見を聞くことがあまりできませんでした。そこで、この場をお借りして看護師や将来看護師を目指す学生の方々の意見をいただき、今後の医療の発展を目指し、研究に活かしていきたいと考えています。</a:t>
            </a:r>
            <a:endParaRPr lang="en-US" altLang="ja-JP" sz="1600" dirty="0"/>
          </a:p>
          <a:p>
            <a:pPr marL="0" indent="0">
              <a:buNone/>
            </a:pPr>
            <a:r>
              <a:rPr kumimoji="1" lang="ja-JP" altLang="en-US" sz="1600" dirty="0"/>
              <a:t>お時間があれば、ご協力よろしくお願いします。</a:t>
            </a:r>
            <a:endParaRPr kumimoji="1" lang="en-US" altLang="ja-JP" sz="1600" dirty="0"/>
          </a:p>
        </p:txBody>
      </p:sp>
    </p:spTree>
    <p:extLst>
      <p:ext uri="{BB962C8B-B14F-4D97-AF65-F5344CB8AC3E}">
        <p14:creationId xmlns:p14="http://schemas.microsoft.com/office/powerpoint/2010/main" val="88119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94391-4766-4BCF-99B0-E81422336257}"/>
              </a:ext>
            </a:extLst>
          </p:cNvPr>
          <p:cNvSpPr>
            <a:spLocks noGrp="1"/>
          </p:cNvSpPr>
          <p:nvPr>
            <p:ph type="title"/>
          </p:nvPr>
        </p:nvSpPr>
        <p:spPr/>
        <p:txBody>
          <a:bodyPr>
            <a:normAutofit fontScale="90000"/>
          </a:bodyPr>
          <a:lstStyle/>
          <a:p>
            <a:r>
              <a:rPr kumimoji="1" lang="ja-JP" altLang="en-US" dirty="0"/>
              <a:t>研究背景</a:t>
            </a:r>
            <a:br>
              <a:rPr kumimoji="1" lang="en-US" altLang="ja-JP" dirty="0"/>
            </a:br>
            <a:r>
              <a:rPr kumimoji="1" lang="ja-JP" altLang="en-US" dirty="0"/>
              <a:t>～薬剤に関わる事故とヒヤリ・ハット～</a:t>
            </a:r>
          </a:p>
        </p:txBody>
      </p:sp>
      <p:sp>
        <p:nvSpPr>
          <p:cNvPr id="3" name="コンテンツ プレースホルダー 2">
            <a:extLst>
              <a:ext uri="{FF2B5EF4-FFF2-40B4-BE49-F238E27FC236}">
                <a16:creationId xmlns:a16="http://schemas.microsoft.com/office/drawing/2014/main" id="{4605DD10-B8AE-4D14-A4AD-21A339F314CD}"/>
              </a:ext>
            </a:extLst>
          </p:cNvPr>
          <p:cNvSpPr>
            <a:spLocks noGrp="1"/>
          </p:cNvSpPr>
          <p:nvPr>
            <p:ph idx="1"/>
          </p:nvPr>
        </p:nvSpPr>
        <p:spPr/>
        <p:txBody>
          <a:bodyPr/>
          <a:lstStyle/>
          <a:p>
            <a:pPr marL="142781" lvl="1" indent="0">
              <a:buNone/>
            </a:pPr>
            <a:r>
              <a:rPr lang="ja-JP" altLang="en-US" sz="1600" dirty="0"/>
              <a:t>　公益財団法人日本医療機能評価機構が</a:t>
            </a:r>
            <a:r>
              <a:rPr kumimoji="1" lang="ja-JP" altLang="en-US" sz="1600" dirty="0"/>
              <a:t>実施した</a:t>
            </a:r>
            <a:r>
              <a:rPr kumimoji="1" lang="en-US" altLang="ja-JP" sz="1600" dirty="0"/>
              <a:t>2020</a:t>
            </a:r>
            <a:r>
              <a:rPr kumimoji="1" lang="ja-JP" altLang="en-US" sz="1600" dirty="0"/>
              <a:t>年の医療事故情報収集等事業の結果が示すように、医療事故やヒヤリ・ハットの中でも薬剤に関わる事例が多く発生しています。</a:t>
            </a:r>
            <a:endParaRPr lang="en-US" altLang="ja-JP" sz="1600" dirty="0"/>
          </a:p>
          <a:p>
            <a:pPr marL="142781" lvl="1" indent="0">
              <a:buNone/>
            </a:pPr>
            <a:endParaRPr kumimoji="1" lang="en-US" altLang="ja-JP" sz="1600" dirty="0"/>
          </a:p>
          <a:p>
            <a:pPr marL="942915" lvl="2" indent="-342900">
              <a:buFont typeface="Arial" panose="020B0604020202020204" pitchFamily="34" charset="0"/>
              <a:buChar char="•"/>
            </a:pPr>
            <a:r>
              <a:rPr lang="ja-JP" altLang="en-US" sz="1600" u="sng" dirty="0"/>
              <a:t>医療事故（報告義務対象医療機関数</a:t>
            </a:r>
            <a:r>
              <a:rPr lang="en-US" altLang="ja-JP" sz="1600" u="sng" dirty="0"/>
              <a:t>273</a:t>
            </a:r>
            <a:r>
              <a:rPr lang="ja-JP" altLang="en-US" sz="1600" u="sng" dirty="0"/>
              <a:t>施設）</a:t>
            </a:r>
            <a:endParaRPr lang="en-US" altLang="ja-JP" sz="1600" u="sng" dirty="0"/>
          </a:p>
          <a:p>
            <a:pPr marL="942881" lvl="3" indent="0">
              <a:buNone/>
            </a:pPr>
            <a:r>
              <a:rPr lang="ja-JP" altLang="en-US" sz="1600" dirty="0"/>
              <a:t>総数：</a:t>
            </a:r>
            <a:r>
              <a:rPr lang="en-US" altLang="ja-JP" sz="1600" dirty="0"/>
              <a:t>4</a:t>
            </a:r>
            <a:r>
              <a:rPr lang="en-US" altLang="ja-JP" dirty="0"/>
              <a:t>,</a:t>
            </a:r>
            <a:r>
              <a:rPr lang="en-US" altLang="ja-JP" sz="1600" dirty="0"/>
              <a:t>321</a:t>
            </a:r>
            <a:r>
              <a:rPr lang="ja-JP" altLang="en-US" sz="1600" dirty="0"/>
              <a:t>件</a:t>
            </a:r>
            <a:endParaRPr lang="en-US" altLang="ja-JP" sz="1600" dirty="0"/>
          </a:p>
          <a:p>
            <a:pPr marL="942881" lvl="3" indent="0">
              <a:buNone/>
            </a:pPr>
            <a:r>
              <a:rPr lang="ja-JP" altLang="en-US" sz="1600" dirty="0"/>
              <a:t>薬剤：</a:t>
            </a:r>
            <a:r>
              <a:rPr lang="en-US" altLang="ja-JP" sz="1600" dirty="0"/>
              <a:t>374</a:t>
            </a:r>
            <a:r>
              <a:rPr lang="ja-JP" altLang="en-US" sz="1600" dirty="0"/>
              <a:t>件　⇒　</a:t>
            </a:r>
            <a:r>
              <a:rPr lang="en-US" altLang="ja-JP" sz="1600" dirty="0"/>
              <a:t>8.0%</a:t>
            </a:r>
          </a:p>
          <a:p>
            <a:pPr marL="942915" lvl="2" indent="-342900">
              <a:buFont typeface="Arial" panose="020B0604020202020204" pitchFamily="34" charset="0"/>
              <a:buChar char="•"/>
            </a:pPr>
            <a:r>
              <a:rPr lang="ja-JP" altLang="en-US" sz="1600" u="sng" dirty="0"/>
              <a:t>ヒヤリ・ハット（報告医療機関数およそ</a:t>
            </a:r>
            <a:r>
              <a:rPr lang="en-US" altLang="ja-JP" sz="1600" u="sng" dirty="0"/>
              <a:t>550</a:t>
            </a:r>
            <a:r>
              <a:rPr lang="ja-JP" altLang="en-US" sz="1600" u="sng" dirty="0"/>
              <a:t>施設）</a:t>
            </a:r>
            <a:endParaRPr lang="en-US" altLang="ja-JP" sz="1600" u="sng" dirty="0"/>
          </a:p>
          <a:p>
            <a:pPr marL="942881" lvl="3" indent="0">
              <a:buNone/>
            </a:pPr>
            <a:r>
              <a:rPr lang="ja-JP" altLang="en-US" sz="1600" dirty="0"/>
              <a:t>総数：</a:t>
            </a:r>
            <a:r>
              <a:rPr lang="en-US" altLang="ja-JP" sz="1600" dirty="0"/>
              <a:t>950</a:t>
            </a:r>
            <a:r>
              <a:rPr lang="en-US" altLang="ja-JP" dirty="0"/>
              <a:t>,</a:t>
            </a:r>
            <a:r>
              <a:rPr lang="en-US" altLang="ja-JP" sz="1600" dirty="0"/>
              <a:t>066</a:t>
            </a:r>
            <a:r>
              <a:rPr lang="ja-JP" altLang="en-US" sz="1600" dirty="0"/>
              <a:t>件</a:t>
            </a:r>
            <a:endParaRPr lang="en-US" altLang="ja-JP" sz="1600" dirty="0"/>
          </a:p>
          <a:p>
            <a:pPr marL="942881" lvl="3" indent="0">
              <a:buNone/>
            </a:pPr>
            <a:r>
              <a:rPr lang="ja-JP" altLang="en-US" sz="1600" dirty="0"/>
              <a:t>薬剤：</a:t>
            </a:r>
            <a:r>
              <a:rPr lang="en-US" altLang="ja-JP" sz="1600" dirty="0"/>
              <a:t>304</a:t>
            </a:r>
            <a:r>
              <a:rPr lang="en-US" altLang="ja-JP" dirty="0"/>
              <a:t>,</a:t>
            </a:r>
            <a:r>
              <a:rPr lang="en-US" altLang="ja-JP" sz="1600" dirty="0"/>
              <a:t>514</a:t>
            </a:r>
            <a:r>
              <a:rPr lang="ja-JP" altLang="en-US" sz="1600" dirty="0"/>
              <a:t>件　⇒　</a:t>
            </a:r>
            <a:r>
              <a:rPr lang="en-US" altLang="ja-JP" sz="1600" dirty="0"/>
              <a:t>32.1%</a:t>
            </a:r>
          </a:p>
          <a:p>
            <a:pPr marL="142781" lvl="1" indent="0">
              <a:buNone/>
            </a:pPr>
            <a:endParaRPr lang="en-US" altLang="ja-JP" sz="1600" dirty="0"/>
          </a:p>
          <a:p>
            <a:pPr marL="0" indent="0">
              <a:buNone/>
            </a:pPr>
            <a:endParaRPr kumimoji="1" lang="ja-JP" altLang="en-US" dirty="0"/>
          </a:p>
        </p:txBody>
      </p:sp>
    </p:spTree>
    <p:extLst>
      <p:ext uri="{BB962C8B-B14F-4D97-AF65-F5344CB8AC3E}">
        <p14:creationId xmlns:p14="http://schemas.microsoft.com/office/powerpoint/2010/main" val="294627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460BB-308F-45BC-8988-A43A7D956D56}"/>
              </a:ext>
            </a:extLst>
          </p:cNvPr>
          <p:cNvSpPr>
            <a:spLocks noGrp="1"/>
          </p:cNvSpPr>
          <p:nvPr>
            <p:ph type="title"/>
          </p:nvPr>
        </p:nvSpPr>
        <p:spPr/>
        <p:txBody>
          <a:bodyPr>
            <a:normAutofit fontScale="90000"/>
          </a:bodyPr>
          <a:lstStyle/>
          <a:p>
            <a:r>
              <a:rPr kumimoji="1" lang="ja-JP" altLang="en-US" dirty="0"/>
              <a:t>研究背景</a:t>
            </a:r>
            <a:br>
              <a:rPr kumimoji="1" lang="en-US" altLang="ja-JP" dirty="0"/>
            </a:br>
            <a:r>
              <a:rPr kumimoji="1" lang="ja-JP" altLang="en-US" dirty="0"/>
              <a:t>～事故の発生要因と従来の対策～</a:t>
            </a:r>
          </a:p>
        </p:txBody>
      </p:sp>
      <p:sp>
        <p:nvSpPr>
          <p:cNvPr id="3" name="コンテンツ プレースホルダー 2">
            <a:extLst>
              <a:ext uri="{FF2B5EF4-FFF2-40B4-BE49-F238E27FC236}">
                <a16:creationId xmlns:a16="http://schemas.microsoft.com/office/drawing/2014/main" id="{7AF453E2-2293-4E26-9AC8-332F1A21730B}"/>
              </a:ext>
            </a:extLst>
          </p:cNvPr>
          <p:cNvSpPr>
            <a:spLocks noGrp="1"/>
          </p:cNvSpPr>
          <p:nvPr>
            <p:ph idx="1"/>
          </p:nvPr>
        </p:nvSpPr>
        <p:spPr/>
        <p:txBody>
          <a:bodyPr>
            <a:normAutofit/>
          </a:bodyPr>
          <a:lstStyle/>
          <a:p>
            <a:r>
              <a:rPr kumimoji="1" lang="ja-JP" altLang="en-US" sz="1600" dirty="0"/>
              <a:t>薬剤に関係する事故の発生要因</a:t>
            </a:r>
            <a:endParaRPr kumimoji="1" lang="en-US" altLang="ja-JP" sz="1600" dirty="0"/>
          </a:p>
          <a:p>
            <a:pPr marL="1057215" lvl="2" indent="-457200">
              <a:buFont typeface="+mj-lt"/>
              <a:buAutoNum type="arabicPeriod"/>
            </a:pPr>
            <a:r>
              <a:rPr lang="ja-JP" altLang="en-US" sz="1600" dirty="0"/>
              <a:t>看護師の多忙な業務による確認ミス</a:t>
            </a:r>
            <a:endParaRPr lang="en-US" altLang="ja-JP" sz="1600" dirty="0"/>
          </a:p>
          <a:p>
            <a:pPr marL="1057215" lvl="2" indent="-457200">
              <a:buFont typeface="+mj-lt"/>
              <a:buAutoNum type="arabicPeriod"/>
            </a:pPr>
            <a:r>
              <a:rPr lang="ja-JP" altLang="en-US" sz="1600" dirty="0"/>
              <a:t>医師や薬剤師を含む多職種との連携</a:t>
            </a:r>
            <a:endParaRPr lang="en-US" altLang="ja-JP" sz="1600" dirty="0"/>
          </a:p>
          <a:p>
            <a:pPr marL="1057215" lvl="2" indent="-457200">
              <a:buFont typeface="+mj-lt"/>
              <a:buAutoNum type="arabicPeriod"/>
            </a:pPr>
            <a:r>
              <a:rPr lang="ja-JP" altLang="en-US" sz="1600" dirty="0"/>
              <a:t>患者の状態による急な薬剤、量の変更</a:t>
            </a:r>
            <a:endParaRPr lang="en-US" altLang="ja-JP" sz="1600" dirty="0"/>
          </a:p>
          <a:p>
            <a:pPr marL="142815" lvl="1" indent="0">
              <a:buNone/>
            </a:pPr>
            <a:endParaRPr lang="en-US" altLang="ja-JP" sz="1600" dirty="0"/>
          </a:p>
          <a:p>
            <a:pPr marL="28515" indent="-342900">
              <a:buFont typeface="Arial" panose="020B0604020202020204" pitchFamily="34" charset="0"/>
              <a:buChar char="•"/>
            </a:pPr>
            <a:r>
              <a:rPr lang="ja-JP" altLang="en-US" sz="1600" dirty="0"/>
              <a:t>従来の事故防止対策</a:t>
            </a:r>
            <a:endParaRPr lang="en-US" altLang="ja-JP" sz="1600" dirty="0"/>
          </a:p>
          <a:p>
            <a:pPr marL="942915" lvl="2" indent="-342900">
              <a:buFont typeface="Arial" panose="020B0604020202020204" pitchFamily="34" charset="0"/>
              <a:buChar char="•"/>
            </a:pPr>
            <a:r>
              <a:rPr lang="ja-JP" altLang="en-US" sz="1600" dirty="0"/>
              <a:t>６</a:t>
            </a:r>
            <a:r>
              <a:rPr lang="en-US" altLang="ja-JP" sz="1600" dirty="0"/>
              <a:t>R</a:t>
            </a:r>
            <a:r>
              <a:rPr lang="ja-JP" altLang="en-US" sz="1600" dirty="0"/>
              <a:t>（正しい患者氏名・薬の種類・用量・投与方法・投与目的・投与時刻）のダブルチェック</a:t>
            </a:r>
            <a:endParaRPr lang="en-US" altLang="ja-JP" sz="1600" dirty="0"/>
          </a:p>
          <a:p>
            <a:pPr marL="942915" lvl="2" indent="-342900">
              <a:buFont typeface="Arial" panose="020B0604020202020204" pitchFamily="34" charset="0"/>
              <a:buChar char="•"/>
            </a:pPr>
            <a:r>
              <a:rPr lang="ja-JP" altLang="en-US" sz="1600" dirty="0"/>
              <a:t>バーコードを用いた患者認証システム</a:t>
            </a:r>
            <a:endParaRPr lang="en-US" altLang="ja-JP" sz="1600" dirty="0"/>
          </a:p>
        </p:txBody>
      </p:sp>
    </p:spTree>
    <p:extLst>
      <p:ext uri="{BB962C8B-B14F-4D97-AF65-F5344CB8AC3E}">
        <p14:creationId xmlns:p14="http://schemas.microsoft.com/office/powerpoint/2010/main" val="124510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A676E-C18F-4027-86F9-13DFFF355364}"/>
              </a:ext>
            </a:extLst>
          </p:cNvPr>
          <p:cNvSpPr>
            <a:spLocks noGrp="1"/>
          </p:cNvSpPr>
          <p:nvPr>
            <p:ph type="title"/>
          </p:nvPr>
        </p:nvSpPr>
        <p:spPr/>
        <p:txBody>
          <a:bodyPr>
            <a:normAutofit fontScale="90000"/>
          </a:bodyPr>
          <a:lstStyle/>
          <a:p>
            <a:r>
              <a:rPr kumimoji="1" lang="ja-JP" altLang="en-US" dirty="0"/>
              <a:t>研究背景</a:t>
            </a:r>
            <a:br>
              <a:rPr kumimoji="1" lang="en-US" altLang="ja-JP" dirty="0"/>
            </a:br>
            <a:r>
              <a:rPr kumimoji="1" lang="ja-JP" altLang="en-US" dirty="0"/>
              <a:t>～従来の対策における問題点～</a:t>
            </a:r>
          </a:p>
        </p:txBody>
      </p:sp>
      <p:sp>
        <p:nvSpPr>
          <p:cNvPr id="3" name="コンテンツ プレースホルダー 2">
            <a:extLst>
              <a:ext uri="{FF2B5EF4-FFF2-40B4-BE49-F238E27FC236}">
                <a16:creationId xmlns:a16="http://schemas.microsoft.com/office/drawing/2014/main" id="{E91F82D6-B91C-4CAE-9B7D-7EA38E1D7FE3}"/>
              </a:ext>
            </a:extLst>
          </p:cNvPr>
          <p:cNvSpPr>
            <a:spLocks noGrp="1"/>
          </p:cNvSpPr>
          <p:nvPr>
            <p:ph idx="1"/>
          </p:nvPr>
        </p:nvSpPr>
        <p:spPr/>
        <p:txBody>
          <a:bodyPr>
            <a:normAutofit lnSpcReduction="10000"/>
          </a:bodyPr>
          <a:lstStyle/>
          <a:p>
            <a:pPr marL="0" indent="0">
              <a:buNone/>
            </a:pPr>
            <a:endParaRPr kumimoji="1" lang="en-US" altLang="ja-JP" sz="1600" dirty="0"/>
          </a:p>
          <a:p>
            <a:pPr marL="0" indent="0">
              <a:buNone/>
            </a:pPr>
            <a:r>
              <a:rPr kumimoji="1" lang="ja-JP" altLang="en-US" sz="1600" dirty="0"/>
              <a:t>従来の対策には、看護師の業務の負担となってしまうことが問題点として挙げられます。</a:t>
            </a:r>
            <a:endParaRPr kumimoji="1" lang="en-US" altLang="ja-JP" sz="1600" dirty="0"/>
          </a:p>
          <a:p>
            <a:pPr marL="0" indent="0">
              <a:buNone/>
            </a:pPr>
            <a:r>
              <a:rPr kumimoji="1" lang="ja-JP" altLang="en-US" sz="1600" dirty="0"/>
              <a:t>具体的には、</a:t>
            </a:r>
            <a:endParaRPr kumimoji="1" lang="en-US" altLang="ja-JP" sz="1600" dirty="0"/>
          </a:p>
          <a:p>
            <a:pPr marL="485681" lvl="1" indent="-342900">
              <a:buFont typeface="Arial" panose="020B0604020202020204" pitchFamily="34" charset="0"/>
              <a:buChar char="•"/>
            </a:pPr>
            <a:r>
              <a:rPr lang="ja-JP" altLang="en-US" sz="1600" kern="0" dirty="0"/>
              <a:t>通常業務に加えた新人看護師の育成・支援</a:t>
            </a:r>
            <a:endParaRPr lang="en-US" altLang="ja-JP" sz="1600" kern="0" dirty="0"/>
          </a:p>
          <a:p>
            <a:pPr marL="485681" lvl="1" indent="-342900">
              <a:buFont typeface="Arial" panose="020B0604020202020204" pitchFamily="34" charset="0"/>
              <a:buChar char="•"/>
            </a:pPr>
            <a:r>
              <a:rPr lang="ja-JP" altLang="en-US" sz="1600" kern="0" dirty="0"/>
              <a:t>新人看護師の与薬時の厳重なダブルチェック</a:t>
            </a:r>
            <a:endParaRPr lang="en-US" altLang="ja-JP" sz="1600" kern="0" dirty="0"/>
          </a:p>
          <a:p>
            <a:pPr marL="485681" lvl="1" indent="-342900">
              <a:buFont typeface="Arial" panose="020B0604020202020204" pitchFamily="34" charset="0"/>
              <a:buChar char="•"/>
            </a:pPr>
            <a:r>
              <a:rPr lang="ja-JP" altLang="en-US" sz="1600" kern="0" dirty="0"/>
              <a:t>確認のために</a:t>
            </a:r>
            <a:r>
              <a:rPr lang="en-US" altLang="ja-JP" sz="1600" kern="0" dirty="0"/>
              <a:t>2</a:t>
            </a:r>
            <a:r>
              <a:rPr lang="ja-JP" altLang="en-US" sz="1600" kern="0" dirty="0"/>
              <a:t>人の看護師が必要</a:t>
            </a:r>
            <a:endParaRPr lang="en-US" altLang="ja-JP" sz="1600" kern="0" dirty="0"/>
          </a:p>
          <a:p>
            <a:pPr marL="485681" lvl="1" indent="-342900">
              <a:buFont typeface="Arial" panose="020B0604020202020204" pitchFamily="34" charset="0"/>
              <a:buChar char="•"/>
            </a:pPr>
            <a:r>
              <a:rPr lang="ja-JP" altLang="en-US" sz="1600" kern="0" dirty="0"/>
              <a:t>急な薬の情報変更に対応しにくい</a:t>
            </a:r>
            <a:endParaRPr lang="en-US" altLang="ja-JP" sz="1600" kern="0" dirty="0"/>
          </a:p>
          <a:p>
            <a:pPr marL="0" indent="-314419">
              <a:buNone/>
            </a:pPr>
            <a:r>
              <a:rPr lang="ja-JP" altLang="en-US" sz="1600" kern="0" dirty="0"/>
              <a:t>といった問題です。</a:t>
            </a:r>
            <a:endParaRPr lang="en-US" altLang="ja-JP" sz="1600" kern="0" dirty="0"/>
          </a:p>
          <a:p>
            <a:pPr marL="142781" lvl="1" indent="0">
              <a:buNone/>
            </a:pPr>
            <a:r>
              <a:rPr lang="ja-JP" altLang="en-US" kern="0" dirty="0"/>
              <a:t>　</a:t>
            </a:r>
          </a:p>
          <a:p>
            <a:pPr>
              <a:buFont typeface="Arial" panose="020B0604020202020204" pitchFamily="34" charset="0"/>
              <a:buChar char="•"/>
            </a:pPr>
            <a:endParaRPr kumimoji="1" lang="ja-JP" altLang="en-US" dirty="0"/>
          </a:p>
        </p:txBody>
      </p:sp>
      <p:pic>
        <p:nvPicPr>
          <p:cNvPr id="4" name="図 3">
            <a:extLst>
              <a:ext uri="{FF2B5EF4-FFF2-40B4-BE49-F238E27FC236}">
                <a16:creationId xmlns:a16="http://schemas.microsoft.com/office/drawing/2014/main" id="{6D41235D-BAE8-4DD1-8EC7-44B90C3EBAB7}"/>
              </a:ext>
            </a:extLst>
          </p:cNvPr>
          <p:cNvPicPr>
            <a:picLocks noChangeAspect="1"/>
          </p:cNvPicPr>
          <p:nvPr/>
        </p:nvPicPr>
        <p:blipFill>
          <a:blip r:embed="rId2"/>
          <a:stretch>
            <a:fillRect/>
          </a:stretch>
        </p:blipFill>
        <p:spPr>
          <a:xfrm>
            <a:off x="8023048" y="4572577"/>
            <a:ext cx="1725089" cy="1747788"/>
          </a:xfrm>
          <a:prstGeom prst="rect">
            <a:avLst/>
          </a:prstGeom>
        </p:spPr>
      </p:pic>
      <p:sp>
        <p:nvSpPr>
          <p:cNvPr id="5" name="吹き出し: 円形 4">
            <a:extLst>
              <a:ext uri="{FF2B5EF4-FFF2-40B4-BE49-F238E27FC236}">
                <a16:creationId xmlns:a16="http://schemas.microsoft.com/office/drawing/2014/main" id="{D1EC8D53-F237-4DEF-AE8A-346EA40E7248}"/>
              </a:ext>
            </a:extLst>
          </p:cNvPr>
          <p:cNvSpPr/>
          <p:nvPr/>
        </p:nvSpPr>
        <p:spPr>
          <a:xfrm>
            <a:off x="9031160" y="3326621"/>
            <a:ext cx="2519451" cy="1602058"/>
          </a:xfrm>
          <a:prstGeom prst="wedgeEllipseCallout">
            <a:avLst>
              <a:gd name="adj1" fmla="val -29133"/>
              <a:gd name="adj2" fmla="val 5825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テキスト ボックス 5">
            <a:extLst>
              <a:ext uri="{FF2B5EF4-FFF2-40B4-BE49-F238E27FC236}">
                <a16:creationId xmlns:a16="http://schemas.microsoft.com/office/drawing/2014/main" id="{10B82F0A-1291-4B1E-BAF1-DCF26D1F602C}"/>
              </a:ext>
            </a:extLst>
          </p:cNvPr>
          <p:cNvSpPr txBox="1"/>
          <p:nvPr/>
        </p:nvSpPr>
        <p:spPr>
          <a:xfrm>
            <a:off x="9229116" y="3741580"/>
            <a:ext cx="2123537" cy="830997"/>
          </a:xfrm>
          <a:prstGeom prst="rect">
            <a:avLst/>
          </a:prstGeom>
          <a:solidFill>
            <a:schemeClr val="bg1"/>
          </a:solidFill>
        </p:spPr>
        <p:txBody>
          <a:bodyPr wrap="square" rtlCol="0">
            <a:spAutoFit/>
          </a:bodyPr>
          <a:lstStyle/>
          <a:p>
            <a:pPr algn="ctr"/>
            <a:r>
              <a:rPr kumimoji="1" lang="ja-JP" altLang="en-US" sz="1600" dirty="0"/>
              <a:t>看護記録、食事介助</a:t>
            </a:r>
            <a:r>
              <a:rPr kumimoji="1" lang="en-US" altLang="ja-JP" sz="1600" dirty="0"/>
              <a:t>…</a:t>
            </a:r>
          </a:p>
          <a:p>
            <a:pPr algn="ctr"/>
            <a:r>
              <a:rPr kumimoji="1" lang="ja-JP" altLang="en-US" sz="1600" dirty="0"/>
              <a:t>新人看護師の指導</a:t>
            </a:r>
          </a:p>
        </p:txBody>
      </p:sp>
      <p:sp>
        <p:nvSpPr>
          <p:cNvPr id="7" name="吹き出し: 円形 6">
            <a:extLst>
              <a:ext uri="{FF2B5EF4-FFF2-40B4-BE49-F238E27FC236}">
                <a16:creationId xmlns:a16="http://schemas.microsoft.com/office/drawing/2014/main" id="{10F5CCCB-AFDE-485B-A16B-D41290803874}"/>
              </a:ext>
            </a:extLst>
          </p:cNvPr>
          <p:cNvSpPr/>
          <p:nvPr/>
        </p:nvSpPr>
        <p:spPr>
          <a:xfrm>
            <a:off x="5502768" y="4151076"/>
            <a:ext cx="2519451" cy="1494467"/>
          </a:xfrm>
          <a:prstGeom prst="wedgeEllipseCallout">
            <a:avLst>
              <a:gd name="adj1" fmla="val 57622"/>
              <a:gd name="adj2" fmla="val 29513"/>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4A2B28A0-4F9C-426C-B6A4-B397EB9ED644}"/>
              </a:ext>
            </a:extLst>
          </p:cNvPr>
          <p:cNvSpPr txBox="1"/>
          <p:nvPr/>
        </p:nvSpPr>
        <p:spPr>
          <a:xfrm>
            <a:off x="5645392" y="4591579"/>
            <a:ext cx="2231515" cy="584775"/>
          </a:xfrm>
          <a:prstGeom prst="rect">
            <a:avLst/>
          </a:prstGeom>
          <a:solidFill>
            <a:schemeClr val="bg1"/>
          </a:solidFill>
        </p:spPr>
        <p:txBody>
          <a:bodyPr wrap="square" rtlCol="0">
            <a:spAutoFit/>
          </a:bodyPr>
          <a:lstStyle/>
          <a:p>
            <a:pPr algn="ctr"/>
            <a:r>
              <a:rPr kumimoji="1" lang="ja-JP" altLang="en-US" sz="1600" dirty="0"/>
              <a:t>急な薬剤変更の対応</a:t>
            </a:r>
            <a:endParaRPr kumimoji="1" lang="en-US" altLang="ja-JP" sz="1600" dirty="0"/>
          </a:p>
          <a:p>
            <a:pPr algn="ctr"/>
            <a:r>
              <a:rPr kumimoji="1" lang="ja-JP" altLang="en-US" sz="1600" dirty="0"/>
              <a:t>迅速な情報共有</a:t>
            </a:r>
            <a:r>
              <a:rPr kumimoji="1" lang="en-US" altLang="ja-JP" sz="1600" dirty="0"/>
              <a:t>…</a:t>
            </a:r>
            <a:endParaRPr kumimoji="1" lang="ja-JP" altLang="en-US" sz="1600" dirty="0"/>
          </a:p>
        </p:txBody>
      </p:sp>
    </p:spTree>
    <p:extLst>
      <p:ext uri="{BB962C8B-B14F-4D97-AF65-F5344CB8AC3E}">
        <p14:creationId xmlns:p14="http://schemas.microsoft.com/office/powerpoint/2010/main" val="153919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コンテンツ プレースホルダー 3">
            <a:extLst>
              <a:ext uri="{FF2B5EF4-FFF2-40B4-BE49-F238E27FC236}">
                <a16:creationId xmlns:a16="http://schemas.microsoft.com/office/drawing/2014/main" id="{28CF5F58-912D-4668-B40F-F0204E41F113}"/>
              </a:ext>
            </a:extLst>
          </p:cNvPr>
          <p:cNvPicPr>
            <a:picLocks noChangeAspect="1"/>
          </p:cNvPicPr>
          <p:nvPr/>
        </p:nvPicPr>
        <p:blipFill>
          <a:blip r:embed="rId2"/>
          <a:stretch>
            <a:fillRect/>
          </a:stretch>
        </p:blipFill>
        <p:spPr>
          <a:xfrm>
            <a:off x="2702178" y="1651103"/>
            <a:ext cx="6787642" cy="2779499"/>
          </a:xfrm>
          <a:prstGeom prst="rect">
            <a:avLst/>
          </a:prstGeom>
          <a:ln w="25400" cap="rnd">
            <a:solidFill>
              <a:schemeClr val="tx1"/>
            </a:solidFill>
            <a:prstDash val="solid"/>
            <a:round/>
          </a:ln>
          <a:effectLst>
            <a:outerShdw blurRad="50800" dist="38100" dir="2700000" algn="tl" rotWithShape="0">
              <a:srgbClr val="000000">
                <a:alpha val="43000"/>
              </a:srgbClr>
            </a:outerShdw>
          </a:effectLst>
        </p:spPr>
      </p:pic>
      <p:sp>
        <p:nvSpPr>
          <p:cNvPr id="3" name="タイトル 1">
            <a:extLst>
              <a:ext uri="{FF2B5EF4-FFF2-40B4-BE49-F238E27FC236}">
                <a16:creationId xmlns:a16="http://schemas.microsoft.com/office/drawing/2014/main" id="{421C685E-39B6-4DC4-BF57-7CDB9BCBCA6D}"/>
              </a:ext>
            </a:extLst>
          </p:cNvPr>
          <p:cNvSpPr txBox="1">
            <a:spLocks/>
          </p:cNvSpPr>
          <p:nvPr/>
        </p:nvSpPr>
        <p:spPr>
          <a:xfrm>
            <a:off x="1295401" y="804876"/>
            <a:ext cx="9601196" cy="1303867"/>
          </a:xfrm>
          <a:prstGeom prst="rect">
            <a:avLst/>
          </a:prstGeom>
        </p:spPr>
        <p:txBody>
          <a:bodyP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t>与薬情報システム（アプリ）の提案</a:t>
            </a:r>
          </a:p>
        </p:txBody>
      </p:sp>
      <p:sp>
        <p:nvSpPr>
          <p:cNvPr id="4" name="テキスト ボックス 3">
            <a:extLst>
              <a:ext uri="{FF2B5EF4-FFF2-40B4-BE49-F238E27FC236}">
                <a16:creationId xmlns:a16="http://schemas.microsoft.com/office/drawing/2014/main" id="{B8D49EFA-FD57-4273-9802-9F8DC26617E1}"/>
              </a:ext>
            </a:extLst>
          </p:cNvPr>
          <p:cNvSpPr txBox="1"/>
          <p:nvPr/>
        </p:nvSpPr>
        <p:spPr>
          <a:xfrm>
            <a:off x="1295401" y="4975906"/>
            <a:ext cx="9601196" cy="1077218"/>
          </a:xfrm>
          <a:prstGeom prst="rect">
            <a:avLst/>
          </a:prstGeom>
          <a:noFill/>
        </p:spPr>
        <p:txBody>
          <a:bodyPr wrap="square" rtlCol="0">
            <a:spAutoFit/>
          </a:bodyPr>
          <a:lstStyle/>
          <a:p>
            <a:r>
              <a:rPr kumimoji="1" lang="ja-JP" altLang="en-US" sz="1600" dirty="0"/>
              <a:t>　従来の問題点を解決するため、臨床で使用され始めている携帯端末を用いて、新人看護師</a:t>
            </a:r>
            <a:r>
              <a:rPr kumimoji="1" lang="en-US" altLang="ja-JP" sz="1600" dirty="0"/>
              <a:t>1</a:t>
            </a:r>
            <a:r>
              <a:rPr kumimoji="1" lang="ja-JP" altLang="en-US" sz="1600" dirty="0"/>
              <a:t>人でも</a:t>
            </a:r>
            <a:r>
              <a:rPr kumimoji="1" lang="en-US" altLang="ja-JP" sz="1600" dirty="0"/>
              <a:t>6R</a:t>
            </a:r>
            <a:r>
              <a:rPr kumimoji="1" lang="ja-JP" altLang="en-US" sz="1600" dirty="0"/>
              <a:t>のダブルチェックと同等の確認を簡単で正確にできるアプリケーションを提案しています。</a:t>
            </a:r>
            <a:endParaRPr kumimoji="1" lang="en-US" altLang="ja-JP" sz="1600" dirty="0"/>
          </a:p>
          <a:p>
            <a:r>
              <a:rPr kumimoji="1" lang="ja-JP" altLang="en-US" sz="1600" dirty="0"/>
              <a:t>　与薬情報や与薬情報変更の確認を新人看護師</a:t>
            </a:r>
            <a:r>
              <a:rPr kumimoji="1" lang="en-US" altLang="ja-JP" sz="1600" dirty="0"/>
              <a:t>1</a:t>
            </a:r>
            <a:r>
              <a:rPr kumimoji="1" lang="ja-JP" altLang="en-US" sz="1600" dirty="0"/>
              <a:t>人でも、簡単かつ正確に行うことで、</a:t>
            </a:r>
            <a:r>
              <a:rPr kumimoji="1" lang="ja-JP" altLang="en-US" sz="1600" dirty="0">
                <a:solidFill>
                  <a:srgbClr val="FF0000"/>
                </a:solidFill>
              </a:rPr>
              <a:t>看護師の業務効率化</a:t>
            </a:r>
            <a:r>
              <a:rPr kumimoji="1" lang="ja-JP" altLang="en-US" sz="1600" dirty="0"/>
              <a:t>と</a:t>
            </a:r>
            <a:r>
              <a:rPr kumimoji="1" lang="ja-JP" altLang="en-US" sz="1600" dirty="0">
                <a:solidFill>
                  <a:srgbClr val="FF0000"/>
                </a:solidFill>
              </a:rPr>
              <a:t>薬剤に関係する医療事故、ヒヤリ・ハット防止</a:t>
            </a:r>
            <a:r>
              <a:rPr kumimoji="1" lang="ja-JP" altLang="en-US" sz="1600" dirty="0"/>
              <a:t>を目標としています。</a:t>
            </a:r>
          </a:p>
        </p:txBody>
      </p:sp>
      <p:sp>
        <p:nvSpPr>
          <p:cNvPr id="5" name="テキスト ボックス 4">
            <a:extLst>
              <a:ext uri="{FF2B5EF4-FFF2-40B4-BE49-F238E27FC236}">
                <a16:creationId xmlns:a16="http://schemas.microsoft.com/office/drawing/2014/main" id="{DE22B99C-A1F7-41DE-8069-315B0248BF35}"/>
              </a:ext>
            </a:extLst>
          </p:cNvPr>
          <p:cNvSpPr txBox="1"/>
          <p:nvPr/>
        </p:nvSpPr>
        <p:spPr>
          <a:xfrm>
            <a:off x="4094283" y="4491500"/>
            <a:ext cx="4003432" cy="338554"/>
          </a:xfrm>
          <a:prstGeom prst="rect">
            <a:avLst/>
          </a:prstGeom>
          <a:solidFill>
            <a:schemeClr val="bg1"/>
          </a:solidFill>
        </p:spPr>
        <p:txBody>
          <a:bodyPr wrap="square" rtlCol="0">
            <a:spAutoFit/>
          </a:bodyPr>
          <a:lstStyle/>
          <a:p>
            <a:pPr algn="ctr"/>
            <a:r>
              <a:rPr kumimoji="1" lang="ja-JP" altLang="en-US" sz="1600" dirty="0"/>
              <a:t>図　アプリケーション導入による業務効率化</a:t>
            </a:r>
          </a:p>
        </p:txBody>
      </p:sp>
    </p:spTree>
    <p:extLst>
      <p:ext uri="{BB962C8B-B14F-4D97-AF65-F5344CB8AC3E}">
        <p14:creationId xmlns:p14="http://schemas.microsoft.com/office/powerpoint/2010/main" val="329850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DD7D5-DC77-4BA2-AA76-C0F06FF8E3CC}"/>
              </a:ext>
            </a:extLst>
          </p:cNvPr>
          <p:cNvSpPr txBox="1">
            <a:spLocks/>
          </p:cNvSpPr>
          <p:nvPr/>
        </p:nvSpPr>
        <p:spPr>
          <a:xfrm>
            <a:off x="1295401" y="1012438"/>
            <a:ext cx="9601196" cy="698555"/>
          </a:xfrm>
          <a:prstGeom prst="rect">
            <a:avLst/>
          </a:prstGeom>
        </p:spPr>
        <p:txBody>
          <a:bodyPr>
            <a:normAutofit lnSpcReduction="100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t>アプリで行うこと</a:t>
            </a:r>
          </a:p>
        </p:txBody>
      </p:sp>
      <p:pic>
        <p:nvPicPr>
          <p:cNvPr id="8" name="図 7">
            <a:extLst>
              <a:ext uri="{FF2B5EF4-FFF2-40B4-BE49-F238E27FC236}">
                <a16:creationId xmlns:a16="http://schemas.microsoft.com/office/drawing/2014/main" id="{9AB29C14-D8F5-4E6A-B9E0-22F3A60A8F25}"/>
              </a:ext>
            </a:extLst>
          </p:cNvPr>
          <p:cNvPicPr>
            <a:picLocks noChangeAspect="1"/>
          </p:cNvPicPr>
          <p:nvPr/>
        </p:nvPicPr>
        <p:blipFill>
          <a:blip r:embed="rId2"/>
          <a:stretch>
            <a:fillRect/>
          </a:stretch>
        </p:blipFill>
        <p:spPr>
          <a:xfrm>
            <a:off x="1846915" y="3667444"/>
            <a:ext cx="1676634" cy="2114845"/>
          </a:xfrm>
          <a:prstGeom prst="rect">
            <a:avLst/>
          </a:prstGeom>
        </p:spPr>
      </p:pic>
      <p:pic>
        <p:nvPicPr>
          <p:cNvPr id="10" name="図 9">
            <a:extLst>
              <a:ext uri="{FF2B5EF4-FFF2-40B4-BE49-F238E27FC236}">
                <a16:creationId xmlns:a16="http://schemas.microsoft.com/office/drawing/2014/main" id="{0831FC18-2BB4-4D28-9E69-B9D546B18DF8}"/>
              </a:ext>
            </a:extLst>
          </p:cNvPr>
          <p:cNvPicPr>
            <a:picLocks noChangeAspect="1"/>
          </p:cNvPicPr>
          <p:nvPr/>
        </p:nvPicPr>
        <p:blipFill>
          <a:blip r:embed="rId2"/>
          <a:stretch>
            <a:fillRect/>
          </a:stretch>
        </p:blipFill>
        <p:spPr>
          <a:xfrm>
            <a:off x="6818009" y="3667442"/>
            <a:ext cx="1676634" cy="2114845"/>
          </a:xfrm>
          <a:prstGeom prst="rect">
            <a:avLst/>
          </a:prstGeom>
        </p:spPr>
      </p:pic>
      <p:pic>
        <p:nvPicPr>
          <p:cNvPr id="11" name="図 10">
            <a:extLst>
              <a:ext uri="{FF2B5EF4-FFF2-40B4-BE49-F238E27FC236}">
                <a16:creationId xmlns:a16="http://schemas.microsoft.com/office/drawing/2014/main" id="{C06B38FB-9F3A-4F2F-8884-689703DEF0F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94643" y="3667442"/>
            <a:ext cx="2401954" cy="2114845"/>
          </a:xfrm>
          <a:prstGeom prst="rect">
            <a:avLst/>
          </a:prstGeom>
        </p:spPr>
      </p:pic>
      <p:sp>
        <p:nvSpPr>
          <p:cNvPr id="12" name="テキスト ボックス 11">
            <a:extLst>
              <a:ext uri="{FF2B5EF4-FFF2-40B4-BE49-F238E27FC236}">
                <a16:creationId xmlns:a16="http://schemas.microsoft.com/office/drawing/2014/main" id="{5BF7D9CA-C4EE-407C-A9F1-811A1E35BEB5}"/>
              </a:ext>
            </a:extLst>
          </p:cNvPr>
          <p:cNvSpPr txBox="1"/>
          <p:nvPr/>
        </p:nvSpPr>
        <p:spPr>
          <a:xfrm>
            <a:off x="1603029" y="2546858"/>
            <a:ext cx="2422458" cy="923330"/>
          </a:xfrm>
          <a:prstGeom prst="rect">
            <a:avLst/>
          </a:prstGeom>
          <a:noFill/>
          <a:ln>
            <a:solidFill>
              <a:schemeClr val="tx1"/>
            </a:solidFill>
          </a:ln>
        </p:spPr>
        <p:txBody>
          <a:bodyPr wrap="none" rtlCol="0">
            <a:spAutoFit/>
          </a:bodyPr>
          <a:lstStyle/>
          <a:p>
            <a:r>
              <a:rPr kumimoji="1" lang="ja-JP" altLang="en-US" dirty="0"/>
              <a:t>・与薬情報（６</a:t>
            </a:r>
            <a:r>
              <a:rPr kumimoji="1" lang="en-US" altLang="ja-JP" dirty="0"/>
              <a:t>R</a:t>
            </a:r>
            <a:r>
              <a:rPr kumimoji="1" lang="ja-JP" altLang="en-US" dirty="0"/>
              <a:t>）の閲覧</a:t>
            </a:r>
            <a:endParaRPr kumimoji="1" lang="en-US" altLang="ja-JP" dirty="0"/>
          </a:p>
          <a:p>
            <a:r>
              <a:rPr kumimoji="1" lang="ja-JP" altLang="en-US" dirty="0"/>
              <a:t>・薬剤の準備、確認</a:t>
            </a:r>
            <a:endParaRPr kumimoji="1" lang="en-US" altLang="ja-JP" dirty="0"/>
          </a:p>
          <a:p>
            <a:r>
              <a:rPr kumimoji="1" lang="ja-JP" altLang="en-US" dirty="0"/>
              <a:t>・与薬情報（６</a:t>
            </a:r>
            <a:r>
              <a:rPr kumimoji="1" lang="en-US" altLang="ja-JP" dirty="0"/>
              <a:t>R</a:t>
            </a:r>
            <a:r>
              <a:rPr kumimoji="1" lang="ja-JP" altLang="en-US" dirty="0"/>
              <a:t>）の確認</a:t>
            </a:r>
          </a:p>
        </p:txBody>
      </p:sp>
      <p:sp>
        <p:nvSpPr>
          <p:cNvPr id="14" name="テキスト ボックス 13">
            <a:extLst>
              <a:ext uri="{FF2B5EF4-FFF2-40B4-BE49-F238E27FC236}">
                <a16:creationId xmlns:a16="http://schemas.microsoft.com/office/drawing/2014/main" id="{51958E36-82DF-4051-9E4E-3AF5B0834CF9}"/>
              </a:ext>
            </a:extLst>
          </p:cNvPr>
          <p:cNvSpPr txBox="1"/>
          <p:nvPr/>
        </p:nvSpPr>
        <p:spPr>
          <a:xfrm>
            <a:off x="8166515" y="2685357"/>
            <a:ext cx="1800493" cy="646331"/>
          </a:xfrm>
          <a:prstGeom prst="rect">
            <a:avLst/>
          </a:prstGeom>
          <a:noFill/>
          <a:ln>
            <a:solidFill>
              <a:schemeClr val="tx1"/>
            </a:solidFill>
          </a:ln>
        </p:spPr>
        <p:txBody>
          <a:bodyPr wrap="none" rtlCol="0">
            <a:spAutoFit/>
          </a:bodyPr>
          <a:lstStyle/>
          <a:p>
            <a:r>
              <a:rPr kumimoji="1" lang="ja-JP" altLang="en-US" dirty="0"/>
              <a:t>・患者</a:t>
            </a:r>
            <a:r>
              <a:rPr kumimoji="1" lang="en-US" altLang="ja-JP" dirty="0"/>
              <a:t>ID</a:t>
            </a:r>
            <a:r>
              <a:rPr kumimoji="1" lang="ja-JP" altLang="en-US" dirty="0"/>
              <a:t>の確認</a:t>
            </a:r>
            <a:endParaRPr kumimoji="1" lang="en-US" altLang="ja-JP" dirty="0"/>
          </a:p>
          <a:p>
            <a:r>
              <a:rPr kumimoji="1" lang="ja-JP" altLang="en-US" dirty="0"/>
              <a:t>（患者誤認対策）</a:t>
            </a:r>
          </a:p>
        </p:txBody>
      </p:sp>
      <p:sp>
        <p:nvSpPr>
          <p:cNvPr id="13" name="矢印: 右 12">
            <a:extLst>
              <a:ext uri="{FF2B5EF4-FFF2-40B4-BE49-F238E27FC236}">
                <a16:creationId xmlns:a16="http://schemas.microsoft.com/office/drawing/2014/main" id="{640C8942-D37C-48AE-A901-3F465149EA39}"/>
              </a:ext>
            </a:extLst>
          </p:cNvPr>
          <p:cNvSpPr/>
          <p:nvPr/>
        </p:nvSpPr>
        <p:spPr>
          <a:xfrm>
            <a:off x="4459804" y="4333583"/>
            <a:ext cx="2086851" cy="97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EFFDEAE-B32B-4AF0-8AFD-E86556FC1022}"/>
              </a:ext>
            </a:extLst>
          </p:cNvPr>
          <p:cNvSpPr/>
          <p:nvPr/>
        </p:nvSpPr>
        <p:spPr>
          <a:xfrm>
            <a:off x="891961" y="1845629"/>
            <a:ext cx="10327671" cy="4156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21552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DD7D5-DC77-4BA2-AA76-C0F06FF8E3CC}"/>
              </a:ext>
            </a:extLst>
          </p:cNvPr>
          <p:cNvSpPr txBox="1">
            <a:spLocks/>
          </p:cNvSpPr>
          <p:nvPr/>
        </p:nvSpPr>
        <p:spPr>
          <a:xfrm>
            <a:off x="1295401" y="1012438"/>
            <a:ext cx="9601196" cy="698555"/>
          </a:xfrm>
          <a:prstGeom prst="rect">
            <a:avLst/>
          </a:prstGeom>
        </p:spPr>
        <p:txBody>
          <a:bodyPr>
            <a:normAutofit lnSpcReduction="100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t>与薬情報システムのフローチャート</a:t>
            </a:r>
          </a:p>
        </p:txBody>
      </p:sp>
      <p:pic>
        <p:nvPicPr>
          <p:cNvPr id="30" name="図 29">
            <a:extLst>
              <a:ext uri="{FF2B5EF4-FFF2-40B4-BE49-F238E27FC236}">
                <a16:creationId xmlns:a16="http://schemas.microsoft.com/office/drawing/2014/main" id="{E8C17DFA-6F39-46A8-84D2-59AFE0BEEE6B}"/>
              </a:ext>
            </a:extLst>
          </p:cNvPr>
          <p:cNvPicPr>
            <a:picLocks noChangeAspect="1"/>
          </p:cNvPicPr>
          <p:nvPr/>
        </p:nvPicPr>
        <p:blipFill>
          <a:blip r:embed="rId2"/>
          <a:stretch>
            <a:fillRect/>
          </a:stretch>
        </p:blipFill>
        <p:spPr>
          <a:xfrm>
            <a:off x="2399597" y="1924117"/>
            <a:ext cx="7392803" cy="3757761"/>
          </a:xfrm>
          <a:prstGeom prst="rect">
            <a:avLst/>
          </a:prstGeom>
        </p:spPr>
      </p:pic>
    </p:spTree>
    <p:extLst>
      <p:ext uri="{BB962C8B-B14F-4D97-AF65-F5344CB8AC3E}">
        <p14:creationId xmlns:p14="http://schemas.microsoft.com/office/powerpoint/2010/main" val="73991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5EDFF-AA8D-4ACA-9F26-06F2F24F54DF}"/>
              </a:ext>
            </a:extLst>
          </p:cNvPr>
          <p:cNvSpPr>
            <a:spLocks noGrp="1"/>
          </p:cNvSpPr>
          <p:nvPr>
            <p:ph type="title"/>
          </p:nvPr>
        </p:nvSpPr>
        <p:spPr>
          <a:xfrm>
            <a:off x="1295399" y="1041401"/>
            <a:ext cx="6241816" cy="910816"/>
          </a:xfrm>
        </p:spPr>
        <p:txBody>
          <a:bodyPr>
            <a:normAutofit fontScale="90000"/>
          </a:bodyPr>
          <a:lstStyle/>
          <a:p>
            <a:r>
              <a:rPr kumimoji="1" lang="ja-JP" altLang="en-US" dirty="0"/>
              <a:t>与薬情報システム</a:t>
            </a:r>
            <a:br>
              <a:rPr kumimoji="1" lang="en-US" altLang="ja-JP" dirty="0"/>
            </a:br>
            <a:r>
              <a:rPr kumimoji="1" lang="en-US" altLang="ja-JP" dirty="0"/>
              <a:t>【</a:t>
            </a:r>
            <a:r>
              <a:rPr kumimoji="1" lang="ja-JP" altLang="en-US" dirty="0"/>
              <a:t>患者選択画面</a:t>
            </a:r>
            <a:r>
              <a:rPr kumimoji="1" lang="en-US" altLang="ja-JP" dirty="0"/>
              <a:t>】</a:t>
            </a:r>
            <a:endParaRPr kumimoji="1" lang="ja-JP" altLang="en-US" dirty="0"/>
          </a:p>
        </p:txBody>
      </p:sp>
      <p:sp>
        <p:nvSpPr>
          <p:cNvPr id="3" name="図プレースホルダー 2">
            <a:extLst>
              <a:ext uri="{FF2B5EF4-FFF2-40B4-BE49-F238E27FC236}">
                <a16:creationId xmlns:a16="http://schemas.microsoft.com/office/drawing/2014/main" id="{198E02E7-88A9-4638-8E0E-46EC445DD5BE}"/>
              </a:ext>
            </a:extLst>
          </p:cNvPr>
          <p:cNvSpPr>
            <a:spLocks noGrp="1"/>
          </p:cNvSpPr>
          <p:nvPr>
            <p:ph type="pic" idx="1"/>
          </p:nvPr>
        </p:nvSpPr>
        <p:spPr/>
      </p:sp>
      <p:sp>
        <p:nvSpPr>
          <p:cNvPr id="4" name="テキスト プレースホルダー 3">
            <a:extLst>
              <a:ext uri="{FF2B5EF4-FFF2-40B4-BE49-F238E27FC236}">
                <a16:creationId xmlns:a16="http://schemas.microsoft.com/office/drawing/2014/main" id="{F9DD89B7-E420-4C48-B552-E711D63E210E}"/>
              </a:ext>
            </a:extLst>
          </p:cNvPr>
          <p:cNvSpPr>
            <a:spLocks noGrp="1"/>
          </p:cNvSpPr>
          <p:nvPr>
            <p:ph type="body" sz="half" idx="2"/>
          </p:nvPr>
        </p:nvSpPr>
        <p:spPr>
          <a:xfrm>
            <a:off x="1295399" y="1952217"/>
            <a:ext cx="6241816" cy="3864383"/>
          </a:xfrm>
        </p:spPr>
        <p:txBody>
          <a:bodyPr/>
          <a:lstStyle/>
          <a:p>
            <a:pPr algn="l"/>
            <a:endParaRPr kumimoji="1" lang="en-US" altLang="ja-JP" sz="1800" dirty="0"/>
          </a:p>
          <a:p>
            <a:pPr algn="l"/>
            <a:r>
              <a:rPr kumimoji="1" lang="en-US" altLang="ja-JP" sz="1800" dirty="0"/>
              <a:t>【</a:t>
            </a:r>
            <a:r>
              <a:rPr kumimoji="1" lang="ja-JP" altLang="en-US" sz="1800" dirty="0"/>
              <a:t>患者選択画面</a:t>
            </a:r>
            <a:r>
              <a:rPr kumimoji="1" lang="en-US" altLang="ja-JP" sz="1800" dirty="0"/>
              <a:t>】</a:t>
            </a:r>
            <a:r>
              <a:rPr kumimoji="1" lang="ja-JP" altLang="en-US" sz="1800" dirty="0"/>
              <a:t>は、薬剤を投与する対象患者を選択する画面です。</a:t>
            </a:r>
            <a:endParaRPr kumimoji="1" lang="en-US" altLang="ja-JP" sz="1800" dirty="0"/>
          </a:p>
          <a:p>
            <a:pPr algn="l"/>
            <a:endParaRPr kumimoji="1" lang="en-US" altLang="ja-JP" sz="1800" dirty="0"/>
          </a:p>
          <a:p>
            <a:pPr algn="l"/>
            <a:r>
              <a:rPr lang="ja-JP" altLang="en-US" dirty="0"/>
              <a:t>画面右側にある「患者画面へ」ボタンをクリックすると、各患者の</a:t>
            </a:r>
            <a:r>
              <a:rPr lang="en-US" altLang="ja-JP" dirty="0"/>
              <a:t>【</a:t>
            </a:r>
            <a:r>
              <a:rPr lang="ja-JP" altLang="en-US" dirty="0"/>
              <a:t>与薬情報選択画面</a:t>
            </a:r>
            <a:r>
              <a:rPr lang="en-US" altLang="ja-JP" dirty="0"/>
              <a:t>】</a:t>
            </a:r>
            <a:r>
              <a:rPr lang="ja-JP" altLang="en-US" dirty="0"/>
              <a:t>に進むことができます。</a:t>
            </a:r>
            <a:endParaRPr lang="en-US" altLang="ja-JP" dirty="0"/>
          </a:p>
          <a:p>
            <a:pPr algn="l"/>
            <a:r>
              <a:rPr lang="ja-JP" altLang="en-US" dirty="0"/>
              <a:t>一番下にある「与薬情報をリセットする」ボタンをクリックすると、患者に薬剤を投与したかのステータス（未投与・確認済み・投与済み）をリセットします。</a:t>
            </a:r>
            <a:endParaRPr lang="en-US" altLang="ja-JP" dirty="0"/>
          </a:p>
          <a:p>
            <a:pPr algn="l"/>
            <a:endParaRPr kumimoji="1" lang="ja-JP" altLang="en-US" dirty="0"/>
          </a:p>
        </p:txBody>
      </p:sp>
      <p:graphicFrame>
        <p:nvGraphicFramePr>
          <p:cNvPr id="5" name="オブジェクト 4">
            <a:extLst>
              <a:ext uri="{FF2B5EF4-FFF2-40B4-BE49-F238E27FC236}">
                <a16:creationId xmlns:a16="http://schemas.microsoft.com/office/drawing/2014/main" id="{E514276C-F9FF-46B0-A734-9FED49E269AD}"/>
              </a:ext>
            </a:extLst>
          </p:cNvPr>
          <p:cNvGraphicFramePr>
            <a:graphicFrameLocks noChangeAspect="1"/>
          </p:cNvGraphicFramePr>
          <p:nvPr>
            <p:extLst>
              <p:ext uri="{D42A27DB-BD31-4B8C-83A1-F6EECF244321}">
                <p14:modId xmlns:p14="http://schemas.microsoft.com/office/powerpoint/2010/main" val="3304311023"/>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1028" name="Acrobat Document" r:id="rId3" imgW="0" imgH="0" progId="AcroExch.Document.DC">
                  <p:embed/>
                </p:oleObj>
              </mc:Choice>
              <mc:Fallback>
                <p:oleObj name="Acrobat Document" r:id="rId3" imgW="0" imgH="0" progId="AcroExch.Document.DC">
                  <p:embed/>
                  <p:pic>
                    <p:nvPicPr>
                      <p:cNvPr id="0" name=""/>
                      <p:cNvPicPr/>
                      <p:nvPr/>
                    </p:nvPicPr>
                    <p:blipFill/>
                    <p:spPr>
                      <a:xfrm>
                        <a:off x="2032000" y="719138"/>
                        <a:ext cx="8128000" cy="5418137"/>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1281A3D2-68B5-4C01-B2FB-9923F1671A8B}"/>
              </a:ext>
            </a:extLst>
          </p:cNvPr>
          <p:cNvPicPr>
            <a:picLocks noChangeAspect="1"/>
          </p:cNvPicPr>
          <p:nvPr/>
        </p:nvPicPr>
        <p:blipFill>
          <a:blip r:embed="rId4"/>
          <a:stretch>
            <a:fillRect/>
          </a:stretch>
        </p:blipFill>
        <p:spPr>
          <a:xfrm>
            <a:off x="8094831" y="813555"/>
            <a:ext cx="3063347" cy="5229302"/>
          </a:xfrm>
          <a:prstGeom prst="rect">
            <a:avLst/>
          </a:prstGeom>
          <a:ln w="38100">
            <a:solidFill>
              <a:schemeClr val="tx1"/>
            </a:solidFill>
          </a:ln>
        </p:spPr>
      </p:pic>
    </p:spTree>
    <p:extLst>
      <p:ext uri="{BB962C8B-B14F-4D97-AF65-F5344CB8AC3E}">
        <p14:creationId xmlns:p14="http://schemas.microsoft.com/office/powerpoint/2010/main" val="18464109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191</TotalTime>
  <Words>1381</Words>
  <Application>Microsoft Office PowerPoint</Application>
  <PresentationFormat>ワイド画面</PresentationFormat>
  <Paragraphs>126</Paragraphs>
  <Slides>18</Slides>
  <Notes>0</Notes>
  <HiddenSlides>0</HiddenSlides>
  <MMClips>0</MMClips>
  <ScaleCrop>false</ScaleCrop>
  <HeadingPairs>
    <vt:vector size="8" baseType="variant">
      <vt:variant>
        <vt:lpstr>使用されているフォント</vt:lpstr>
      </vt:variant>
      <vt:variant>
        <vt:i4>2</vt:i4>
      </vt:variant>
      <vt:variant>
        <vt:lpstr>テーマ</vt:lpstr>
      </vt:variant>
      <vt:variant>
        <vt:i4>1</vt:i4>
      </vt:variant>
      <vt:variant>
        <vt:lpstr>埋め込まれた OLE サーバー</vt:lpstr>
      </vt:variant>
      <vt:variant>
        <vt:i4>1</vt:i4>
      </vt:variant>
      <vt:variant>
        <vt:lpstr>スライド タイトル</vt:lpstr>
      </vt:variant>
      <vt:variant>
        <vt:i4>18</vt:i4>
      </vt:variant>
    </vt:vector>
  </HeadingPairs>
  <TitlesOfParts>
    <vt:vector size="22" baseType="lpstr">
      <vt:lpstr>Arial</vt:lpstr>
      <vt:lpstr>Garamond</vt:lpstr>
      <vt:lpstr>オーガニック</vt:lpstr>
      <vt:lpstr>Acrobat Document</vt:lpstr>
      <vt:lpstr>携帯端末を用いた与薬情報システム</vt:lpstr>
      <vt:lpstr>はじめに</vt:lpstr>
      <vt:lpstr>研究背景 ～薬剤に関わる事故とヒヤリ・ハット～</vt:lpstr>
      <vt:lpstr>研究背景 ～事故の発生要因と従来の対策～</vt:lpstr>
      <vt:lpstr>研究背景 ～従来の対策における問題点～</vt:lpstr>
      <vt:lpstr>PowerPoint プレゼンテーション</vt:lpstr>
      <vt:lpstr>PowerPoint プレゼンテーション</vt:lpstr>
      <vt:lpstr>PowerPoint プレゼンテーション</vt:lpstr>
      <vt:lpstr>与薬情報システム 【患者選択画面】</vt:lpstr>
      <vt:lpstr>与薬情報システム 【与薬情報選択画面】</vt:lpstr>
      <vt:lpstr>与薬情報システム 【与薬情報閲覧画面】</vt:lpstr>
      <vt:lpstr>与薬情報システム 【与薬情報確認画面】</vt:lpstr>
      <vt:lpstr>与薬情報システム 【患者ID確認画面】</vt:lpstr>
      <vt:lpstr>QRコード読み取り後の確認</vt:lpstr>
      <vt:lpstr>各患者のバーコード①</vt:lpstr>
      <vt:lpstr>各患者のバーコード②</vt:lpstr>
      <vt:lpstr>今後の展望</vt:lpstr>
      <vt:lpstr>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携帯端末を用いた与薬情報システム</dc:title>
  <dc:creator>松本 翔</dc:creator>
  <cp:lastModifiedBy>松本 翔</cp:lastModifiedBy>
  <cp:revision>3</cp:revision>
  <dcterms:created xsi:type="dcterms:W3CDTF">2021-12-10T05:49:32Z</dcterms:created>
  <dcterms:modified xsi:type="dcterms:W3CDTF">2021-12-17T06:07:27Z</dcterms:modified>
</cp:coreProperties>
</file>