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2" d="100"/>
          <a:sy n="102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95" cy="119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DCD9-B376-4625-9AEB-EFC531D8572D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CB3A-09BC-455B-92D0-12E039B31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66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DCD9-B376-4625-9AEB-EFC531D8572D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CB3A-09BC-455B-92D0-12E039B31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56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DCD9-B376-4625-9AEB-EFC531D8572D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CB3A-09BC-455B-92D0-12E039B31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68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DCD9-B376-4625-9AEB-EFC531D8572D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CB3A-09BC-455B-92D0-12E039B31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81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DCD9-B376-4625-9AEB-EFC531D8572D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CB3A-09BC-455B-92D0-12E039B31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9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DCD9-B376-4625-9AEB-EFC531D8572D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CB3A-09BC-455B-92D0-12E039B31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25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DCD9-B376-4625-9AEB-EFC531D8572D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CB3A-09BC-455B-92D0-12E039B31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7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DCD9-B376-4625-9AEB-EFC531D8572D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CB3A-09BC-455B-92D0-12E039B31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5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DCD9-B376-4625-9AEB-EFC531D8572D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CB3A-09BC-455B-92D0-12E039B31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81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DCD9-B376-4625-9AEB-EFC531D8572D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CB3A-09BC-455B-92D0-12E039B31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70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DCD9-B376-4625-9AEB-EFC531D8572D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CB3A-09BC-455B-92D0-12E039B31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68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9DCD9-B376-4625-9AEB-EFC531D8572D}" type="datetimeFigureOut">
              <a:rPr kumimoji="1" lang="ja-JP" altLang="en-US" smtClean="0"/>
              <a:t>2016/3/9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CB3A-09BC-455B-92D0-12E039B31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68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2shita\Sync\BTSync\pds-doc\pdコンテンツ\b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9" y="3148572"/>
            <a:ext cx="1611390" cy="16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2shita\Sync\BTSync\FWM8BLZ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5" y="5587110"/>
            <a:ext cx="1009417" cy="56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2"/>
          <p:cNvSpPr/>
          <p:nvPr/>
        </p:nvSpPr>
        <p:spPr>
          <a:xfrm>
            <a:off x="3709600" y="536471"/>
            <a:ext cx="3979670" cy="215583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14" descr="AWS-Clou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47" y="234719"/>
            <a:ext cx="603504" cy="603504"/>
          </a:xfrm>
          <a:prstGeom prst="rect">
            <a:avLst/>
          </a:prstGeom>
        </p:spPr>
      </p:pic>
      <p:pic>
        <p:nvPicPr>
          <p:cNvPr id="12" name="Picture 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58" y="1503731"/>
            <a:ext cx="389415" cy="531021"/>
          </a:xfrm>
          <a:prstGeom prst="rect">
            <a:avLst/>
          </a:prstGeom>
        </p:spPr>
      </p:pic>
      <p:pic>
        <p:nvPicPr>
          <p:cNvPr id="13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55" y="1503731"/>
            <a:ext cx="512709" cy="531021"/>
          </a:xfrm>
          <a:prstGeom prst="rect">
            <a:avLst/>
          </a:prstGeom>
        </p:spPr>
      </p:pic>
      <p:pic>
        <p:nvPicPr>
          <p:cNvPr id="15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05" y="1442373"/>
            <a:ext cx="543292" cy="651951"/>
          </a:xfrm>
          <a:prstGeom prst="rect">
            <a:avLst/>
          </a:prstGeom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055" y="1442373"/>
            <a:ext cx="544782" cy="653738"/>
          </a:xfrm>
          <a:prstGeom prst="rect">
            <a:avLst/>
          </a:prstGeom>
        </p:spPr>
      </p:pic>
      <p:pic>
        <p:nvPicPr>
          <p:cNvPr id="19" name="Picture 13" descr="C:\Users\ma2shita\Downloads\computer-scree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6" y="3489853"/>
            <a:ext cx="2891188" cy="28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s://www.elastic.co/assets/blte214158911741112/Screen-Shot-2015-02-17-at-3.30.30-PM-1024x71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81" y="3822034"/>
            <a:ext cx="2617983" cy="182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"/>
          <p:cNvSpPr/>
          <p:nvPr/>
        </p:nvSpPr>
        <p:spPr>
          <a:xfrm>
            <a:off x="3801422" y="1109736"/>
            <a:ext cx="1370053" cy="1260243"/>
          </a:xfrm>
          <a:prstGeom prst="roundRect">
            <a:avLst>
              <a:gd name="adj" fmla="val 2616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1" name="Picture 2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11" y="791310"/>
            <a:ext cx="464389" cy="55726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596389" y="808333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AWS </a:t>
            </a:r>
            <a:r>
              <a:rPr kumimoji="1" lang="en-US" altLang="ja-JP" sz="1100" b="1" dirty="0" err="1" smtClean="0"/>
              <a:t>IoT</a:t>
            </a:r>
            <a:endParaRPr kumimoji="1" lang="ja-JP" altLang="en-US" sz="11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36855" y="1303722"/>
            <a:ext cx="16754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chemeClr val="accent2"/>
                </a:solidFill>
              </a:rPr>
              <a:t>j</a:t>
            </a:r>
            <a:r>
              <a:rPr kumimoji="1" lang="en-US" altLang="ja-JP" sz="1100" b="1" dirty="0" smtClean="0">
                <a:solidFill>
                  <a:schemeClr val="accent2"/>
                </a:solidFill>
              </a:rPr>
              <a:t>awsdays</a:t>
            </a:r>
            <a:r>
              <a:rPr lang="en-US" altLang="ja-JP" sz="1100" b="1" dirty="0" smtClean="0">
                <a:solidFill>
                  <a:schemeClr val="accent2"/>
                </a:solidFill>
              </a:rPr>
              <a:t>2016/sensor0</a:t>
            </a:r>
            <a:endParaRPr kumimoji="1" lang="ja-JP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576701" y="2039714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Rule</a:t>
            </a:r>
            <a:endParaRPr kumimoji="1" lang="ja-JP" altLang="en-US" sz="11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353327" y="978932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AWS Lambda</a:t>
            </a:r>
            <a:endParaRPr kumimoji="1" lang="ja-JP" altLang="en-US" sz="11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54457" y="894293"/>
            <a:ext cx="1534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Amazon</a:t>
            </a:r>
            <a:br>
              <a:rPr kumimoji="1" lang="en-US" altLang="ja-JP" sz="1100" b="1" dirty="0" smtClean="0"/>
            </a:br>
            <a:r>
              <a:rPr kumimoji="1" lang="en-US" altLang="ja-JP" sz="1100" b="1" dirty="0" err="1" smtClean="0"/>
              <a:t>Elasticsearch</a:t>
            </a:r>
            <a:r>
              <a:rPr kumimoji="1" lang="en-US" altLang="ja-JP" sz="1100" b="1" dirty="0" smtClean="0"/>
              <a:t> Service</a:t>
            </a:r>
            <a:endParaRPr kumimoji="1" lang="ja-JP" altLang="en-US" sz="11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72964" y="2074522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SORACOM Air</a:t>
            </a:r>
            <a:endParaRPr kumimoji="1" lang="ja-JP" altLang="en-US" sz="1100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177510" y="2039019"/>
            <a:ext cx="18277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chemeClr val="accent2"/>
                </a:solidFill>
              </a:rPr>
              <a:t>j</a:t>
            </a:r>
            <a:r>
              <a:rPr kumimoji="1" lang="en-US" altLang="ja-JP" sz="1100" b="1" dirty="0" smtClean="0">
                <a:solidFill>
                  <a:schemeClr val="accent2"/>
                </a:solidFill>
              </a:rPr>
              <a:t>awsdays20160312_to_es</a:t>
            </a:r>
            <a:endParaRPr kumimoji="1" lang="ja-JP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819889" y="2039714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Topic</a:t>
            </a:r>
            <a:endParaRPr kumimoji="1" lang="ja-JP" altLang="en-US" sz="11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24389" y="2998069"/>
            <a:ext cx="1220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OpenBlocks </a:t>
            </a:r>
            <a:r>
              <a:rPr lang="en-US" altLang="ja-JP" sz="1100" b="1" dirty="0" err="1" smtClean="0"/>
              <a:t>IoT</a:t>
            </a:r>
            <a:r>
              <a:rPr lang="en-US" altLang="ja-JP" sz="1100" b="1" dirty="0" smtClean="0"/>
              <a:t/>
            </a:r>
            <a:br>
              <a:rPr lang="en-US" altLang="ja-JP" sz="1100" b="1" dirty="0" smtClean="0"/>
            </a:br>
            <a:r>
              <a:rPr lang="en-US" altLang="ja-JP" sz="1100" b="1" dirty="0" smtClean="0"/>
              <a:t>BX1</a:t>
            </a:r>
            <a:endParaRPr kumimoji="1" lang="ja-JP" altLang="en-US" sz="11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472" y="6231790"/>
            <a:ext cx="1983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Fujitsu Component Limited</a:t>
            </a:r>
            <a:br>
              <a:rPr lang="en-US" altLang="ja-JP" sz="1100" b="1" dirty="0" smtClean="0"/>
            </a:br>
            <a:r>
              <a:rPr lang="en-US" altLang="ja-JP" sz="1100" b="1" dirty="0"/>
              <a:t>FWM8BLZ02</a:t>
            </a:r>
            <a:endParaRPr kumimoji="1" lang="ja-JP" altLang="en-US" sz="11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191183" y="200855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Kibana</a:t>
            </a:r>
            <a:endParaRPr kumimoji="1" lang="ja-JP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直線矢印コネクタ 21"/>
          <p:cNvCxnSpPr>
            <a:stCxn id="1029" idx="0"/>
            <a:endCxn id="1027" idx="2"/>
          </p:cNvCxnSpPr>
          <p:nvPr/>
        </p:nvCxnSpPr>
        <p:spPr>
          <a:xfrm flipV="1">
            <a:off x="1030084" y="4759962"/>
            <a:ext cx="0" cy="82714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12" idx="1"/>
          </p:cNvCxnSpPr>
          <p:nvPr/>
        </p:nvCxnSpPr>
        <p:spPr>
          <a:xfrm flipV="1">
            <a:off x="1534792" y="1769242"/>
            <a:ext cx="2365466" cy="146785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00" y="1804399"/>
            <a:ext cx="1199265" cy="1199265"/>
          </a:xfrm>
          <a:prstGeom prst="rect">
            <a:avLst/>
          </a:prstGeom>
        </p:spPr>
      </p:pic>
      <p:cxnSp>
        <p:nvCxnSpPr>
          <p:cNvPr id="41" name="直線矢印コネクタ 40"/>
          <p:cNvCxnSpPr>
            <a:stCxn id="12" idx="3"/>
            <a:endCxn id="13" idx="1"/>
          </p:cNvCxnSpPr>
          <p:nvPr/>
        </p:nvCxnSpPr>
        <p:spPr>
          <a:xfrm>
            <a:off x="4289673" y="1769242"/>
            <a:ext cx="26968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13" idx="3"/>
            <a:endCxn id="18" idx="1"/>
          </p:cNvCxnSpPr>
          <p:nvPr/>
        </p:nvCxnSpPr>
        <p:spPr>
          <a:xfrm>
            <a:off x="5072064" y="1769242"/>
            <a:ext cx="578991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8" idx="3"/>
            <a:endCxn id="15" idx="1"/>
          </p:cNvCxnSpPr>
          <p:nvPr/>
        </p:nvCxnSpPr>
        <p:spPr>
          <a:xfrm flipV="1">
            <a:off x="6195837" y="1768349"/>
            <a:ext cx="654168" cy="89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/>
          <p:cNvSpPr/>
          <p:nvPr/>
        </p:nvSpPr>
        <p:spPr>
          <a:xfrm>
            <a:off x="7153073" y="2074522"/>
            <a:ext cx="358070" cy="1676384"/>
          </a:xfrm>
          <a:custGeom>
            <a:avLst/>
            <a:gdLst>
              <a:gd name="connsiteX0" fmla="*/ 59490 w 358070"/>
              <a:gd name="connsiteY0" fmla="*/ 1110350 h 1110350"/>
              <a:gd name="connsiteX1" fmla="*/ 22168 w 358070"/>
              <a:gd name="connsiteY1" fmla="*/ 7 h 1110350"/>
              <a:gd name="connsiteX2" fmla="*/ 358070 w 358070"/>
              <a:gd name="connsiteY2" fmla="*/ 1091689 h 111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070" h="1110350">
                <a:moveTo>
                  <a:pt x="59490" y="1110350"/>
                </a:moveTo>
                <a:cubicBezTo>
                  <a:pt x="15947" y="556733"/>
                  <a:pt x="-27595" y="3117"/>
                  <a:pt x="22168" y="7"/>
                </a:cubicBezTo>
                <a:cubicBezTo>
                  <a:pt x="71931" y="-3103"/>
                  <a:pt x="308307" y="901966"/>
                  <a:pt x="358070" y="1091689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ma2shita\Downloads\wireless-setup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73" y="3866803"/>
            <a:ext cx="1105933" cy="110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2593840" y="4935447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Control PC</a:t>
            </a:r>
            <a:endParaRPr kumimoji="1" lang="ja-JP" altLang="en-US" sz="11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487715" y="638595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ja-JP" sz="1000" dirty="0" smtClean="0">
                <a:solidFill>
                  <a:schemeClr val="bg1">
                    <a:lumMod val="65000"/>
                  </a:schemeClr>
                </a:solidFill>
              </a:rPr>
              <a:t>Icons made by http://www.freepik.com from http://www.flaticon.com is licensed by  http://creativecommons.org/licenses/by/3.0 &lt;CC 3.0 BY&gt;</a:t>
            </a:r>
            <a:endParaRPr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直線矢印コネクタ 35"/>
          <p:cNvCxnSpPr>
            <a:stCxn id="2050" idx="1"/>
            <a:endCxn id="1027" idx="3"/>
          </p:cNvCxnSpPr>
          <p:nvPr/>
        </p:nvCxnSpPr>
        <p:spPr>
          <a:xfrm flipH="1" flipV="1">
            <a:off x="1835779" y="3954267"/>
            <a:ext cx="652494" cy="46550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116353" y="3800946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Wi-Fi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09972" y="2565349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3G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92607" y="5066252"/>
            <a:ext cx="4122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BLE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 flipV="1">
            <a:off x="1780830" y="4071853"/>
            <a:ext cx="652494" cy="465503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618994" y="440655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Serial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062662" y="1270890"/>
            <a:ext cx="1994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>
                <a:solidFill>
                  <a:schemeClr val="accent2"/>
                </a:solidFill>
              </a:rPr>
              <a:t>jawsdays20160312handson</a:t>
            </a:r>
            <a:endParaRPr kumimoji="1" lang="ja-JP" altLang="en-US" sz="11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2shita\Sync\BTSync\pds-doc\pdコンテンツ\b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9" y="3148572"/>
            <a:ext cx="1611390" cy="16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2shita\Sync\BTSync\FWM8BLZ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5" y="5587110"/>
            <a:ext cx="1009417" cy="56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2"/>
          <p:cNvSpPr/>
          <p:nvPr/>
        </p:nvSpPr>
        <p:spPr>
          <a:xfrm>
            <a:off x="3709600" y="536471"/>
            <a:ext cx="3979670" cy="215583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14" descr="AWS-Clou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47" y="234719"/>
            <a:ext cx="603504" cy="603504"/>
          </a:xfrm>
          <a:prstGeom prst="rect">
            <a:avLst/>
          </a:prstGeom>
        </p:spPr>
      </p:pic>
      <p:pic>
        <p:nvPicPr>
          <p:cNvPr id="12" name="Picture 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58" y="1503731"/>
            <a:ext cx="389415" cy="531021"/>
          </a:xfrm>
          <a:prstGeom prst="rect">
            <a:avLst/>
          </a:prstGeom>
        </p:spPr>
      </p:pic>
      <p:pic>
        <p:nvPicPr>
          <p:cNvPr id="13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55" y="1503731"/>
            <a:ext cx="512709" cy="531021"/>
          </a:xfrm>
          <a:prstGeom prst="rect">
            <a:avLst/>
          </a:prstGeom>
        </p:spPr>
      </p:pic>
      <p:pic>
        <p:nvPicPr>
          <p:cNvPr id="15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05" y="1442373"/>
            <a:ext cx="543292" cy="651951"/>
          </a:xfrm>
          <a:prstGeom prst="rect">
            <a:avLst/>
          </a:prstGeom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055" y="1442373"/>
            <a:ext cx="544782" cy="653738"/>
          </a:xfrm>
          <a:prstGeom prst="rect">
            <a:avLst/>
          </a:prstGeom>
        </p:spPr>
      </p:pic>
      <p:pic>
        <p:nvPicPr>
          <p:cNvPr id="19" name="Picture 13" descr="C:\Users\ma2shita\Downloads\computer-scree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6" y="3489853"/>
            <a:ext cx="2891188" cy="28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s://www.elastic.co/assets/blte214158911741112/Screen-Shot-2015-02-17-at-3.30.30-PM-1024x71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81" y="3822034"/>
            <a:ext cx="2617983" cy="182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"/>
          <p:cNvSpPr/>
          <p:nvPr/>
        </p:nvSpPr>
        <p:spPr>
          <a:xfrm>
            <a:off x="3801422" y="1109736"/>
            <a:ext cx="1370053" cy="1260243"/>
          </a:xfrm>
          <a:prstGeom prst="roundRect">
            <a:avLst>
              <a:gd name="adj" fmla="val 2616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1" name="Picture 2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11" y="791310"/>
            <a:ext cx="464389" cy="55726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596389" y="808333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AWS </a:t>
            </a:r>
            <a:r>
              <a:rPr kumimoji="1" lang="en-US" altLang="ja-JP" sz="1100" b="1" dirty="0" err="1" smtClean="0"/>
              <a:t>IoT</a:t>
            </a:r>
            <a:endParaRPr kumimoji="1" lang="ja-JP" altLang="en-US" sz="11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36855" y="1303722"/>
            <a:ext cx="16754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chemeClr val="accent2"/>
                </a:solidFill>
              </a:rPr>
              <a:t>j</a:t>
            </a:r>
            <a:r>
              <a:rPr kumimoji="1" lang="en-US" altLang="ja-JP" sz="1100" b="1" dirty="0" smtClean="0">
                <a:solidFill>
                  <a:schemeClr val="accent2"/>
                </a:solidFill>
              </a:rPr>
              <a:t>awsdays</a:t>
            </a:r>
            <a:r>
              <a:rPr lang="en-US" altLang="ja-JP" sz="1100" b="1" dirty="0" smtClean="0">
                <a:solidFill>
                  <a:schemeClr val="accent2"/>
                </a:solidFill>
              </a:rPr>
              <a:t>2016/sensor0</a:t>
            </a:r>
            <a:endParaRPr kumimoji="1" lang="ja-JP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576701" y="2039714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Rule</a:t>
            </a:r>
            <a:endParaRPr kumimoji="1" lang="ja-JP" altLang="en-US" sz="11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353327" y="978932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AWS Lambda</a:t>
            </a:r>
            <a:endParaRPr kumimoji="1" lang="ja-JP" altLang="en-US" sz="11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54457" y="894293"/>
            <a:ext cx="1534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Amazon</a:t>
            </a:r>
            <a:br>
              <a:rPr kumimoji="1" lang="en-US" altLang="ja-JP" sz="1100" b="1" dirty="0" smtClean="0"/>
            </a:br>
            <a:r>
              <a:rPr kumimoji="1" lang="en-US" altLang="ja-JP" sz="1100" b="1" dirty="0" err="1" smtClean="0"/>
              <a:t>Elasticsearch</a:t>
            </a:r>
            <a:r>
              <a:rPr kumimoji="1" lang="en-US" altLang="ja-JP" sz="1100" b="1" dirty="0" smtClean="0"/>
              <a:t> Service</a:t>
            </a:r>
            <a:endParaRPr kumimoji="1" lang="ja-JP" altLang="en-US" sz="11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72964" y="2074522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SORACOM Air</a:t>
            </a:r>
            <a:endParaRPr kumimoji="1" lang="ja-JP" altLang="en-US" sz="1100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177510" y="2039019"/>
            <a:ext cx="18277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chemeClr val="accent2"/>
                </a:solidFill>
              </a:rPr>
              <a:t>j</a:t>
            </a:r>
            <a:r>
              <a:rPr kumimoji="1" lang="en-US" altLang="ja-JP" sz="1100" b="1" dirty="0" smtClean="0">
                <a:solidFill>
                  <a:schemeClr val="accent2"/>
                </a:solidFill>
              </a:rPr>
              <a:t>awsdays20160312_to_es</a:t>
            </a:r>
            <a:endParaRPr kumimoji="1" lang="ja-JP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819889" y="2039714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Topic</a:t>
            </a:r>
            <a:endParaRPr kumimoji="1" lang="ja-JP" altLang="en-US" sz="11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24389" y="2998069"/>
            <a:ext cx="1220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OpenBlocks </a:t>
            </a:r>
            <a:r>
              <a:rPr lang="en-US" altLang="ja-JP" sz="1100" b="1" dirty="0" err="1" smtClean="0"/>
              <a:t>IoT</a:t>
            </a:r>
            <a:r>
              <a:rPr lang="en-US" altLang="ja-JP" sz="1100" b="1" dirty="0" smtClean="0"/>
              <a:t/>
            </a:r>
            <a:br>
              <a:rPr lang="en-US" altLang="ja-JP" sz="1100" b="1" dirty="0" smtClean="0"/>
            </a:br>
            <a:r>
              <a:rPr lang="en-US" altLang="ja-JP" sz="1100" b="1" dirty="0" smtClean="0"/>
              <a:t>BX1</a:t>
            </a:r>
            <a:endParaRPr kumimoji="1" lang="ja-JP" altLang="en-US" sz="11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472" y="6231790"/>
            <a:ext cx="1983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Fujitsu Component Limited</a:t>
            </a:r>
            <a:br>
              <a:rPr lang="en-US" altLang="ja-JP" sz="1100" b="1" dirty="0" smtClean="0"/>
            </a:br>
            <a:r>
              <a:rPr lang="en-US" altLang="ja-JP" sz="1100" b="1" dirty="0"/>
              <a:t>FWM8BLZ02</a:t>
            </a:r>
            <a:endParaRPr kumimoji="1" lang="ja-JP" altLang="en-US" sz="11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191183" y="200855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Kibana</a:t>
            </a:r>
            <a:endParaRPr kumimoji="1" lang="ja-JP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直線矢印コネクタ 21"/>
          <p:cNvCxnSpPr>
            <a:stCxn id="1029" idx="0"/>
            <a:endCxn id="1027" idx="2"/>
          </p:cNvCxnSpPr>
          <p:nvPr/>
        </p:nvCxnSpPr>
        <p:spPr>
          <a:xfrm flipV="1">
            <a:off x="1030084" y="4759962"/>
            <a:ext cx="0" cy="82714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12" idx="1"/>
          </p:cNvCxnSpPr>
          <p:nvPr/>
        </p:nvCxnSpPr>
        <p:spPr>
          <a:xfrm flipV="1">
            <a:off x="1534792" y="1769242"/>
            <a:ext cx="2365466" cy="146785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00" y="1804399"/>
            <a:ext cx="1199265" cy="1199265"/>
          </a:xfrm>
          <a:prstGeom prst="rect">
            <a:avLst/>
          </a:prstGeom>
        </p:spPr>
      </p:pic>
      <p:cxnSp>
        <p:nvCxnSpPr>
          <p:cNvPr id="41" name="直線矢印コネクタ 40"/>
          <p:cNvCxnSpPr>
            <a:stCxn id="12" idx="3"/>
            <a:endCxn id="13" idx="1"/>
          </p:cNvCxnSpPr>
          <p:nvPr/>
        </p:nvCxnSpPr>
        <p:spPr>
          <a:xfrm>
            <a:off x="4289673" y="1769242"/>
            <a:ext cx="26968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13" idx="3"/>
            <a:endCxn id="18" idx="1"/>
          </p:cNvCxnSpPr>
          <p:nvPr/>
        </p:nvCxnSpPr>
        <p:spPr>
          <a:xfrm>
            <a:off x="5072064" y="1769242"/>
            <a:ext cx="578991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8" idx="3"/>
            <a:endCxn id="15" idx="1"/>
          </p:cNvCxnSpPr>
          <p:nvPr/>
        </p:nvCxnSpPr>
        <p:spPr>
          <a:xfrm flipV="1">
            <a:off x="6195837" y="1768349"/>
            <a:ext cx="654168" cy="89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/>
          <p:cNvSpPr/>
          <p:nvPr/>
        </p:nvSpPr>
        <p:spPr>
          <a:xfrm>
            <a:off x="7153073" y="2074522"/>
            <a:ext cx="358070" cy="1676384"/>
          </a:xfrm>
          <a:custGeom>
            <a:avLst/>
            <a:gdLst>
              <a:gd name="connsiteX0" fmla="*/ 59490 w 358070"/>
              <a:gd name="connsiteY0" fmla="*/ 1110350 h 1110350"/>
              <a:gd name="connsiteX1" fmla="*/ 22168 w 358070"/>
              <a:gd name="connsiteY1" fmla="*/ 7 h 1110350"/>
              <a:gd name="connsiteX2" fmla="*/ 358070 w 358070"/>
              <a:gd name="connsiteY2" fmla="*/ 1091689 h 111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070" h="1110350">
                <a:moveTo>
                  <a:pt x="59490" y="1110350"/>
                </a:moveTo>
                <a:cubicBezTo>
                  <a:pt x="15947" y="556733"/>
                  <a:pt x="-27595" y="3117"/>
                  <a:pt x="22168" y="7"/>
                </a:cubicBezTo>
                <a:cubicBezTo>
                  <a:pt x="71931" y="-3103"/>
                  <a:pt x="308307" y="901966"/>
                  <a:pt x="358070" y="1091689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487715" y="638595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ja-JP" sz="1000" dirty="0" smtClean="0">
                <a:solidFill>
                  <a:schemeClr val="bg1">
                    <a:lumMod val="65000"/>
                  </a:schemeClr>
                </a:solidFill>
              </a:rPr>
              <a:t>Icons made by http://www.freepik.com from http://www.flaticon.com is licensed by  http://creativecommons.org/licenses/by/3.0 &lt;CC 3.0 BY&gt;</a:t>
            </a:r>
            <a:endParaRPr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直線矢印コネクタ 35"/>
          <p:cNvCxnSpPr>
            <a:stCxn id="2050" idx="1"/>
            <a:endCxn id="1027" idx="3"/>
          </p:cNvCxnSpPr>
          <p:nvPr/>
        </p:nvCxnSpPr>
        <p:spPr>
          <a:xfrm flipH="1" flipV="1">
            <a:off x="1835779" y="3954267"/>
            <a:ext cx="652494" cy="46550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909972" y="2565349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3G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92607" y="5066252"/>
            <a:ext cx="4122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BLE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 flipV="1">
            <a:off x="1780830" y="4071853"/>
            <a:ext cx="652494" cy="465503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618994" y="440655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Serial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062662" y="1270890"/>
            <a:ext cx="1994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>
                <a:solidFill>
                  <a:schemeClr val="accent2"/>
                </a:solidFill>
              </a:rPr>
              <a:t>jawsdays20160312handson</a:t>
            </a:r>
            <a:endParaRPr kumimoji="1" lang="ja-JP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38474" y="2008555"/>
            <a:ext cx="3334891" cy="3311613"/>
          </a:xfrm>
          <a:prstGeom prst="roundRect">
            <a:avLst>
              <a:gd name="adj" fmla="val 5721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593840" y="4935447"/>
            <a:ext cx="89479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Control PC</a:t>
            </a:r>
            <a:endParaRPr kumimoji="1" lang="ja-JP" altLang="en-US" sz="1100" b="1" dirty="0"/>
          </a:p>
        </p:txBody>
      </p:sp>
      <p:pic>
        <p:nvPicPr>
          <p:cNvPr id="2050" name="Picture 2" descr="C:\Users\ma2shita\Downloads\wireless-setup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73" y="3866803"/>
            <a:ext cx="1105933" cy="11059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8" name="テキスト ボックス 37"/>
          <p:cNvSpPr txBox="1"/>
          <p:nvPr/>
        </p:nvSpPr>
        <p:spPr>
          <a:xfrm>
            <a:off x="2116353" y="3800946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Wi-Fi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2shita\Sync\BTSync\pds-doc\pdコンテンツ\b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9" y="3148572"/>
            <a:ext cx="1611390" cy="16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2shita\Sync\BTSync\FWM8BLZ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5" y="5587110"/>
            <a:ext cx="1009417" cy="56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2"/>
          <p:cNvSpPr/>
          <p:nvPr/>
        </p:nvSpPr>
        <p:spPr>
          <a:xfrm>
            <a:off x="3709600" y="536471"/>
            <a:ext cx="3979670" cy="215583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14" descr="AWS-Clou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47" y="234719"/>
            <a:ext cx="603504" cy="603504"/>
          </a:xfrm>
          <a:prstGeom prst="rect">
            <a:avLst/>
          </a:prstGeom>
        </p:spPr>
      </p:pic>
      <p:pic>
        <p:nvPicPr>
          <p:cNvPr id="12" name="Picture 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58" y="1503731"/>
            <a:ext cx="389415" cy="531021"/>
          </a:xfrm>
          <a:prstGeom prst="rect">
            <a:avLst/>
          </a:prstGeom>
        </p:spPr>
      </p:pic>
      <p:pic>
        <p:nvPicPr>
          <p:cNvPr id="13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55" y="1503731"/>
            <a:ext cx="512709" cy="531021"/>
          </a:xfrm>
          <a:prstGeom prst="rect">
            <a:avLst/>
          </a:prstGeom>
        </p:spPr>
      </p:pic>
      <p:pic>
        <p:nvPicPr>
          <p:cNvPr id="15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05" y="1442373"/>
            <a:ext cx="543292" cy="651951"/>
          </a:xfrm>
          <a:prstGeom prst="rect">
            <a:avLst/>
          </a:prstGeom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055" y="1442373"/>
            <a:ext cx="544782" cy="653738"/>
          </a:xfrm>
          <a:prstGeom prst="rect">
            <a:avLst/>
          </a:prstGeom>
        </p:spPr>
      </p:pic>
      <p:pic>
        <p:nvPicPr>
          <p:cNvPr id="19" name="Picture 13" descr="C:\Users\ma2shita\Downloads\computer-scree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6" y="3489853"/>
            <a:ext cx="2891188" cy="28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s://www.elastic.co/assets/blte214158911741112/Screen-Shot-2015-02-17-at-3.30.30-PM-1024x71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81" y="3822034"/>
            <a:ext cx="2617983" cy="182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"/>
          <p:cNvSpPr/>
          <p:nvPr/>
        </p:nvSpPr>
        <p:spPr>
          <a:xfrm>
            <a:off x="3801422" y="1109736"/>
            <a:ext cx="1370053" cy="1260243"/>
          </a:xfrm>
          <a:prstGeom prst="roundRect">
            <a:avLst>
              <a:gd name="adj" fmla="val 2616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1" name="Picture 2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11" y="791310"/>
            <a:ext cx="464389" cy="55726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596389" y="808333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AWS </a:t>
            </a:r>
            <a:r>
              <a:rPr kumimoji="1" lang="en-US" altLang="ja-JP" sz="1100" b="1" dirty="0" err="1" smtClean="0"/>
              <a:t>IoT</a:t>
            </a:r>
            <a:endParaRPr kumimoji="1" lang="ja-JP" altLang="en-US" sz="11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36855" y="1303722"/>
            <a:ext cx="16754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chemeClr val="accent2"/>
                </a:solidFill>
              </a:rPr>
              <a:t>j</a:t>
            </a:r>
            <a:r>
              <a:rPr kumimoji="1" lang="en-US" altLang="ja-JP" sz="1100" b="1" dirty="0" smtClean="0">
                <a:solidFill>
                  <a:schemeClr val="accent2"/>
                </a:solidFill>
              </a:rPr>
              <a:t>awsdays</a:t>
            </a:r>
            <a:r>
              <a:rPr lang="en-US" altLang="ja-JP" sz="1100" b="1" dirty="0" smtClean="0">
                <a:solidFill>
                  <a:schemeClr val="accent2"/>
                </a:solidFill>
              </a:rPr>
              <a:t>2016/sensor0</a:t>
            </a:r>
            <a:endParaRPr kumimoji="1" lang="ja-JP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576701" y="2039714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Rule</a:t>
            </a:r>
            <a:endParaRPr kumimoji="1" lang="ja-JP" altLang="en-US" sz="11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353327" y="978932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AWS Lambda</a:t>
            </a:r>
            <a:endParaRPr kumimoji="1" lang="ja-JP" altLang="en-US" sz="11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54457" y="894293"/>
            <a:ext cx="1534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Amazon</a:t>
            </a:r>
            <a:br>
              <a:rPr kumimoji="1" lang="en-US" altLang="ja-JP" sz="1100" b="1" dirty="0" smtClean="0"/>
            </a:br>
            <a:r>
              <a:rPr kumimoji="1" lang="en-US" altLang="ja-JP" sz="1100" b="1" dirty="0" err="1" smtClean="0"/>
              <a:t>Elasticsearch</a:t>
            </a:r>
            <a:r>
              <a:rPr kumimoji="1" lang="en-US" altLang="ja-JP" sz="1100" b="1" dirty="0" smtClean="0"/>
              <a:t> Service</a:t>
            </a:r>
            <a:endParaRPr kumimoji="1" lang="ja-JP" altLang="en-US" sz="11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72964" y="2074522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SORACOM Air</a:t>
            </a:r>
            <a:endParaRPr kumimoji="1" lang="ja-JP" altLang="en-US" sz="1100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177510" y="2039019"/>
            <a:ext cx="18277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chemeClr val="accent2"/>
                </a:solidFill>
              </a:rPr>
              <a:t>j</a:t>
            </a:r>
            <a:r>
              <a:rPr kumimoji="1" lang="en-US" altLang="ja-JP" sz="1100" b="1" dirty="0" smtClean="0">
                <a:solidFill>
                  <a:schemeClr val="accent2"/>
                </a:solidFill>
              </a:rPr>
              <a:t>awsdays20160312_to_es</a:t>
            </a:r>
            <a:endParaRPr kumimoji="1" lang="ja-JP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819889" y="2039714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Topic</a:t>
            </a:r>
            <a:endParaRPr kumimoji="1" lang="ja-JP" altLang="en-US" sz="11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24389" y="2998069"/>
            <a:ext cx="1220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OpenBlocks </a:t>
            </a:r>
            <a:r>
              <a:rPr lang="en-US" altLang="ja-JP" sz="1100" b="1" dirty="0" err="1" smtClean="0"/>
              <a:t>IoT</a:t>
            </a:r>
            <a:r>
              <a:rPr lang="en-US" altLang="ja-JP" sz="1100" b="1" dirty="0" smtClean="0"/>
              <a:t/>
            </a:r>
            <a:br>
              <a:rPr lang="en-US" altLang="ja-JP" sz="1100" b="1" dirty="0" smtClean="0"/>
            </a:br>
            <a:r>
              <a:rPr lang="en-US" altLang="ja-JP" sz="1100" b="1" dirty="0" smtClean="0"/>
              <a:t>BX1</a:t>
            </a:r>
            <a:endParaRPr kumimoji="1" lang="ja-JP" altLang="en-US" sz="11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472" y="6231790"/>
            <a:ext cx="1983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Fujitsu Component Limited</a:t>
            </a:r>
            <a:br>
              <a:rPr lang="en-US" altLang="ja-JP" sz="1100" b="1" dirty="0" smtClean="0"/>
            </a:br>
            <a:r>
              <a:rPr lang="en-US" altLang="ja-JP" sz="1100" b="1" dirty="0"/>
              <a:t>FWM8BLZ02</a:t>
            </a:r>
            <a:endParaRPr kumimoji="1" lang="ja-JP" altLang="en-US" sz="11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191183" y="200855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Kibana</a:t>
            </a:r>
            <a:endParaRPr kumimoji="1" lang="ja-JP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直線矢印コネクタ 21"/>
          <p:cNvCxnSpPr>
            <a:stCxn id="1029" idx="0"/>
            <a:endCxn id="1027" idx="2"/>
          </p:cNvCxnSpPr>
          <p:nvPr/>
        </p:nvCxnSpPr>
        <p:spPr>
          <a:xfrm flipV="1">
            <a:off x="1030084" y="4759962"/>
            <a:ext cx="0" cy="82714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12" idx="1"/>
          </p:cNvCxnSpPr>
          <p:nvPr/>
        </p:nvCxnSpPr>
        <p:spPr>
          <a:xfrm flipV="1">
            <a:off x="1534792" y="1769242"/>
            <a:ext cx="2365466" cy="146785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00" y="1804399"/>
            <a:ext cx="1199265" cy="1199265"/>
          </a:xfrm>
          <a:prstGeom prst="rect">
            <a:avLst/>
          </a:prstGeom>
        </p:spPr>
      </p:pic>
      <p:cxnSp>
        <p:nvCxnSpPr>
          <p:cNvPr id="41" name="直線矢印コネクタ 40"/>
          <p:cNvCxnSpPr>
            <a:stCxn id="12" idx="3"/>
            <a:endCxn id="13" idx="1"/>
          </p:cNvCxnSpPr>
          <p:nvPr/>
        </p:nvCxnSpPr>
        <p:spPr>
          <a:xfrm>
            <a:off x="4289673" y="1769242"/>
            <a:ext cx="26968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13" idx="3"/>
            <a:endCxn id="18" idx="1"/>
          </p:cNvCxnSpPr>
          <p:nvPr/>
        </p:nvCxnSpPr>
        <p:spPr>
          <a:xfrm>
            <a:off x="5072064" y="1769242"/>
            <a:ext cx="578991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8" idx="3"/>
            <a:endCxn id="15" idx="1"/>
          </p:cNvCxnSpPr>
          <p:nvPr/>
        </p:nvCxnSpPr>
        <p:spPr>
          <a:xfrm flipV="1">
            <a:off x="6195837" y="1768349"/>
            <a:ext cx="654168" cy="89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/>
          <p:cNvSpPr/>
          <p:nvPr/>
        </p:nvSpPr>
        <p:spPr>
          <a:xfrm>
            <a:off x="7153073" y="2074522"/>
            <a:ext cx="358070" cy="1676384"/>
          </a:xfrm>
          <a:custGeom>
            <a:avLst/>
            <a:gdLst>
              <a:gd name="connsiteX0" fmla="*/ 59490 w 358070"/>
              <a:gd name="connsiteY0" fmla="*/ 1110350 h 1110350"/>
              <a:gd name="connsiteX1" fmla="*/ 22168 w 358070"/>
              <a:gd name="connsiteY1" fmla="*/ 7 h 1110350"/>
              <a:gd name="connsiteX2" fmla="*/ 358070 w 358070"/>
              <a:gd name="connsiteY2" fmla="*/ 1091689 h 111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070" h="1110350">
                <a:moveTo>
                  <a:pt x="59490" y="1110350"/>
                </a:moveTo>
                <a:cubicBezTo>
                  <a:pt x="15947" y="556733"/>
                  <a:pt x="-27595" y="3117"/>
                  <a:pt x="22168" y="7"/>
                </a:cubicBezTo>
                <a:cubicBezTo>
                  <a:pt x="71931" y="-3103"/>
                  <a:pt x="308307" y="901966"/>
                  <a:pt x="358070" y="1091689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ma2shita\Downloads\wireless-setup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73" y="3866803"/>
            <a:ext cx="1105933" cy="110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2593840" y="4935447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Control PC</a:t>
            </a:r>
            <a:endParaRPr kumimoji="1" lang="ja-JP" altLang="en-US" sz="11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487715" y="638595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ja-JP" sz="1000" dirty="0" smtClean="0">
                <a:solidFill>
                  <a:schemeClr val="bg1">
                    <a:lumMod val="65000"/>
                  </a:schemeClr>
                </a:solidFill>
              </a:rPr>
              <a:t>Icons made by http://www.freepik.com from http://www.flaticon.com is licensed by  http://creativecommons.org/licenses/by/3.0 &lt;CC 3.0 BY&gt;</a:t>
            </a:r>
            <a:endParaRPr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直線矢印コネクタ 35"/>
          <p:cNvCxnSpPr>
            <a:stCxn id="2050" idx="1"/>
            <a:endCxn id="1027" idx="3"/>
          </p:cNvCxnSpPr>
          <p:nvPr/>
        </p:nvCxnSpPr>
        <p:spPr>
          <a:xfrm flipH="1" flipV="1">
            <a:off x="1835779" y="3954267"/>
            <a:ext cx="652494" cy="46550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116353" y="3800946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Wi-Fi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09972" y="2565349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3G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92607" y="5066252"/>
            <a:ext cx="4122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BLE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 flipV="1">
            <a:off x="1780830" y="4071853"/>
            <a:ext cx="652494" cy="465503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618994" y="440655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Serial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062662" y="1270890"/>
            <a:ext cx="1994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>
                <a:solidFill>
                  <a:schemeClr val="accent2"/>
                </a:solidFill>
              </a:rPr>
              <a:t>jawsdays20160312handson</a:t>
            </a:r>
            <a:endParaRPr kumimoji="1" lang="ja-JP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38473" y="2945871"/>
            <a:ext cx="1983235" cy="3716806"/>
          </a:xfrm>
          <a:prstGeom prst="roundRect">
            <a:avLst>
              <a:gd name="adj" fmla="val 5721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6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2shita\Sync\BTSync\pds-doc\pdコンテンツ\b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9" y="3148572"/>
            <a:ext cx="1611390" cy="16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2shita\Sync\BTSync\FWM8BLZ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5" y="5587110"/>
            <a:ext cx="1009417" cy="56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2"/>
          <p:cNvSpPr/>
          <p:nvPr/>
        </p:nvSpPr>
        <p:spPr>
          <a:xfrm>
            <a:off x="3709600" y="536471"/>
            <a:ext cx="3979670" cy="215583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14" descr="AWS-Clou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47" y="234719"/>
            <a:ext cx="603504" cy="603504"/>
          </a:xfrm>
          <a:prstGeom prst="rect">
            <a:avLst/>
          </a:prstGeom>
        </p:spPr>
      </p:pic>
      <p:pic>
        <p:nvPicPr>
          <p:cNvPr id="12" name="Picture 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58" y="1503731"/>
            <a:ext cx="389415" cy="531021"/>
          </a:xfrm>
          <a:prstGeom prst="rect">
            <a:avLst/>
          </a:prstGeom>
        </p:spPr>
      </p:pic>
      <p:pic>
        <p:nvPicPr>
          <p:cNvPr id="13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55" y="1503731"/>
            <a:ext cx="512709" cy="531021"/>
          </a:xfrm>
          <a:prstGeom prst="rect">
            <a:avLst/>
          </a:prstGeom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055" y="1442373"/>
            <a:ext cx="544782" cy="653738"/>
          </a:xfrm>
          <a:prstGeom prst="rect">
            <a:avLst/>
          </a:prstGeom>
        </p:spPr>
      </p:pic>
      <p:pic>
        <p:nvPicPr>
          <p:cNvPr id="19" name="Picture 13" descr="C:\Users\ma2shita\Downloads\computer-scree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6" y="3489853"/>
            <a:ext cx="2891188" cy="28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s://www.elastic.co/assets/blte214158911741112/Screen-Shot-2015-02-17-at-3.30.30-PM-1024x715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81" y="3822034"/>
            <a:ext cx="2617983" cy="182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"/>
          <p:cNvSpPr/>
          <p:nvPr/>
        </p:nvSpPr>
        <p:spPr>
          <a:xfrm>
            <a:off x="3801422" y="1109736"/>
            <a:ext cx="1370053" cy="1260243"/>
          </a:xfrm>
          <a:prstGeom prst="roundRect">
            <a:avLst>
              <a:gd name="adj" fmla="val 2616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1" name="Picture 2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11" y="791310"/>
            <a:ext cx="464389" cy="55726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596389" y="808333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AWS </a:t>
            </a:r>
            <a:r>
              <a:rPr kumimoji="1" lang="en-US" altLang="ja-JP" sz="1100" b="1" dirty="0" err="1" smtClean="0"/>
              <a:t>IoT</a:t>
            </a:r>
            <a:endParaRPr kumimoji="1" lang="ja-JP" altLang="en-US" sz="11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36855" y="1303722"/>
            <a:ext cx="16754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chemeClr val="accent2"/>
                </a:solidFill>
              </a:rPr>
              <a:t>j</a:t>
            </a:r>
            <a:r>
              <a:rPr kumimoji="1" lang="en-US" altLang="ja-JP" sz="1100" b="1" dirty="0" smtClean="0">
                <a:solidFill>
                  <a:schemeClr val="accent2"/>
                </a:solidFill>
              </a:rPr>
              <a:t>awsdays</a:t>
            </a:r>
            <a:r>
              <a:rPr lang="en-US" altLang="ja-JP" sz="1100" b="1" dirty="0" smtClean="0">
                <a:solidFill>
                  <a:schemeClr val="accent2"/>
                </a:solidFill>
              </a:rPr>
              <a:t>2016/sensor0</a:t>
            </a:r>
            <a:endParaRPr kumimoji="1" lang="ja-JP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576701" y="2039714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Rule</a:t>
            </a:r>
            <a:endParaRPr kumimoji="1" lang="ja-JP" altLang="en-US" sz="11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353327" y="978932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AWS Lambda</a:t>
            </a:r>
            <a:endParaRPr kumimoji="1" lang="ja-JP" altLang="en-US" sz="11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72964" y="2074522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SORACOM Air</a:t>
            </a:r>
            <a:endParaRPr kumimoji="1" lang="ja-JP" altLang="en-US" sz="1100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177510" y="2039019"/>
            <a:ext cx="18277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chemeClr val="accent2"/>
                </a:solidFill>
              </a:rPr>
              <a:t>j</a:t>
            </a:r>
            <a:r>
              <a:rPr kumimoji="1" lang="en-US" altLang="ja-JP" sz="1100" b="1" dirty="0" smtClean="0">
                <a:solidFill>
                  <a:schemeClr val="accent2"/>
                </a:solidFill>
              </a:rPr>
              <a:t>awsdays20160312_to_es</a:t>
            </a:r>
            <a:endParaRPr kumimoji="1" lang="ja-JP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819889" y="2039714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Topic</a:t>
            </a:r>
            <a:endParaRPr kumimoji="1" lang="ja-JP" altLang="en-US" sz="11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24389" y="2998069"/>
            <a:ext cx="1220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OpenBlocks </a:t>
            </a:r>
            <a:r>
              <a:rPr lang="en-US" altLang="ja-JP" sz="1100" b="1" dirty="0" err="1" smtClean="0"/>
              <a:t>IoT</a:t>
            </a:r>
            <a:r>
              <a:rPr lang="en-US" altLang="ja-JP" sz="1100" b="1" dirty="0" smtClean="0"/>
              <a:t/>
            </a:r>
            <a:br>
              <a:rPr lang="en-US" altLang="ja-JP" sz="1100" b="1" dirty="0" smtClean="0"/>
            </a:br>
            <a:r>
              <a:rPr lang="en-US" altLang="ja-JP" sz="1100" b="1" dirty="0" smtClean="0"/>
              <a:t>BX1</a:t>
            </a:r>
            <a:endParaRPr kumimoji="1" lang="ja-JP" altLang="en-US" sz="11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472" y="6231790"/>
            <a:ext cx="1983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Fujitsu Component Limited</a:t>
            </a:r>
            <a:br>
              <a:rPr lang="en-US" altLang="ja-JP" sz="1100" b="1" dirty="0" smtClean="0"/>
            </a:br>
            <a:r>
              <a:rPr lang="en-US" altLang="ja-JP" sz="1100" b="1" dirty="0"/>
              <a:t>FWM8BLZ02</a:t>
            </a:r>
            <a:endParaRPr kumimoji="1" lang="ja-JP" altLang="en-US" sz="11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191183" y="200855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Kibana</a:t>
            </a:r>
            <a:endParaRPr kumimoji="1" lang="ja-JP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直線矢印コネクタ 21"/>
          <p:cNvCxnSpPr>
            <a:stCxn id="1029" idx="0"/>
            <a:endCxn id="1027" idx="2"/>
          </p:cNvCxnSpPr>
          <p:nvPr/>
        </p:nvCxnSpPr>
        <p:spPr>
          <a:xfrm flipV="1">
            <a:off x="1030084" y="4759962"/>
            <a:ext cx="0" cy="82714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12" idx="1"/>
          </p:cNvCxnSpPr>
          <p:nvPr/>
        </p:nvCxnSpPr>
        <p:spPr>
          <a:xfrm flipV="1">
            <a:off x="1534792" y="1769242"/>
            <a:ext cx="2365466" cy="146785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00" y="1804399"/>
            <a:ext cx="1199265" cy="1199265"/>
          </a:xfrm>
          <a:prstGeom prst="rect">
            <a:avLst/>
          </a:prstGeom>
        </p:spPr>
      </p:pic>
      <p:cxnSp>
        <p:nvCxnSpPr>
          <p:cNvPr id="41" name="直線矢印コネクタ 40"/>
          <p:cNvCxnSpPr>
            <a:stCxn id="12" idx="3"/>
            <a:endCxn id="13" idx="1"/>
          </p:cNvCxnSpPr>
          <p:nvPr/>
        </p:nvCxnSpPr>
        <p:spPr>
          <a:xfrm>
            <a:off x="4289673" y="1769242"/>
            <a:ext cx="26968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13" idx="3"/>
            <a:endCxn id="18" idx="1"/>
          </p:cNvCxnSpPr>
          <p:nvPr/>
        </p:nvCxnSpPr>
        <p:spPr>
          <a:xfrm>
            <a:off x="5072064" y="1769242"/>
            <a:ext cx="578991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8" idx="3"/>
            <a:endCxn id="15" idx="1"/>
          </p:cNvCxnSpPr>
          <p:nvPr/>
        </p:nvCxnSpPr>
        <p:spPr>
          <a:xfrm flipV="1">
            <a:off x="6195837" y="1768349"/>
            <a:ext cx="654168" cy="89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/>
          <p:cNvSpPr/>
          <p:nvPr/>
        </p:nvSpPr>
        <p:spPr>
          <a:xfrm>
            <a:off x="7153073" y="2074522"/>
            <a:ext cx="358070" cy="1676384"/>
          </a:xfrm>
          <a:custGeom>
            <a:avLst/>
            <a:gdLst>
              <a:gd name="connsiteX0" fmla="*/ 59490 w 358070"/>
              <a:gd name="connsiteY0" fmla="*/ 1110350 h 1110350"/>
              <a:gd name="connsiteX1" fmla="*/ 22168 w 358070"/>
              <a:gd name="connsiteY1" fmla="*/ 7 h 1110350"/>
              <a:gd name="connsiteX2" fmla="*/ 358070 w 358070"/>
              <a:gd name="connsiteY2" fmla="*/ 1091689 h 111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070" h="1110350">
                <a:moveTo>
                  <a:pt x="59490" y="1110350"/>
                </a:moveTo>
                <a:cubicBezTo>
                  <a:pt x="15947" y="556733"/>
                  <a:pt x="-27595" y="3117"/>
                  <a:pt x="22168" y="7"/>
                </a:cubicBezTo>
                <a:cubicBezTo>
                  <a:pt x="71931" y="-3103"/>
                  <a:pt x="308307" y="901966"/>
                  <a:pt x="358070" y="1091689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ma2shita\Downloads\wireless-setup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73" y="3866803"/>
            <a:ext cx="1105933" cy="110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2593840" y="4935447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Control PC</a:t>
            </a:r>
            <a:endParaRPr kumimoji="1" lang="ja-JP" altLang="en-US" sz="11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487715" y="638595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ja-JP" sz="1000" dirty="0" smtClean="0">
                <a:solidFill>
                  <a:schemeClr val="bg1">
                    <a:lumMod val="65000"/>
                  </a:schemeClr>
                </a:solidFill>
              </a:rPr>
              <a:t>Icons made by http://www.freepik.com from http://www.flaticon.com is licensed by  http://creativecommons.org/licenses/by/3.0 &lt;CC 3.0 BY&gt;</a:t>
            </a:r>
            <a:endParaRPr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直線矢印コネクタ 35"/>
          <p:cNvCxnSpPr>
            <a:stCxn id="2050" idx="1"/>
            <a:endCxn id="1027" idx="3"/>
          </p:cNvCxnSpPr>
          <p:nvPr/>
        </p:nvCxnSpPr>
        <p:spPr>
          <a:xfrm flipH="1" flipV="1">
            <a:off x="1835779" y="3954267"/>
            <a:ext cx="652494" cy="46550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116353" y="3800946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Wi-Fi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09972" y="2565349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3G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92607" y="5066252"/>
            <a:ext cx="4122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BLE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 flipV="1">
            <a:off x="1780830" y="4071853"/>
            <a:ext cx="652494" cy="465503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618994" y="440655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Serial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6773715" y="1348577"/>
            <a:ext cx="737428" cy="821247"/>
          </a:xfrm>
          <a:prstGeom prst="roundRect">
            <a:avLst>
              <a:gd name="adj" fmla="val 5721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33553" y="1270890"/>
            <a:ext cx="19944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>
                <a:solidFill>
                  <a:schemeClr val="accent2"/>
                </a:solidFill>
              </a:rPr>
              <a:t>jawsdays20160312handson</a:t>
            </a:r>
            <a:endParaRPr kumimoji="1" lang="ja-JP" altLang="en-US" sz="1100" b="1" dirty="0">
              <a:solidFill>
                <a:schemeClr val="accent2"/>
              </a:solidFill>
            </a:endParaRPr>
          </a:p>
        </p:txBody>
      </p:sp>
      <p:pic>
        <p:nvPicPr>
          <p:cNvPr id="15" name="Picture 3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05" y="1442373"/>
            <a:ext cx="543292" cy="651951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6354457" y="894293"/>
            <a:ext cx="1534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Amazon</a:t>
            </a:r>
            <a:br>
              <a:rPr kumimoji="1" lang="en-US" altLang="ja-JP" sz="1100" b="1" dirty="0" smtClean="0"/>
            </a:br>
            <a:r>
              <a:rPr kumimoji="1" lang="en-US" altLang="ja-JP" sz="1100" b="1" dirty="0" err="1" smtClean="0"/>
              <a:t>Elasticsearch</a:t>
            </a:r>
            <a:r>
              <a:rPr kumimoji="1" lang="en-US" altLang="ja-JP" sz="1100" b="1" dirty="0" smtClean="0"/>
              <a:t> Service</a:t>
            </a:r>
            <a:endParaRPr kumimoji="1"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8848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2shita\Sync\BTSync\pds-doc\pdコンテンツ\b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9" y="3148572"/>
            <a:ext cx="1611390" cy="16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2shita\Sync\BTSync\FWM8BLZ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5" y="5587110"/>
            <a:ext cx="1009417" cy="56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2"/>
          <p:cNvSpPr/>
          <p:nvPr/>
        </p:nvSpPr>
        <p:spPr>
          <a:xfrm>
            <a:off x="3709600" y="536471"/>
            <a:ext cx="3979670" cy="215583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14" descr="AWS-Clou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47" y="234719"/>
            <a:ext cx="603504" cy="603504"/>
          </a:xfrm>
          <a:prstGeom prst="rect">
            <a:avLst/>
          </a:prstGeom>
        </p:spPr>
      </p:pic>
      <p:pic>
        <p:nvPicPr>
          <p:cNvPr id="12" name="Picture 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58" y="1503731"/>
            <a:ext cx="389415" cy="531021"/>
          </a:xfrm>
          <a:prstGeom prst="rect">
            <a:avLst/>
          </a:prstGeom>
        </p:spPr>
      </p:pic>
      <p:pic>
        <p:nvPicPr>
          <p:cNvPr id="13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55" y="1503731"/>
            <a:ext cx="512709" cy="531021"/>
          </a:xfrm>
          <a:prstGeom prst="rect">
            <a:avLst/>
          </a:prstGeom>
        </p:spPr>
      </p:pic>
      <p:pic>
        <p:nvPicPr>
          <p:cNvPr id="15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05" y="1442373"/>
            <a:ext cx="543292" cy="651951"/>
          </a:xfrm>
          <a:prstGeom prst="rect">
            <a:avLst/>
          </a:prstGeom>
        </p:spPr>
      </p:pic>
      <p:pic>
        <p:nvPicPr>
          <p:cNvPr id="19" name="Picture 13" descr="C:\Users\ma2shita\Downloads\computer-scree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6" y="3489853"/>
            <a:ext cx="2891188" cy="28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s://www.elastic.co/assets/blte214158911741112/Screen-Shot-2015-02-17-at-3.30.30-PM-1024x715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81" y="3822034"/>
            <a:ext cx="2617983" cy="182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"/>
          <p:cNvSpPr/>
          <p:nvPr/>
        </p:nvSpPr>
        <p:spPr>
          <a:xfrm>
            <a:off x="3801422" y="1109736"/>
            <a:ext cx="1370053" cy="1260243"/>
          </a:xfrm>
          <a:prstGeom prst="roundRect">
            <a:avLst>
              <a:gd name="adj" fmla="val 2616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1" name="Picture 2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11" y="791310"/>
            <a:ext cx="464389" cy="55726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596389" y="808333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AWS </a:t>
            </a:r>
            <a:r>
              <a:rPr kumimoji="1" lang="en-US" altLang="ja-JP" sz="1100" b="1" dirty="0" err="1" smtClean="0"/>
              <a:t>IoT</a:t>
            </a:r>
            <a:endParaRPr kumimoji="1" lang="ja-JP" altLang="en-US" sz="11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74526" y="1303722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chemeClr val="accent2"/>
                </a:solidFill>
              </a:rPr>
              <a:t>j</a:t>
            </a:r>
            <a:r>
              <a:rPr kumimoji="1" lang="en-US" altLang="ja-JP" sz="1050" b="1" dirty="0" smtClean="0">
                <a:solidFill>
                  <a:schemeClr val="accent2"/>
                </a:solidFill>
              </a:rPr>
              <a:t>awsdays</a:t>
            </a:r>
            <a:r>
              <a:rPr lang="en-US" altLang="ja-JP" sz="1050" b="1" dirty="0" smtClean="0">
                <a:solidFill>
                  <a:schemeClr val="accent2"/>
                </a:solidFill>
              </a:rPr>
              <a:t>2016/sensor0</a:t>
            </a:r>
            <a:endParaRPr kumimoji="1" lang="ja-JP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576701" y="2039714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Rule</a:t>
            </a:r>
            <a:endParaRPr kumimoji="1" lang="ja-JP" altLang="en-US" sz="11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72964" y="2074522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SORACOM Air</a:t>
            </a:r>
            <a:endParaRPr kumimoji="1" lang="ja-JP" altLang="en-US" sz="11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819889" y="2039714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Topic</a:t>
            </a:r>
            <a:endParaRPr kumimoji="1" lang="ja-JP" altLang="en-US" sz="11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24389" y="2998069"/>
            <a:ext cx="1220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OpenBlocks </a:t>
            </a:r>
            <a:r>
              <a:rPr lang="en-US" altLang="ja-JP" sz="1100" b="1" dirty="0" err="1" smtClean="0"/>
              <a:t>IoT</a:t>
            </a:r>
            <a:r>
              <a:rPr lang="en-US" altLang="ja-JP" sz="1100" b="1" dirty="0" smtClean="0"/>
              <a:t/>
            </a:r>
            <a:br>
              <a:rPr lang="en-US" altLang="ja-JP" sz="1100" b="1" dirty="0" smtClean="0"/>
            </a:br>
            <a:r>
              <a:rPr lang="en-US" altLang="ja-JP" sz="1100" b="1" dirty="0" smtClean="0"/>
              <a:t>BX1</a:t>
            </a:r>
            <a:endParaRPr kumimoji="1" lang="ja-JP" altLang="en-US" sz="11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472" y="6231790"/>
            <a:ext cx="1983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Fujitsu Component Limited</a:t>
            </a:r>
            <a:br>
              <a:rPr lang="en-US" altLang="ja-JP" sz="1100" b="1" dirty="0" smtClean="0"/>
            </a:br>
            <a:r>
              <a:rPr lang="en-US" altLang="ja-JP" sz="1100" b="1" dirty="0"/>
              <a:t>FWM8BLZ02</a:t>
            </a:r>
            <a:endParaRPr kumimoji="1" lang="ja-JP" altLang="en-US" sz="11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191183" y="200855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Kibana</a:t>
            </a:r>
            <a:endParaRPr kumimoji="1" lang="ja-JP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直線矢印コネクタ 21"/>
          <p:cNvCxnSpPr>
            <a:stCxn id="1029" idx="0"/>
            <a:endCxn id="1027" idx="2"/>
          </p:cNvCxnSpPr>
          <p:nvPr/>
        </p:nvCxnSpPr>
        <p:spPr>
          <a:xfrm flipV="1">
            <a:off x="1030084" y="4759962"/>
            <a:ext cx="0" cy="82714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12" idx="1"/>
          </p:cNvCxnSpPr>
          <p:nvPr/>
        </p:nvCxnSpPr>
        <p:spPr>
          <a:xfrm flipV="1">
            <a:off x="1534792" y="1769242"/>
            <a:ext cx="2365466" cy="146785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00" y="1804399"/>
            <a:ext cx="1199265" cy="1199265"/>
          </a:xfrm>
          <a:prstGeom prst="rect">
            <a:avLst/>
          </a:prstGeom>
        </p:spPr>
      </p:pic>
      <p:cxnSp>
        <p:nvCxnSpPr>
          <p:cNvPr id="41" name="直線矢印コネクタ 40"/>
          <p:cNvCxnSpPr>
            <a:stCxn id="12" idx="3"/>
            <a:endCxn id="13" idx="1"/>
          </p:cNvCxnSpPr>
          <p:nvPr/>
        </p:nvCxnSpPr>
        <p:spPr>
          <a:xfrm>
            <a:off x="4289673" y="1769242"/>
            <a:ext cx="26968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13" idx="3"/>
            <a:endCxn id="18" idx="1"/>
          </p:cNvCxnSpPr>
          <p:nvPr/>
        </p:nvCxnSpPr>
        <p:spPr>
          <a:xfrm>
            <a:off x="5072064" y="1769242"/>
            <a:ext cx="578991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8" idx="3"/>
            <a:endCxn id="15" idx="1"/>
          </p:cNvCxnSpPr>
          <p:nvPr/>
        </p:nvCxnSpPr>
        <p:spPr>
          <a:xfrm flipV="1">
            <a:off x="6195837" y="1768349"/>
            <a:ext cx="654168" cy="89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/>
          <p:cNvSpPr/>
          <p:nvPr/>
        </p:nvSpPr>
        <p:spPr>
          <a:xfrm>
            <a:off x="7153073" y="2074522"/>
            <a:ext cx="358070" cy="1676384"/>
          </a:xfrm>
          <a:custGeom>
            <a:avLst/>
            <a:gdLst>
              <a:gd name="connsiteX0" fmla="*/ 59490 w 358070"/>
              <a:gd name="connsiteY0" fmla="*/ 1110350 h 1110350"/>
              <a:gd name="connsiteX1" fmla="*/ 22168 w 358070"/>
              <a:gd name="connsiteY1" fmla="*/ 7 h 1110350"/>
              <a:gd name="connsiteX2" fmla="*/ 358070 w 358070"/>
              <a:gd name="connsiteY2" fmla="*/ 1091689 h 111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070" h="1110350">
                <a:moveTo>
                  <a:pt x="59490" y="1110350"/>
                </a:moveTo>
                <a:cubicBezTo>
                  <a:pt x="15947" y="556733"/>
                  <a:pt x="-27595" y="3117"/>
                  <a:pt x="22168" y="7"/>
                </a:cubicBezTo>
                <a:cubicBezTo>
                  <a:pt x="71931" y="-3103"/>
                  <a:pt x="308307" y="901966"/>
                  <a:pt x="358070" y="1091689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ma2shita\Downloads\wireless-setup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73" y="3866803"/>
            <a:ext cx="1105933" cy="110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2593840" y="4935447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Control PC</a:t>
            </a:r>
            <a:endParaRPr kumimoji="1" lang="ja-JP" altLang="en-US" sz="11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487715" y="638595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ja-JP" sz="1000" dirty="0" smtClean="0">
                <a:solidFill>
                  <a:schemeClr val="bg1">
                    <a:lumMod val="65000"/>
                  </a:schemeClr>
                </a:solidFill>
              </a:rPr>
              <a:t>Icons made by http://www.freepik.com from http://www.flaticon.com is licensed by  http://creativecommons.org/licenses/by/3.0 &lt;CC 3.0 BY&gt;</a:t>
            </a:r>
            <a:endParaRPr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直線矢印コネクタ 35"/>
          <p:cNvCxnSpPr>
            <a:stCxn id="2050" idx="1"/>
            <a:endCxn id="1027" idx="3"/>
          </p:cNvCxnSpPr>
          <p:nvPr/>
        </p:nvCxnSpPr>
        <p:spPr>
          <a:xfrm flipH="1" flipV="1">
            <a:off x="1835779" y="3954267"/>
            <a:ext cx="652494" cy="46550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116353" y="3800946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Wi-Fi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09972" y="2565349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3G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92607" y="5066252"/>
            <a:ext cx="4122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BLE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 flipV="1">
            <a:off x="1780830" y="4071853"/>
            <a:ext cx="652494" cy="465503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618994" y="440655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Serial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06745" y="1270890"/>
            <a:ext cx="19062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accent2"/>
                </a:solidFill>
              </a:rPr>
              <a:t>jawsdays20160312handson</a:t>
            </a:r>
            <a:endParaRPr kumimoji="1" lang="ja-JP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5589037" y="1218971"/>
            <a:ext cx="1290287" cy="1117162"/>
          </a:xfrm>
          <a:prstGeom prst="roundRect">
            <a:avLst>
              <a:gd name="adj" fmla="val 5721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94059" y="2039019"/>
            <a:ext cx="1742785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chemeClr val="accent2"/>
                </a:solidFill>
              </a:rPr>
              <a:t>j</a:t>
            </a:r>
            <a:r>
              <a:rPr kumimoji="1" lang="en-US" altLang="ja-JP" sz="1050" b="1" dirty="0" smtClean="0">
                <a:solidFill>
                  <a:schemeClr val="accent2"/>
                </a:solidFill>
              </a:rPr>
              <a:t>awsdays20160312_to_es</a:t>
            </a:r>
            <a:endParaRPr kumimoji="1" lang="ja-JP" altLang="en-US" sz="1050" b="1" dirty="0">
              <a:solidFill>
                <a:schemeClr val="accent2"/>
              </a:solidFill>
            </a:endParaRPr>
          </a:p>
        </p:txBody>
      </p:sp>
      <p:pic>
        <p:nvPicPr>
          <p:cNvPr id="18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055" y="1442373"/>
            <a:ext cx="544782" cy="653738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5353327" y="978932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AWS Lambda</a:t>
            </a:r>
            <a:endParaRPr kumimoji="1" lang="ja-JP" altLang="en-US" sz="11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54457" y="894293"/>
            <a:ext cx="1534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Amazon</a:t>
            </a:r>
            <a:br>
              <a:rPr kumimoji="1" lang="en-US" altLang="ja-JP" sz="1100" b="1" dirty="0" smtClean="0"/>
            </a:br>
            <a:r>
              <a:rPr kumimoji="1" lang="en-US" altLang="ja-JP" sz="1100" b="1" dirty="0" err="1" smtClean="0"/>
              <a:t>Elasticsearch</a:t>
            </a:r>
            <a:r>
              <a:rPr kumimoji="1" lang="en-US" altLang="ja-JP" sz="1100" b="1" dirty="0" smtClean="0"/>
              <a:t> Service</a:t>
            </a:r>
            <a:endParaRPr kumimoji="1"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1239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2shita\Sync\BTSync\pds-doc\pdコンテンツ\b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9" y="3148572"/>
            <a:ext cx="1611390" cy="16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2shita\Sync\BTSync\FWM8BLZ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5" y="5587110"/>
            <a:ext cx="1009417" cy="56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2"/>
          <p:cNvSpPr/>
          <p:nvPr/>
        </p:nvSpPr>
        <p:spPr>
          <a:xfrm>
            <a:off x="3709600" y="536471"/>
            <a:ext cx="3979670" cy="215583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14" descr="AWS-Clou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47" y="234719"/>
            <a:ext cx="603504" cy="603504"/>
          </a:xfrm>
          <a:prstGeom prst="rect">
            <a:avLst/>
          </a:prstGeom>
        </p:spPr>
      </p:pic>
      <p:pic>
        <p:nvPicPr>
          <p:cNvPr id="13" name="Pictur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55" y="1503731"/>
            <a:ext cx="512709" cy="531021"/>
          </a:xfrm>
          <a:prstGeom prst="rect">
            <a:avLst/>
          </a:prstGeom>
        </p:spPr>
      </p:pic>
      <p:pic>
        <p:nvPicPr>
          <p:cNvPr id="19" name="Picture 13" descr="C:\Users\ma2shita\Downloads\computer-sc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6" y="3489853"/>
            <a:ext cx="2891188" cy="28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s://www.elastic.co/assets/blte214158911741112/Screen-Shot-2015-02-17-at-3.30.30-PM-1024x71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81" y="3822034"/>
            <a:ext cx="2617983" cy="182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"/>
          <p:cNvSpPr/>
          <p:nvPr/>
        </p:nvSpPr>
        <p:spPr>
          <a:xfrm>
            <a:off x="3801422" y="1109736"/>
            <a:ext cx="1370053" cy="1260243"/>
          </a:xfrm>
          <a:prstGeom prst="roundRect">
            <a:avLst>
              <a:gd name="adj" fmla="val 2616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96389" y="808333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AWS </a:t>
            </a:r>
            <a:r>
              <a:rPr kumimoji="1" lang="en-US" altLang="ja-JP" sz="1100" b="1" dirty="0" err="1" smtClean="0"/>
              <a:t>IoT</a:t>
            </a:r>
            <a:endParaRPr kumimoji="1" lang="ja-JP" altLang="en-US" sz="11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576701" y="2039714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Rule</a:t>
            </a:r>
            <a:endParaRPr kumimoji="1" lang="ja-JP" altLang="en-US" sz="11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72964" y="2074522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SORACOM Air</a:t>
            </a:r>
            <a:endParaRPr kumimoji="1" lang="ja-JP" altLang="en-US" sz="11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819889" y="2039714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Topic</a:t>
            </a:r>
            <a:endParaRPr kumimoji="1" lang="ja-JP" altLang="en-US" sz="11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24389" y="2998069"/>
            <a:ext cx="1220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OpenBlocks </a:t>
            </a:r>
            <a:r>
              <a:rPr lang="en-US" altLang="ja-JP" sz="1100" b="1" dirty="0" err="1" smtClean="0"/>
              <a:t>IoT</a:t>
            </a:r>
            <a:r>
              <a:rPr lang="en-US" altLang="ja-JP" sz="1100" b="1" dirty="0" smtClean="0"/>
              <a:t/>
            </a:r>
            <a:br>
              <a:rPr lang="en-US" altLang="ja-JP" sz="1100" b="1" dirty="0" smtClean="0"/>
            </a:br>
            <a:r>
              <a:rPr lang="en-US" altLang="ja-JP" sz="1100" b="1" dirty="0" smtClean="0"/>
              <a:t>BX1</a:t>
            </a:r>
            <a:endParaRPr kumimoji="1" lang="ja-JP" altLang="en-US" sz="11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472" y="6231790"/>
            <a:ext cx="1983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Fujitsu Component Limited</a:t>
            </a:r>
            <a:br>
              <a:rPr lang="en-US" altLang="ja-JP" sz="1100" b="1" dirty="0" smtClean="0"/>
            </a:br>
            <a:r>
              <a:rPr lang="en-US" altLang="ja-JP" sz="1100" b="1" dirty="0"/>
              <a:t>FWM8BLZ02</a:t>
            </a:r>
            <a:endParaRPr kumimoji="1" lang="ja-JP" altLang="en-US" sz="11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191183" y="200855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Kibana</a:t>
            </a:r>
            <a:endParaRPr kumimoji="1" lang="ja-JP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直線矢印コネクタ 21"/>
          <p:cNvCxnSpPr>
            <a:stCxn id="1029" idx="0"/>
            <a:endCxn id="1027" idx="2"/>
          </p:cNvCxnSpPr>
          <p:nvPr/>
        </p:nvCxnSpPr>
        <p:spPr>
          <a:xfrm flipV="1">
            <a:off x="1030084" y="4759962"/>
            <a:ext cx="0" cy="82714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12" idx="1"/>
          </p:cNvCxnSpPr>
          <p:nvPr/>
        </p:nvCxnSpPr>
        <p:spPr>
          <a:xfrm flipV="1">
            <a:off x="1534792" y="1769242"/>
            <a:ext cx="2365466" cy="146785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00" y="1804399"/>
            <a:ext cx="1199265" cy="1199265"/>
          </a:xfrm>
          <a:prstGeom prst="rect">
            <a:avLst/>
          </a:prstGeom>
        </p:spPr>
      </p:pic>
      <p:cxnSp>
        <p:nvCxnSpPr>
          <p:cNvPr id="41" name="直線矢印コネクタ 40"/>
          <p:cNvCxnSpPr>
            <a:stCxn id="12" idx="3"/>
            <a:endCxn id="13" idx="1"/>
          </p:cNvCxnSpPr>
          <p:nvPr/>
        </p:nvCxnSpPr>
        <p:spPr>
          <a:xfrm>
            <a:off x="4289673" y="1769242"/>
            <a:ext cx="26968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13" idx="3"/>
            <a:endCxn id="18" idx="1"/>
          </p:cNvCxnSpPr>
          <p:nvPr/>
        </p:nvCxnSpPr>
        <p:spPr>
          <a:xfrm>
            <a:off x="5072064" y="1769242"/>
            <a:ext cx="578991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8" idx="3"/>
            <a:endCxn id="15" idx="1"/>
          </p:cNvCxnSpPr>
          <p:nvPr/>
        </p:nvCxnSpPr>
        <p:spPr>
          <a:xfrm flipV="1">
            <a:off x="6195837" y="1768349"/>
            <a:ext cx="654168" cy="89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/>
          <p:cNvSpPr/>
          <p:nvPr/>
        </p:nvSpPr>
        <p:spPr>
          <a:xfrm>
            <a:off x="7153073" y="2074522"/>
            <a:ext cx="358070" cy="1676384"/>
          </a:xfrm>
          <a:custGeom>
            <a:avLst/>
            <a:gdLst>
              <a:gd name="connsiteX0" fmla="*/ 59490 w 358070"/>
              <a:gd name="connsiteY0" fmla="*/ 1110350 h 1110350"/>
              <a:gd name="connsiteX1" fmla="*/ 22168 w 358070"/>
              <a:gd name="connsiteY1" fmla="*/ 7 h 1110350"/>
              <a:gd name="connsiteX2" fmla="*/ 358070 w 358070"/>
              <a:gd name="connsiteY2" fmla="*/ 1091689 h 111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070" h="1110350">
                <a:moveTo>
                  <a:pt x="59490" y="1110350"/>
                </a:moveTo>
                <a:cubicBezTo>
                  <a:pt x="15947" y="556733"/>
                  <a:pt x="-27595" y="3117"/>
                  <a:pt x="22168" y="7"/>
                </a:cubicBezTo>
                <a:cubicBezTo>
                  <a:pt x="71931" y="-3103"/>
                  <a:pt x="308307" y="901966"/>
                  <a:pt x="358070" y="1091689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ma2shita\Downloads\wireless-setup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73" y="3866803"/>
            <a:ext cx="1105933" cy="110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2593840" y="4935447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Control PC</a:t>
            </a:r>
            <a:endParaRPr kumimoji="1" lang="ja-JP" altLang="en-US" sz="11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487715" y="638595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ja-JP" sz="1000" dirty="0" smtClean="0">
                <a:solidFill>
                  <a:schemeClr val="bg1">
                    <a:lumMod val="65000"/>
                  </a:schemeClr>
                </a:solidFill>
              </a:rPr>
              <a:t>Icons made by http://www.freepik.com from http://www.flaticon.com is licensed by  http://creativecommons.org/licenses/by/3.0 &lt;CC 3.0 BY&gt;</a:t>
            </a:r>
            <a:endParaRPr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直線矢印コネクタ 35"/>
          <p:cNvCxnSpPr>
            <a:stCxn id="2050" idx="1"/>
            <a:endCxn id="1027" idx="3"/>
          </p:cNvCxnSpPr>
          <p:nvPr/>
        </p:nvCxnSpPr>
        <p:spPr>
          <a:xfrm flipH="1" flipV="1">
            <a:off x="1835779" y="3954267"/>
            <a:ext cx="652494" cy="46550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116353" y="3800946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Wi-Fi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09972" y="2565349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3G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92607" y="5066252"/>
            <a:ext cx="4122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BLE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 flipV="1">
            <a:off x="1780830" y="4071853"/>
            <a:ext cx="652494" cy="465503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618994" y="440655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Serial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06745" y="1270890"/>
            <a:ext cx="19062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accent2"/>
                </a:solidFill>
              </a:rPr>
              <a:t>jawsdays20160312handson</a:t>
            </a:r>
            <a:endParaRPr kumimoji="1" lang="ja-JP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3709600" y="791309"/>
            <a:ext cx="1879437" cy="1711861"/>
          </a:xfrm>
          <a:prstGeom prst="roundRect">
            <a:avLst>
              <a:gd name="adj" fmla="val 5721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347010" y="2039019"/>
            <a:ext cx="1742785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chemeClr val="accent2"/>
                </a:solidFill>
              </a:rPr>
              <a:t>j</a:t>
            </a:r>
            <a:r>
              <a:rPr kumimoji="1" lang="en-US" altLang="ja-JP" sz="1050" b="1" dirty="0" smtClean="0">
                <a:solidFill>
                  <a:schemeClr val="accent2"/>
                </a:solidFill>
              </a:rPr>
              <a:t>awsdays20160312_to_es</a:t>
            </a:r>
            <a:endParaRPr kumimoji="1" lang="ja-JP" altLang="en-US" sz="1050" b="1" dirty="0">
              <a:solidFill>
                <a:schemeClr val="accent2"/>
              </a:solidFill>
            </a:endParaRPr>
          </a:p>
        </p:txBody>
      </p:sp>
      <p:pic>
        <p:nvPicPr>
          <p:cNvPr id="18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055" y="1442373"/>
            <a:ext cx="544782" cy="653738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5353327" y="978932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AWS Lambda</a:t>
            </a:r>
            <a:endParaRPr kumimoji="1" lang="ja-JP" altLang="en-US" sz="11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54457" y="894293"/>
            <a:ext cx="1534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Amazon</a:t>
            </a:r>
            <a:br>
              <a:rPr kumimoji="1" lang="en-US" altLang="ja-JP" sz="1100" b="1" dirty="0" smtClean="0"/>
            </a:br>
            <a:r>
              <a:rPr kumimoji="1" lang="en-US" altLang="ja-JP" sz="1100" b="1" dirty="0" err="1" smtClean="0"/>
              <a:t>Elasticsearch</a:t>
            </a:r>
            <a:r>
              <a:rPr kumimoji="1" lang="en-US" altLang="ja-JP" sz="1100" b="1" dirty="0" smtClean="0"/>
              <a:t> Service</a:t>
            </a:r>
            <a:endParaRPr kumimoji="1" lang="ja-JP" altLang="en-US" sz="1100" b="1" dirty="0"/>
          </a:p>
        </p:txBody>
      </p:sp>
      <p:pic>
        <p:nvPicPr>
          <p:cNvPr id="11" name="Picture 2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11" y="791310"/>
            <a:ext cx="464389" cy="557267"/>
          </a:xfrm>
          <a:prstGeom prst="rect">
            <a:avLst/>
          </a:prstGeom>
        </p:spPr>
      </p:pic>
      <p:pic>
        <p:nvPicPr>
          <p:cNvPr id="15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05" y="1442373"/>
            <a:ext cx="543292" cy="651951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2574526" y="1303722"/>
            <a:ext cx="1600118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chemeClr val="accent2"/>
                </a:solidFill>
              </a:rPr>
              <a:t>j</a:t>
            </a:r>
            <a:r>
              <a:rPr kumimoji="1" lang="en-US" altLang="ja-JP" sz="1050" b="1" dirty="0" smtClean="0">
                <a:solidFill>
                  <a:schemeClr val="accent2"/>
                </a:solidFill>
              </a:rPr>
              <a:t>awsdays</a:t>
            </a:r>
            <a:r>
              <a:rPr lang="en-US" altLang="ja-JP" sz="1050" b="1" dirty="0" smtClean="0">
                <a:solidFill>
                  <a:schemeClr val="accent2"/>
                </a:solidFill>
              </a:rPr>
              <a:t>2016/sensor0</a:t>
            </a:r>
            <a:endParaRPr kumimoji="1" lang="ja-JP" altLang="en-US" sz="1050" b="1" dirty="0">
              <a:solidFill>
                <a:schemeClr val="accent2"/>
              </a:solidFill>
            </a:endParaRPr>
          </a:p>
        </p:txBody>
      </p:sp>
      <p:pic>
        <p:nvPicPr>
          <p:cNvPr id="12" name="Picture 7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58" y="1503731"/>
            <a:ext cx="389415" cy="5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2shita\Sync\BTSync\pds-doc\pdコンテンツ\b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9" y="3148572"/>
            <a:ext cx="1611390" cy="16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2shita\Sync\BTSync\FWM8BLZ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5" y="5587110"/>
            <a:ext cx="1009417" cy="56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2"/>
          <p:cNvSpPr/>
          <p:nvPr/>
        </p:nvSpPr>
        <p:spPr>
          <a:xfrm>
            <a:off x="3709600" y="536471"/>
            <a:ext cx="3979670" cy="215583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14" descr="AWS-Clou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47" y="234719"/>
            <a:ext cx="603504" cy="603504"/>
          </a:xfrm>
          <a:prstGeom prst="rect">
            <a:avLst/>
          </a:prstGeom>
        </p:spPr>
      </p:pic>
      <p:pic>
        <p:nvPicPr>
          <p:cNvPr id="13" name="Pictur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55" y="1503731"/>
            <a:ext cx="512709" cy="531021"/>
          </a:xfrm>
          <a:prstGeom prst="rect">
            <a:avLst/>
          </a:prstGeom>
        </p:spPr>
      </p:pic>
      <p:pic>
        <p:nvPicPr>
          <p:cNvPr id="19" name="Picture 13" descr="C:\Users\ma2shita\Downloads\computer-sc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6" y="3489853"/>
            <a:ext cx="2891188" cy="28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s://www.elastic.co/assets/blte214158911741112/Screen-Shot-2015-02-17-at-3.30.30-PM-1024x71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81" y="3822034"/>
            <a:ext cx="2617983" cy="182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"/>
          <p:cNvSpPr/>
          <p:nvPr/>
        </p:nvSpPr>
        <p:spPr>
          <a:xfrm>
            <a:off x="3801422" y="1109736"/>
            <a:ext cx="1370053" cy="1260243"/>
          </a:xfrm>
          <a:prstGeom prst="roundRect">
            <a:avLst>
              <a:gd name="adj" fmla="val 2616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96389" y="808333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AWS </a:t>
            </a:r>
            <a:r>
              <a:rPr kumimoji="1" lang="en-US" altLang="ja-JP" sz="1100" b="1" dirty="0" err="1" smtClean="0"/>
              <a:t>IoT</a:t>
            </a:r>
            <a:endParaRPr kumimoji="1" lang="ja-JP" altLang="en-US" sz="11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576701" y="2039714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Rule</a:t>
            </a:r>
            <a:endParaRPr kumimoji="1" lang="ja-JP" altLang="en-US" sz="11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819889" y="2039714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Topic</a:t>
            </a:r>
            <a:endParaRPr kumimoji="1" lang="ja-JP" altLang="en-US" sz="11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472" y="6231790"/>
            <a:ext cx="1983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Fujitsu Component Limited</a:t>
            </a:r>
            <a:br>
              <a:rPr lang="en-US" altLang="ja-JP" sz="1100" b="1" dirty="0" smtClean="0"/>
            </a:br>
            <a:r>
              <a:rPr lang="en-US" altLang="ja-JP" sz="1100" b="1" dirty="0"/>
              <a:t>FWM8BLZ02</a:t>
            </a:r>
            <a:endParaRPr kumimoji="1" lang="ja-JP" altLang="en-US" sz="11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191183" y="200855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Kibana</a:t>
            </a:r>
            <a:endParaRPr kumimoji="1" lang="ja-JP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直線矢印コネクタ 21"/>
          <p:cNvCxnSpPr>
            <a:stCxn id="1029" idx="0"/>
            <a:endCxn id="1027" idx="2"/>
          </p:cNvCxnSpPr>
          <p:nvPr/>
        </p:nvCxnSpPr>
        <p:spPr>
          <a:xfrm flipV="1">
            <a:off x="1030084" y="4759962"/>
            <a:ext cx="0" cy="82714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12" idx="1"/>
          </p:cNvCxnSpPr>
          <p:nvPr/>
        </p:nvCxnSpPr>
        <p:spPr>
          <a:xfrm flipV="1">
            <a:off x="1534792" y="1769242"/>
            <a:ext cx="2365466" cy="146785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00" y="1804399"/>
            <a:ext cx="1199265" cy="1199265"/>
          </a:xfrm>
          <a:prstGeom prst="rect">
            <a:avLst/>
          </a:prstGeom>
        </p:spPr>
      </p:pic>
      <p:cxnSp>
        <p:nvCxnSpPr>
          <p:cNvPr id="41" name="直線矢印コネクタ 40"/>
          <p:cNvCxnSpPr>
            <a:stCxn id="12" idx="3"/>
            <a:endCxn id="13" idx="1"/>
          </p:cNvCxnSpPr>
          <p:nvPr/>
        </p:nvCxnSpPr>
        <p:spPr>
          <a:xfrm>
            <a:off x="4289673" y="1769242"/>
            <a:ext cx="26968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13" idx="3"/>
            <a:endCxn id="18" idx="1"/>
          </p:cNvCxnSpPr>
          <p:nvPr/>
        </p:nvCxnSpPr>
        <p:spPr>
          <a:xfrm>
            <a:off x="5072064" y="1769242"/>
            <a:ext cx="578991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8" idx="3"/>
            <a:endCxn id="15" idx="1"/>
          </p:cNvCxnSpPr>
          <p:nvPr/>
        </p:nvCxnSpPr>
        <p:spPr>
          <a:xfrm flipV="1">
            <a:off x="6195837" y="1768349"/>
            <a:ext cx="654168" cy="89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/>
          <p:cNvSpPr/>
          <p:nvPr/>
        </p:nvSpPr>
        <p:spPr>
          <a:xfrm>
            <a:off x="7153073" y="2074522"/>
            <a:ext cx="358070" cy="1676384"/>
          </a:xfrm>
          <a:custGeom>
            <a:avLst/>
            <a:gdLst>
              <a:gd name="connsiteX0" fmla="*/ 59490 w 358070"/>
              <a:gd name="connsiteY0" fmla="*/ 1110350 h 1110350"/>
              <a:gd name="connsiteX1" fmla="*/ 22168 w 358070"/>
              <a:gd name="connsiteY1" fmla="*/ 7 h 1110350"/>
              <a:gd name="connsiteX2" fmla="*/ 358070 w 358070"/>
              <a:gd name="connsiteY2" fmla="*/ 1091689 h 111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070" h="1110350">
                <a:moveTo>
                  <a:pt x="59490" y="1110350"/>
                </a:moveTo>
                <a:cubicBezTo>
                  <a:pt x="15947" y="556733"/>
                  <a:pt x="-27595" y="3117"/>
                  <a:pt x="22168" y="7"/>
                </a:cubicBezTo>
                <a:cubicBezTo>
                  <a:pt x="71931" y="-3103"/>
                  <a:pt x="308307" y="901966"/>
                  <a:pt x="358070" y="1091689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ma2shita\Downloads\wireless-setup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73" y="3866803"/>
            <a:ext cx="1105933" cy="110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2593840" y="4935447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Control PC</a:t>
            </a:r>
            <a:endParaRPr kumimoji="1" lang="ja-JP" altLang="en-US" sz="11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487715" y="638595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ja-JP" sz="1000" dirty="0" smtClean="0">
                <a:solidFill>
                  <a:schemeClr val="bg1">
                    <a:lumMod val="65000"/>
                  </a:schemeClr>
                </a:solidFill>
              </a:rPr>
              <a:t>Icons made by http://www.freepik.com from http://www.flaticon.com is licensed by  http://creativecommons.org/licenses/by/3.0 &lt;CC 3.0 BY&gt;</a:t>
            </a:r>
            <a:endParaRPr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直線矢印コネクタ 35"/>
          <p:cNvCxnSpPr>
            <a:stCxn id="2050" idx="1"/>
            <a:endCxn id="1027" idx="3"/>
          </p:cNvCxnSpPr>
          <p:nvPr/>
        </p:nvCxnSpPr>
        <p:spPr>
          <a:xfrm flipH="1" flipV="1">
            <a:off x="1835779" y="3954267"/>
            <a:ext cx="652494" cy="46550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116353" y="3800946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Wi-Fi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09972" y="2565349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3G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92607" y="5066252"/>
            <a:ext cx="4122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BLE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 flipV="1">
            <a:off x="1780830" y="4071853"/>
            <a:ext cx="652494" cy="465503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618994" y="440655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Serial</a:t>
            </a:r>
            <a:endParaRPr kumimoji="1" lang="ja-JP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06745" y="1270890"/>
            <a:ext cx="19062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accent2"/>
                </a:solidFill>
              </a:rPr>
              <a:t>jawsdays20160312handson</a:t>
            </a:r>
            <a:endParaRPr kumimoji="1" lang="ja-JP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347010" y="2039019"/>
            <a:ext cx="1742785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chemeClr val="accent2"/>
                </a:solidFill>
              </a:rPr>
              <a:t>j</a:t>
            </a:r>
            <a:r>
              <a:rPr kumimoji="1" lang="en-US" altLang="ja-JP" sz="1050" b="1" dirty="0" smtClean="0">
                <a:solidFill>
                  <a:schemeClr val="accent2"/>
                </a:solidFill>
              </a:rPr>
              <a:t>awsdays20160312_to_es</a:t>
            </a:r>
            <a:endParaRPr kumimoji="1" lang="ja-JP" altLang="en-US" sz="1050" b="1" dirty="0">
              <a:solidFill>
                <a:schemeClr val="accent2"/>
              </a:solidFill>
            </a:endParaRPr>
          </a:p>
        </p:txBody>
      </p:sp>
      <p:pic>
        <p:nvPicPr>
          <p:cNvPr id="18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055" y="1442373"/>
            <a:ext cx="544782" cy="653738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5353327" y="978932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AWS Lambda</a:t>
            </a:r>
            <a:endParaRPr kumimoji="1" lang="ja-JP" altLang="en-US" sz="11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54457" y="894293"/>
            <a:ext cx="1534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Amazon</a:t>
            </a:r>
            <a:br>
              <a:rPr kumimoji="1" lang="en-US" altLang="ja-JP" sz="1100" b="1" dirty="0" smtClean="0"/>
            </a:br>
            <a:r>
              <a:rPr kumimoji="1" lang="en-US" altLang="ja-JP" sz="1100" b="1" dirty="0" err="1" smtClean="0"/>
              <a:t>Elasticsearch</a:t>
            </a:r>
            <a:r>
              <a:rPr kumimoji="1" lang="en-US" altLang="ja-JP" sz="1100" b="1" dirty="0" smtClean="0"/>
              <a:t> Service</a:t>
            </a:r>
            <a:endParaRPr kumimoji="1" lang="ja-JP" altLang="en-US" sz="1100" b="1" dirty="0"/>
          </a:p>
        </p:txBody>
      </p:sp>
      <p:pic>
        <p:nvPicPr>
          <p:cNvPr id="11" name="Picture 2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11" y="791310"/>
            <a:ext cx="464389" cy="557267"/>
          </a:xfrm>
          <a:prstGeom prst="rect">
            <a:avLst/>
          </a:prstGeom>
        </p:spPr>
      </p:pic>
      <p:pic>
        <p:nvPicPr>
          <p:cNvPr id="15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05" y="1442373"/>
            <a:ext cx="543292" cy="651951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2574526" y="1303722"/>
            <a:ext cx="1600118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chemeClr val="accent2"/>
                </a:solidFill>
              </a:rPr>
              <a:t>j</a:t>
            </a:r>
            <a:r>
              <a:rPr kumimoji="1" lang="en-US" altLang="ja-JP" sz="1050" b="1" dirty="0" smtClean="0">
                <a:solidFill>
                  <a:schemeClr val="accent2"/>
                </a:solidFill>
              </a:rPr>
              <a:t>awsdays</a:t>
            </a:r>
            <a:r>
              <a:rPr lang="en-US" altLang="ja-JP" sz="1050" b="1" dirty="0" smtClean="0">
                <a:solidFill>
                  <a:schemeClr val="accent2"/>
                </a:solidFill>
              </a:rPr>
              <a:t>2016/sensor0</a:t>
            </a:r>
            <a:endParaRPr kumimoji="1" lang="ja-JP" altLang="en-US" sz="1050" b="1" dirty="0">
              <a:solidFill>
                <a:schemeClr val="accent2"/>
              </a:solidFill>
            </a:endParaRPr>
          </a:p>
        </p:txBody>
      </p:sp>
      <p:pic>
        <p:nvPicPr>
          <p:cNvPr id="12" name="Picture 7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58" y="1503731"/>
            <a:ext cx="389415" cy="531021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 rot="19684136">
            <a:off x="62983" y="2418897"/>
            <a:ext cx="4336213" cy="1365374"/>
          </a:xfrm>
          <a:prstGeom prst="roundRect">
            <a:avLst>
              <a:gd name="adj" fmla="val 5721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72964" y="2074522"/>
            <a:ext cx="112562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/>
              <a:t>SORACOM Air</a:t>
            </a:r>
            <a:endParaRPr kumimoji="1" lang="ja-JP" altLang="en-US" sz="11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24389" y="2998069"/>
            <a:ext cx="12202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/>
              <a:t>OpenBlocks </a:t>
            </a:r>
            <a:r>
              <a:rPr lang="en-US" altLang="ja-JP" sz="1100" b="1" dirty="0" err="1" smtClean="0"/>
              <a:t>IoT</a:t>
            </a:r>
            <a:r>
              <a:rPr lang="en-US" altLang="ja-JP" sz="1100" b="1" dirty="0" smtClean="0"/>
              <a:t/>
            </a:r>
            <a:br>
              <a:rPr lang="en-US" altLang="ja-JP" sz="1100" b="1" dirty="0" smtClean="0"/>
            </a:br>
            <a:r>
              <a:rPr lang="en-US" altLang="ja-JP" sz="1100" b="1" dirty="0" smtClean="0"/>
              <a:t>BX1</a:t>
            </a:r>
            <a:endParaRPr kumimoji="1"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0702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315</Words>
  <Application>Microsoft Office PowerPoint</Application>
  <PresentationFormat>画面に合わせる (4:3)</PresentationFormat>
  <Paragraphs>126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ma2shita</dc:creator>
  <cp:lastModifiedBy>ma2shita</cp:lastModifiedBy>
  <cp:revision>33</cp:revision>
  <dcterms:created xsi:type="dcterms:W3CDTF">2016-03-09T02:08:47Z</dcterms:created>
  <dcterms:modified xsi:type="dcterms:W3CDTF">2016-03-09T02:54:37Z</dcterms:modified>
</cp:coreProperties>
</file>