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3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38"/>
    <p:restoredTop sz="94629"/>
  </p:normalViewPr>
  <p:slideViewPr>
    <p:cSldViewPr snapToGrid="0">
      <p:cViewPr varScale="1">
        <p:scale>
          <a:sx n="124" d="100"/>
          <a:sy n="124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D7564-1C9A-7E67-AFCE-230A1ED7E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C353F7-B5BE-3B15-C574-AFB82FEA0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E07FB6-2EC2-3F39-6ACA-D8643C4F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A27124-5BA2-5775-D956-5B53548D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3CDF12-5EBE-2525-D777-C5B0ED89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93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4A15E-C294-7B64-5ECF-480D5A82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5254B6-C36E-AE0E-E622-10B7231A4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FFC31B-80BA-99CE-4224-8DAC8485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62C755-2050-823D-28D5-E950685B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9C85A1-0D95-9AFF-03E1-26A516A4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2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68BF9E-4EF8-859E-EA06-9ED5CF45D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617E4B-A7AC-DDAF-F57A-9BC2FA172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1B4004-8493-323B-4CED-43F242B8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3F4A8B-EF41-066F-FFD4-4B02228B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337CE5-A18B-D915-591B-91AD9518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81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4F746-C646-192C-027C-F8ABE02A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896E21-2B9E-D4C5-E8E8-213B4E7F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BA1306-E2B5-9171-C654-96B36DDC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C2F030-9840-4545-C111-10B509BE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C17F8B-9F41-D9FD-6566-9F14F323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5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DD83-ABF5-F2E9-DAD5-F4C54AC6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8937E-D1D4-8EC7-63BB-36A46102E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04FDAF-865D-F6A0-A911-5F74E358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EC3416-BB20-733D-7337-C2920B7B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0CA8B-2CD6-CEE6-2D65-05050A7A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6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BCC85-6CE4-B175-1D58-593746C5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E5EFEC-71E4-B899-FF70-72C4A0115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4D442-B427-0D0F-B143-ECCFC679C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ACE65C-98ED-ADA2-4DCA-AFDA8279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8F1673-CCAE-6468-0EFA-9A9850F7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E254EC-1C6F-EFCA-A67D-F6CDE296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1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78AD1-6D64-AD13-CEED-21EC82A0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6EFE1C-A3E0-F3CC-57D3-13D2558C5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5D6C04-FAD3-AE5E-BB64-FD2089C35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2992DB-E9B6-C5AE-269A-01F7533A9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4FB676-8521-CF75-FC8D-0331316EE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C71987-75BC-0587-07A8-E4D81D59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08ABC0E-53ED-F838-5976-E2356C7F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9F34AE-8B4E-5679-E161-669E5FE8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62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0F255-A336-B11F-8AA2-125CBD33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656C47-DB20-60D9-CA1F-0032A752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A5D98C-029D-D7E3-A004-CDB67D51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62A71D-777D-E6EC-56E4-6A133D79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46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7CE6BE-42FF-9D3F-505D-3F7CC741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ACAD22-35BF-AE49-F9FA-7429F2CE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BFE65A-830C-AFD3-8017-2168CBB4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6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89FB2-FACF-C724-4FF3-3DB61F4A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9386B6-CE77-1E88-59BD-F5B904E5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0DFC0B-89A3-7C7D-1386-EF6270A9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B9FD25-16A6-E3C6-4305-3713F112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6FDCE3-CCF0-8B20-85F0-9607FCF1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85D37D-BBAF-C909-46A5-A1027C55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76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D584EE-4CFA-4551-67B6-D3C14ECA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7AA03B-EA16-2938-3AE0-C013BD0AC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3AF372-063C-1F93-086A-BE14D5518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33E04C-99E2-C4AD-23CF-4336E18E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AA4CD1-C927-7454-F93A-BDDD4CD5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8A20EB-A3A2-4886-C8FF-931FDB75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92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E6339E-4A4C-C34D-8CE0-4F8764C9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256B67-677A-48B7-82A5-BE5BC62AC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83C34F-BA86-E71D-6EB9-9A49EF9D0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7E74A-BF22-667E-D41D-29B60880C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E2BA08-BB71-AB84-671F-11CCB78B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93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6C7250-C946-2767-B599-BC7F9B16B506}"/>
              </a:ext>
            </a:extLst>
          </p:cNvPr>
          <p:cNvSpPr/>
          <p:nvPr/>
        </p:nvSpPr>
        <p:spPr>
          <a:xfrm>
            <a:off x="8173928" y="937556"/>
            <a:ext cx="2970158" cy="943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給与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63870B-2505-39BC-D6B1-FDA1497D699F}"/>
              </a:ext>
            </a:extLst>
          </p:cNvPr>
          <p:cNvSpPr/>
          <p:nvPr/>
        </p:nvSpPr>
        <p:spPr>
          <a:xfrm>
            <a:off x="8173928" y="1881352"/>
            <a:ext cx="2970158" cy="943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賃借料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DFF957-5526-B1FB-9FC1-40BD85F4B8A0}"/>
              </a:ext>
            </a:extLst>
          </p:cNvPr>
          <p:cNvSpPr/>
          <p:nvPr/>
        </p:nvSpPr>
        <p:spPr>
          <a:xfrm>
            <a:off x="8173928" y="2825148"/>
            <a:ext cx="2970158" cy="943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支払利息</a:t>
            </a:r>
            <a:endParaRPr kumimoji="1" lang="ja-JP" altLang="en-US" sz="2800">
              <a:solidFill>
                <a:sysClr val="windowText" lastClr="000000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F8AAE4-935B-1377-1E21-BB65E30B9CE6}"/>
              </a:ext>
            </a:extLst>
          </p:cNvPr>
          <p:cNvSpPr/>
          <p:nvPr/>
        </p:nvSpPr>
        <p:spPr>
          <a:xfrm>
            <a:off x="8173928" y="4712740"/>
            <a:ext cx="2970158" cy="94379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>
                <a:solidFill>
                  <a:schemeClr val="bg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当期純利益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A47003-F6A9-26E9-F1CA-F0916774EDDF}"/>
              </a:ext>
            </a:extLst>
          </p:cNvPr>
          <p:cNvSpPr txBox="1"/>
          <p:nvPr/>
        </p:nvSpPr>
        <p:spPr>
          <a:xfrm>
            <a:off x="4572000" y="2977158"/>
            <a:ext cx="244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BIZ UDPGothic" panose="020B0400000000000000" pitchFamily="34" charset="-128"/>
                <a:ea typeface="BIZ UDPGothic" panose="020B0400000000000000" pitchFamily="34" charset="-128"/>
              </a:rPr>
              <a:t>借主に分配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0C27314-4A5D-42B1-B3B2-0B106F2FE6AB}"/>
              </a:ext>
            </a:extLst>
          </p:cNvPr>
          <p:cNvSpPr txBox="1"/>
          <p:nvPr/>
        </p:nvSpPr>
        <p:spPr>
          <a:xfrm>
            <a:off x="8173928" y="5658834"/>
            <a:ext cx="297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>
                <a:latin typeface="BIZ UDPGothic" panose="020B0400000000000000" pitchFamily="34" charset="-128"/>
                <a:ea typeface="BIZ UDPGothic" panose="020B0400000000000000" pitchFamily="34" charset="-128"/>
              </a:rPr>
              <a:t>最後に残った部分</a:t>
            </a:r>
            <a:endParaRPr kumimoji="1" lang="ja-JP" altLang="en-US" sz="240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F24AC43-2557-69CC-105B-CBD31CDE7F5C}"/>
              </a:ext>
            </a:extLst>
          </p:cNvPr>
          <p:cNvSpPr/>
          <p:nvPr/>
        </p:nvSpPr>
        <p:spPr>
          <a:xfrm>
            <a:off x="761015" y="937475"/>
            <a:ext cx="2970158" cy="4719061"/>
          </a:xfrm>
          <a:prstGeom prst="rect">
            <a:avLst/>
          </a:prstGeom>
          <a:solidFill>
            <a:srgbClr val="FF40FF">
              <a:alpha val="21018"/>
            </a:srgbClr>
          </a:solidFill>
          <a:ln w="38100">
            <a:solidFill>
              <a:srgbClr val="CB32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企業が創出した価値</a:t>
            </a:r>
            <a:br>
              <a:rPr lang="en-US" altLang="ja-JP" sz="2800" dirty="0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</a:br>
            <a:br>
              <a:rPr kumimoji="1" lang="en-US" altLang="ja-JP" sz="2800" dirty="0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</a:br>
            <a:r>
              <a:rPr kumimoji="1" lang="ja-JP" altLang="en-US" sz="2800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付加価値</a:t>
            </a: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326B37C5-BAEE-500F-7DF3-037FDCD6F222}"/>
              </a:ext>
            </a:extLst>
          </p:cNvPr>
          <p:cNvSpPr/>
          <p:nvPr/>
        </p:nvSpPr>
        <p:spPr>
          <a:xfrm>
            <a:off x="4152550" y="1049454"/>
            <a:ext cx="3600000" cy="720000"/>
          </a:xfrm>
          <a:prstGeom prst="rightArrow">
            <a:avLst>
              <a:gd name="adj1" fmla="val 67118"/>
              <a:gd name="adj2" fmla="val 50000"/>
            </a:avLst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  </a:t>
            </a:r>
            <a:r>
              <a:rPr kumimoji="1"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従業員に分配</a:t>
            </a: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BE62589E-CB96-6477-B679-FD8048802288}"/>
              </a:ext>
            </a:extLst>
          </p:cNvPr>
          <p:cNvSpPr/>
          <p:nvPr/>
        </p:nvSpPr>
        <p:spPr>
          <a:xfrm>
            <a:off x="4152550" y="1993250"/>
            <a:ext cx="3600000" cy="720000"/>
          </a:xfrm>
          <a:prstGeom prst="rightArrow">
            <a:avLst>
              <a:gd name="adj1" fmla="val 67118"/>
              <a:gd name="adj2" fmla="val 50000"/>
            </a:avLst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  借主に分配</a:t>
            </a:r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C8D4A5FA-294D-7B59-4131-3652143A3B34}"/>
              </a:ext>
            </a:extLst>
          </p:cNvPr>
          <p:cNvSpPr/>
          <p:nvPr/>
        </p:nvSpPr>
        <p:spPr>
          <a:xfrm>
            <a:off x="4152550" y="2937046"/>
            <a:ext cx="3600000" cy="720000"/>
          </a:xfrm>
          <a:prstGeom prst="rightArrow">
            <a:avLst>
              <a:gd name="adj1" fmla="val 67118"/>
              <a:gd name="adj2" fmla="val 50000"/>
            </a:avLst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  債権者に分配</a:t>
            </a: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D6B2C180-E963-C813-B8DD-8E162DCE240B}"/>
              </a:ext>
            </a:extLst>
          </p:cNvPr>
          <p:cNvSpPr/>
          <p:nvPr/>
        </p:nvSpPr>
        <p:spPr>
          <a:xfrm>
            <a:off x="4152550" y="3880842"/>
            <a:ext cx="3600000" cy="720000"/>
          </a:xfrm>
          <a:prstGeom prst="rightArrow">
            <a:avLst>
              <a:gd name="adj1" fmla="val 67118"/>
              <a:gd name="adj2" fmla="val 50000"/>
            </a:avLst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  </a:t>
            </a:r>
            <a:r>
              <a:rPr kumimoji="1"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国・自治体に分配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DA836CC-CC79-68A8-23A4-69E54E51277F}"/>
              </a:ext>
            </a:extLst>
          </p:cNvPr>
          <p:cNvSpPr/>
          <p:nvPr/>
        </p:nvSpPr>
        <p:spPr>
          <a:xfrm>
            <a:off x="8173928" y="3768944"/>
            <a:ext cx="2970158" cy="943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ysClr val="windowText" lastClr="0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法人税</a:t>
            </a:r>
          </a:p>
        </p:txBody>
      </p:sp>
    </p:spTree>
    <p:extLst>
      <p:ext uri="{BB962C8B-B14F-4D97-AF65-F5344CB8AC3E}">
        <p14:creationId xmlns:p14="http://schemas.microsoft.com/office/powerpoint/2010/main" val="203397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三角形 11">
            <a:extLst>
              <a:ext uri="{FF2B5EF4-FFF2-40B4-BE49-F238E27FC236}">
                <a16:creationId xmlns:a16="http://schemas.microsoft.com/office/drawing/2014/main" id="{91A4297D-F89A-94DE-8237-FE9462E0738D}"/>
              </a:ext>
            </a:extLst>
          </p:cNvPr>
          <p:cNvSpPr/>
          <p:nvPr/>
        </p:nvSpPr>
        <p:spPr>
          <a:xfrm>
            <a:off x="2460861" y="2490594"/>
            <a:ext cx="5958744" cy="2256310"/>
          </a:xfrm>
          <a:prstGeom prst="triangle">
            <a:avLst>
              <a:gd name="adj" fmla="val 100000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>
                  <a:lumMod val="75000"/>
                  <a:lumOff val="2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A280C28-79BF-F91A-B243-04C2FA95F1E6}"/>
              </a:ext>
            </a:extLst>
          </p:cNvPr>
          <p:cNvSpPr/>
          <p:nvPr/>
        </p:nvSpPr>
        <p:spPr>
          <a:xfrm>
            <a:off x="2460860" y="4746904"/>
            <a:ext cx="5958745" cy="1182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>
                  <a:lumMod val="75000"/>
                  <a:lumOff val="2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ACE14AF-A06D-907D-A78D-C3E8AD935A63}"/>
              </a:ext>
            </a:extLst>
          </p:cNvPr>
          <p:cNvCxnSpPr/>
          <p:nvPr/>
        </p:nvCxnSpPr>
        <p:spPr>
          <a:xfrm flipV="1">
            <a:off x="2460860" y="1388723"/>
            <a:ext cx="0" cy="4541177"/>
          </a:xfrm>
          <a:prstGeom prst="straightConnector1">
            <a:avLst/>
          </a:prstGeom>
          <a:ln w="28575" cap="sq">
            <a:solidFill>
              <a:schemeClr val="tx1">
                <a:lumMod val="75000"/>
                <a:lumOff val="2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FB5D51-9D4B-9559-D870-08B2AD37A452}"/>
              </a:ext>
            </a:extLst>
          </p:cNvPr>
          <p:cNvCxnSpPr>
            <a:cxnSpLocks/>
          </p:cNvCxnSpPr>
          <p:nvPr/>
        </p:nvCxnSpPr>
        <p:spPr>
          <a:xfrm>
            <a:off x="2460860" y="5929900"/>
            <a:ext cx="674251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C3A7720-A8E4-1460-A630-6C5BB7C7629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460861" y="4746904"/>
            <a:ext cx="595874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F409531-4658-9108-4592-D79C6332B27C}"/>
              </a:ext>
            </a:extLst>
          </p:cNvPr>
          <p:cNvCxnSpPr>
            <a:cxnSpLocks/>
            <a:endCxn id="12" idx="0"/>
          </p:cNvCxnSpPr>
          <p:nvPr/>
        </p:nvCxnSpPr>
        <p:spPr>
          <a:xfrm flipV="1">
            <a:off x="2460859" y="2490594"/>
            <a:ext cx="5958746" cy="225631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07FBE33-9AB5-88CF-4A3F-8C894BA8522F}"/>
              </a:ext>
            </a:extLst>
          </p:cNvPr>
          <p:cNvCxnSpPr>
            <a:cxnSpLocks/>
          </p:cNvCxnSpPr>
          <p:nvPr/>
        </p:nvCxnSpPr>
        <p:spPr>
          <a:xfrm flipV="1">
            <a:off x="2460858" y="1388723"/>
            <a:ext cx="5958744" cy="45411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9E4798E-4058-D2F7-46CD-5C18E0F4B60E}"/>
              </a:ext>
            </a:extLst>
          </p:cNvPr>
          <p:cNvCxnSpPr>
            <a:cxnSpLocks/>
          </p:cNvCxnSpPr>
          <p:nvPr/>
        </p:nvCxnSpPr>
        <p:spPr>
          <a:xfrm>
            <a:off x="5525984" y="3648438"/>
            <a:ext cx="0" cy="22814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>
            <a:extLst>
              <a:ext uri="{FF2B5EF4-FFF2-40B4-BE49-F238E27FC236}">
                <a16:creationId xmlns:a16="http://schemas.microsoft.com/office/drawing/2014/main" id="{A9ADC73B-612F-A73D-7128-36753CBBEB47}"/>
              </a:ext>
            </a:extLst>
          </p:cNvPr>
          <p:cNvSpPr/>
          <p:nvPr/>
        </p:nvSpPr>
        <p:spPr>
          <a:xfrm>
            <a:off x="5475857" y="3541560"/>
            <a:ext cx="106878" cy="106878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>
                  <a:lumMod val="75000"/>
                  <a:lumOff val="2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5F14356-EB8A-7C19-EB34-7A35AEEC70FF}"/>
              </a:ext>
            </a:extLst>
          </p:cNvPr>
          <p:cNvSpPr/>
          <p:nvPr/>
        </p:nvSpPr>
        <p:spPr>
          <a:xfrm>
            <a:off x="8514807" y="2490594"/>
            <a:ext cx="344384" cy="2256310"/>
          </a:xfrm>
          <a:prstGeom prst="rightBrace">
            <a:avLst>
              <a:gd name="adj1" fmla="val 42816"/>
              <a:gd name="adj2" fmla="val 50000"/>
            </a:avLst>
          </a:prstGeom>
          <a:ln w="254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556B8E25-4843-138B-A768-E39E86E35C11}"/>
              </a:ext>
            </a:extLst>
          </p:cNvPr>
          <p:cNvSpPr/>
          <p:nvPr/>
        </p:nvSpPr>
        <p:spPr>
          <a:xfrm>
            <a:off x="8527280" y="4746901"/>
            <a:ext cx="344384" cy="1182997"/>
          </a:xfrm>
          <a:prstGeom prst="rightBrace">
            <a:avLst>
              <a:gd name="adj1" fmla="val 42816"/>
              <a:gd name="adj2" fmla="val 50000"/>
            </a:avLst>
          </a:prstGeom>
          <a:ln w="25400" cap="rnd">
            <a:solidFill>
              <a:schemeClr val="accent6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65AA365-1ADF-892D-0D60-24C2714D2BEC}"/>
                  </a:ext>
                </a:extLst>
              </p:cNvPr>
              <p:cNvSpPr txBox="1"/>
              <p:nvPr/>
            </p:nvSpPr>
            <p:spPr>
              <a:xfrm>
                <a:off x="8884137" y="5138347"/>
                <a:ext cx="13523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b="1">
                    <a:solidFill>
                      <a:schemeClr val="accent6">
                        <a:lumMod val="75000"/>
                      </a:schemeClr>
                    </a:solidFill>
                    <a:latin typeface="BIZ UDPGothic" panose="020B0400000000000000" pitchFamily="34" charset="-128"/>
                    <a:ea typeface="BIZ UDPGothic" panose="020B0400000000000000" pitchFamily="34" charset="-128"/>
                  </a:rPr>
                  <a:t>固定費</a:t>
                </a:r>
                <a:r>
                  <a:rPr kumimoji="1" lang="en-US" altLang="ja-JP" sz="2000" b="1" dirty="0">
                    <a:solidFill>
                      <a:schemeClr val="accent6">
                        <a:lumMod val="75000"/>
                      </a:schemeClr>
                    </a:solidFill>
                    <a:latin typeface="BIZ UDPGothic" panose="020B0400000000000000" pitchFamily="34" charset="-128"/>
                    <a:ea typeface="BIZ UDPGothic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IZ UDPGothic" panose="020B0400000000000000" pitchFamily="34" charset="-128"/>
                      </a:rPr>
                      <m:t>𝑭</m:t>
                    </m:r>
                  </m:oMath>
                </a14:m>
                <a:endParaRPr kumimoji="1" lang="ja-JP" altLang="en-US" sz="2000" b="1">
                  <a:solidFill>
                    <a:schemeClr val="accent6">
                      <a:lumMod val="75000"/>
                    </a:schemeClr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65AA365-1ADF-892D-0D60-24C2714D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137" y="5138347"/>
                <a:ext cx="1352392" cy="400110"/>
              </a:xfrm>
              <a:prstGeom prst="rect">
                <a:avLst/>
              </a:prstGeom>
              <a:blipFill>
                <a:blip r:embed="rId2"/>
                <a:stretch>
                  <a:fillRect l="-4673" t="-12121" b="-212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791DF69-108C-4AD7-1FD3-6FDD18934DCB}"/>
                  </a:ext>
                </a:extLst>
              </p:cNvPr>
              <p:cNvSpPr txBox="1"/>
              <p:nvPr/>
            </p:nvSpPr>
            <p:spPr>
              <a:xfrm>
                <a:off x="8884137" y="3418694"/>
                <a:ext cx="16255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b="1">
                    <a:solidFill>
                      <a:schemeClr val="accent1">
                        <a:lumMod val="75000"/>
                      </a:schemeClr>
                    </a:solidFill>
                    <a:latin typeface="BIZ UDPGothic" panose="020B0400000000000000" pitchFamily="34" charset="-128"/>
                    <a:ea typeface="BIZ UDPGothic" panose="020B0400000000000000" pitchFamily="34" charset="-128"/>
                  </a:rPr>
                  <a:t>変動</a:t>
                </a:r>
                <a:r>
                  <a:rPr kumimoji="1" lang="ja-JP" altLang="en-US" sz="2000" b="1">
                    <a:solidFill>
                      <a:schemeClr val="accent1">
                        <a:lumMod val="75000"/>
                      </a:schemeClr>
                    </a:solidFill>
                    <a:latin typeface="BIZ UDPGothic" panose="020B0400000000000000" pitchFamily="34" charset="-128"/>
                    <a:ea typeface="BIZ UDPGothic" panose="020B0400000000000000" pitchFamily="34" charset="-128"/>
                  </a:rPr>
                  <a:t>費</a:t>
                </a:r>
                <a:r>
                  <a:rPr kumimoji="1" lang="en-US" altLang="ja-JP" sz="2000" b="1" dirty="0">
                    <a:solidFill>
                      <a:schemeClr val="accent1">
                        <a:lumMod val="75000"/>
                      </a:schemeClr>
                    </a:solidFill>
                    <a:latin typeface="BIZ UDPGothic" panose="020B0400000000000000" pitchFamily="34" charset="-128"/>
                    <a:ea typeface="BIZ UDPGothic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IZ UDPGothic" panose="020B0400000000000000" pitchFamily="34" charset="-128"/>
                      </a:rPr>
                      <m:t>𝑽</m:t>
                    </m:r>
                    <m:r>
                      <a:rPr lang="en-US" altLang="ja-JP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IZ UDPGothic" panose="020B0400000000000000" pitchFamily="34" charset="-128"/>
                      </a:rPr>
                      <m:t>×</m:t>
                    </m:r>
                    <m:r>
                      <a:rPr lang="en-US" altLang="ja-JP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IZ UDPGothic" panose="020B0400000000000000" pitchFamily="34" charset="-128"/>
                      </a:rPr>
                      <m:t>𝑿</m:t>
                    </m:r>
                  </m:oMath>
                </a14:m>
                <a:r>
                  <a:rPr kumimoji="1" lang="en-US" altLang="ja-JP" sz="2000" b="1" dirty="0">
                    <a:solidFill>
                      <a:schemeClr val="accent1">
                        <a:lumMod val="75000"/>
                      </a:schemeClr>
                    </a:solidFill>
                    <a:latin typeface="BIZ UDPGothic" panose="020B0400000000000000" pitchFamily="34" charset="-128"/>
                    <a:ea typeface="BIZ UDPGothic" panose="020B0400000000000000" pitchFamily="34" charset="-128"/>
                  </a:rPr>
                  <a:t> </a:t>
                </a:r>
                <a:endParaRPr kumimoji="1" lang="ja-JP" altLang="en-US" sz="2000" b="1">
                  <a:solidFill>
                    <a:schemeClr val="accent1">
                      <a:lumMod val="75000"/>
                    </a:schemeClr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791DF69-108C-4AD7-1FD3-6FDD18934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137" y="3418694"/>
                <a:ext cx="1625524" cy="400110"/>
              </a:xfrm>
              <a:prstGeom prst="rect">
                <a:avLst/>
              </a:prstGeom>
              <a:blipFill>
                <a:blip r:embed="rId3"/>
                <a:stretch>
                  <a:fillRect l="-3876" t="-125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AF208BF-2535-E074-11D2-E2272480A9B8}"/>
                  </a:ext>
                </a:extLst>
              </p:cNvPr>
              <p:cNvSpPr txBox="1"/>
              <p:nvPr/>
            </p:nvSpPr>
            <p:spPr>
              <a:xfrm>
                <a:off x="9203376" y="5729843"/>
                <a:ext cx="11503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b="1">
                    <a:latin typeface="BIZ UDPGothic" panose="020B0400000000000000" pitchFamily="34" charset="-128"/>
                    <a:ea typeface="BIZ UDPGothic" panose="020B0400000000000000" pitchFamily="34" charset="-128"/>
                  </a:rPr>
                  <a:t>個数</a:t>
                </a:r>
                <a:r>
                  <a:rPr kumimoji="1" lang="en-US" altLang="ja-JP" sz="2000" b="1" dirty="0">
                    <a:latin typeface="BIZ UDPGothic" panose="020B0400000000000000" pitchFamily="34" charset="-128"/>
                    <a:ea typeface="BIZ UDPGothic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BIZ UDPGothic" panose="020B0400000000000000" pitchFamily="34" charset="-128"/>
                      </a:rPr>
                      <m:t>𝑿</m:t>
                    </m:r>
                  </m:oMath>
                </a14:m>
                <a:endParaRPr kumimoji="1" lang="ja-JP" altLang="en-US" sz="2000" b="1">
                  <a:solidFill>
                    <a:srgbClr val="C00000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endParaRPr>
              </a:p>
              <a:p>
                <a:endParaRPr kumimoji="1" lang="ja-JP" altLang="en-US" sz="2000" b="1">
                  <a:latin typeface="BIZ UDPGothic" panose="020B0400000000000000" pitchFamily="34" charset="-128"/>
                  <a:ea typeface="BIZ UDPGothic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AF208BF-2535-E074-11D2-E2272480A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376" y="5729843"/>
                <a:ext cx="1150310" cy="707886"/>
              </a:xfrm>
              <a:prstGeom prst="rect">
                <a:avLst/>
              </a:prstGeom>
              <a:blipFill>
                <a:blip r:embed="rId4"/>
                <a:stretch>
                  <a:fillRect l="-5435" t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DDA9BA9-D3DD-E9EF-82CE-58CC47B28ABD}"/>
              </a:ext>
            </a:extLst>
          </p:cNvPr>
          <p:cNvSpPr txBox="1"/>
          <p:nvPr/>
        </p:nvSpPr>
        <p:spPr>
          <a:xfrm>
            <a:off x="1981354" y="686239"/>
            <a:ext cx="115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>
                <a:latin typeface="BIZ UDPGothic" panose="020B0400000000000000" pitchFamily="34" charset="-128"/>
                <a:ea typeface="BIZ UDPGothic" panose="020B0400000000000000" pitchFamily="34" charset="-128"/>
              </a:rPr>
              <a:t>売上高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5DA9A13-C201-12F3-AD23-7B13B61A4B48}"/>
              </a:ext>
            </a:extLst>
          </p:cNvPr>
          <p:cNvSpPr txBox="1"/>
          <p:nvPr/>
        </p:nvSpPr>
        <p:spPr>
          <a:xfrm>
            <a:off x="1886149" y="1003887"/>
            <a:ext cx="115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>
                <a:latin typeface="BIZ UDPGothic" panose="020B0400000000000000" pitchFamily="34" charset="-128"/>
                <a:ea typeface="BIZ UDPGothic" panose="020B0400000000000000" pitchFamily="34" charset="-128"/>
              </a:rPr>
              <a:t>費用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87FE29A-7F73-CAA3-5452-F45F4204A7E3}"/>
                  </a:ext>
                </a:extLst>
              </p:cNvPr>
              <p:cNvSpPr txBox="1"/>
              <p:nvPr/>
            </p:nvSpPr>
            <p:spPr>
              <a:xfrm>
                <a:off x="8419601" y="1162384"/>
                <a:ext cx="20900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b="1">
                    <a:solidFill>
                      <a:srgbClr val="C00000"/>
                    </a:solidFill>
                    <a:latin typeface="BIZ UDPGothic" panose="020B0400000000000000" pitchFamily="34" charset="-128"/>
                    <a:ea typeface="BIZ UDPGothic" panose="020B0400000000000000" pitchFamily="34" charset="-128"/>
                  </a:rPr>
                  <a:t>売上高</a:t>
                </a:r>
                <a14:m>
                  <m:oMath xmlns:m="http://schemas.openxmlformats.org/officeDocument/2006/math">
                    <m:r>
                      <a:rPr lang="en-US" altLang="ja-JP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IZ UDPGothic" panose="020B0400000000000000" pitchFamily="34" charset="-128"/>
                      </a:rPr>
                      <m:t> </m:t>
                    </m:r>
                    <m:r>
                      <a:rPr lang="en-US" altLang="ja-JP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IZ UDPGothic" panose="020B0400000000000000" pitchFamily="34" charset="-128"/>
                      </a:rPr>
                      <m:t>𝑷</m:t>
                    </m:r>
                    <m:r>
                      <a:rPr lang="en-US" altLang="ja-JP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IZ UDPGothic" panose="020B0400000000000000" pitchFamily="34" charset="-128"/>
                      </a:rPr>
                      <m:t>×</m:t>
                    </m:r>
                    <m:r>
                      <a:rPr lang="en-US" altLang="ja-JP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IZ UDPGothic" panose="020B0400000000000000" pitchFamily="34" charset="-128"/>
                      </a:rPr>
                      <m:t>𝑿</m:t>
                    </m:r>
                  </m:oMath>
                </a14:m>
                <a:endParaRPr kumimoji="1" lang="ja-JP" altLang="en-US" sz="2000" b="1">
                  <a:solidFill>
                    <a:srgbClr val="C00000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87FE29A-7F73-CAA3-5452-F45F4204A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601" y="1162384"/>
                <a:ext cx="2090059" cy="400110"/>
              </a:xfrm>
              <a:prstGeom prst="rect">
                <a:avLst/>
              </a:prstGeom>
              <a:blipFill>
                <a:blip r:embed="rId5"/>
                <a:stretch>
                  <a:fillRect l="-2410" t="-125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FB15848-08D2-C910-8EF9-C865AAB2FE2D}"/>
              </a:ext>
            </a:extLst>
          </p:cNvPr>
          <p:cNvSpPr txBox="1"/>
          <p:nvPr/>
        </p:nvSpPr>
        <p:spPr>
          <a:xfrm>
            <a:off x="4294587" y="6032219"/>
            <a:ext cx="2462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>
                <a:latin typeface="BIZ UDPGothic" panose="020B0400000000000000" pitchFamily="34" charset="-128"/>
                <a:ea typeface="BIZ UDPGothic" panose="020B0400000000000000" pitchFamily="34" charset="-128"/>
              </a:rPr>
              <a:t>損益分岐点売上高</a:t>
            </a:r>
          </a:p>
        </p:txBody>
      </p:sp>
      <p:sp>
        <p:nvSpPr>
          <p:cNvPr id="45" name="円弧 44">
            <a:extLst>
              <a:ext uri="{FF2B5EF4-FFF2-40B4-BE49-F238E27FC236}">
                <a16:creationId xmlns:a16="http://schemas.microsoft.com/office/drawing/2014/main" id="{F367C3E9-795C-5EC1-D29B-CE28A0D4B20A}"/>
              </a:ext>
            </a:extLst>
          </p:cNvPr>
          <p:cNvSpPr/>
          <p:nvPr/>
        </p:nvSpPr>
        <p:spPr>
          <a:xfrm>
            <a:off x="2473334" y="5016882"/>
            <a:ext cx="1607916" cy="1841118"/>
          </a:xfrm>
          <a:prstGeom prst="arc">
            <a:avLst>
              <a:gd name="adj1" fmla="val 17286725"/>
              <a:gd name="adj2" fmla="val 21499947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271AF73F-F842-87E8-8005-ED6A40E8AD3F}"/>
                  </a:ext>
                </a:extLst>
              </p:cNvPr>
              <p:cNvSpPr txBox="1"/>
              <p:nvPr/>
            </p:nvSpPr>
            <p:spPr>
              <a:xfrm>
                <a:off x="3951218" y="5178548"/>
                <a:ext cx="180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>
                    <a:solidFill>
                      <a:srgbClr val="C00000"/>
                    </a:solidFill>
                    <a:latin typeface="BIZ UDPGothic" panose="020B0400000000000000" pitchFamily="34" charset="-128"/>
                    <a:ea typeface="BIZ UDPGothic" panose="020B0400000000000000" pitchFamily="34" charset="-128"/>
                  </a:rPr>
                  <a:t>@</a:t>
                </a:r>
                <a:r>
                  <a:rPr lang="ja-JP" altLang="en-US" b="1">
                    <a:solidFill>
                      <a:srgbClr val="C00000"/>
                    </a:solidFill>
                    <a:latin typeface="BIZ UDPGothic" panose="020B0400000000000000" pitchFamily="34" charset="-128"/>
                    <a:ea typeface="BIZ UDPGothic" panose="020B0400000000000000" pitchFamily="34" charset="-128"/>
                  </a:rPr>
                  <a:t>販売単価</a:t>
                </a:r>
                <a14:m>
                  <m:oMath xmlns:m="http://schemas.openxmlformats.org/officeDocument/2006/math">
                    <m:r>
                      <a:rPr lang="en-US" altLang="ja-JP" sz="1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IZ UDPGothic" panose="020B0400000000000000" pitchFamily="34" charset="-128"/>
                      </a:rPr>
                      <m:t> </m:t>
                    </m:r>
                    <m:r>
                      <a:rPr lang="en-US" altLang="ja-JP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BIZ UDPGothic" panose="020B0400000000000000" pitchFamily="34" charset="-128"/>
                      </a:rPr>
                      <m:t>𝑷</m:t>
                    </m:r>
                  </m:oMath>
                </a14:m>
                <a:endParaRPr kumimoji="1" lang="ja-JP" altLang="en-US" b="1">
                  <a:solidFill>
                    <a:srgbClr val="C00000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271AF73F-F842-87E8-8005-ED6A40E8A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18" y="5178548"/>
                <a:ext cx="1808313" cy="369332"/>
              </a:xfrm>
              <a:prstGeom prst="rect">
                <a:avLst/>
              </a:prstGeom>
              <a:blipFill>
                <a:blip r:embed="rId6"/>
                <a:stretch>
                  <a:fillRect l="-2797" t="-10000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27CF19-4152-4E33-ED72-819D93609286}"/>
              </a:ext>
            </a:extLst>
          </p:cNvPr>
          <p:cNvCxnSpPr>
            <a:cxnSpLocks/>
          </p:cNvCxnSpPr>
          <p:nvPr/>
        </p:nvCxnSpPr>
        <p:spPr>
          <a:xfrm>
            <a:off x="5974406" y="3418694"/>
            <a:ext cx="105610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弧 50">
            <a:extLst>
              <a:ext uri="{FF2B5EF4-FFF2-40B4-BE49-F238E27FC236}">
                <a16:creationId xmlns:a16="http://schemas.microsoft.com/office/drawing/2014/main" id="{FABF6586-E592-94F7-2CFF-5868968E3247}"/>
              </a:ext>
            </a:extLst>
          </p:cNvPr>
          <p:cNvSpPr/>
          <p:nvPr/>
        </p:nvSpPr>
        <p:spPr>
          <a:xfrm>
            <a:off x="5529939" y="2871127"/>
            <a:ext cx="1193326" cy="1124663"/>
          </a:xfrm>
          <a:prstGeom prst="arc">
            <a:avLst>
              <a:gd name="adj1" fmla="val 19930395"/>
              <a:gd name="adj2" fmla="val 21499947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99637D8-CE6C-3D60-75C8-9D7C4CD3DE49}"/>
                  </a:ext>
                </a:extLst>
              </p:cNvPr>
              <p:cNvSpPr txBox="1"/>
              <p:nvPr/>
            </p:nvSpPr>
            <p:spPr>
              <a:xfrm>
                <a:off x="6667277" y="3064126"/>
                <a:ext cx="180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>
                    <a:solidFill>
                      <a:schemeClr val="accent1">
                        <a:lumMod val="75000"/>
                      </a:schemeClr>
                    </a:solidFill>
                    <a:latin typeface="BIZ UDPGothic" panose="020B0400000000000000" pitchFamily="34" charset="-128"/>
                    <a:ea typeface="BIZ UDPGothic" panose="020B0400000000000000" pitchFamily="34" charset="-128"/>
                  </a:rPr>
                  <a:t>@</a:t>
                </a:r>
                <a:r>
                  <a:rPr lang="ja-JP" altLang="en-US" b="1">
                    <a:solidFill>
                      <a:schemeClr val="accent1">
                        <a:lumMod val="75000"/>
                      </a:schemeClr>
                    </a:solidFill>
                    <a:latin typeface="BIZ UDPGothic" panose="020B0400000000000000" pitchFamily="34" charset="-128"/>
                    <a:ea typeface="BIZ UDPGothic" panose="020B0400000000000000" pitchFamily="34" charset="-128"/>
                  </a:rPr>
                  <a:t>変動費率</a:t>
                </a:r>
                <a14:m>
                  <m:oMath xmlns:m="http://schemas.openxmlformats.org/officeDocument/2006/math">
                    <m:r>
                      <a:rPr lang="en-US" altLang="ja-JP" sz="1800" b="1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IZ UDPGothic" panose="020B0400000000000000" pitchFamily="34" charset="-128"/>
                      </a:rPr>
                      <m:t> </m:t>
                    </m:r>
                    <m:r>
                      <a:rPr lang="en-US" altLang="ja-JP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IZ UDPGothic" panose="020B0400000000000000" pitchFamily="34" charset="-128"/>
                      </a:rPr>
                      <m:t>𝑽</m:t>
                    </m:r>
                  </m:oMath>
                </a14:m>
                <a:endParaRPr kumimoji="1" lang="ja-JP" altLang="en-US" b="1">
                  <a:solidFill>
                    <a:schemeClr val="accent1">
                      <a:lumMod val="75000"/>
                    </a:schemeClr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endParaRPr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99637D8-CE6C-3D60-75C8-9D7C4CD3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277" y="3064126"/>
                <a:ext cx="1808313" cy="369332"/>
              </a:xfrm>
              <a:prstGeom prst="rect">
                <a:avLst/>
              </a:prstGeom>
              <a:blipFill>
                <a:blip r:embed="rId7"/>
                <a:stretch>
                  <a:fillRect l="-3497" t="-10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ACC5583-7E0E-113D-A331-5B40E2CDE946}"/>
                  </a:ext>
                </a:extLst>
              </p:cNvPr>
              <p:cNvSpPr txBox="1"/>
              <p:nvPr/>
            </p:nvSpPr>
            <p:spPr>
              <a:xfrm>
                <a:off x="8871663" y="2286735"/>
                <a:ext cx="20900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b="1">
                    <a:solidFill>
                      <a:schemeClr val="accent1">
                        <a:lumMod val="75000"/>
                      </a:schemeClr>
                    </a:solidFill>
                    <a:latin typeface="BIZ UDPGothic" panose="020B0400000000000000" pitchFamily="34" charset="-128"/>
                    <a:ea typeface="BIZ UDPGothic" panose="020B0400000000000000" pitchFamily="34" charset="-128"/>
                  </a:rPr>
                  <a:t>総費用</a:t>
                </a:r>
                <a:r>
                  <a:rPr kumimoji="1" lang="en-US" altLang="ja-JP" sz="2000" b="1" dirty="0">
                    <a:solidFill>
                      <a:schemeClr val="accent1">
                        <a:lumMod val="75000"/>
                      </a:schemeClr>
                    </a:solidFill>
                    <a:latin typeface="BIZ UDPGothic" panose="020B0400000000000000" pitchFamily="34" charset="-128"/>
                    <a:ea typeface="BIZ UDPGothic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IZ UDPGothic" panose="020B0400000000000000" pitchFamily="34" charset="-128"/>
                      </a:rPr>
                      <m:t>𝑽</m:t>
                    </m:r>
                    <m:r>
                      <a:rPr lang="en-US" altLang="ja-JP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IZ UDPGothic" panose="020B0400000000000000" pitchFamily="34" charset="-128"/>
                      </a:rPr>
                      <m:t>×</m:t>
                    </m:r>
                    <m:r>
                      <a:rPr lang="en-US" altLang="ja-JP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IZ UDPGothic" panose="020B0400000000000000" pitchFamily="34" charset="-128"/>
                      </a:rPr>
                      <m:t>𝑿</m:t>
                    </m:r>
                    <m:r>
                      <a:rPr lang="en-US" altLang="ja-JP" sz="2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IZ UDPGothic" panose="020B0400000000000000" pitchFamily="34" charset="-128"/>
                      </a:rPr>
                      <m:t>+</m:t>
                    </m:r>
                    <m:r>
                      <a:rPr lang="en-US" altLang="ja-JP" sz="20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IZ UDPGothic" panose="020B0400000000000000" pitchFamily="34" charset="-128"/>
                      </a:rPr>
                      <m:t>𝑭</m:t>
                    </m:r>
                  </m:oMath>
                </a14:m>
                <a:r>
                  <a:rPr kumimoji="1" lang="en-US" altLang="ja-JP" sz="2000" b="1" dirty="0">
                    <a:solidFill>
                      <a:schemeClr val="accent1">
                        <a:lumMod val="75000"/>
                      </a:schemeClr>
                    </a:solidFill>
                    <a:latin typeface="BIZ UDPGothic" panose="020B0400000000000000" pitchFamily="34" charset="-128"/>
                    <a:ea typeface="BIZ UDPGothic" panose="020B0400000000000000" pitchFamily="34" charset="-128"/>
                  </a:rPr>
                  <a:t> </a:t>
                </a:r>
                <a:endParaRPr kumimoji="1" lang="ja-JP" altLang="en-US" sz="2000" b="1">
                  <a:solidFill>
                    <a:schemeClr val="accent1">
                      <a:lumMod val="75000"/>
                    </a:schemeClr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ACC5583-7E0E-113D-A331-5B40E2CDE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63" y="2286735"/>
                <a:ext cx="2090059" cy="400110"/>
              </a:xfrm>
              <a:prstGeom prst="rect">
                <a:avLst/>
              </a:prstGeom>
              <a:blipFill>
                <a:blip r:embed="rId8"/>
                <a:stretch>
                  <a:fillRect l="-3012" t="-12500" b="-218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3C34B7E-AE8B-9E63-19D0-0CD4283129C5}"/>
              </a:ext>
            </a:extLst>
          </p:cNvPr>
          <p:cNvSpPr txBox="1"/>
          <p:nvPr/>
        </p:nvSpPr>
        <p:spPr>
          <a:xfrm>
            <a:off x="3911312" y="2594735"/>
            <a:ext cx="1496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>
                <a:solidFill>
                  <a:srgbClr val="C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損益分岐点</a:t>
            </a:r>
            <a:endParaRPr kumimoji="1" lang="ja-JP" altLang="en-US" sz="2000" b="1">
              <a:solidFill>
                <a:srgbClr val="C00000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98883E3-B733-76C7-1574-B1FA250EC946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4659636" y="2994845"/>
            <a:ext cx="780594" cy="51276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81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AD00A-D2CC-FC8A-B864-B815AAE64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6CEAFDF-60F0-8EB9-5CC7-1F4335B16973}"/>
              </a:ext>
            </a:extLst>
          </p:cNvPr>
          <p:cNvCxnSpPr/>
          <p:nvPr/>
        </p:nvCxnSpPr>
        <p:spPr>
          <a:xfrm flipV="1">
            <a:off x="2902649" y="1388723"/>
            <a:ext cx="0" cy="4541177"/>
          </a:xfrm>
          <a:prstGeom prst="straightConnector1">
            <a:avLst/>
          </a:prstGeom>
          <a:ln w="28575" cap="sq">
            <a:solidFill>
              <a:schemeClr val="tx1">
                <a:lumMod val="75000"/>
                <a:lumOff val="25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64FC96C-6318-EAEC-8C8D-85E5E58539B4}"/>
              </a:ext>
            </a:extLst>
          </p:cNvPr>
          <p:cNvCxnSpPr>
            <a:cxnSpLocks/>
          </p:cNvCxnSpPr>
          <p:nvPr/>
        </p:nvCxnSpPr>
        <p:spPr>
          <a:xfrm>
            <a:off x="2341085" y="5539482"/>
            <a:ext cx="581659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5AFB198-3FFD-6CCB-023B-FC74B55DAA45}"/>
              </a:ext>
            </a:extLst>
          </p:cNvPr>
          <p:cNvCxnSpPr>
            <a:cxnSpLocks/>
          </p:cNvCxnSpPr>
          <p:nvPr/>
        </p:nvCxnSpPr>
        <p:spPr>
          <a:xfrm flipV="1">
            <a:off x="2460859" y="2730736"/>
            <a:ext cx="5337866" cy="201616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6537A03-1968-C9C5-224A-ACCDED79390C}"/>
                  </a:ext>
                </a:extLst>
              </p:cNvPr>
              <p:cNvSpPr txBox="1"/>
              <p:nvPr/>
            </p:nvSpPr>
            <p:spPr>
              <a:xfrm>
                <a:off x="8137711" y="5339427"/>
                <a:ext cx="14098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b="1">
                    <a:latin typeface="BIZ UDPGothic" panose="020B0400000000000000" pitchFamily="34" charset="-128"/>
                    <a:ea typeface="BIZ UDPGothic" panose="020B0400000000000000" pitchFamily="34" charset="-128"/>
                  </a:rPr>
                  <a:t>総費用</a:t>
                </a:r>
                <a:r>
                  <a:rPr kumimoji="1" lang="en-US" altLang="ja-JP" sz="2000" b="1" dirty="0">
                    <a:latin typeface="BIZ UDPGothic" panose="020B0400000000000000" pitchFamily="34" charset="-128"/>
                    <a:ea typeface="BIZ UDPGothic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BIZ UDPGothic" panose="020B0400000000000000" pitchFamily="34" charset="-128"/>
                      </a:rPr>
                      <m:t>𝑿</m:t>
                    </m:r>
                  </m:oMath>
                </a14:m>
                <a:endParaRPr kumimoji="1" lang="ja-JP" altLang="en-US" sz="2000" b="1">
                  <a:solidFill>
                    <a:srgbClr val="C00000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endParaRPr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46537A03-1968-C9C5-224A-ACCDED793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711" y="5339427"/>
                <a:ext cx="1409828" cy="400110"/>
              </a:xfrm>
              <a:prstGeom prst="rect">
                <a:avLst/>
              </a:prstGeom>
              <a:blipFill>
                <a:blip r:embed="rId2"/>
                <a:stretch>
                  <a:fillRect l="-4464" t="-12121" b="-212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126BE9B-D1CF-E02A-A5DE-A4F1FE250892}"/>
                  </a:ext>
                </a:extLst>
              </p:cNvPr>
              <p:cNvSpPr txBox="1"/>
              <p:nvPr/>
            </p:nvSpPr>
            <p:spPr>
              <a:xfrm>
                <a:off x="2300497" y="948861"/>
                <a:ext cx="13680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b="1">
                    <a:latin typeface="BIZ UDPGothic" panose="020B0400000000000000" pitchFamily="34" charset="-128"/>
                    <a:ea typeface="BIZ UDPGothic" panose="020B0400000000000000" pitchFamily="34" charset="-128"/>
                  </a:rPr>
                  <a:t>売上高</a:t>
                </a:r>
                <a:r>
                  <a:rPr kumimoji="1" lang="en-US" altLang="ja-JP" sz="2000" b="1" dirty="0">
                    <a:latin typeface="BIZ UDPGothic" panose="020B0400000000000000" pitchFamily="34" charset="-128"/>
                    <a:ea typeface="BIZ UDPGothic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BIZ UDPGothic" panose="020B0400000000000000" pitchFamily="34" charset="-128"/>
                      </a:rPr>
                      <m:t>𝒀</m:t>
                    </m:r>
                  </m:oMath>
                </a14:m>
                <a:endParaRPr kumimoji="1" lang="ja-JP" altLang="en-US" sz="2000" b="1">
                  <a:solidFill>
                    <a:srgbClr val="C00000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endParaRPr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E126BE9B-D1CF-E02A-A5DE-A4F1FE250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97" y="948861"/>
                <a:ext cx="1368021" cy="400110"/>
              </a:xfrm>
              <a:prstGeom prst="rect">
                <a:avLst/>
              </a:prstGeom>
              <a:blipFill>
                <a:blip r:embed="rId3"/>
                <a:stretch>
                  <a:fillRect l="-3670" t="-9091" b="-212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円/楕円 1">
            <a:extLst>
              <a:ext uri="{FF2B5EF4-FFF2-40B4-BE49-F238E27FC236}">
                <a16:creationId xmlns:a16="http://schemas.microsoft.com/office/drawing/2014/main" id="{6C950F9C-F5AF-3666-A516-81B209CCCC65}"/>
              </a:ext>
            </a:extLst>
          </p:cNvPr>
          <p:cNvSpPr/>
          <p:nvPr/>
        </p:nvSpPr>
        <p:spPr>
          <a:xfrm>
            <a:off x="5475857" y="3541560"/>
            <a:ext cx="106878" cy="106878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>
                  <a:lumMod val="75000"/>
                  <a:lumOff val="2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22609D40-F3A7-F8F9-E0E8-F9D373D68FE1}"/>
              </a:ext>
            </a:extLst>
          </p:cNvPr>
          <p:cNvSpPr/>
          <p:nvPr/>
        </p:nvSpPr>
        <p:spPr>
          <a:xfrm>
            <a:off x="3566579" y="3739482"/>
            <a:ext cx="106878" cy="106878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>
                  <a:lumMod val="75000"/>
                  <a:lumOff val="2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E2C159E2-C6F9-BAA7-198A-76DE7F246D0F}"/>
              </a:ext>
            </a:extLst>
          </p:cNvPr>
          <p:cNvSpPr/>
          <p:nvPr/>
        </p:nvSpPr>
        <p:spPr>
          <a:xfrm>
            <a:off x="4617665" y="4233398"/>
            <a:ext cx="106878" cy="106878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>
                  <a:lumMod val="75000"/>
                  <a:lumOff val="2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91827F0-116A-EFFA-78A5-0D9BBCA73B9C}"/>
              </a:ext>
            </a:extLst>
          </p:cNvPr>
          <p:cNvSpPr/>
          <p:nvPr/>
        </p:nvSpPr>
        <p:spPr>
          <a:xfrm>
            <a:off x="5788953" y="2870736"/>
            <a:ext cx="106878" cy="106878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>
                  <a:lumMod val="75000"/>
                  <a:lumOff val="2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BB1F2B68-7C05-938D-74F8-D596B1C31318}"/>
              </a:ext>
            </a:extLst>
          </p:cNvPr>
          <p:cNvSpPr/>
          <p:nvPr/>
        </p:nvSpPr>
        <p:spPr>
          <a:xfrm>
            <a:off x="4617665" y="3477837"/>
            <a:ext cx="106878" cy="106878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>
                  <a:lumMod val="75000"/>
                  <a:lumOff val="2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AF3FF7DE-DB5C-ECEF-4F4B-A4086E6F6E1B}"/>
              </a:ext>
            </a:extLst>
          </p:cNvPr>
          <p:cNvSpPr/>
          <p:nvPr/>
        </p:nvSpPr>
        <p:spPr>
          <a:xfrm>
            <a:off x="3438307" y="4560346"/>
            <a:ext cx="106878" cy="106878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>
                  <a:lumMod val="75000"/>
                  <a:lumOff val="2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1132D53B-3412-58F7-197E-80F640AA50C7}"/>
              </a:ext>
            </a:extLst>
          </p:cNvPr>
          <p:cNvSpPr/>
          <p:nvPr/>
        </p:nvSpPr>
        <p:spPr>
          <a:xfrm>
            <a:off x="4082375" y="4340276"/>
            <a:ext cx="106878" cy="106878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>
                  <a:lumMod val="75000"/>
                  <a:lumOff val="2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E5034D7-662A-7CDE-CE4D-62FBC54245FF}"/>
              </a:ext>
            </a:extLst>
          </p:cNvPr>
          <p:cNvSpPr/>
          <p:nvPr/>
        </p:nvSpPr>
        <p:spPr>
          <a:xfrm>
            <a:off x="5749001" y="4591833"/>
            <a:ext cx="106878" cy="106878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>
                  <a:lumMod val="75000"/>
                  <a:lumOff val="2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8B9F10B-11DC-D003-E84E-FFE378CE2B61}"/>
              </a:ext>
            </a:extLst>
          </p:cNvPr>
          <p:cNvSpPr/>
          <p:nvPr/>
        </p:nvSpPr>
        <p:spPr>
          <a:xfrm>
            <a:off x="6653961" y="3796746"/>
            <a:ext cx="106878" cy="106878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>
                  <a:lumMod val="75000"/>
                  <a:lumOff val="2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8C8C868-1790-5708-506F-DB27C8C64C8C}"/>
              </a:ext>
            </a:extLst>
          </p:cNvPr>
          <p:cNvSpPr/>
          <p:nvPr/>
        </p:nvSpPr>
        <p:spPr>
          <a:xfrm>
            <a:off x="6042561" y="3903624"/>
            <a:ext cx="106878" cy="106878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>
                  <a:lumMod val="75000"/>
                  <a:lumOff val="2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D13C7EDB-A043-790E-FF38-0F4AC29196B1}"/>
              </a:ext>
            </a:extLst>
          </p:cNvPr>
          <p:cNvSpPr/>
          <p:nvPr/>
        </p:nvSpPr>
        <p:spPr>
          <a:xfrm>
            <a:off x="6845745" y="2445718"/>
            <a:ext cx="106878" cy="106878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>
                  <a:lumMod val="75000"/>
                  <a:lumOff val="2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8AC90B7-65C8-6A2E-0967-878DFD80C679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529296" y="3648438"/>
            <a:ext cx="0" cy="189104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DA8E590-697E-B450-C917-2FEA3B44968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893122" y="3594999"/>
            <a:ext cx="258273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145F165-1D6F-2B74-D0BE-69092124F464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6899184" y="2552596"/>
            <a:ext cx="0" cy="29868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20798F7-1610-0B81-EC00-BA095F96DCEB}"/>
              </a:ext>
            </a:extLst>
          </p:cNvPr>
          <p:cNvCxnSpPr>
            <a:cxnSpLocks/>
          </p:cNvCxnSpPr>
          <p:nvPr/>
        </p:nvCxnSpPr>
        <p:spPr>
          <a:xfrm flipH="1">
            <a:off x="2903396" y="2499157"/>
            <a:ext cx="395262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FD2B211-477B-2CDA-63A3-1217E00966AB}"/>
                  </a:ext>
                </a:extLst>
              </p:cNvPr>
              <p:cNvSpPr txBox="1"/>
              <p:nvPr/>
            </p:nvSpPr>
            <p:spPr>
              <a:xfrm>
                <a:off x="6707400" y="5520710"/>
                <a:ext cx="4194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>
                  <a:solidFill>
                    <a:srgbClr val="C00000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endParaRPr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FD2B211-477B-2CDA-63A3-1217E0096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400" y="5520710"/>
                <a:ext cx="419415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36594C16-3EDC-4360-9E5B-A1872D7491D2}"/>
                  </a:ext>
                </a:extLst>
              </p:cNvPr>
              <p:cNvSpPr txBox="1"/>
              <p:nvPr/>
            </p:nvSpPr>
            <p:spPr>
              <a:xfrm>
                <a:off x="5309592" y="5517641"/>
                <a:ext cx="4194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>
                  <a:solidFill>
                    <a:srgbClr val="C00000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endParaRPr>
              </a:p>
            </p:txBody>
          </p:sp>
        </mc:Choice>
        <mc:Fallback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36594C16-3EDC-4360-9E5B-A1872D749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592" y="5517641"/>
                <a:ext cx="419415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4DBABA2C-9739-ECD6-691D-E6837C8884BA}"/>
                  </a:ext>
                </a:extLst>
              </p:cNvPr>
              <p:cNvSpPr txBox="1"/>
              <p:nvPr/>
            </p:nvSpPr>
            <p:spPr>
              <a:xfrm>
                <a:off x="2499364" y="3346577"/>
                <a:ext cx="4194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  <m:t>𝑌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>
                  <a:solidFill>
                    <a:srgbClr val="C00000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endParaRPr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4DBABA2C-9739-ECD6-691D-E6837C888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4" y="3346577"/>
                <a:ext cx="419415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54208A9-D7BA-195B-5BD3-04F0AD62B47A}"/>
                  </a:ext>
                </a:extLst>
              </p:cNvPr>
              <p:cNvSpPr txBox="1"/>
              <p:nvPr/>
            </p:nvSpPr>
            <p:spPr>
              <a:xfrm>
                <a:off x="2500667" y="2279619"/>
                <a:ext cx="4194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  <m:t>𝑌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>
                  <a:solidFill>
                    <a:srgbClr val="C00000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endParaRPr>
              </a:p>
            </p:txBody>
          </p:sp>
        </mc:Choice>
        <mc:Fallback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54208A9-D7BA-195B-5BD3-04F0AD62B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667" y="2279619"/>
                <a:ext cx="41941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CE69D50-4409-8996-8E58-5CA9D701B677}"/>
                  </a:ext>
                </a:extLst>
              </p:cNvPr>
              <p:cNvSpPr txBox="1"/>
              <p:nvPr/>
            </p:nvSpPr>
            <p:spPr>
              <a:xfrm>
                <a:off x="6416643" y="2079564"/>
                <a:ext cx="10009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  <m:t>(</m:t>
                          </m:r>
                          <m:r>
                            <a:rPr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BIZ UDPGothic" panose="020B0400000000000000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  <m:t>𝑌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BIZ UDPGothic" panose="020B0400000000000000" pitchFamily="34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000">
                  <a:solidFill>
                    <a:srgbClr val="C00000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endParaRPr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CE69D50-4409-8996-8E58-5CA9D701B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643" y="2079564"/>
                <a:ext cx="1000928" cy="400110"/>
              </a:xfrm>
              <a:prstGeom prst="rect">
                <a:avLst/>
              </a:prstGeom>
              <a:blipFill>
                <a:blip r:embed="rId8"/>
                <a:stretch>
                  <a:fillRect l="-1250" r="-1250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右中かっこ 64">
            <a:extLst>
              <a:ext uri="{FF2B5EF4-FFF2-40B4-BE49-F238E27FC236}">
                <a16:creationId xmlns:a16="http://schemas.microsoft.com/office/drawing/2014/main" id="{E5D411A8-BE89-E897-2001-D47AFECBC5DC}"/>
              </a:ext>
            </a:extLst>
          </p:cNvPr>
          <p:cNvSpPr/>
          <p:nvPr/>
        </p:nvSpPr>
        <p:spPr>
          <a:xfrm>
            <a:off x="2916870" y="4610949"/>
            <a:ext cx="245186" cy="894817"/>
          </a:xfrm>
          <a:prstGeom prst="rightBrace">
            <a:avLst>
              <a:gd name="adj1" fmla="val 29729"/>
              <a:gd name="adj2" fmla="val 50000"/>
            </a:avLst>
          </a:prstGeom>
          <a:ln w="25400" cap="rnd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2EF6765-A417-E901-9DC4-723EBDE71C3E}"/>
                  </a:ext>
                </a:extLst>
              </p:cNvPr>
              <p:cNvSpPr txBox="1"/>
              <p:nvPr/>
            </p:nvSpPr>
            <p:spPr>
              <a:xfrm>
                <a:off x="3093603" y="4829467"/>
                <a:ext cx="4131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BIZ UDPGothic" panose="020B0400000000000000" pitchFamily="34" charset="-128"/>
                        </a:rPr>
                        <m:t>𝒂</m:t>
                      </m:r>
                    </m:oMath>
                  </m:oMathPara>
                </a14:m>
                <a:endParaRPr kumimoji="1" lang="ja-JP" altLang="en-US" sz="2000" b="1">
                  <a:solidFill>
                    <a:schemeClr val="accent1">
                      <a:lumMod val="75000"/>
                    </a:schemeClr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endParaRPr>
              </a:p>
            </p:txBody>
          </p:sp>
        </mc:Choice>
        <mc:Fallback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2EF6765-A417-E901-9DC4-723EBDE71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603" y="4829467"/>
                <a:ext cx="41315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06C73F3-2CE3-D4FF-B202-9B1BFCBDC0FC}"/>
              </a:ext>
            </a:extLst>
          </p:cNvPr>
          <p:cNvCxnSpPr>
            <a:cxnSpLocks/>
          </p:cNvCxnSpPr>
          <p:nvPr/>
        </p:nvCxnSpPr>
        <p:spPr>
          <a:xfrm>
            <a:off x="5974406" y="3418694"/>
            <a:ext cx="105610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75A4EA86-5A14-6BF5-D1A3-00A1A2221B8B}"/>
                  </a:ext>
                </a:extLst>
              </p:cNvPr>
              <p:cNvSpPr txBox="1"/>
              <p:nvPr/>
            </p:nvSpPr>
            <p:spPr>
              <a:xfrm>
                <a:off x="6524778" y="3087876"/>
                <a:ext cx="285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BIZ UDPGothic" panose="020B0400000000000000" pitchFamily="34" charset="-128"/>
                        </a:rPr>
                        <m:t>𝒃</m:t>
                      </m:r>
                    </m:oMath>
                  </m:oMathPara>
                </a14:m>
                <a:endParaRPr kumimoji="1" lang="ja-JP" altLang="en-US" b="1">
                  <a:solidFill>
                    <a:schemeClr val="accent1">
                      <a:lumMod val="75000"/>
                    </a:schemeClr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endParaRPr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75A4EA86-5A14-6BF5-D1A3-00A1A2221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778" y="3087876"/>
                <a:ext cx="285346" cy="369332"/>
              </a:xfrm>
              <a:prstGeom prst="rect">
                <a:avLst/>
              </a:prstGeom>
              <a:blipFill>
                <a:blip r:embed="rId10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円弧 68">
            <a:extLst>
              <a:ext uri="{FF2B5EF4-FFF2-40B4-BE49-F238E27FC236}">
                <a16:creationId xmlns:a16="http://schemas.microsoft.com/office/drawing/2014/main" id="{9216939F-8D10-8F3E-3B24-64024A7B6D2D}"/>
              </a:ext>
            </a:extLst>
          </p:cNvPr>
          <p:cNvSpPr/>
          <p:nvPr/>
        </p:nvSpPr>
        <p:spPr>
          <a:xfrm>
            <a:off x="5269891" y="2870735"/>
            <a:ext cx="1193326" cy="1124663"/>
          </a:xfrm>
          <a:prstGeom prst="arc">
            <a:avLst>
              <a:gd name="adj1" fmla="val 20549878"/>
              <a:gd name="adj2" fmla="val 21499947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40D042EE-CCAD-85CE-4A3D-56EB89AA45D1}"/>
                  </a:ext>
                </a:extLst>
              </p:cNvPr>
              <p:cNvSpPr txBox="1"/>
              <p:nvPr/>
            </p:nvSpPr>
            <p:spPr>
              <a:xfrm>
                <a:off x="7798725" y="2519761"/>
                <a:ext cx="15883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  <m:t>𝑌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BIZ UDPGothic" panose="020B0400000000000000" pitchFamily="34" charset="-128"/>
                        </a:rPr>
                        <m:t>=</m:t>
                      </m:r>
                      <m:r>
                        <a:rPr lang="en-US" altLang="ja-JP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BIZ UDPGothic" panose="020B0400000000000000" pitchFamily="34" charset="-128"/>
                        </a:rPr>
                        <m:t>𝑎</m:t>
                      </m:r>
                      <m:r>
                        <a:rPr lang="en-US" altLang="ja-JP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BIZ UDPGothic" panose="020B0400000000000000" pitchFamily="34" charset="-128"/>
                        </a:rPr>
                        <m:t>+</m:t>
                      </m:r>
                      <m:r>
                        <a:rPr lang="en-US" altLang="ja-JP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BIZ UDPGothic" panose="020B0400000000000000" pitchFamily="34" charset="-128"/>
                        </a:rPr>
                        <m:t>𝑏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BIZ UDPGothic" panose="020B0400000000000000" pitchFamily="34" charset="-128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000">
                  <a:solidFill>
                    <a:schemeClr val="accent1">
                      <a:lumMod val="75000"/>
                    </a:schemeClr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endParaRPr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40D042EE-CCAD-85CE-4A3D-56EB89AA4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725" y="2519761"/>
                <a:ext cx="1588361" cy="400110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66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8100">
          <a:noFill/>
        </a:ln>
      </a:spPr>
      <a:bodyPr rtlCol="0" anchor="ctr"/>
      <a:lstStyle>
        <a:defPPr algn="ctr">
          <a:defRPr kumimoji="1" sz="2800" smtClean="0">
            <a:solidFill>
              <a:schemeClr val="tx1">
                <a:lumMod val="75000"/>
                <a:lumOff val="25000"/>
              </a:schemeClr>
            </a:solidFill>
            <a:latin typeface="BIZ UDPGothic" panose="020B0400000000000000" pitchFamily="34" charset="-128"/>
            <a:ea typeface="BIZ UDPGothic" panose="020B0400000000000000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13893</TotalTime>
  <Words>95</Words>
  <Application>Microsoft Macintosh PowerPoint</Application>
  <PresentationFormat>ワイド画面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BIZ UDPGothic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松浦 総一(matsuura)</dc:creator>
  <cp:lastModifiedBy>松浦 総一(matsuura)</cp:lastModifiedBy>
  <cp:revision>38</cp:revision>
  <dcterms:created xsi:type="dcterms:W3CDTF">2024-01-01T23:59:07Z</dcterms:created>
  <dcterms:modified xsi:type="dcterms:W3CDTF">2024-02-13T08:03:42Z</dcterms:modified>
</cp:coreProperties>
</file>