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51" r:id="rId3"/>
    <p:sldId id="495" r:id="rId4"/>
    <p:sldId id="453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4" r:id="rId23"/>
    <p:sldId id="513" r:id="rId24"/>
    <p:sldId id="515" r:id="rId25"/>
    <p:sldId id="516" r:id="rId26"/>
    <p:sldId id="517" r:id="rId27"/>
    <p:sldId id="523" r:id="rId28"/>
    <p:sldId id="536" r:id="rId29"/>
    <p:sldId id="518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2" r:id="rId38"/>
    <p:sldId id="533" r:id="rId39"/>
    <p:sldId id="537" r:id="rId40"/>
    <p:sldId id="534" r:id="rId41"/>
    <p:sldId id="305" r:id="rId4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AB2538"/>
    <a:srgbClr val="0000CC"/>
    <a:srgbClr val="FFCC00"/>
    <a:srgbClr val="E4BEB4"/>
    <a:srgbClr val="C1B72F"/>
    <a:srgbClr val="A3864D"/>
    <a:srgbClr val="A91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1" autoAdjust="0"/>
    <p:restoredTop sz="84444" autoAdjust="0"/>
  </p:normalViewPr>
  <p:slideViewPr>
    <p:cSldViewPr>
      <p:cViewPr varScale="1">
        <p:scale>
          <a:sx n="75" d="100"/>
          <a:sy n="75" d="100"/>
        </p:scale>
        <p:origin x="-1650" y="-90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Char char="•"/>
              <a:defRPr sz="1200"/>
            </a:lvl1pPr>
          </a:lstStyle>
          <a:p>
            <a:fld id="{DE2932A9-5784-434E-B3CE-059CD29E73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056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Char char="•"/>
              <a:defRPr sz="1200"/>
            </a:lvl1pPr>
          </a:lstStyle>
          <a:p>
            <a:fld id="{995C4ECF-E487-44A3-9E5A-17FE6B6C22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28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74E90F-C2FC-4BEA-9C76-511EA0AC0AF9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D127574-9531-49C6-A61D-BAF7E25968EB}" type="slidenum">
              <a:rPr lang="zh-CN" altLang="en-US" sz="1800"/>
              <a:pPr>
                <a:buFont typeface="Arial" pitchFamily="34" charset="0"/>
                <a:buNone/>
              </a:pPr>
              <a:t>15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D127574-9531-49C6-A61D-BAF7E25968EB}" type="slidenum">
              <a:rPr lang="zh-CN" altLang="en-US" sz="1800"/>
              <a:pPr>
                <a:buFont typeface="Arial" pitchFamily="34" charset="0"/>
                <a:buNone/>
              </a:pPr>
              <a:t>2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D127574-9531-49C6-A61D-BAF7E25968EB}" type="slidenum">
              <a:rPr lang="zh-CN" altLang="en-US" sz="1800"/>
              <a:pPr>
                <a:buFont typeface="Arial" pitchFamily="34" charset="0"/>
                <a:buNone/>
              </a:pPr>
              <a:t>28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D127574-9531-49C6-A61D-BAF7E25968EB}" type="slidenum">
              <a:rPr lang="zh-CN" altLang="en-US" sz="1800"/>
              <a:pPr>
                <a:buFont typeface="Arial" pitchFamily="34" charset="0"/>
                <a:buNone/>
              </a:pPr>
              <a:t>3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D127574-9531-49C6-A61D-BAF7E25968EB}" type="slidenum">
              <a:rPr lang="zh-CN" altLang="en-US" sz="1800"/>
              <a:pPr>
                <a:buFont typeface="Arial" pitchFamily="34" charset="0"/>
                <a:buNone/>
              </a:pPr>
              <a:t>39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07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577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58D652F-560D-4D6C-AEF8-87C099CF8AEA}" type="slidenum">
              <a:rPr lang="zh-CN" altLang="en-US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8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2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C4ECF-E487-44A3-9E5A-17FE6B6C222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horizontal"/>
          <p:cNvSpPr>
            <a:spLocks noChangeArrowheads="1"/>
          </p:cNvSpPr>
          <p:nvPr/>
        </p:nvSpPr>
        <p:spPr bwMode="auto">
          <a:xfrm>
            <a:off x="0" y="0"/>
            <a:ext cx="9144000" cy="322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038600" y="152400"/>
            <a:ext cx="4953000" cy="2743200"/>
            <a:chOff x="0" y="0"/>
            <a:chExt cx="2570" cy="1488"/>
          </a:xfrm>
        </p:grpSpPr>
        <p:sp>
          <p:nvSpPr>
            <p:cNvPr id="6" name="Freeform 4"/>
            <p:cNvSpPr>
              <a:spLocks noChangeArrowheads="1"/>
            </p:cNvSpPr>
            <p:nvPr/>
          </p:nvSpPr>
          <p:spPr bwMode="auto">
            <a:xfrm>
              <a:off x="0" y="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4 h 1782"/>
                <a:gd name="T16" fmla="*/ 536 w 1280"/>
                <a:gd name="T17" fmla="*/ 136 h 1782"/>
                <a:gd name="T18" fmla="*/ 582 w 1280"/>
                <a:gd name="T19" fmla="*/ 172 h 1782"/>
                <a:gd name="T20" fmla="*/ 634 w 1280"/>
                <a:gd name="T21" fmla="*/ 180 h 1782"/>
                <a:gd name="T22" fmla="*/ 678 w 1280"/>
                <a:gd name="T23" fmla="*/ 250 h 1782"/>
                <a:gd name="T24" fmla="*/ 496 w 1280"/>
                <a:gd name="T25" fmla="*/ 284 h 1782"/>
                <a:gd name="T26" fmla="*/ 330 w 1280"/>
                <a:gd name="T27" fmla="*/ 266 h 1782"/>
                <a:gd name="T28" fmla="*/ 34 w 1280"/>
                <a:gd name="T29" fmla="*/ 256 h 1782"/>
                <a:gd name="T30" fmla="*/ 56 w 1280"/>
                <a:gd name="T31" fmla="*/ 358 h 1782"/>
                <a:gd name="T32" fmla="*/ 62 w 1280"/>
                <a:gd name="T33" fmla="*/ 432 h 1782"/>
                <a:gd name="T34" fmla="*/ 96 w 1280"/>
                <a:gd name="T35" fmla="*/ 438 h 1782"/>
                <a:gd name="T36" fmla="*/ 124 w 1280"/>
                <a:gd name="T37" fmla="*/ 392 h 1782"/>
                <a:gd name="T38" fmla="*/ 130 w 1280"/>
                <a:gd name="T39" fmla="*/ 408 h 1782"/>
                <a:gd name="T40" fmla="*/ 182 w 1280"/>
                <a:gd name="T41" fmla="*/ 412 h 1782"/>
                <a:gd name="T42" fmla="*/ 260 w 1280"/>
                <a:gd name="T43" fmla="*/ 464 h 1782"/>
                <a:gd name="T44" fmla="*/ 330 w 1280"/>
                <a:gd name="T45" fmla="*/ 546 h 1782"/>
                <a:gd name="T46" fmla="*/ 400 w 1280"/>
                <a:gd name="T47" fmla="*/ 718 h 1782"/>
                <a:gd name="T48" fmla="*/ 502 w 1280"/>
                <a:gd name="T49" fmla="*/ 830 h 1782"/>
                <a:gd name="T50" fmla="*/ 576 w 1280"/>
                <a:gd name="T51" fmla="*/ 944 h 1782"/>
                <a:gd name="T52" fmla="*/ 766 w 1280"/>
                <a:gd name="T53" fmla="*/ 1072 h 1782"/>
                <a:gd name="T54" fmla="*/ 850 w 1280"/>
                <a:gd name="T55" fmla="*/ 1406 h 1782"/>
                <a:gd name="T56" fmla="*/ 814 w 1280"/>
                <a:gd name="T57" fmla="*/ 1776 h 1782"/>
                <a:gd name="T58" fmla="*/ 864 w 1280"/>
                <a:gd name="T59" fmla="*/ 1652 h 1782"/>
                <a:gd name="T60" fmla="*/ 914 w 1280"/>
                <a:gd name="T61" fmla="*/ 1578 h 1782"/>
                <a:gd name="T62" fmla="*/ 1084 w 1280"/>
                <a:gd name="T63" fmla="*/ 1356 h 1782"/>
                <a:gd name="T64" fmla="*/ 1112 w 1280"/>
                <a:gd name="T65" fmla="*/ 1180 h 1782"/>
                <a:gd name="T66" fmla="*/ 996 w 1280"/>
                <a:gd name="T67" fmla="*/ 1106 h 1782"/>
                <a:gd name="T68" fmla="*/ 838 w 1280"/>
                <a:gd name="T69" fmla="*/ 1024 h 1782"/>
                <a:gd name="T70" fmla="*/ 694 w 1280"/>
                <a:gd name="T71" fmla="*/ 974 h 1782"/>
                <a:gd name="T72" fmla="*/ 598 w 1280"/>
                <a:gd name="T73" fmla="*/ 940 h 1782"/>
                <a:gd name="T74" fmla="*/ 656 w 1280"/>
                <a:gd name="T75" fmla="*/ 800 h 1782"/>
                <a:gd name="T76" fmla="*/ 760 w 1280"/>
                <a:gd name="T77" fmla="*/ 732 h 1782"/>
                <a:gd name="T78" fmla="*/ 870 w 1280"/>
                <a:gd name="T79" fmla="*/ 602 h 1782"/>
                <a:gd name="T80" fmla="*/ 862 w 1280"/>
                <a:gd name="T81" fmla="*/ 634 h 1782"/>
                <a:gd name="T82" fmla="*/ 896 w 1280"/>
                <a:gd name="T83" fmla="*/ 594 h 1782"/>
                <a:gd name="T84" fmla="*/ 946 w 1280"/>
                <a:gd name="T85" fmla="*/ 528 h 1782"/>
                <a:gd name="T86" fmla="*/ 948 w 1280"/>
                <a:gd name="T87" fmla="*/ 576 h 1782"/>
                <a:gd name="T88" fmla="*/ 992 w 1280"/>
                <a:gd name="T89" fmla="*/ 584 h 1782"/>
                <a:gd name="T90" fmla="*/ 978 w 1280"/>
                <a:gd name="T91" fmla="*/ 524 h 1782"/>
                <a:gd name="T92" fmla="*/ 914 w 1280"/>
                <a:gd name="T93" fmla="*/ 472 h 1782"/>
                <a:gd name="T94" fmla="*/ 852 w 1280"/>
                <a:gd name="T95" fmla="*/ 434 h 1782"/>
                <a:gd name="T96" fmla="*/ 792 w 1280"/>
                <a:gd name="T97" fmla="*/ 442 h 1782"/>
                <a:gd name="T98" fmla="*/ 662 w 1280"/>
                <a:gd name="T99" fmla="*/ 460 h 1782"/>
                <a:gd name="T100" fmla="*/ 690 w 1280"/>
                <a:gd name="T101" fmla="*/ 336 h 1782"/>
                <a:gd name="T102" fmla="*/ 730 w 1280"/>
                <a:gd name="T103" fmla="*/ 284 h 1782"/>
                <a:gd name="T104" fmla="*/ 792 w 1280"/>
                <a:gd name="T105" fmla="*/ 266 h 1782"/>
                <a:gd name="T106" fmla="*/ 848 w 1280"/>
                <a:gd name="T107" fmla="*/ 378 h 1782"/>
                <a:gd name="T108" fmla="*/ 912 w 1280"/>
                <a:gd name="T109" fmla="*/ 340 h 1782"/>
                <a:gd name="T110" fmla="*/ 784 w 1280"/>
                <a:gd name="T111" fmla="*/ 216 h 1782"/>
                <a:gd name="T112" fmla="*/ 708 w 1280"/>
                <a:gd name="T113" fmla="*/ 164 h 1782"/>
                <a:gd name="T114" fmla="*/ 818 w 1280"/>
                <a:gd name="T115" fmla="*/ 88 h 1782"/>
                <a:gd name="T116" fmla="*/ 838 w 1280"/>
                <a:gd name="T117" fmla="*/ 130 h 1782"/>
                <a:gd name="T118" fmla="*/ 988 w 1280"/>
                <a:gd name="T119" fmla="*/ 234 h 1782"/>
                <a:gd name="T120" fmla="*/ 1014 w 1280"/>
                <a:gd name="T121" fmla="*/ 388 h 1782"/>
                <a:gd name="T122" fmla="*/ 1176 w 1280"/>
                <a:gd name="T123" fmla="*/ 278 h 1782"/>
                <a:gd name="T124" fmla="*/ 1274 w 1280"/>
                <a:gd name="T125" fmla="*/ 164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ChangeArrowheads="1"/>
            </p:cNvSpPr>
            <p:nvPr/>
          </p:nvSpPr>
          <p:spPr bwMode="auto">
            <a:xfrm>
              <a:off x="0" y="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4 h 1782"/>
                <a:gd name="T16" fmla="*/ 536 w 1280"/>
                <a:gd name="T17" fmla="*/ 136 h 1782"/>
                <a:gd name="T18" fmla="*/ 582 w 1280"/>
                <a:gd name="T19" fmla="*/ 172 h 1782"/>
                <a:gd name="T20" fmla="*/ 634 w 1280"/>
                <a:gd name="T21" fmla="*/ 180 h 1782"/>
                <a:gd name="T22" fmla="*/ 678 w 1280"/>
                <a:gd name="T23" fmla="*/ 250 h 1782"/>
                <a:gd name="T24" fmla="*/ 496 w 1280"/>
                <a:gd name="T25" fmla="*/ 284 h 1782"/>
                <a:gd name="T26" fmla="*/ 330 w 1280"/>
                <a:gd name="T27" fmla="*/ 266 h 1782"/>
                <a:gd name="T28" fmla="*/ 34 w 1280"/>
                <a:gd name="T29" fmla="*/ 256 h 1782"/>
                <a:gd name="T30" fmla="*/ 56 w 1280"/>
                <a:gd name="T31" fmla="*/ 358 h 1782"/>
                <a:gd name="T32" fmla="*/ 62 w 1280"/>
                <a:gd name="T33" fmla="*/ 432 h 1782"/>
                <a:gd name="T34" fmla="*/ 96 w 1280"/>
                <a:gd name="T35" fmla="*/ 438 h 1782"/>
                <a:gd name="T36" fmla="*/ 124 w 1280"/>
                <a:gd name="T37" fmla="*/ 392 h 1782"/>
                <a:gd name="T38" fmla="*/ 130 w 1280"/>
                <a:gd name="T39" fmla="*/ 408 h 1782"/>
                <a:gd name="T40" fmla="*/ 182 w 1280"/>
                <a:gd name="T41" fmla="*/ 412 h 1782"/>
                <a:gd name="T42" fmla="*/ 260 w 1280"/>
                <a:gd name="T43" fmla="*/ 464 h 1782"/>
                <a:gd name="T44" fmla="*/ 330 w 1280"/>
                <a:gd name="T45" fmla="*/ 546 h 1782"/>
                <a:gd name="T46" fmla="*/ 400 w 1280"/>
                <a:gd name="T47" fmla="*/ 718 h 1782"/>
                <a:gd name="T48" fmla="*/ 502 w 1280"/>
                <a:gd name="T49" fmla="*/ 830 h 1782"/>
                <a:gd name="T50" fmla="*/ 576 w 1280"/>
                <a:gd name="T51" fmla="*/ 944 h 1782"/>
                <a:gd name="T52" fmla="*/ 766 w 1280"/>
                <a:gd name="T53" fmla="*/ 1072 h 1782"/>
                <a:gd name="T54" fmla="*/ 850 w 1280"/>
                <a:gd name="T55" fmla="*/ 1406 h 1782"/>
                <a:gd name="T56" fmla="*/ 814 w 1280"/>
                <a:gd name="T57" fmla="*/ 1776 h 1782"/>
                <a:gd name="T58" fmla="*/ 864 w 1280"/>
                <a:gd name="T59" fmla="*/ 1652 h 1782"/>
                <a:gd name="T60" fmla="*/ 914 w 1280"/>
                <a:gd name="T61" fmla="*/ 1578 h 1782"/>
                <a:gd name="T62" fmla="*/ 1084 w 1280"/>
                <a:gd name="T63" fmla="*/ 1356 h 1782"/>
                <a:gd name="T64" fmla="*/ 1112 w 1280"/>
                <a:gd name="T65" fmla="*/ 1180 h 1782"/>
                <a:gd name="T66" fmla="*/ 996 w 1280"/>
                <a:gd name="T67" fmla="*/ 1106 h 1782"/>
                <a:gd name="T68" fmla="*/ 838 w 1280"/>
                <a:gd name="T69" fmla="*/ 1024 h 1782"/>
                <a:gd name="T70" fmla="*/ 694 w 1280"/>
                <a:gd name="T71" fmla="*/ 974 h 1782"/>
                <a:gd name="T72" fmla="*/ 598 w 1280"/>
                <a:gd name="T73" fmla="*/ 940 h 1782"/>
                <a:gd name="T74" fmla="*/ 656 w 1280"/>
                <a:gd name="T75" fmla="*/ 800 h 1782"/>
                <a:gd name="T76" fmla="*/ 760 w 1280"/>
                <a:gd name="T77" fmla="*/ 732 h 1782"/>
                <a:gd name="T78" fmla="*/ 870 w 1280"/>
                <a:gd name="T79" fmla="*/ 602 h 1782"/>
                <a:gd name="T80" fmla="*/ 862 w 1280"/>
                <a:gd name="T81" fmla="*/ 634 h 1782"/>
                <a:gd name="T82" fmla="*/ 896 w 1280"/>
                <a:gd name="T83" fmla="*/ 594 h 1782"/>
                <a:gd name="T84" fmla="*/ 946 w 1280"/>
                <a:gd name="T85" fmla="*/ 528 h 1782"/>
                <a:gd name="T86" fmla="*/ 948 w 1280"/>
                <a:gd name="T87" fmla="*/ 576 h 1782"/>
                <a:gd name="T88" fmla="*/ 992 w 1280"/>
                <a:gd name="T89" fmla="*/ 584 h 1782"/>
                <a:gd name="T90" fmla="*/ 978 w 1280"/>
                <a:gd name="T91" fmla="*/ 524 h 1782"/>
                <a:gd name="T92" fmla="*/ 914 w 1280"/>
                <a:gd name="T93" fmla="*/ 472 h 1782"/>
                <a:gd name="T94" fmla="*/ 852 w 1280"/>
                <a:gd name="T95" fmla="*/ 434 h 1782"/>
                <a:gd name="T96" fmla="*/ 792 w 1280"/>
                <a:gd name="T97" fmla="*/ 442 h 1782"/>
                <a:gd name="T98" fmla="*/ 662 w 1280"/>
                <a:gd name="T99" fmla="*/ 460 h 1782"/>
                <a:gd name="T100" fmla="*/ 690 w 1280"/>
                <a:gd name="T101" fmla="*/ 336 h 1782"/>
                <a:gd name="T102" fmla="*/ 730 w 1280"/>
                <a:gd name="T103" fmla="*/ 284 h 1782"/>
                <a:gd name="T104" fmla="*/ 792 w 1280"/>
                <a:gd name="T105" fmla="*/ 266 h 1782"/>
                <a:gd name="T106" fmla="*/ 848 w 1280"/>
                <a:gd name="T107" fmla="*/ 378 h 1782"/>
                <a:gd name="T108" fmla="*/ 912 w 1280"/>
                <a:gd name="T109" fmla="*/ 340 h 1782"/>
                <a:gd name="T110" fmla="*/ 784 w 1280"/>
                <a:gd name="T111" fmla="*/ 216 h 1782"/>
                <a:gd name="T112" fmla="*/ 708 w 1280"/>
                <a:gd name="T113" fmla="*/ 164 h 1782"/>
                <a:gd name="T114" fmla="*/ 818 w 1280"/>
                <a:gd name="T115" fmla="*/ 88 h 1782"/>
                <a:gd name="T116" fmla="*/ 838 w 1280"/>
                <a:gd name="T117" fmla="*/ 130 h 1782"/>
                <a:gd name="T118" fmla="*/ 988 w 1280"/>
                <a:gd name="T119" fmla="*/ 234 h 1782"/>
                <a:gd name="T120" fmla="*/ 1014 w 1280"/>
                <a:gd name="T121" fmla="*/ 388 h 1782"/>
                <a:gd name="T122" fmla="*/ 1176 w 1280"/>
                <a:gd name="T123" fmla="*/ 278 h 1782"/>
                <a:gd name="T124" fmla="*/ 1274 w 1280"/>
                <a:gd name="T125" fmla="*/ 164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95" y="78"/>
              <a:ext cx="2275" cy="1336"/>
              <a:chOff x="0" y="0"/>
              <a:chExt cx="2741" cy="1604"/>
            </a:xfrm>
          </p:grpSpPr>
          <p:sp>
            <p:nvSpPr>
              <p:cNvPr id="9" name="Freeform 7"/>
              <p:cNvSpPr>
                <a:spLocks noChangeArrowheads="1"/>
              </p:cNvSpPr>
              <p:nvPr/>
            </p:nvSpPr>
            <p:spPr bwMode="auto">
              <a:xfrm>
                <a:off x="354" y="774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  <a:gd name="T56" fmla="*/ 160 w 160"/>
                  <a:gd name="T5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  <a:lnTo>
                      <a:pt x="160" y="7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>
                <a:spLocks noChangeArrowheads="1"/>
              </p:cNvSpPr>
              <p:nvPr/>
            </p:nvSpPr>
            <p:spPr bwMode="auto">
              <a:xfrm>
                <a:off x="354" y="774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>
                <a:spLocks noChangeArrowheads="1"/>
              </p:cNvSpPr>
              <p:nvPr/>
            </p:nvSpPr>
            <p:spPr bwMode="auto">
              <a:xfrm>
                <a:off x="866" y="200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  <a:gd name="T50" fmla="*/ 92 w 116"/>
                  <a:gd name="T51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  <a:lnTo>
                      <a:pt x="92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 noChangeArrowheads="1"/>
              </p:cNvSpPr>
              <p:nvPr/>
            </p:nvSpPr>
            <p:spPr bwMode="auto">
              <a:xfrm>
                <a:off x="866" y="200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 noChangeArrowheads="1"/>
              </p:cNvSpPr>
              <p:nvPr/>
            </p:nvSpPr>
            <p:spPr bwMode="auto">
              <a:xfrm>
                <a:off x="0" y="80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  <a:gd name="T94" fmla="*/ 204 w 208"/>
                  <a:gd name="T9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  <a:lnTo>
                      <a:pt x="204" y="9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 noChangeArrowheads="1"/>
              </p:cNvSpPr>
              <p:nvPr/>
            </p:nvSpPr>
            <p:spPr bwMode="auto">
              <a:xfrm>
                <a:off x="0" y="80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 noChangeArrowheads="1"/>
              </p:cNvSpPr>
              <p:nvPr/>
            </p:nvSpPr>
            <p:spPr bwMode="auto">
              <a:xfrm>
                <a:off x="180" y="90"/>
                <a:ext cx="6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  <a:gd name="T92" fmla="*/ 56 w 56"/>
                  <a:gd name="T93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 noChangeArrowheads="1"/>
              </p:cNvSpPr>
              <p:nvPr/>
            </p:nvSpPr>
            <p:spPr bwMode="auto">
              <a:xfrm>
                <a:off x="180" y="90"/>
                <a:ext cx="6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 noChangeArrowheads="1"/>
              </p:cNvSpPr>
              <p:nvPr/>
            </p:nvSpPr>
            <p:spPr bwMode="auto">
              <a:xfrm>
                <a:off x="14" y="0"/>
                <a:ext cx="159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  <a:gd name="T102" fmla="*/ 158 w 158"/>
                  <a:gd name="T103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 noChangeArrowheads="1"/>
              </p:cNvSpPr>
              <p:nvPr/>
            </p:nvSpPr>
            <p:spPr bwMode="auto">
              <a:xfrm>
                <a:off x="14" y="0"/>
                <a:ext cx="159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 noChangeArrowheads="1"/>
              </p:cNvSpPr>
              <p:nvPr/>
            </p:nvSpPr>
            <p:spPr bwMode="auto">
              <a:xfrm>
                <a:off x="1007" y="386"/>
                <a:ext cx="32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  <a:gd name="T62" fmla="*/ 6 w 30"/>
                  <a:gd name="T63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 noChangeArrowheads="1"/>
              </p:cNvSpPr>
              <p:nvPr/>
            </p:nvSpPr>
            <p:spPr bwMode="auto">
              <a:xfrm>
                <a:off x="1007" y="386"/>
                <a:ext cx="32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>
                <a:spLocks noChangeArrowheads="1"/>
              </p:cNvSpPr>
              <p:nvPr/>
            </p:nvSpPr>
            <p:spPr bwMode="auto">
              <a:xfrm>
                <a:off x="1044" y="334"/>
                <a:ext cx="64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0"/>
              <p:cNvSpPr>
                <a:spLocks noChangeArrowheads="1"/>
              </p:cNvSpPr>
              <p:nvPr/>
            </p:nvSpPr>
            <p:spPr bwMode="auto">
              <a:xfrm>
                <a:off x="1044" y="334"/>
                <a:ext cx="64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 noChangeArrowheads="1"/>
              </p:cNvSpPr>
              <p:nvPr/>
            </p:nvSpPr>
            <p:spPr bwMode="auto">
              <a:xfrm>
                <a:off x="1776" y="137"/>
                <a:ext cx="8" cy="1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 noChangeArrowheads="1"/>
              </p:cNvSpPr>
              <p:nvPr/>
            </p:nvSpPr>
            <p:spPr bwMode="auto">
              <a:xfrm>
                <a:off x="1776" y="137"/>
                <a:ext cx="8" cy="1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 noChangeArrowheads="1"/>
              </p:cNvSpPr>
              <p:nvPr/>
            </p:nvSpPr>
            <p:spPr bwMode="auto">
              <a:xfrm>
                <a:off x="1568" y="32"/>
                <a:ext cx="142" cy="134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 noChangeArrowheads="1"/>
              </p:cNvSpPr>
              <p:nvPr/>
            </p:nvSpPr>
            <p:spPr bwMode="auto">
              <a:xfrm>
                <a:off x="1568" y="32"/>
                <a:ext cx="142" cy="134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>
                <a:spLocks noEditPoints="1" noChangeArrowheads="1"/>
              </p:cNvSpPr>
              <p:nvPr/>
            </p:nvSpPr>
            <p:spPr bwMode="auto">
              <a:xfrm>
                <a:off x="946" y="46"/>
                <a:ext cx="1795" cy="1404"/>
              </a:xfrm>
              <a:custGeom>
                <a:avLst/>
                <a:gdLst>
                  <a:gd name="T0" fmla="*/ 1632 w 1796"/>
                  <a:gd name="T1" fmla="*/ 152 h 1416"/>
                  <a:gd name="T2" fmla="*/ 1476 w 1796"/>
                  <a:gd name="T3" fmla="*/ 114 h 1416"/>
                  <a:gd name="T4" fmla="*/ 1368 w 1796"/>
                  <a:gd name="T5" fmla="*/ 124 h 1416"/>
                  <a:gd name="T6" fmla="*/ 1224 w 1796"/>
                  <a:gd name="T7" fmla="*/ 90 h 1416"/>
                  <a:gd name="T8" fmla="*/ 1140 w 1796"/>
                  <a:gd name="T9" fmla="*/ 88 h 1416"/>
                  <a:gd name="T10" fmla="*/ 1150 w 1796"/>
                  <a:gd name="T11" fmla="*/ 18 h 1416"/>
                  <a:gd name="T12" fmla="*/ 946 w 1796"/>
                  <a:gd name="T13" fmla="*/ 30 h 1416"/>
                  <a:gd name="T14" fmla="*/ 894 w 1796"/>
                  <a:gd name="T15" fmla="*/ 106 h 1416"/>
                  <a:gd name="T16" fmla="*/ 876 w 1796"/>
                  <a:gd name="T17" fmla="*/ 116 h 1416"/>
                  <a:gd name="T18" fmla="*/ 840 w 1796"/>
                  <a:gd name="T19" fmla="*/ 120 h 1416"/>
                  <a:gd name="T20" fmla="*/ 794 w 1796"/>
                  <a:gd name="T21" fmla="*/ 78 h 1416"/>
                  <a:gd name="T22" fmla="*/ 696 w 1796"/>
                  <a:gd name="T23" fmla="*/ 150 h 1416"/>
                  <a:gd name="T24" fmla="*/ 560 w 1796"/>
                  <a:gd name="T25" fmla="*/ 174 h 1416"/>
                  <a:gd name="T26" fmla="*/ 518 w 1796"/>
                  <a:gd name="T27" fmla="*/ 204 h 1416"/>
                  <a:gd name="T28" fmla="*/ 466 w 1796"/>
                  <a:gd name="T29" fmla="*/ 170 h 1416"/>
                  <a:gd name="T30" fmla="*/ 338 w 1796"/>
                  <a:gd name="T31" fmla="*/ 114 h 1416"/>
                  <a:gd name="T32" fmla="*/ 272 w 1796"/>
                  <a:gd name="T33" fmla="*/ 210 h 1416"/>
                  <a:gd name="T34" fmla="*/ 206 w 1796"/>
                  <a:gd name="T35" fmla="*/ 302 h 1416"/>
                  <a:gd name="T36" fmla="*/ 286 w 1796"/>
                  <a:gd name="T37" fmla="*/ 344 h 1416"/>
                  <a:gd name="T38" fmla="*/ 304 w 1796"/>
                  <a:gd name="T39" fmla="*/ 224 h 1416"/>
                  <a:gd name="T40" fmla="*/ 368 w 1796"/>
                  <a:gd name="T41" fmla="*/ 228 h 1416"/>
                  <a:gd name="T42" fmla="*/ 428 w 1796"/>
                  <a:gd name="T43" fmla="*/ 266 h 1416"/>
                  <a:gd name="T44" fmla="*/ 388 w 1796"/>
                  <a:gd name="T45" fmla="*/ 304 h 1416"/>
                  <a:gd name="T46" fmla="*/ 258 w 1796"/>
                  <a:gd name="T47" fmla="*/ 366 h 1416"/>
                  <a:gd name="T48" fmla="*/ 172 w 1796"/>
                  <a:gd name="T49" fmla="*/ 414 h 1416"/>
                  <a:gd name="T50" fmla="*/ 76 w 1796"/>
                  <a:gd name="T51" fmla="*/ 512 h 1416"/>
                  <a:gd name="T52" fmla="*/ 150 w 1796"/>
                  <a:gd name="T53" fmla="*/ 550 h 1416"/>
                  <a:gd name="T54" fmla="*/ 274 w 1796"/>
                  <a:gd name="T55" fmla="*/ 536 h 1416"/>
                  <a:gd name="T56" fmla="*/ 320 w 1796"/>
                  <a:gd name="T57" fmla="*/ 548 h 1416"/>
                  <a:gd name="T58" fmla="*/ 350 w 1796"/>
                  <a:gd name="T59" fmla="*/ 592 h 1416"/>
                  <a:gd name="T60" fmla="*/ 370 w 1796"/>
                  <a:gd name="T61" fmla="*/ 538 h 1416"/>
                  <a:gd name="T62" fmla="*/ 468 w 1796"/>
                  <a:gd name="T63" fmla="*/ 652 h 1416"/>
                  <a:gd name="T64" fmla="*/ 254 w 1796"/>
                  <a:gd name="T65" fmla="*/ 602 h 1416"/>
                  <a:gd name="T66" fmla="*/ 84 w 1796"/>
                  <a:gd name="T67" fmla="*/ 638 h 1416"/>
                  <a:gd name="T68" fmla="*/ 64 w 1796"/>
                  <a:gd name="T69" fmla="*/ 960 h 1416"/>
                  <a:gd name="T70" fmla="*/ 230 w 1796"/>
                  <a:gd name="T71" fmla="*/ 972 h 1416"/>
                  <a:gd name="T72" fmla="*/ 290 w 1796"/>
                  <a:gd name="T73" fmla="*/ 1284 h 1416"/>
                  <a:gd name="T74" fmla="*/ 458 w 1796"/>
                  <a:gd name="T75" fmla="*/ 1292 h 1416"/>
                  <a:gd name="T76" fmla="*/ 530 w 1796"/>
                  <a:gd name="T77" fmla="*/ 1020 h 1416"/>
                  <a:gd name="T78" fmla="*/ 528 w 1796"/>
                  <a:gd name="T79" fmla="*/ 870 h 1416"/>
                  <a:gd name="T80" fmla="*/ 520 w 1796"/>
                  <a:gd name="T81" fmla="*/ 794 h 1416"/>
                  <a:gd name="T82" fmla="*/ 656 w 1796"/>
                  <a:gd name="T83" fmla="*/ 720 h 1416"/>
                  <a:gd name="T84" fmla="*/ 630 w 1796"/>
                  <a:gd name="T85" fmla="*/ 710 h 1416"/>
                  <a:gd name="T86" fmla="*/ 772 w 1796"/>
                  <a:gd name="T87" fmla="*/ 760 h 1416"/>
                  <a:gd name="T88" fmla="*/ 858 w 1796"/>
                  <a:gd name="T89" fmla="*/ 916 h 1416"/>
                  <a:gd name="T90" fmla="*/ 938 w 1796"/>
                  <a:gd name="T91" fmla="*/ 772 h 1416"/>
                  <a:gd name="T92" fmla="*/ 1004 w 1796"/>
                  <a:gd name="T93" fmla="*/ 834 h 1416"/>
                  <a:gd name="T94" fmla="*/ 1064 w 1796"/>
                  <a:gd name="T95" fmla="*/ 994 h 1416"/>
                  <a:gd name="T96" fmla="*/ 1118 w 1796"/>
                  <a:gd name="T97" fmla="*/ 862 h 1416"/>
                  <a:gd name="T98" fmla="*/ 1148 w 1796"/>
                  <a:gd name="T99" fmla="*/ 786 h 1416"/>
                  <a:gd name="T100" fmla="*/ 1232 w 1796"/>
                  <a:gd name="T101" fmla="*/ 588 h 1416"/>
                  <a:gd name="T102" fmla="*/ 1272 w 1796"/>
                  <a:gd name="T103" fmla="*/ 566 h 1416"/>
                  <a:gd name="T104" fmla="*/ 1300 w 1796"/>
                  <a:gd name="T105" fmla="*/ 546 h 1416"/>
                  <a:gd name="T106" fmla="*/ 1364 w 1796"/>
                  <a:gd name="T107" fmla="*/ 486 h 1416"/>
                  <a:gd name="T108" fmla="*/ 1330 w 1796"/>
                  <a:gd name="T109" fmla="*/ 366 h 1416"/>
                  <a:gd name="T110" fmla="*/ 1532 w 1796"/>
                  <a:gd name="T111" fmla="*/ 274 h 1416"/>
                  <a:gd name="T112" fmla="*/ 1552 w 1796"/>
                  <a:gd name="T113" fmla="*/ 406 h 1416"/>
                  <a:gd name="T114" fmla="*/ 1660 w 1796"/>
                  <a:gd name="T115" fmla="*/ 278 h 1416"/>
                  <a:gd name="T116" fmla="*/ 1768 w 1796"/>
                  <a:gd name="T117" fmla="*/ 206 h 1416"/>
                  <a:gd name="T118" fmla="*/ 812 w 1796"/>
                  <a:gd name="T119" fmla="*/ 188 h 1416"/>
                  <a:gd name="T120" fmla="*/ 834 w 1796"/>
                  <a:gd name="T121" fmla="*/ 162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  <a:close/>
                    <a:moveTo>
                      <a:pt x="818" y="196"/>
                    </a:moveTo>
                    <a:lnTo>
                      <a:pt x="822" y="188"/>
                    </a:lnTo>
                    <a:lnTo>
                      <a:pt x="824" y="182"/>
                    </a:lnTo>
                    <a:lnTo>
                      <a:pt x="828" y="174"/>
                    </a:lnTo>
                    <a:lnTo>
                      <a:pt x="824" y="172"/>
                    </a:lnTo>
                    <a:lnTo>
                      <a:pt x="822" y="170"/>
                    </a:lnTo>
                    <a:lnTo>
                      <a:pt x="818" y="176"/>
                    </a:lnTo>
                    <a:lnTo>
                      <a:pt x="816" y="182"/>
                    </a:lnTo>
                    <a:lnTo>
                      <a:pt x="812" y="188"/>
                    </a:lnTo>
                    <a:lnTo>
                      <a:pt x="808" y="194"/>
                    </a:lnTo>
                    <a:lnTo>
                      <a:pt x="804" y="198"/>
                    </a:lnTo>
                    <a:lnTo>
                      <a:pt x="798" y="200"/>
                    </a:lnTo>
                    <a:lnTo>
                      <a:pt x="792" y="200"/>
                    </a:lnTo>
                    <a:lnTo>
                      <a:pt x="790" y="194"/>
                    </a:lnTo>
                    <a:lnTo>
                      <a:pt x="790" y="190"/>
                    </a:lnTo>
                    <a:lnTo>
                      <a:pt x="792" y="186"/>
                    </a:lnTo>
                    <a:lnTo>
                      <a:pt x="794" y="184"/>
                    </a:lnTo>
                    <a:lnTo>
                      <a:pt x="798" y="182"/>
                    </a:lnTo>
                    <a:lnTo>
                      <a:pt x="802" y="178"/>
                    </a:lnTo>
                    <a:lnTo>
                      <a:pt x="804" y="176"/>
                    </a:lnTo>
                    <a:lnTo>
                      <a:pt x="808" y="170"/>
                    </a:lnTo>
                    <a:lnTo>
                      <a:pt x="810" y="166"/>
                    </a:lnTo>
                    <a:lnTo>
                      <a:pt x="812" y="164"/>
                    </a:lnTo>
                    <a:lnTo>
                      <a:pt x="814" y="160"/>
                    </a:lnTo>
                    <a:lnTo>
                      <a:pt x="814" y="158"/>
                    </a:lnTo>
                    <a:lnTo>
                      <a:pt x="814" y="154"/>
                    </a:lnTo>
                    <a:lnTo>
                      <a:pt x="812" y="148"/>
                    </a:lnTo>
                    <a:lnTo>
                      <a:pt x="826" y="154"/>
                    </a:lnTo>
                    <a:lnTo>
                      <a:pt x="834" y="162"/>
                    </a:lnTo>
                    <a:lnTo>
                      <a:pt x="842" y="172"/>
                    </a:lnTo>
                    <a:lnTo>
                      <a:pt x="844" y="182"/>
                    </a:lnTo>
                    <a:lnTo>
                      <a:pt x="840" y="190"/>
                    </a:lnTo>
                    <a:lnTo>
                      <a:pt x="832" y="196"/>
                    </a:lnTo>
                    <a:lnTo>
                      <a:pt x="818" y="19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 noChangeArrowheads="1"/>
              </p:cNvSpPr>
              <p:nvPr/>
            </p:nvSpPr>
            <p:spPr bwMode="auto">
              <a:xfrm>
                <a:off x="946" y="46"/>
                <a:ext cx="1795" cy="1404"/>
              </a:xfrm>
              <a:custGeom>
                <a:avLst/>
                <a:gdLst>
                  <a:gd name="T0" fmla="*/ 1638 w 1796"/>
                  <a:gd name="T1" fmla="*/ 154 h 1416"/>
                  <a:gd name="T2" fmla="*/ 1504 w 1796"/>
                  <a:gd name="T3" fmla="*/ 120 h 1416"/>
                  <a:gd name="T4" fmla="*/ 1376 w 1796"/>
                  <a:gd name="T5" fmla="*/ 112 h 1416"/>
                  <a:gd name="T6" fmla="*/ 1242 w 1796"/>
                  <a:gd name="T7" fmla="*/ 92 h 1416"/>
                  <a:gd name="T8" fmla="*/ 1160 w 1796"/>
                  <a:gd name="T9" fmla="*/ 66 h 1416"/>
                  <a:gd name="T10" fmla="*/ 1118 w 1796"/>
                  <a:gd name="T11" fmla="*/ 56 h 1416"/>
                  <a:gd name="T12" fmla="*/ 1006 w 1796"/>
                  <a:gd name="T13" fmla="*/ 40 h 1416"/>
                  <a:gd name="T14" fmla="*/ 876 w 1796"/>
                  <a:gd name="T15" fmla="*/ 80 h 1416"/>
                  <a:gd name="T16" fmla="*/ 892 w 1796"/>
                  <a:gd name="T17" fmla="*/ 146 h 1416"/>
                  <a:gd name="T18" fmla="*/ 852 w 1796"/>
                  <a:gd name="T19" fmla="*/ 92 h 1416"/>
                  <a:gd name="T20" fmla="*/ 824 w 1796"/>
                  <a:gd name="T21" fmla="*/ 88 h 1416"/>
                  <a:gd name="T22" fmla="*/ 764 w 1796"/>
                  <a:gd name="T23" fmla="*/ 148 h 1416"/>
                  <a:gd name="T24" fmla="*/ 646 w 1796"/>
                  <a:gd name="T25" fmla="*/ 152 h 1416"/>
                  <a:gd name="T26" fmla="*/ 544 w 1796"/>
                  <a:gd name="T27" fmla="*/ 164 h 1416"/>
                  <a:gd name="T28" fmla="*/ 502 w 1796"/>
                  <a:gd name="T29" fmla="*/ 220 h 1416"/>
                  <a:gd name="T30" fmla="*/ 474 w 1796"/>
                  <a:gd name="T31" fmla="*/ 134 h 1416"/>
                  <a:gd name="T32" fmla="*/ 320 w 1796"/>
                  <a:gd name="T33" fmla="*/ 128 h 1416"/>
                  <a:gd name="T34" fmla="*/ 250 w 1796"/>
                  <a:gd name="T35" fmla="*/ 220 h 1416"/>
                  <a:gd name="T36" fmla="*/ 210 w 1796"/>
                  <a:gd name="T37" fmla="*/ 304 h 1416"/>
                  <a:gd name="T38" fmla="*/ 286 w 1796"/>
                  <a:gd name="T39" fmla="*/ 344 h 1416"/>
                  <a:gd name="T40" fmla="*/ 310 w 1796"/>
                  <a:gd name="T41" fmla="*/ 224 h 1416"/>
                  <a:gd name="T42" fmla="*/ 376 w 1796"/>
                  <a:gd name="T43" fmla="*/ 218 h 1416"/>
                  <a:gd name="T44" fmla="*/ 432 w 1796"/>
                  <a:gd name="T45" fmla="*/ 278 h 1416"/>
                  <a:gd name="T46" fmla="*/ 408 w 1796"/>
                  <a:gd name="T47" fmla="*/ 292 h 1416"/>
                  <a:gd name="T48" fmla="*/ 340 w 1796"/>
                  <a:gd name="T49" fmla="*/ 354 h 1416"/>
                  <a:gd name="T50" fmla="*/ 196 w 1796"/>
                  <a:gd name="T51" fmla="*/ 402 h 1416"/>
                  <a:gd name="T52" fmla="*/ 152 w 1796"/>
                  <a:gd name="T53" fmla="*/ 506 h 1416"/>
                  <a:gd name="T54" fmla="*/ 76 w 1796"/>
                  <a:gd name="T55" fmla="*/ 580 h 1416"/>
                  <a:gd name="T56" fmla="*/ 240 w 1796"/>
                  <a:gd name="T57" fmla="*/ 500 h 1416"/>
                  <a:gd name="T58" fmla="*/ 282 w 1796"/>
                  <a:gd name="T59" fmla="*/ 594 h 1416"/>
                  <a:gd name="T60" fmla="*/ 292 w 1796"/>
                  <a:gd name="T61" fmla="*/ 474 h 1416"/>
                  <a:gd name="T62" fmla="*/ 378 w 1796"/>
                  <a:gd name="T63" fmla="*/ 578 h 1416"/>
                  <a:gd name="T64" fmla="*/ 402 w 1796"/>
                  <a:gd name="T65" fmla="*/ 586 h 1416"/>
                  <a:gd name="T66" fmla="*/ 376 w 1796"/>
                  <a:gd name="T67" fmla="*/ 660 h 1416"/>
                  <a:gd name="T68" fmla="*/ 194 w 1796"/>
                  <a:gd name="T69" fmla="*/ 590 h 1416"/>
                  <a:gd name="T70" fmla="*/ 68 w 1796"/>
                  <a:gd name="T71" fmla="*/ 658 h 1416"/>
                  <a:gd name="T72" fmla="*/ 112 w 1796"/>
                  <a:gd name="T73" fmla="*/ 982 h 1416"/>
                  <a:gd name="T74" fmla="*/ 250 w 1796"/>
                  <a:gd name="T75" fmla="*/ 960 h 1416"/>
                  <a:gd name="T76" fmla="*/ 300 w 1796"/>
                  <a:gd name="T77" fmla="*/ 1314 h 1416"/>
                  <a:gd name="T78" fmla="*/ 458 w 1796"/>
                  <a:gd name="T79" fmla="*/ 1292 h 1416"/>
                  <a:gd name="T80" fmla="*/ 516 w 1796"/>
                  <a:gd name="T81" fmla="*/ 1038 h 1416"/>
                  <a:gd name="T82" fmla="*/ 530 w 1796"/>
                  <a:gd name="T83" fmla="*/ 878 h 1416"/>
                  <a:gd name="T84" fmla="*/ 502 w 1796"/>
                  <a:gd name="T85" fmla="*/ 750 h 1416"/>
                  <a:gd name="T86" fmla="*/ 678 w 1796"/>
                  <a:gd name="T87" fmla="*/ 746 h 1416"/>
                  <a:gd name="T88" fmla="*/ 590 w 1796"/>
                  <a:gd name="T89" fmla="*/ 672 h 1416"/>
                  <a:gd name="T90" fmla="*/ 744 w 1796"/>
                  <a:gd name="T91" fmla="*/ 728 h 1416"/>
                  <a:gd name="T92" fmla="*/ 822 w 1796"/>
                  <a:gd name="T93" fmla="*/ 874 h 1416"/>
                  <a:gd name="T94" fmla="*/ 870 w 1796"/>
                  <a:gd name="T95" fmla="*/ 830 h 1416"/>
                  <a:gd name="T96" fmla="*/ 974 w 1796"/>
                  <a:gd name="T97" fmla="*/ 766 h 1416"/>
                  <a:gd name="T98" fmla="*/ 1042 w 1796"/>
                  <a:gd name="T99" fmla="*/ 940 h 1416"/>
                  <a:gd name="T100" fmla="*/ 1042 w 1796"/>
                  <a:gd name="T101" fmla="*/ 908 h 1416"/>
                  <a:gd name="T102" fmla="*/ 1116 w 1796"/>
                  <a:gd name="T103" fmla="*/ 774 h 1416"/>
                  <a:gd name="T104" fmla="*/ 1208 w 1796"/>
                  <a:gd name="T105" fmla="*/ 742 h 1416"/>
                  <a:gd name="T106" fmla="*/ 1196 w 1796"/>
                  <a:gd name="T107" fmla="*/ 564 h 1416"/>
                  <a:gd name="T108" fmla="*/ 1276 w 1796"/>
                  <a:gd name="T109" fmla="*/ 610 h 1416"/>
                  <a:gd name="T110" fmla="*/ 1304 w 1796"/>
                  <a:gd name="T111" fmla="*/ 526 h 1416"/>
                  <a:gd name="T112" fmla="*/ 1394 w 1796"/>
                  <a:gd name="T113" fmla="*/ 442 h 1416"/>
                  <a:gd name="T114" fmla="*/ 1332 w 1796"/>
                  <a:gd name="T115" fmla="*/ 356 h 1416"/>
                  <a:gd name="T116" fmla="*/ 1540 w 1796"/>
                  <a:gd name="T117" fmla="*/ 264 h 1416"/>
                  <a:gd name="T118" fmla="*/ 1552 w 1796"/>
                  <a:gd name="T119" fmla="*/ 406 h 1416"/>
                  <a:gd name="T120" fmla="*/ 1658 w 1796"/>
                  <a:gd name="T121" fmla="*/ 278 h 1416"/>
                  <a:gd name="T122" fmla="*/ 1758 w 1796"/>
                  <a:gd name="T123" fmla="*/ 198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ChangeArrowheads="1"/>
              </p:cNvSpPr>
              <p:nvPr/>
            </p:nvSpPr>
            <p:spPr bwMode="auto">
              <a:xfrm>
                <a:off x="1736" y="182"/>
                <a:ext cx="66" cy="52"/>
              </a:xfrm>
              <a:custGeom>
                <a:avLst/>
                <a:gdLst>
                  <a:gd name="T0" fmla="*/ 28 w 54"/>
                  <a:gd name="T1" fmla="*/ 48 h 52"/>
                  <a:gd name="T2" fmla="*/ 32 w 54"/>
                  <a:gd name="T3" fmla="*/ 40 h 52"/>
                  <a:gd name="T4" fmla="*/ 34 w 54"/>
                  <a:gd name="T5" fmla="*/ 34 h 52"/>
                  <a:gd name="T6" fmla="*/ 38 w 54"/>
                  <a:gd name="T7" fmla="*/ 26 h 52"/>
                  <a:gd name="T8" fmla="*/ 34 w 54"/>
                  <a:gd name="T9" fmla="*/ 24 h 52"/>
                  <a:gd name="T10" fmla="*/ 32 w 54"/>
                  <a:gd name="T11" fmla="*/ 22 h 52"/>
                  <a:gd name="T12" fmla="*/ 28 w 54"/>
                  <a:gd name="T13" fmla="*/ 28 h 52"/>
                  <a:gd name="T14" fmla="*/ 26 w 54"/>
                  <a:gd name="T15" fmla="*/ 34 h 52"/>
                  <a:gd name="T16" fmla="*/ 22 w 54"/>
                  <a:gd name="T17" fmla="*/ 40 h 52"/>
                  <a:gd name="T18" fmla="*/ 18 w 54"/>
                  <a:gd name="T19" fmla="*/ 46 h 52"/>
                  <a:gd name="T20" fmla="*/ 14 w 54"/>
                  <a:gd name="T21" fmla="*/ 50 h 52"/>
                  <a:gd name="T22" fmla="*/ 8 w 54"/>
                  <a:gd name="T23" fmla="*/ 52 h 52"/>
                  <a:gd name="T24" fmla="*/ 2 w 54"/>
                  <a:gd name="T25" fmla="*/ 52 h 52"/>
                  <a:gd name="T26" fmla="*/ 0 w 54"/>
                  <a:gd name="T27" fmla="*/ 46 h 52"/>
                  <a:gd name="T28" fmla="*/ 0 w 54"/>
                  <a:gd name="T29" fmla="*/ 42 h 52"/>
                  <a:gd name="T30" fmla="*/ 2 w 54"/>
                  <a:gd name="T31" fmla="*/ 38 h 52"/>
                  <a:gd name="T32" fmla="*/ 4 w 54"/>
                  <a:gd name="T33" fmla="*/ 36 h 52"/>
                  <a:gd name="T34" fmla="*/ 8 w 54"/>
                  <a:gd name="T35" fmla="*/ 34 h 52"/>
                  <a:gd name="T36" fmla="*/ 12 w 54"/>
                  <a:gd name="T37" fmla="*/ 30 h 52"/>
                  <a:gd name="T38" fmla="*/ 14 w 54"/>
                  <a:gd name="T39" fmla="*/ 28 h 52"/>
                  <a:gd name="T40" fmla="*/ 18 w 54"/>
                  <a:gd name="T41" fmla="*/ 22 h 52"/>
                  <a:gd name="T42" fmla="*/ 20 w 54"/>
                  <a:gd name="T43" fmla="*/ 18 h 52"/>
                  <a:gd name="T44" fmla="*/ 22 w 54"/>
                  <a:gd name="T45" fmla="*/ 16 h 52"/>
                  <a:gd name="T46" fmla="*/ 24 w 54"/>
                  <a:gd name="T47" fmla="*/ 12 h 52"/>
                  <a:gd name="T48" fmla="*/ 24 w 54"/>
                  <a:gd name="T49" fmla="*/ 10 h 52"/>
                  <a:gd name="T50" fmla="*/ 24 w 54"/>
                  <a:gd name="T51" fmla="*/ 6 h 52"/>
                  <a:gd name="T52" fmla="*/ 22 w 54"/>
                  <a:gd name="T53" fmla="*/ 0 h 52"/>
                  <a:gd name="T54" fmla="*/ 36 w 54"/>
                  <a:gd name="T55" fmla="*/ 6 h 52"/>
                  <a:gd name="T56" fmla="*/ 44 w 54"/>
                  <a:gd name="T57" fmla="*/ 14 h 52"/>
                  <a:gd name="T58" fmla="*/ 52 w 54"/>
                  <a:gd name="T59" fmla="*/ 24 h 52"/>
                  <a:gd name="T60" fmla="*/ 54 w 54"/>
                  <a:gd name="T61" fmla="*/ 34 h 52"/>
                  <a:gd name="T62" fmla="*/ 50 w 54"/>
                  <a:gd name="T63" fmla="*/ 42 h 52"/>
                  <a:gd name="T64" fmla="*/ 42 w 54"/>
                  <a:gd name="T65" fmla="*/ 48 h 52"/>
                  <a:gd name="T66" fmla="*/ 28 w 54"/>
                  <a:gd name="T6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2">
                    <a:moveTo>
                      <a:pt x="28" y="48"/>
                    </a:moveTo>
                    <a:lnTo>
                      <a:pt x="32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28" y="28"/>
                    </a:lnTo>
                    <a:lnTo>
                      <a:pt x="26" y="34"/>
                    </a:lnTo>
                    <a:lnTo>
                      <a:pt x="22" y="40"/>
                    </a:lnTo>
                    <a:lnTo>
                      <a:pt x="18" y="46"/>
                    </a:lnTo>
                    <a:lnTo>
                      <a:pt x="14" y="50"/>
                    </a:lnTo>
                    <a:lnTo>
                      <a:pt x="8" y="52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2" y="30"/>
                    </a:lnTo>
                    <a:lnTo>
                      <a:pt x="14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2" y="0"/>
                    </a:lnTo>
                    <a:lnTo>
                      <a:pt x="36" y="6"/>
                    </a:lnTo>
                    <a:lnTo>
                      <a:pt x="44" y="14"/>
                    </a:lnTo>
                    <a:lnTo>
                      <a:pt x="52" y="24"/>
                    </a:lnTo>
                    <a:lnTo>
                      <a:pt x="54" y="34"/>
                    </a:lnTo>
                    <a:lnTo>
                      <a:pt x="50" y="42"/>
                    </a:lnTo>
                    <a:lnTo>
                      <a:pt x="42" y="48"/>
                    </a:lnTo>
                    <a:lnTo>
                      <a:pt x="28" y="4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ChangeArrowheads="1"/>
              </p:cNvSpPr>
              <p:nvPr/>
            </p:nvSpPr>
            <p:spPr bwMode="auto">
              <a:xfrm>
                <a:off x="2242" y="398"/>
                <a:ext cx="197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9"/>
              <p:cNvSpPr>
                <a:spLocks noChangeArrowheads="1"/>
              </p:cNvSpPr>
              <p:nvPr/>
            </p:nvSpPr>
            <p:spPr bwMode="auto">
              <a:xfrm>
                <a:off x="2242" y="398"/>
                <a:ext cx="197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>
                <a:spLocks noChangeArrowheads="1"/>
              </p:cNvSpPr>
              <p:nvPr/>
            </p:nvSpPr>
            <p:spPr bwMode="auto">
              <a:xfrm>
                <a:off x="2054" y="758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  <a:lnTo>
                      <a:pt x="110" y="8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>
                <a:spLocks noChangeArrowheads="1"/>
              </p:cNvSpPr>
              <p:nvPr/>
            </p:nvSpPr>
            <p:spPr bwMode="auto">
              <a:xfrm>
                <a:off x="2054" y="758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>
                <a:spLocks noChangeArrowheads="1"/>
              </p:cNvSpPr>
              <p:nvPr/>
            </p:nvSpPr>
            <p:spPr bwMode="auto">
              <a:xfrm>
                <a:off x="1938" y="978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 noChangeArrowheads="1"/>
              </p:cNvSpPr>
              <p:nvPr/>
            </p:nvSpPr>
            <p:spPr bwMode="auto">
              <a:xfrm>
                <a:off x="1938" y="978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 noChangeArrowheads="1"/>
              </p:cNvSpPr>
              <p:nvPr/>
            </p:nvSpPr>
            <p:spPr bwMode="auto">
              <a:xfrm>
                <a:off x="2110" y="1020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300 w 336"/>
                  <a:gd name="T113" fmla="*/ 138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  <a:lnTo>
                      <a:pt x="300" y="13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>
                <a:spLocks noChangeArrowheads="1"/>
              </p:cNvSpPr>
              <p:nvPr/>
            </p:nvSpPr>
            <p:spPr bwMode="auto">
              <a:xfrm>
                <a:off x="2110" y="1020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>
                <a:spLocks noChangeArrowheads="1"/>
              </p:cNvSpPr>
              <p:nvPr/>
            </p:nvSpPr>
            <p:spPr bwMode="auto">
              <a:xfrm>
                <a:off x="1476" y="1184"/>
                <a:ext cx="67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  <a:gd name="T108" fmla="*/ 68 w 68"/>
                  <a:gd name="T10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 noChangeArrowheads="1"/>
              </p:cNvSpPr>
              <p:nvPr/>
            </p:nvSpPr>
            <p:spPr bwMode="auto">
              <a:xfrm>
                <a:off x="1476" y="1184"/>
                <a:ext cx="67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 noChangeArrowheads="1"/>
              </p:cNvSpPr>
              <p:nvPr/>
            </p:nvSpPr>
            <p:spPr bwMode="auto">
              <a:xfrm>
                <a:off x="2591" y="1596"/>
                <a:ext cx="7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 noChangeArrowheads="1"/>
              </p:cNvSpPr>
              <p:nvPr/>
            </p:nvSpPr>
            <p:spPr bwMode="auto">
              <a:xfrm>
                <a:off x="2591" y="1596"/>
                <a:ext cx="7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>
                <a:spLocks noChangeArrowheads="1"/>
              </p:cNvSpPr>
              <p:nvPr/>
            </p:nvSpPr>
            <p:spPr bwMode="auto">
              <a:xfrm>
                <a:off x="2598" y="1440"/>
                <a:ext cx="66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>
                <a:spLocks noChangeArrowheads="1"/>
              </p:cNvSpPr>
              <p:nvPr/>
            </p:nvSpPr>
            <p:spPr bwMode="auto">
              <a:xfrm>
                <a:off x="2598" y="1440"/>
                <a:ext cx="66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>
                <a:spLocks noChangeArrowheads="1"/>
              </p:cNvSpPr>
              <p:nvPr/>
            </p:nvSpPr>
            <p:spPr bwMode="auto">
              <a:xfrm>
                <a:off x="521" y="510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 noChangeArrowheads="1"/>
              </p:cNvSpPr>
              <p:nvPr/>
            </p:nvSpPr>
            <p:spPr bwMode="auto">
              <a:xfrm>
                <a:off x="521" y="510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6" name="Freeform 44"/>
          <p:cNvSpPr>
            <a:spLocks noChangeArrowheads="1"/>
          </p:cNvSpPr>
          <p:nvPr/>
        </p:nvSpPr>
        <p:spPr bwMode="auto">
          <a:xfrm>
            <a:off x="533400" y="3413125"/>
            <a:ext cx="5486400" cy="2759075"/>
          </a:xfrm>
          <a:custGeom>
            <a:avLst/>
            <a:gdLst>
              <a:gd name="T0" fmla="*/ 0 w 3456"/>
              <a:gd name="T1" fmla="*/ 0 h 1728"/>
              <a:gd name="T2" fmla="*/ 3456 w 3456"/>
              <a:gd name="T3" fmla="*/ 0 h 1728"/>
              <a:gd name="T4" fmla="*/ 1728 w 3456"/>
              <a:gd name="T5" fmla="*/ 1728 h 1728"/>
              <a:gd name="T6" fmla="*/ 0 w 3456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56" h="1728">
                <a:moveTo>
                  <a:pt x="0" y="0"/>
                </a:moveTo>
                <a:lnTo>
                  <a:pt x="3456" y="0"/>
                </a:lnTo>
                <a:lnTo>
                  <a:pt x="1728" y="17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AutoShape 45" descr="Light horizontal"/>
          <p:cNvSpPr>
            <a:spLocks noChangeArrowheads="1"/>
          </p:cNvSpPr>
          <p:nvPr/>
        </p:nvSpPr>
        <p:spPr bwMode="auto">
          <a:xfrm>
            <a:off x="1174750" y="6172200"/>
            <a:ext cx="4197350" cy="685800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46" descr="Light horizontal"/>
          <p:cNvSpPr>
            <a:spLocks noChangeArrowheads="1"/>
          </p:cNvSpPr>
          <p:nvPr/>
        </p:nvSpPr>
        <p:spPr bwMode="auto">
          <a:xfrm>
            <a:off x="465138" y="466725"/>
            <a:ext cx="5586412" cy="2755900"/>
          </a:xfrm>
          <a:prstGeom prst="triangle">
            <a:avLst>
              <a:gd name="adj" fmla="val 50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0" y="3240088"/>
            <a:ext cx="9147175" cy="158750"/>
            <a:chOff x="0" y="0"/>
            <a:chExt cx="5762" cy="100"/>
          </a:xfrm>
        </p:grpSpPr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1505" y="0"/>
              <a:ext cx="4257" cy="1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998" y="0"/>
              <a:ext cx="508" cy="1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04" y="0"/>
              <a:ext cx="507" cy="1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0" y="0"/>
              <a:ext cx="507" cy="1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" name="AutoShape 52" descr="Light horizontal"/>
          <p:cNvSpPr>
            <a:spLocks noChangeArrowheads="1"/>
          </p:cNvSpPr>
          <p:nvPr/>
        </p:nvSpPr>
        <p:spPr bwMode="auto">
          <a:xfrm rot="10800000">
            <a:off x="6122988" y="3394075"/>
            <a:ext cx="1739900" cy="827088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53"/>
          <p:cNvSpPr>
            <a:spLocks noChangeArrowheads="1"/>
          </p:cNvSpPr>
          <p:nvPr/>
        </p:nvSpPr>
        <p:spPr bwMode="auto">
          <a:xfrm>
            <a:off x="6124575" y="2393950"/>
            <a:ext cx="1739900" cy="827088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 rot="2598493">
            <a:off x="3163888" y="5864225"/>
            <a:ext cx="242887" cy="2508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2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 noProof="1"/>
              <a:t>Click to edit Master title style</a:t>
            </a:r>
          </a:p>
        </p:txBody>
      </p:sp>
      <p:sp>
        <p:nvSpPr>
          <p:cNvPr id="2103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5791200"/>
            <a:ext cx="4800600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altLang="zh-CN" noProof="1"/>
              <a:t>Click to edit Master subtitle style</a:t>
            </a:r>
          </a:p>
        </p:txBody>
      </p:sp>
      <p:sp>
        <p:nvSpPr>
          <p:cNvPr id="57" name="Rectangle 5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" name="Rectangle 5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" name="Rectangle 5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5F1B1BFB-4609-4CA0-BA7B-71C630F1A7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682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D6BB77-6450-402B-BDBF-263302A2DD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5568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92FA3-39E1-475E-B263-3404AA4C68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5582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762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72E6E-1556-4800-8B0E-035A916B8F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09207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692696"/>
            <a:ext cx="8784976" cy="561662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532813" y="6408738"/>
            <a:ext cx="481012" cy="365125"/>
          </a:xfrm>
        </p:spPr>
        <p:txBody>
          <a:bodyPr/>
          <a:lstStyle>
            <a:lvl1pPr algn="l">
              <a:buFont typeface="Arial" pitchFamily="34" charset="0"/>
              <a:buNone/>
              <a:defRPr/>
            </a:lvl1pPr>
          </a:lstStyle>
          <a:p>
            <a:fld id="{7E1E026E-B79A-4FBF-9F28-805D3DC57192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5090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5DBA7-EF12-4C74-96C2-22B25958FF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2374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D683F-9969-40F7-9938-49905936F3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501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C6282-A1D6-46FA-B6D4-B237CAC145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7030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B3AAE-177F-4090-913B-EC55E38AE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8266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FA2AF-DE6C-4585-94A3-5D376EB155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439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93702-B308-44E5-A11B-7E03BB66AC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3956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55944-C35F-477E-A190-4DD3D0A952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6501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88981-5F09-42F6-BFE4-6B037B3183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5445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Light horizontal"/>
          <p:cNvSpPr>
            <a:spLocks noChangeArrowheads="1"/>
          </p:cNvSpPr>
          <p:nvPr/>
        </p:nvSpPr>
        <p:spPr bwMode="auto">
          <a:xfrm>
            <a:off x="0" y="5727700"/>
            <a:ext cx="9144000" cy="1130300"/>
          </a:xfrm>
          <a:prstGeom prst="triangle">
            <a:avLst>
              <a:gd name="adj" fmla="val 50000"/>
            </a:avLst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AutoShape 3" descr="Light horizontal"/>
          <p:cNvSpPr>
            <a:spLocks noChangeArrowheads="1"/>
          </p:cNvSpPr>
          <p:nvPr/>
        </p:nvSpPr>
        <p:spPr bwMode="auto">
          <a:xfrm>
            <a:off x="0" y="5727700"/>
            <a:ext cx="9144000" cy="1130300"/>
          </a:xfrm>
          <a:prstGeom prst="triangle">
            <a:avLst>
              <a:gd name="adj" fmla="val 50000"/>
            </a:avLst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Light horizontal"/>
          <p:cNvSpPr>
            <a:spLocks noChangeArrowheads="1"/>
          </p:cNvSpPr>
          <p:nvPr/>
        </p:nvSpPr>
        <p:spPr bwMode="auto">
          <a:xfrm>
            <a:off x="1588" y="4763"/>
            <a:ext cx="9144000" cy="985837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6350" y="993775"/>
            <a:ext cx="9156700" cy="88900"/>
            <a:chOff x="0" y="0"/>
            <a:chExt cx="5768" cy="56"/>
          </a:xfrm>
        </p:grpSpPr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1507" y="0"/>
              <a:ext cx="4261" cy="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Rectangle 7"/>
            <p:cNvSpPr>
              <a:spLocks noChangeArrowheads="1"/>
            </p:cNvSpPr>
            <p:nvPr userDrawn="1"/>
          </p:nvSpPr>
          <p:spPr bwMode="auto">
            <a:xfrm>
              <a:off x="999" y="0"/>
              <a:ext cx="509" cy="5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505" y="0"/>
              <a:ext cx="507" cy="5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508" cy="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7372350" y="360363"/>
            <a:ext cx="1554163" cy="7413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Char char="•"/>
              <a:defRPr sz="1000"/>
            </a:lvl1pPr>
          </a:lstStyle>
          <a:p>
            <a:fld id="{28A8314A-3ED6-434A-8F5C-B45555F3C0A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457200" y="6400800"/>
            <a:ext cx="8229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7696200" y="6858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smtClean="0"/>
              <a:t>Logo</a:t>
            </a:r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6200" y="76200"/>
            <a:ext cx="1828800" cy="838200"/>
            <a:chOff x="0" y="0"/>
            <a:chExt cx="2570" cy="1488"/>
          </a:xfrm>
        </p:grpSpPr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0" y="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4 h 1782"/>
                <a:gd name="T16" fmla="*/ 536 w 1280"/>
                <a:gd name="T17" fmla="*/ 136 h 1782"/>
                <a:gd name="T18" fmla="*/ 582 w 1280"/>
                <a:gd name="T19" fmla="*/ 172 h 1782"/>
                <a:gd name="T20" fmla="*/ 634 w 1280"/>
                <a:gd name="T21" fmla="*/ 180 h 1782"/>
                <a:gd name="T22" fmla="*/ 678 w 1280"/>
                <a:gd name="T23" fmla="*/ 250 h 1782"/>
                <a:gd name="T24" fmla="*/ 496 w 1280"/>
                <a:gd name="T25" fmla="*/ 284 h 1782"/>
                <a:gd name="T26" fmla="*/ 330 w 1280"/>
                <a:gd name="T27" fmla="*/ 266 h 1782"/>
                <a:gd name="T28" fmla="*/ 34 w 1280"/>
                <a:gd name="T29" fmla="*/ 256 h 1782"/>
                <a:gd name="T30" fmla="*/ 56 w 1280"/>
                <a:gd name="T31" fmla="*/ 358 h 1782"/>
                <a:gd name="T32" fmla="*/ 62 w 1280"/>
                <a:gd name="T33" fmla="*/ 432 h 1782"/>
                <a:gd name="T34" fmla="*/ 96 w 1280"/>
                <a:gd name="T35" fmla="*/ 438 h 1782"/>
                <a:gd name="T36" fmla="*/ 124 w 1280"/>
                <a:gd name="T37" fmla="*/ 392 h 1782"/>
                <a:gd name="T38" fmla="*/ 130 w 1280"/>
                <a:gd name="T39" fmla="*/ 408 h 1782"/>
                <a:gd name="T40" fmla="*/ 182 w 1280"/>
                <a:gd name="T41" fmla="*/ 412 h 1782"/>
                <a:gd name="T42" fmla="*/ 260 w 1280"/>
                <a:gd name="T43" fmla="*/ 464 h 1782"/>
                <a:gd name="T44" fmla="*/ 330 w 1280"/>
                <a:gd name="T45" fmla="*/ 546 h 1782"/>
                <a:gd name="T46" fmla="*/ 400 w 1280"/>
                <a:gd name="T47" fmla="*/ 718 h 1782"/>
                <a:gd name="T48" fmla="*/ 502 w 1280"/>
                <a:gd name="T49" fmla="*/ 830 h 1782"/>
                <a:gd name="T50" fmla="*/ 576 w 1280"/>
                <a:gd name="T51" fmla="*/ 944 h 1782"/>
                <a:gd name="T52" fmla="*/ 766 w 1280"/>
                <a:gd name="T53" fmla="*/ 1072 h 1782"/>
                <a:gd name="T54" fmla="*/ 850 w 1280"/>
                <a:gd name="T55" fmla="*/ 1406 h 1782"/>
                <a:gd name="T56" fmla="*/ 814 w 1280"/>
                <a:gd name="T57" fmla="*/ 1776 h 1782"/>
                <a:gd name="T58" fmla="*/ 864 w 1280"/>
                <a:gd name="T59" fmla="*/ 1652 h 1782"/>
                <a:gd name="T60" fmla="*/ 914 w 1280"/>
                <a:gd name="T61" fmla="*/ 1578 h 1782"/>
                <a:gd name="T62" fmla="*/ 1084 w 1280"/>
                <a:gd name="T63" fmla="*/ 1356 h 1782"/>
                <a:gd name="T64" fmla="*/ 1112 w 1280"/>
                <a:gd name="T65" fmla="*/ 1180 h 1782"/>
                <a:gd name="T66" fmla="*/ 996 w 1280"/>
                <a:gd name="T67" fmla="*/ 1106 h 1782"/>
                <a:gd name="T68" fmla="*/ 838 w 1280"/>
                <a:gd name="T69" fmla="*/ 1024 h 1782"/>
                <a:gd name="T70" fmla="*/ 694 w 1280"/>
                <a:gd name="T71" fmla="*/ 974 h 1782"/>
                <a:gd name="T72" fmla="*/ 598 w 1280"/>
                <a:gd name="T73" fmla="*/ 940 h 1782"/>
                <a:gd name="T74" fmla="*/ 656 w 1280"/>
                <a:gd name="T75" fmla="*/ 800 h 1782"/>
                <a:gd name="T76" fmla="*/ 760 w 1280"/>
                <a:gd name="T77" fmla="*/ 732 h 1782"/>
                <a:gd name="T78" fmla="*/ 870 w 1280"/>
                <a:gd name="T79" fmla="*/ 602 h 1782"/>
                <a:gd name="T80" fmla="*/ 862 w 1280"/>
                <a:gd name="T81" fmla="*/ 634 h 1782"/>
                <a:gd name="T82" fmla="*/ 896 w 1280"/>
                <a:gd name="T83" fmla="*/ 594 h 1782"/>
                <a:gd name="T84" fmla="*/ 946 w 1280"/>
                <a:gd name="T85" fmla="*/ 528 h 1782"/>
                <a:gd name="T86" fmla="*/ 948 w 1280"/>
                <a:gd name="T87" fmla="*/ 576 h 1782"/>
                <a:gd name="T88" fmla="*/ 992 w 1280"/>
                <a:gd name="T89" fmla="*/ 584 h 1782"/>
                <a:gd name="T90" fmla="*/ 978 w 1280"/>
                <a:gd name="T91" fmla="*/ 524 h 1782"/>
                <a:gd name="T92" fmla="*/ 914 w 1280"/>
                <a:gd name="T93" fmla="*/ 472 h 1782"/>
                <a:gd name="T94" fmla="*/ 852 w 1280"/>
                <a:gd name="T95" fmla="*/ 434 h 1782"/>
                <a:gd name="T96" fmla="*/ 792 w 1280"/>
                <a:gd name="T97" fmla="*/ 442 h 1782"/>
                <a:gd name="T98" fmla="*/ 662 w 1280"/>
                <a:gd name="T99" fmla="*/ 460 h 1782"/>
                <a:gd name="T100" fmla="*/ 690 w 1280"/>
                <a:gd name="T101" fmla="*/ 336 h 1782"/>
                <a:gd name="T102" fmla="*/ 730 w 1280"/>
                <a:gd name="T103" fmla="*/ 284 h 1782"/>
                <a:gd name="T104" fmla="*/ 792 w 1280"/>
                <a:gd name="T105" fmla="*/ 266 h 1782"/>
                <a:gd name="T106" fmla="*/ 848 w 1280"/>
                <a:gd name="T107" fmla="*/ 378 h 1782"/>
                <a:gd name="T108" fmla="*/ 912 w 1280"/>
                <a:gd name="T109" fmla="*/ 340 h 1782"/>
                <a:gd name="T110" fmla="*/ 784 w 1280"/>
                <a:gd name="T111" fmla="*/ 216 h 1782"/>
                <a:gd name="T112" fmla="*/ 708 w 1280"/>
                <a:gd name="T113" fmla="*/ 164 h 1782"/>
                <a:gd name="T114" fmla="*/ 818 w 1280"/>
                <a:gd name="T115" fmla="*/ 88 h 1782"/>
                <a:gd name="T116" fmla="*/ 838 w 1280"/>
                <a:gd name="T117" fmla="*/ 130 h 1782"/>
                <a:gd name="T118" fmla="*/ 988 w 1280"/>
                <a:gd name="T119" fmla="*/ 234 h 1782"/>
                <a:gd name="T120" fmla="*/ 1014 w 1280"/>
                <a:gd name="T121" fmla="*/ 388 h 1782"/>
                <a:gd name="T122" fmla="*/ 1176 w 1280"/>
                <a:gd name="T123" fmla="*/ 278 h 1782"/>
                <a:gd name="T124" fmla="*/ 1274 w 1280"/>
                <a:gd name="T125" fmla="*/ 164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0" y="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4 h 1782"/>
                <a:gd name="T16" fmla="*/ 536 w 1280"/>
                <a:gd name="T17" fmla="*/ 136 h 1782"/>
                <a:gd name="T18" fmla="*/ 582 w 1280"/>
                <a:gd name="T19" fmla="*/ 172 h 1782"/>
                <a:gd name="T20" fmla="*/ 634 w 1280"/>
                <a:gd name="T21" fmla="*/ 180 h 1782"/>
                <a:gd name="T22" fmla="*/ 678 w 1280"/>
                <a:gd name="T23" fmla="*/ 250 h 1782"/>
                <a:gd name="T24" fmla="*/ 496 w 1280"/>
                <a:gd name="T25" fmla="*/ 284 h 1782"/>
                <a:gd name="T26" fmla="*/ 330 w 1280"/>
                <a:gd name="T27" fmla="*/ 266 h 1782"/>
                <a:gd name="T28" fmla="*/ 34 w 1280"/>
                <a:gd name="T29" fmla="*/ 256 h 1782"/>
                <a:gd name="T30" fmla="*/ 56 w 1280"/>
                <a:gd name="T31" fmla="*/ 358 h 1782"/>
                <a:gd name="T32" fmla="*/ 62 w 1280"/>
                <a:gd name="T33" fmla="*/ 432 h 1782"/>
                <a:gd name="T34" fmla="*/ 96 w 1280"/>
                <a:gd name="T35" fmla="*/ 438 h 1782"/>
                <a:gd name="T36" fmla="*/ 124 w 1280"/>
                <a:gd name="T37" fmla="*/ 392 h 1782"/>
                <a:gd name="T38" fmla="*/ 130 w 1280"/>
                <a:gd name="T39" fmla="*/ 408 h 1782"/>
                <a:gd name="T40" fmla="*/ 182 w 1280"/>
                <a:gd name="T41" fmla="*/ 412 h 1782"/>
                <a:gd name="T42" fmla="*/ 260 w 1280"/>
                <a:gd name="T43" fmla="*/ 464 h 1782"/>
                <a:gd name="T44" fmla="*/ 330 w 1280"/>
                <a:gd name="T45" fmla="*/ 546 h 1782"/>
                <a:gd name="T46" fmla="*/ 400 w 1280"/>
                <a:gd name="T47" fmla="*/ 718 h 1782"/>
                <a:gd name="T48" fmla="*/ 502 w 1280"/>
                <a:gd name="T49" fmla="*/ 830 h 1782"/>
                <a:gd name="T50" fmla="*/ 576 w 1280"/>
                <a:gd name="T51" fmla="*/ 944 h 1782"/>
                <a:gd name="T52" fmla="*/ 766 w 1280"/>
                <a:gd name="T53" fmla="*/ 1072 h 1782"/>
                <a:gd name="T54" fmla="*/ 850 w 1280"/>
                <a:gd name="T55" fmla="*/ 1406 h 1782"/>
                <a:gd name="T56" fmla="*/ 814 w 1280"/>
                <a:gd name="T57" fmla="*/ 1776 h 1782"/>
                <a:gd name="T58" fmla="*/ 864 w 1280"/>
                <a:gd name="T59" fmla="*/ 1652 h 1782"/>
                <a:gd name="T60" fmla="*/ 914 w 1280"/>
                <a:gd name="T61" fmla="*/ 1578 h 1782"/>
                <a:gd name="T62" fmla="*/ 1084 w 1280"/>
                <a:gd name="T63" fmla="*/ 1356 h 1782"/>
                <a:gd name="T64" fmla="*/ 1112 w 1280"/>
                <a:gd name="T65" fmla="*/ 1180 h 1782"/>
                <a:gd name="T66" fmla="*/ 996 w 1280"/>
                <a:gd name="T67" fmla="*/ 1106 h 1782"/>
                <a:gd name="T68" fmla="*/ 838 w 1280"/>
                <a:gd name="T69" fmla="*/ 1024 h 1782"/>
                <a:gd name="T70" fmla="*/ 694 w 1280"/>
                <a:gd name="T71" fmla="*/ 974 h 1782"/>
                <a:gd name="T72" fmla="*/ 598 w 1280"/>
                <a:gd name="T73" fmla="*/ 940 h 1782"/>
                <a:gd name="T74" fmla="*/ 656 w 1280"/>
                <a:gd name="T75" fmla="*/ 800 h 1782"/>
                <a:gd name="T76" fmla="*/ 760 w 1280"/>
                <a:gd name="T77" fmla="*/ 732 h 1782"/>
                <a:gd name="T78" fmla="*/ 870 w 1280"/>
                <a:gd name="T79" fmla="*/ 602 h 1782"/>
                <a:gd name="T80" fmla="*/ 862 w 1280"/>
                <a:gd name="T81" fmla="*/ 634 h 1782"/>
                <a:gd name="T82" fmla="*/ 896 w 1280"/>
                <a:gd name="T83" fmla="*/ 594 h 1782"/>
                <a:gd name="T84" fmla="*/ 946 w 1280"/>
                <a:gd name="T85" fmla="*/ 528 h 1782"/>
                <a:gd name="T86" fmla="*/ 948 w 1280"/>
                <a:gd name="T87" fmla="*/ 576 h 1782"/>
                <a:gd name="T88" fmla="*/ 992 w 1280"/>
                <a:gd name="T89" fmla="*/ 584 h 1782"/>
                <a:gd name="T90" fmla="*/ 978 w 1280"/>
                <a:gd name="T91" fmla="*/ 524 h 1782"/>
                <a:gd name="T92" fmla="*/ 914 w 1280"/>
                <a:gd name="T93" fmla="*/ 472 h 1782"/>
                <a:gd name="T94" fmla="*/ 852 w 1280"/>
                <a:gd name="T95" fmla="*/ 434 h 1782"/>
                <a:gd name="T96" fmla="*/ 792 w 1280"/>
                <a:gd name="T97" fmla="*/ 442 h 1782"/>
                <a:gd name="T98" fmla="*/ 662 w 1280"/>
                <a:gd name="T99" fmla="*/ 460 h 1782"/>
                <a:gd name="T100" fmla="*/ 690 w 1280"/>
                <a:gd name="T101" fmla="*/ 336 h 1782"/>
                <a:gd name="T102" fmla="*/ 730 w 1280"/>
                <a:gd name="T103" fmla="*/ 284 h 1782"/>
                <a:gd name="T104" fmla="*/ 792 w 1280"/>
                <a:gd name="T105" fmla="*/ 266 h 1782"/>
                <a:gd name="T106" fmla="*/ 848 w 1280"/>
                <a:gd name="T107" fmla="*/ 378 h 1782"/>
                <a:gd name="T108" fmla="*/ 912 w 1280"/>
                <a:gd name="T109" fmla="*/ 340 h 1782"/>
                <a:gd name="T110" fmla="*/ 784 w 1280"/>
                <a:gd name="T111" fmla="*/ 216 h 1782"/>
                <a:gd name="T112" fmla="*/ 708 w 1280"/>
                <a:gd name="T113" fmla="*/ 164 h 1782"/>
                <a:gd name="T114" fmla="*/ 818 w 1280"/>
                <a:gd name="T115" fmla="*/ 88 h 1782"/>
                <a:gd name="T116" fmla="*/ 838 w 1280"/>
                <a:gd name="T117" fmla="*/ 130 h 1782"/>
                <a:gd name="T118" fmla="*/ 988 w 1280"/>
                <a:gd name="T119" fmla="*/ 234 h 1782"/>
                <a:gd name="T120" fmla="*/ 1014 w 1280"/>
                <a:gd name="T121" fmla="*/ 388 h 1782"/>
                <a:gd name="T122" fmla="*/ 1176 w 1280"/>
                <a:gd name="T123" fmla="*/ 278 h 1782"/>
                <a:gd name="T124" fmla="*/ 1274 w 1280"/>
                <a:gd name="T125" fmla="*/ 164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4" name="Group 20"/>
            <p:cNvGrpSpPr>
              <a:grpSpLocks/>
            </p:cNvGrpSpPr>
            <p:nvPr/>
          </p:nvGrpSpPr>
          <p:grpSpPr bwMode="auto">
            <a:xfrm>
              <a:off x="295" y="78"/>
              <a:ext cx="2275" cy="1342"/>
              <a:chOff x="0" y="0"/>
              <a:chExt cx="2742" cy="1606"/>
            </a:xfrm>
          </p:grpSpPr>
          <p:sp>
            <p:nvSpPr>
              <p:cNvPr id="1045" name="Freeform 21"/>
              <p:cNvSpPr>
                <a:spLocks noChangeArrowheads="1"/>
              </p:cNvSpPr>
              <p:nvPr/>
            </p:nvSpPr>
            <p:spPr bwMode="auto">
              <a:xfrm>
                <a:off x="354" y="773"/>
                <a:ext cx="159" cy="74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  <a:gd name="T56" fmla="*/ 160 w 160"/>
                  <a:gd name="T5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  <a:lnTo>
                      <a:pt x="160" y="7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2"/>
              <p:cNvSpPr>
                <a:spLocks noChangeArrowheads="1"/>
              </p:cNvSpPr>
              <p:nvPr/>
            </p:nvSpPr>
            <p:spPr bwMode="auto">
              <a:xfrm>
                <a:off x="354" y="773"/>
                <a:ext cx="159" cy="74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3"/>
              <p:cNvSpPr>
                <a:spLocks noChangeArrowheads="1"/>
              </p:cNvSpPr>
              <p:nvPr/>
            </p:nvSpPr>
            <p:spPr bwMode="auto">
              <a:xfrm>
                <a:off x="865" y="200"/>
                <a:ext cx="116" cy="71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  <a:gd name="T50" fmla="*/ 92 w 116"/>
                  <a:gd name="T51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  <a:lnTo>
                      <a:pt x="92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"/>
              <p:cNvSpPr>
                <a:spLocks noChangeArrowheads="1"/>
              </p:cNvSpPr>
              <p:nvPr/>
            </p:nvSpPr>
            <p:spPr bwMode="auto">
              <a:xfrm>
                <a:off x="865" y="200"/>
                <a:ext cx="116" cy="71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5"/>
              <p:cNvSpPr>
                <a:spLocks noChangeArrowheads="1"/>
              </p:cNvSpPr>
              <p:nvPr/>
            </p:nvSpPr>
            <p:spPr bwMode="auto">
              <a:xfrm>
                <a:off x="-1" y="82"/>
                <a:ext cx="207" cy="101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  <a:gd name="T94" fmla="*/ 204 w 208"/>
                  <a:gd name="T9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  <a:lnTo>
                      <a:pt x="204" y="9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6"/>
              <p:cNvSpPr>
                <a:spLocks noChangeArrowheads="1"/>
              </p:cNvSpPr>
              <p:nvPr/>
            </p:nvSpPr>
            <p:spPr bwMode="auto">
              <a:xfrm>
                <a:off x="-1" y="82"/>
                <a:ext cx="207" cy="101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7"/>
              <p:cNvSpPr>
                <a:spLocks noChangeArrowheads="1"/>
              </p:cNvSpPr>
              <p:nvPr/>
            </p:nvSpPr>
            <p:spPr bwMode="auto">
              <a:xfrm>
                <a:off x="190" y="92"/>
                <a:ext cx="56" cy="47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  <a:gd name="T92" fmla="*/ 56 w 56"/>
                  <a:gd name="T93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8"/>
              <p:cNvSpPr>
                <a:spLocks noChangeArrowheads="1"/>
              </p:cNvSpPr>
              <p:nvPr/>
            </p:nvSpPr>
            <p:spPr bwMode="auto">
              <a:xfrm>
                <a:off x="190" y="92"/>
                <a:ext cx="56" cy="47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9"/>
              <p:cNvSpPr>
                <a:spLocks noChangeArrowheads="1"/>
              </p:cNvSpPr>
              <p:nvPr/>
            </p:nvSpPr>
            <p:spPr bwMode="auto">
              <a:xfrm>
                <a:off x="13" y="1"/>
                <a:ext cx="159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  <a:gd name="T102" fmla="*/ 158 w 158"/>
                  <a:gd name="T103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30"/>
              <p:cNvSpPr>
                <a:spLocks noChangeArrowheads="1"/>
              </p:cNvSpPr>
              <p:nvPr/>
            </p:nvSpPr>
            <p:spPr bwMode="auto">
              <a:xfrm>
                <a:off x="13" y="1"/>
                <a:ext cx="159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1"/>
              <p:cNvSpPr>
                <a:spLocks noChangeArrowheads="1"/>
              </p:cNvSpPr>
              <p:nvPr/>
            </p:nvSpPr>
            <p:spPr bwMode="auto">
              <a:xfrm>
                <a:off x="1008" y="386"/>
                <a:ext cx="30" cy="61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  <a:gd name="T62" fmla="*/ 6 w 30"/>
                  <a:gd name="T63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" name="Freeform 32"/>
              <p:cNvSpPr>
                <a:spLocks noChangeArrowheads="1"/>
              </p:cNvSpPr>
              <p:nvPr/>
            </p:nvSpPr>
            <p:spPr bwMode="auto">
              <a:xfrm>
                <a:off x="1008" y="386"/>
                <a:ext cx="30" cy="61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33"/>
              <p:cNvSpPr>
                <a:spLocks noChangeArrowheads="1"/>
              </p:cNvSpPr>
              <p:nvPr/>
            </p:nvSpPr>
            <p:spPr bwMode="auto">
              <a:xfrm>
                <a:off x="1043" y="335"/>
                <a:ext cx="67" cy="115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34"/>
              <p:cNvSpPr>
                <a:spLocks noChangeArrowheads="1"/>
              </p:cNvSpPr>
              <p:nvPr/>
            </p:nvSpPr>
            <p:spPr bwMode="auto">
              <a:xfrm>
                <a:off x="1043" y="335"/>
                <a:ext cx="67" cy="115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9" name="Freeform 35"/>
              <p:cNvSpPr>
                <a:spLocks noChangeArrowheads="1"/>
              </p:cNvSpPr>
              <p:nvPr/>
            </p:nvSpPr>
            <p:spPr bwMode="auto">
              <a:xfrm>
                <a:off x="1777" y="133"/>
                <a:ext cx="8" cy="7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36"/>
              <p:cNvSpPr>
                <a:spLocks noChangeArrowheads="1"/>
              </p:cNvSpPr>
              <p:nvPr/>
            </p:nvSpPr>
            <p:spPr bwMode="auto">
              <a:xfrm>
                <a:off x="1777" y="133"/>
                <a:ext cx="8" cy="7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37"/>
              <p:cNvSpPr>
                <a:spLocks noChangeArrowheads="1"/>
              </p:cNvSpPr>
              <p:nvPr/>
            </p:nvSpPr>
            <p:spPr bwMode="auto">
              <a:xfrm>
                <a:off x="1567" y="31"/>
                <a:ext cx="143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2" name="Freeform 38"/>
              <p:cNvSpPr>
                <a:spLocks noChangeArrowheads="1"/>
              </p:cNvSpPr>
              <p:nvPr/>
            </p:nvSpPr>
            <p:spPr bwMode="auto">
              <a:xfrm>
                <a:off x="1567" y="31"/>
                <a:ext cx="143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39"/>
              <p:cNvSpPr>
                <a:spLocks noEditPoints="1" noChangeArrowheads="1"/>
              </p:cNvSpPr>
              <p:nvPr/>
            </p:nvSpPr>
            <p:spPr bwMode="auto">
              <a:xfrm>
                <a:off x="946" y="35"/>
                <a:ext cx="1796" cy="1416"/>
              </a:xfrm>
              <a:custGeom>
                <a:avLst/>
                <a:gdLst>
                  <a:gd name="T0" fmla="*/ 1632 w 1796"/>
                  <a:gd name="T1" fmla="*/ 152 h 1416"/>
                  <a:gd name="T2" fmla="*/ 1476 w 1796"/>
                  <a:gd name="T3" fmla="*/ 114 h 1416"/>
                  <a:gd name="T4" fmla="*/ 1368 w 1796"/>
                  <a:gd name="T5" fmla="*/ 124 h 1416"/>
                  <a:gd name="T6" fmla="*/ 1224 w 1796"/>
                  <a:gd name="T7" fmla="*/ 90 h 1416"/>
                  <a:gd name="T8" fmla="*/ 1140 w 1796"/>
                  <a:gd name="T9" fmla="*/ 88 h 1416"/>
                  <a:gd name="T10" fmla="*/ 1150 w 1796"/>
                  <a:gd name="T11" fmla="*/ 18 h 1416"/>
                  <a:gd name="T12" fmla="*/ 946 w 1796"/>
                  <a:gd name="T13" fmla="*/ 30 h 1416"/>
                  <a:gd name="T14" fmla="*/ 894 w 1796"/>
                  <a:gd name="T15" fmla="*/ 106 h 1416"/>
                  <a:gd name="T16" fmla="*/ 876 w 1796"/>
                  <a:gd name="T17" fmla="*/ 116 h 1416"/>
                  <a:gd name="T18" fmla="*/ 840 w 1796"/>
                  <a:gd name="T19" fmla="*/ 120 h 1416"/>
                  <a:gd name="T20" fmla="*/ 794 w 1796"/>
                  <a:gd name="T21" fmla="*/ 78 h 1416"/>
                  <a:gd name="T22" fmla="*/ 696 w 1796"/>
                  <a:gd name="T23" fmla="*/ 150 h 1416"/>
                  <a:gd name="T24" fmla="*/ 560 w 1796"/>
                  <a:gd name="T25" fmla="*/ 174 h 1416"/>
                  <a:gd name="T26" fmla="*/ 518 w 1796"/>
                  <a:gd name="T27" fmla="*/ 204 h 1416"/>
                  <a:gd name="T28" fmla="*/ 466 w 1796"/>
                  <a:gd name="T29" fmla="*/ 170 h 1416"/>
                  <a:gd name="T30" fmla="*/ 338 w 1796"/>
                  <a:gd name="T31" fmla="*/ 114 h 1416"/>
                  <a:gd name="T32" fmla="*/ 272 w 1796"/>
                  <a:gd name="T33" fmla="*/ 210 h 1416"/>
                  <a:gd name="T34" fmla="*/ 206 w 1796"/>
                  <a:gd name="T35" fmla="*/ 302 h 1416"/>
                  <a:gd name="T36" fmla="*/ 286 w 1796"/>
                  <a:gd name="T37" fmla="*/ 344 h 1416"/>
                  <a:gd name="T38" fmla="*/ 304 w 1796"/>
                  <a:gd name="T39" fmla="*/ 224 h 1416"/>
                  <a:gd name="T40" fmla="*/ 368 w 1796"/>
                  <a:gd name="T41" fmla="*/ 228 h 1416"/>
                  <a:gd name="T42" fmla="*/ 428 w 1796"/>
                  <a:gd name="T43" fmla="*/ 266 h 1416"/>
                  <a:gd name="T44" fmla="*/ 388 w 1796"/>
                  <a:gd name="T45" fmla="*/ 304 h 1416"/>
                  <a:gd name="T46" fmla="*/ 258 w 1796"/>
                  <a:gd name="T47" fmla="*/ 366 h 1416"/>
                  <a:gd name="T48" fmla="*/ 172 w 1796"/>
                  <a:gd name="T49" fmla="*/ 414 h 1416"/>
                  <a:gd name="T50" fmla="*/ 76 w 1796"/>
                  <a:gd name="T51" fmla="*/ 512 h 1416"/>
                  <a:gd name="T52" fmla="*/ 150 w 1796"/>
                  <a:gd name="T53" fmla="*/ 550 h 1416"/>
                  <a:gd name="T54" fmla="*/ 274 w 1796"/>
                  <a:gd name="T55" fmla="*/ 536 h 1416"/>
                  <a:gd name="T56" fmla="*/ 320 w 1796"/>
                  <a:gd name="T57" fmla="*/ 548 h 1416"/>
                  <a:gd name="T58" fmla="*/ 350 w 1796"/>
                  <a:gd name="T59" fmla="*/ 592 h 1416"/>
                  <a:gd name="T60" fmla="*/ 370 w 1796"/>
                  <a:gd name="T61" fmla="*/ 538 h 1416"/>
                  <a:gd name="T62" fmla="*/ 468 w 1796"/>
                  <a:gd name="T63" fmla="*/ 652 h 1416"/>
                  <a:gd name="T64" fmla="*/ 254 w 1796"/>
                  <a:gd name="T65" fmla="*/ 602 h 1416"/>
                  <a:gd name="T66" fmla="*/ 84 w 1796"/>
                  <a:gd name="T67" fmla="*/ 638 h 1416"/>
                  <a:gd name="T68" fmla="*/ 64 w 1796"/>
                  <a:gd name="T69" fmla="*/ 960 h 1416"/>
                  <a:gd name="T70" fmla="*/ 230 w 1796"/>
                  <a:gd name="T71" fmla="*/ 972 h 1416"/>
                  <a:gd name="T72" fmla="*/ 290 w 1796"/>
                  <a:gd name="T73" fmla="*/ 1284 h 1416"/>
                  <a:gd name="T74" fmla="*/ 458 w 1796"/>
                  <a:gd name="T75" fmla="*/ 1292 h 1416"/>
                  <a:gd name="T76" fmla="*/ 530 w 1796"/>
                  <a:gd name="T77" fmla="*/ 1020 h 1416"/>
                  <a:gd name="T78" fmla="*/ 528 w 1796"/>
                  <a:gd name="T79" fmla="*/ 870 h 1416"/>
                  <a:gd name="T80" fmla="*/ 520 w 1796"/>
                  <a:gd name="T81" fmla="*/ 794 h 1416"/>
                  <a:gd name="T82" fmla="*/ 656 w 1796"/>
                  <a:gd name="T83" fmla="*/ 720 h 1416"/>
                  <a:gd name="T84" fmla="*/ 630 w 1796"/>
                  <a:gd name="T85" fmla="*/ 710 h 1416"/>
                  <a:gd name="T86" fmla="*/ 772 w 1796"/>
                  <a:gd name="T87" fmla="*/ 760 h 1416"/>
                  <a:gd name="T88" fmla="*/ 858 w 1796"/>
                  <a:gd name="T89" fmla="*/ 916 h 1416"/>
                  <a:gd name="T90" fmla="*/ 938 w 1796"/>
                  <a:gd name="T91" fmla="*/ 772 h 1416"/>
                  <a:gd name="T92" fmla="*/ 1004 w 1796"/>
                  <a:gd name="T93" fmla="*/ 834 h 1416"/>
                  <a:gd name="T94" fmla="*/ 1064 w 1796"/>
                  <a:gd name="T95" fmla="*/ 994 h 1416"/>
                  <a:gd name="T96" fmla="*/ 1118 w 1796"/>
                  <a:gd name="T97" fmla="*/ 862 h 1416"/>
                  <a:gd name="T98" fmla="*/ 1148 w 1796"/>
                  <a:gd name="T99" fmla="*/ 786 h 1416"/>
                  <a:gd name="T100" fmla="*/ 1232 w 1796"/>
                  <a:gd name="T101" fmla="*/ 588 h 1416"/>
                  <a:gd name="T102" fmla="*/ 1272 w 1796"/>
                  <a:gd name="T103" fmla="*/ 566 h 1416"/>
                  <a:gd name="T104" fmla="*/ 1300 w 1796"/>
                  <a:gd name="T105" fmla="*/ 546 h 1416"/>
                  <a:gd name="T106" fmla="*/ 1364 w 1796"/>
                  <a:gd name="T107" fmla="*/ 486 h 1416"/>
                  <a:gd name="T108" fmla="*/ 1330 w 1796"/>
                  <a:gd name="T109" fmla="*/ 366 h 1416"/>
                  <a:gd name="T110" fmla="*/ 1532 w 1796"/>
                  <a:gd name="T111" fmla="*/ 274 h 1416"/>
                  <a:gd name="T112" fmla="*/ 1552 w 1796"/>
                  <a:gd name="T113" fmla="*/ 406 h 1416"/>
                  <a:gd name="T114" fmla="*/ 1660 w 1796"/>
                  <a:gd name="T115" fmla="*/ 278 h 1416"/>
                  <a:gd name="T116" fmla="*/ 1768 w 1796"/>
                  <a:gd name="T117" fmla="*/ 206 h 1416"/>
                  <a:gd name="T118" fmla="*/ 812 w 1796"/>
                  <a:gd name="T119" fmla="*/ 188 h 1416"/>
                  <a:gd name="T120" fmla="*/ 834 w 1796"/>
                  <a:gd name="T121" fmla="*/ 162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  <a:close/>
                    <a:moveTo>
                      <a:pt x="818" y="196"/>
                    </a:moveTo>
                    <a:lnTo>
                      <a:pt x="822" y="188"/>
                    </a:lnTo>
                    <a:lnTo>
                      <a:pt x="824" y="182"/>
                    </a:lnTo>
                    <a:lnTo>
                      <a:pt x="828" y="174"/>
                    </a:lnTo>
                    <a:lnTo>
                      <a:pt x="824" y="172"/>
                    </a:lnTo>
                    <a:lnTo>
                      <a:pt x="822" y="170"/>
                    </a:lnTo>
                    <a:lnTo>
                      <a:pt x="818" y="176"/>
                    </a:lnTo>
                    <a:lnTo>
                      <a:pt x="816" y="182"/>
                    </a:lnTo>
                    <a:lnTo>
                      <a:pt x="812" y="188"/>
                    </a:lnTo>
                    <a:lnTo>
                      <a:pt x="808" y="194"/>
                    </a:lnTo>
                    <a:lnTo>
                      <a:pt x="804" y="198"/>
                    </a:lnTo>
                    <a:lnTo>
                      <a:pt x="798" y="200"/>
                    </a:lnTo>
                    <a:lnTo>
                      <a:pt x="792" y="200"/>
                    </a:lnTo>
                    <a:lnTo>
                      <a:pt x="790" y="194"/>
                    </a:lnTo>
                    <a:lnTo>
                      <a:pt x="790" y="190"/>
                    </a:lnTo>
                    <a:lnTo>
                      <a:pt x="792" y="186"/>
                    </a:lnTo>
                    <a:lnTo>
                      <a:pt x="794" y="184"/>
                    </a:lnTo>
                    <a:lnTo>
                      <a:pt x="798" y="182"/>
                    </a:lnTo>
                    <a:lnTo>
                      <a:pt x="802" y="178"/>
                    </a:lnTo>
                    <a:lnTo>
                      <a:pt x="804" y="176"/>
                    </a:lnTo>
                    <a:lnTo>
                      <a:pt x="808" y="170"/>
                    </a:lnTo>
                    <a:lnTo>
                      <a:pt x="810" y="166"/>
                    </a:lnTo>
                    <a:lnTo>
                      <a:pt x="812" y="164"/>
                    </a:lnTo>
                    <a:lnTo>
                      <a:pt x="814" y="160"/>
                    </a:lnTo>
                    <a:lnTo>
                      <a:pt x="814" y="158"/>
                    </a:lnTo>
                    <a:lnTo>
                      <a:pt x="814" y="154"/>
                    </a:lnTo>
                    <a:lnTo>
                      <a:pt x="812" y="148"/>
                    </a:lnTo>
                    <a:lnTo>
                      <a:pt x="826" y="154"/>
                    </a:lnTo>
                    <a:lnTo>
                      <a:pt x="834" y="162"/>
                    </a:lnTo>
                    <a:lnTo>
                      <a:pt x="842" y="172"/>
                    </a:lnTo>
                    <a:lnTo>
                      <a:pt x="844" y="182"/>
                    </a:lnTo>
                    <a:lnTo>
                      <a:pt x="840" y="190"/>
                    </a:lnTo>
                    <a:lnTo>
                      <a:pt x="832" y="196"/>
                    </a:lnTo>
                    <a:lnTo>
                      <a:pt x="818" y="19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40"/>
              <p:cNvSpPr>
                <a:spLocks noChangeArrowheads="1"/>
              </p:cNvSpPr>
              <p:nvPr/>
            </p:nvSpPr>
            <p:spPr bwMode="auto">
              <a:xfrm>
                <a:off x="946" y="35"/>
                <a:ext cx="1796" cy="1416"/>
              </a:xfrm>
              <a:custGeom>
                <a:avLst/>
                <a:gdLst>
                  <a:gd name="T0" fmla="*/ 1638 w 1796"/>
                  <a:gd name="T1" fmla="*/ 154 h 1416"/>
                  <a:gd name="T2" fmla="*/ 1504 w 1796"/>
                  <a:gd name="T3" fmla="*/ 120 h 1416"/>
                  <a:gd name="T4" fmla="*/ 1376 w 1796"/>
                  <a:gd name="T5" fmla="*/ 112 h 1416"/>
                  <a:gd name="T6" fmla="*/ 1242 w 1796"/>
                  <a:gd name="T7" fmla="*/ 92 h 1416"/>
                  <a:gd name="T8" fmla="*/ 1160 w 1796"/>
                  <a:gd name="T9" fmla="*/ 66 h 1416"/>
                  <a:gd name="T10" fmla="*/ 1118 w 1796"/>
                  <a:gd name="T11" fmla="*/ 56 h 1416"/>
                  <a:gd name="T12" fmla="*/ 1006 w 1796"/>
                  <a:gd name="T13" fmla="*/ 40 h 1416"/>
                  <a:gd name="T14" fmla="*/ 876 w 1796"/>
                  <a:gd name="T15" fmla="*/ 80 h 1416"/>
                  <a:gd name="T16" fmla="*/ 892 w 1796"/>
                  <a:gd name="T17" fmla="*/ 146 h 1416"/>
                  <a:gd name="T18" fmla="*/ 852 w 1796"/>
                  <a:gd name="T19" fmla="*/ 92 h 1416"/>
                  <a:gd name="T20" fmla="*/ 824 w 1796"/>
                  <a:gd name="T21" fmla="*/ 88 h 1416"/>
                  <a:gd name="T22" fmla="*/ 764 w 1796"/>
                  <a:gd name="T23" fmla="*/ 148 h 1416"/>
                  <a:gd name="T24" fmla="*/ 646 w 1796"/>
                  <a:gd name="T25" fmla="*/ 152 h 1416"/>
                  <a:gd name="T26" fmla="*/ 544 w 1796"/>
                  <a:gd name="T27" fmla="*/ 164 h 1416"/>
                  <a:gd name="T28" fmla="*/ 502 w 1796"/>
                  <a:gd name="T29" fmla="*/ 220 h 1416"/>
                  <a:gd name="T30" fmla="*/ 474 w 1796"/>
                  <a:gd name="T31" fmla="*/ 134 h 1416"/>
                  <a:gd name="T32" fmla="*/ 320 w 1796"/>
                  <a:gd name="T33" fmla="*/ 128 h 1416"/>
                  <a:gd name="T34" fmla="*/ 250 w 1796"/>
                  <a:gd name="T35" fmla="*/ 220 h 1416"/>
                  <a:gd name="T36" fmla="*/ 210 w 1796"/>
                  <a:gd name="T37" fmla="*/ 304 h 1416"/>
                  <a:gd name="T38" fmla="*/ 286 w 1796"/>
                  <a:gd name="T39" fmla="*/ 344 h 1416"/>
                  <a:gd name="T40" fmla="*/ 310 w 1796"/>
                  <a:gd name="T41" fmla="*/ 224 h 1416"/>
                  <a:gd name="T42" fmla="*/ 376 w 1796"/>
                  <a:gd name="T43" fmla="*/ 218 h 1416"/>
                  <a:gd name="T44" fmla="*/ 432 w 1796"/>
                  <a:gd name="T45" fmla="*/ 278 h 1416"/>
                  <a:gd name="T46" fmla="*/ 408 w 1796"/>
                  <a:gd name="T47" fmla="*/ 292 h 1416"/>
                  <a:gd name="T48" fmla="*/ 340 w 1796"/>
                  <a:gd name="T49" fmla="*/ 354 h 1416"/>
                  <a:gd name="T50" fmla="*/ 196 w 1796"/>
                  <a:gd name="T51" fmla="*/ 402 h 1416"/>
                  <a:gd name="T52" fmla="*/ 152 w 1796"/>
                  <a:gd name="T53" fmla="*/ 506 h 1416"/>
                  <a:gd name="T54" fmla="*/ 76 w 1796"/>
                  <a:gd name="T55" fmla="*/ 580 h 1416"/>
                  <a:gd name="T56" fmla="*/ 240 w 1796"/>
                  <a:gd name="T57" fmla="*/ 500 h 1416"/>
                  <a:gd name="T58" fmla="*/ 282 w 1796"/>
                  <a:gd name="T59" fmla="*/ 594 h 1416"/>
                  <a:gd name="T60" fmla="*/ 292 w 1796"/>
                  <a:gd name="T61" fmla="*/ 474 h 1416"/>
                  <a:gd name="T62" fmla="*/ 378 w 1796"/>
                  <a:gd name="T63" fmla="*/ 578 h 1416"/>
                  <a:gd name="T64" fmla="*/ 402 w 1796"/>
                  <a:gd name="T65" fmla="*/ 586 h 1416"/>
                  <a:gd name="T66" fmla="*/ 376 w 1796"/>
                  <a:gd name="T67" fmla="*/ 660 h 1416"/>
                  <a:gd name="T68" fmla="*/ 194 w 1796"/>
                  <a:gd name="T69" fmla="*/ 590 h 1416"/>
                  <a:gd name="T70" fmla="*/ 68 w 1796"/>
                  <a:gd name="T71" fmla="*/ 658 h 1416"/>
                  <a:gd name="T72" fmla="*/ 112 w 1796"/>
                  <a:gd name="T73" fmla="*/ 982 h 1416"/>
                  <a:gd name="T74" fmla="*/ 250 w 1796"/>
                  <a:gd name="T75" fmla="*/ 960 h 1416"/>
                  <a:gd name="T76" fmla="*/ 300 w 1796"/>
                  <a:gd name="T77" fmla="*/ 1314 h 1416"/>
                  <a:gd name="T78" fmla="*/ 458 w 1796"/>
                  <a:gd name="T79" fmla="*/ 1292 h 1416"/>
                  <a:gd name="T80" fmla="*/ 516 w 1796"/>
                  <a:gd name="T81" fmla="*/ 1038 h 1416"/>
                  <a:gd name="T82" fmla="*/ 530 w 1796"/>
                  <a:gd name="T83" fmla="*/ 878 h 1416"/>
                  <a:gd name="T84" fmla="*/ 502 w 1796"/>
                  <a:gd name="T85" fmla="*/ 750 h 1416"/>
                  <a:gd name="T86" fmla="*/ 678 w 1796"/>
                  <a:gd name="T87" fmla="*/ 746 h 1416"/>
                  <a:gd name="T88" fmla="*/ 590 w 1796"/>
                  <a:gd name="T89" fmla="*/ 672 h 1416"/>
                  <a:gd name="T90" fmla="*/ 744 w 1796"/>
                  <a:gd name="T91" fmla="*/ 728 h 1416"/>
                  <a:gd name="T92" fmla="*/ 822 w 1796"/>
                  <a:gd name="T93" fmla="*/ 874 h 1416"/>
                  <a:gd name="T94" fmla="*/ 870 w 1796"/>
                  <a:gd name="T95" fmla="*/ 830 h 1416"/>
                  <a:gd name="T96" fmla="*/ 974 w 1796"/>
                  <a:gd name="T97" fmla="*/ 766 h 1416"/>
                  <a:gd name="T98" fmla="*/ 1042 w 1796"/>
                  <a:gd name="T99" fmla="*/ 940 h 1416"/>
                  <a:gd name="T100" fmla="*/ 1042 w 1796"/>
                  <a:gd name="T101" fmla="*/ 908 h 1416"/>
                  <a:gd name="T102" fmla="*/ 1116 w 1796"/>
                  <a:gd name="T103" fmla="*/ 774 h 1416"/>
                  <a:gd name="T104" fmla="*/ 1208 w 1796"/>
                  <a:gd name="T105" fmla="*/ 742 h 1416"/>
                  <a:gd name="T106" fmla="*/ 1196 w 1796"/>
                  <a:gd name="T107" fmla="*/ 564 h 1416"/>
                  <a:gd name="T108" fmla="*/ 1276 w 1796"/>
                  <a:gd name="T109" fmla="*/ 610 h 1416"/>
                  <a:gd name="T110" fmla="*/ 1304 w 1796"/>
                  <a:gd name="T111" fmla="*/ 526 h 1416"/>
                  <a:gd name="T112" fmla="*/ 1394 w 1796"/>
                  <a:gd name="T113" fmla="*/ 442 h 1416"/>
                  <a:gd name="T114" fmla="*/ 1332 w 1796"/>
                  <a:gd name="T115" fmla="*/ 356 h 1416"/>
                  <a:gd name="T116" fmla="*/ 1540 w 1796"/>
                  <a:gd name="T117" fmla="*/ 264 h 1416"/>
                  <a:gd name="T118" fmla="*/ 1552 w 1796"/>
                  <a:gd name="T119" fmla="*/ 406 h 1416"/>
                  <a:gd name="T120" fmla="*/ 1658 w 1796"/>
                  <a:gd name="T121" fmla="*/ 278 h 1416"/>
                  <a:gd name="T122" fmla="*/ 1758 w 1796"/>
                  <a:gd name="T123" fmla="*/ 198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41"/>
              <p:cNvSpPr>
                <a:spLocks noChangeArrowheads="1"/>
              </p:cNvSpPr>
              <p:nvPr/>
            </p:nvSpPr>
            <p:spPr bwMode="auto">
              <a:xfrm>
                <a:off x="1736" y="183"/>
                <a:ext cx="54" cy="51"/>
              </a:xfrm>
              <a:custGeom>
                <a:avLst/>
                <a:gdLst>
                  <a:gd name="T0" fmla="*/ 28 w 54"/>
                  <a:gd name="T1" fmla="*/ 48 h 52"/>
                  <a:gd name="T2" fmla="*/ 32 w 54"/>
                  <a:gd name="T3" fmla="*/ 40 h 52"/>
                  <a:gd name="T4" fmla="*/ 34 w 54"/>
                  <a:gd name="T5" fmla="*/ 34 h 52"/>
                  <a:gd name="T6" fmla="*/ 38 w 54"/>
                  <a:gd name="T7" fmla="*/ 26 h 52"/>
                  <a:gd name="T8" fmla="*/ 34 w 54"/>
                  <a:gd name="T9" fmla="*/ 24 h 52"/>
                  <a:gd name="T10" fmla="*/ 32 w 54"/>
                  <a:gd name="T11" fmla="*/ 22 h 52"/>
                  <a:gd name="T12" fmla="*/ 28 w 54"/>
                  <a:gd name="T13" fmla="*/ 28 h 52"/>
                  <a:gd name="T14" fmla="*/ 26 w 54"/>
                  <a:gd name="T15" fmla="*/ 34 h 52"/>
                  <a:gd name="T16" fmla="*/ 22 w 54"/>
                  <a:gd name="T17" fmla="*/ 40 h 52"/>
                  <a:gd name="T18" fmla="*/ 18 w 54"/>
                  <a:gd name="T19" fmla="*/ 46 h 52"/>
                  <a:gd name="T20" fmla="*/ 14 w 54"/>
                  <a:gd name="T21" fmla="*/ 50 h 52"/>
                  <a:gd name="T22" fmla="*/ 8 w 54"/>
                  <a:gd name="T23" fmla="*/ 52 h 52"/>
                  <a:gd name="T24" fmla="*/ 2 w 54"/>
                  <a:gd name="T25" fmla="*/ 52 h 52"/>
                  <a:gd name="T26" fmla="*/ 0 w 54"/>
                  <a:gd name="T27" fmla="*/ 46 h 52"/>
                  <a:gd name="T28" fmla="*/ 0 w 54"/>
                  <a:gd name="T29" fmla="*/ 42 h 52"/>
                  <a:gd name="T30" fmla="*/ 2 w 54"/>
                  <a:gd name="T31" fmla="*/ 38 h 52"/>
                  <a:gd name="T32" fmla="*/ 4 w 54"/>
                  <a:gd name="T33" fmla="*/ 36 h 52"/>
                  <a:gd name="T34" fmla="*/ 8 w 54"/>
                  <a:gd name="T35" fmla="*/ 34 h 52"/>
                  <a:gd name="T36" fmla="*/ 12 w 54"/>
                  <a:gd name="T37" fmla="*/ 30 h 52"/>
                  <a:gd name="T38" fmla="*/ 14 w 54"/>
                  <a:gd name="T39" fmla="*/ 28 h 52"/>
                  <a:gd name="T40" fmla="*/ 18 w 54"/>
                  <a:gd name="T41" fmla="*/ 22 h 52"/>
                  <a:gd name="T42" fmla="*/ 20 w 54"/>
                  <a:gd name="T43" fmla="*/ 18 h 52"/>
                  <a:gd name="T44" fmla="*/ 22 w 54"/>
                  <a:gd name="T45" fmla="*/ 16 h 52"/>
                  <a:gd name="T46" fmla="*/ 24 w 54"/>
                  <a:gd name="T47" fmla="*/ 12 h 52"/>
                  <a:gd name="T48" fmla="*/ 24 w 54"/>
                  <a:gd name="T49" fmla="*/ 10 h 52"/>
                  <a:gd name="T50" fmla="*/ 24 w 54"/>
                  <a:gd name="T51" fmla="*/ 6 h 52"/>
                  <a:gd name="T52" fmla="*/ 22 w 54"/>
                  <a:gd name="T53" fmla="*/ 0 h 52"/>
                  <a:gd name="T54" fmla="*/ 36 w 54"/>
                  <a:gd name="T55" fmla="*/ 6 h 52"/>
                  <a:gd name="T56" fmla="*/ 44 w 54"/>
                  <a:gd name="T57" fmla="*/ 14 h 52"/>
                  <a:gd name="T58" fmla="*/ 52 w 54"/>
                  <a:gd name="T59" fmla="*/ 24 h 52"/>
                  <a:gd name="T60" fmla="*/ 54 w 54"/>
                  <a:gd name="T61" fmla="*/ 34 h 52"/>
                  <a:gd name="T62" fmla="*/ 50 w 54"/>
                  <a:gd name="T63" fmla="*/ 42 h 52"/>
                  <a:gd name="T64" fmla="*/ 42 w 54"/>
                  <a:gd name="T65" fmla="*/ 48 h 52"/>
                  <a:gd name="T66" fmla="*/ 28 w 54"/>
                  <a:gd name="T6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2">
                    <a:moveTo>
                      <a:pt x="28" y="48"/>
                    </a:moveTo>
                    <a:lnTo>
                      <a:pt x="32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28" y="28"/>
                    </a:lnTo>
                    <a:lnTo>
                      <a:pt x="26" y="34"/>
                    </a:lnTo>
                    <a:lnTo>
                      <a:pt x="22" y="40"/>
                    </a:lnTo>
                    <a:lnTo>
                      <a:pt x="18" y="46"/>
                    </a:lnTo>
                    <a:lnTo>
                      <a:pt x="14" y="50"/>
                    </a:lnTo>
                    <a:lnTo>
                      <a:pt x="8" y="52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2" y="30"/>
                    </a:lnTo>
                    <a:lnTo>
                      <a:pt x="14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2" y="0"/>
                    </a:lnTo>
                    <a:lnTo>
                      <a:pt x="36" y="6"/>
                    </a:lnTo>
                    <a:lnTo>
                      <a:pt x="44" y="14"/>
                    </a:lnTo>
                    <a:lnTo>
                      <a:pt x="52" y="24"/>
                    </a:lnTo>
                    <a:lnTo>
                      <a:pt x="54" y="34"/>
                    </a:lnTo>
                    <a:lnTo>
                      <a:pt x="50" y="42"/>
                    </a:lnTo>
                    <a:lnTo>
                      <a:pt x="42" y="48"/>
                    </a:lnTo>
                    <a:lnTo>
                      <a:pt x="28" y="4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42"/>
              <p:cNvSpPr>
                <a:spLocks noChangeArrowheads="1"/>
              </p:cNvSpPr>
              <p:nvPr/>
            </p:nvSpPr>
            <p:spPr bwMode="auto">
              <a:xfrm>
                <a:off x="2242" y="399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Freeform 43"/>
              <p:cNvSpPr>
                <a:spLocks noChangeArrowheads="1"/>
              </p:cNvSpPr>
              <p:nvPr/>
            </p:nvSpPr>
            <p:spPr bwMode="auto">
              <a:xfrm>
                <a:off x="2242" y="399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Freeform 44"/>
              <p:cNvSpPr>
                <a:spLocks noChangeArrowheads="1"/>
              </p:cNvSpPr>
              <p:nvPr/>
            </p:nvSpPr>
            <p:spPr bwMode="auto">
              <a:xfrm>
                <a:off x="2054" y="76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  <a:lnTo>
                      <a:pt x="110" y="8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Freeform 45"/>
              <p:cNvSpPr>
                <a:spLocks noChangeArrowheads="1"/>
              </p:cNvSpPr>
              <p:nvPr/>
            </p:nvSpPr>
            <p:spPr bwMode="auto">
              <a:xfrm>
                <a:off x="2054" y="76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Freeform 46"/>
              <p:cNvSpPr>
                <a:spLocks noChangeArrowheads="1"/>
              </p:cNvSpPr>
              <p:nvPr/>
            </p:nvSpPr>
            <p:spPr bwMode="auto">
              <a:xfrm>
                <a:off x="1938" y="979"/>
                <a:ext cx="269" cy="182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Freeform 47"/>
              <p:cNvSpPr>
                <a:spLocks noChangeArrowheads="1"/>
              </p:cNvSpPr>
              <p:nvPr/>
            </p:nvSpPr>
            <p:spPr bwMode="auto">
              <a:xfrm>
                <a:off x="1938" y="979"/>
                <a:ext cx="269" cy="182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48"/>
              <p:cNvSpPr>
                <a:spLocks noChangeArrowheads="1"/>
              </p:cNvSpPr>
              <p:nvPr/>
            </p:nvSpPr>
            <p:spPr bwMode="auto">
              <a:xfrm>
                <a:off x="2110" y="1020"/>
                <a:ext cx="336" cy="529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300 w 336"/>
                  <a:gd name="T113" fmla="*/ 138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  <a:lnTo>
                      <a:pt x="300" y="13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49"/>
              <p:cNvSpPr>
                <a:spLocks noChangeArrowheads="1"/>
              </p:cNvSpPr>
              <p:nvPr/>
            </p:nvSpPr>
            <p:spPr bwMode="auto">
              <a:xfrm>
                <a:off x="2110" y="1020"/>
                <a:ext cx="336" cy="529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Freeform 50"/>
              <p:cNvSpPr>
                <a:spLocks noChangeArrowheads="1"/>
              </p:cNvSpPr>
              <p:nvPr/>
            </p:nvSpPr>
            <p:spPr bwMode="auto">
              <a:xfrm>
                <a:off x="1476" y="1185"/>
                <a:ext cx="67" cy="155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  <a:gd name="T108" fmla="*/ 68 w 68"/>
                  <a:gd name="T10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" name="Freeform 51"/>
              <p:cNvSpPr>
                <a:spLocks noChangeArrowheads="1"/>
              </p:cNvSpPr>
              <p:nvPr/>
            </p:nvSpPr>
            <p:spPr bwMode="auto">
              <a:xfrm>
                <a:off x="1476" y="1185"/>
                <a:ext cx="67" cy="155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6" name="Freeform 52"/>
              <p:cNvSpPr>
                <a:spLocks noChangeArrowheads="1"/>
              </p:cNvSpPr>
              <p:nvPr/>
            </p:nvSpPr>
            <p:spPr bwMode="auto">
              <a:xfrm>
                <a:off x="2591" y="1600"/>
                <a:ext cx="5" cy="7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7" name="Freeform 53"/>
              <p:cNvSpPr>
                <a:spLocks noChangeArrowheads="1"/>
              </p:cNvSpPr>
              <p:nvPr/>
            </p:nvSpPr>
            <p:spPr bwMode="auto">
              <a:xfrm>
                <a:off x="2591" y="1600"/>
                <a:ext cx="5" cy="7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8" name="Freeform 54"/>
              <p:cNvSpPr>
                <a:spLocks noChangeArrowheads="1"/>
              </p:cNvSpPr>
              <p:nvPr/>
            </p:nvSpPr>
            <p:spPr bwMode="auto">
              <a:xfrm>
                <a:off x="2597" y="1441"/>
                <a:ext cx="70" cy="159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9" name="Freeform 55"/>
              <p:cNvSpPr>
                <a:spLocks noChangeArrowheads="1"/>
              </p:cNvSpPr>
              <p:nvPr/>
            </p:nvSpPr>
            <p:spPr bwMode="auto">
              <a:xfrm>
                <a:off x="2597" y="1441"/>
                <a:ext cx="70" cy="159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0" name="Freeform 56"/>
              <p:cNvSpPr>
                <a:spLocks noChangeArrowheads="1"/>
              </p:cNvSpPr>
              <p:nvPr/>
            </p:nvSpPr>
            <p:spPr bwMode="auto">
              <a:xfrm>
                <a:off x="521" y="510"/>
                <a:ext cx="11" cy="3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1" name="Freeform 57"/>
              <p:cNvSpPr>
                <a:spLocks noChangeArrowheads="1"/>
              </p:cNvSpPr>
              <p:nvPr/>
            </p:nvSpPr>
            <p:spPr bwMode="auto">
              <a:xfrm>
                <a:off x="521" y="510"/>
                <a:ext cx="11" cy="3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82" name="Rectangle 5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74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75438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chemeClr val="accent2">
                    <a:lumMod val="25000"/>
                  </a:schemeClr>
                </a:solidFill>
                <a:ea typeface="华文中宋" panose="02010600040101010101" pitchFamily="2" charset="-122"/>
              </a:rPr>
              <a:t>XNOR-NET</a:t>
            </a:r>
            <a:r>
              <a:rPr lang="zh-CN" altLang="en-US" sz="4000" dirty="0">
                <a:solidFill>
                  <a:schemeClr val="accent2">
                    <a:lumMod val="25000"/>
                  </a:schemeClr>
                </a:solidFill>
                <a:ea typeface="华文中宋" panose="02010600040101010101" pitchFamily="2" charset="-122"/>
              </a:rPr>
              <a:t>分享</a:t>
            </a:r>
            <a:endParaRPr lang="zh-CN" altLang="en-US" sz="4000" dirty="0" smtClean="0">
              <a:solidFill>
                <a:schemeClr val="accent2">
                  <a:lumMod val="2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40" y="3886188"/>
            <a:ext cx="3429000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800" dirty="0" smtClean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报 告 人：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马春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杰</a:t>
            </a:r>
          </a:p>
        </p:txBody>
      </p:sp>
    </p:spTree>
  </p:cSld>
  <p:clrMapOvr>
    <a:masterClrMapping/>
  </p:clrMapOvr>
  <p:transition advTm="1076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10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ritannic Bold" pitchFamily="34" charset="0"/>
              </a:rPr>
              <a:t>1.2 Related Work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6892" y="2057436"/>
            <a:ext cx="28178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1.2.1 Shallow  </a:t>
            </a:r>
            <a:r>
              <a:rPr lang="en-US" altLang="zh-CN" dirty="0">
                <a:latin typeface="Cambria" pitchFamily="18" charset="0"/>
              </a:rPr>
              <a:t>networks</a:t>
            </a:r>
          </a:p>
        </p:txBody>
      </p:sp>
      <p:sp>
        <p:nvSpPr>
          <p:cNvPr id="4" name="矩形 3"/>
          <p:cNvSpPr/>
          <p:nvPr/>
        </p:nvSpPr>
        <p:spPr>
          <a:xfrm>
            <a:off x="1535904" y="2743217"/>
            <a:ext cx="6113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Cambria" pitchFamily="18" charset="0"/>
              </a:rPr>
              <a:t>A </a:t>
            </a:r>
            <a:r>
              <a:rPr lang="en-US" altLang="zh-CN" dirty="0">
                <a:latin typeface="Cambria" pitchFamily="18" charset="0"/>
              </a:rPr>
              <a:t>network with a large enough single hidden layer of sigmoid units can approximate any decision </a:t>
            </a:r>
            <a:r>
              <a:rPr lang="en-US" altLang="zh-CN" dirty="0" smtClean="0">
                <a:latin typeface="Cambria" pitchFamily="18" charset="0"/>
              </a:rPr>
              <a:t>boundary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752674" y="4038584"/>
            <a:ext cx="2209742" cy="6857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 smtClean="0">
                <a:latin typeface="Cambria" pitchFamily="18" charset="0"/>
              </a:rPr>
              <a:t>Training </a:t>
            </a:r>
            <a:r>
              <a:rPr lang="en-US" altLang="zh-CN" dirty="0">
                <a:latin typeface="Cambria" pitchFamily="18" charset="0"/>
              </a:rPr>
              <a:t>a state-of-the-art deep model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952990" y="4038584"/>
            <a:ext cx="2209742" cy="6857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 smtClean="0">
                <a:latin typeface="Cambria" pitchFamily="18" charset="0"/>
              </a:rPr>
              <a:t>Training a shallow model to mimic it[3] </a:t>
            </a:r>
            <a:endParaRPr lang="zh-CN" altLang="en-US" dirty="0">
              <a:latin typeface="Cambria" pitchFamily="18" charset="0"/>
            </a:endParaRPr>
          </a:p>
        </p:txBody>
      </p:sp>
      <p:cxnSp>
        <p:nvCxnSpPr>
          <p:cNvPr id="13" name="直接箭头连接符 12"/>
          <p:cNvCxnSpPr>
            <a:stCxn id="6" idx="3"/>
            <a:endCxn id="12" idx="1"/>
          </p:cNvCxnSpPr>
          <p:nvPr/>
        </p:nvCxnSpPr>
        <p:spPr bwMode="auto">
          <a:xfrm>
            <a:off x="3962416" y="4381475"/>
            <a:ext cx="99057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0844" y="6519446"/>
            <a:ext cx="8133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[3</a:t>
            </a:r>
            <a:r>
              <a:rPr lang="en-US" altLang="zh-CN" sz="1600" dirty="0">
                <a:latin typeface="BrowalliaUPC" pitchFamily="34" charset="-34"/>
                <a:cs typeface="BrowalliaUPC" pitchFamily="34" charset="-34"/>
              </a:rPr>
              <a:t>] Approximation by </a:t>
            </a:r>
            <a:r>
              <a:rPr lang="en-US" altLang="zh-CN" sz="1600" dirty="0" err="1">
                <a:latin typeface="BrowalliaUPC" pitchFamily="34" charset="-34"/>
                <a:cs typeface="BrowalliaUPC" pitchFamily="34" charset="-34"/>
              </a:rPr>
              <a:t>superpositions</a:t>
            </a:r>
            <a:r>
              <a:rPr lang="en-US" altLang="zh-CN" sz="1600" dirty="0">
                <a:latin typeface="BrowalliaUPC" pitchFamily="34" charset="-34"/>
                <a:cs typeface="BrowalliaUPC" pitchFamily="34" charset="-34"/>
              </a:rPr>
              <a:t> of a sigmoidal function</a:t>
            </a:r>
          </a:p>
        </p:txBody>
      </p:sp>
    </p:spTree>
    <p:extLst>
      <p:ext uri="{BB962C8B-B14F-4D97-AF65-F5344CB8AC3E}">
        <p14:creationId xmlns:p14="http://schemas.microsoft.com/office/powerpoint/2010/main" val="1897515241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6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11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ritannic Bold" pitchFamily="34" charset="0"/>
              </a:rPr>
              <a:t>1.2 Related Work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6892" y="2057436"/>
            <a:ext cx="51342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1.2.2 Compressing  </a:t>
            </a:r>
            <a:r>
              <a:rPr lang="en-US" altLang="zh-CN" dirty="0">
                <a:latin typeface="Cambria" pitchFamily="18" charset="0"/>
              </a:rPr>
              <a:t>pre-trained  deep 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76" y="2819416"/>
            <a:ext cx="64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It can reduces the size of the network at inference </a:t>
            </a:r>
            <a:r>
              <a:rPr lang="en-US" altLang="zh-CN" dirty="0" smtClean="0">
                <a:latin typeface="Cambria" pitchFamily="18" charset="0"/>
              </a:rPr>
              <a:t>time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76" y="3505198"/>
            <a:ext cx="6934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Hessian of the loss function. (an order of magnitude)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Reduce the number of activations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Deep compression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HashedNets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13305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12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ritannic Bold" pitchFamily="34" charset="0"/>
              </a:rPr>
              <a:t>1.2 Related Work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6892" y="2057436"/>
            <a:ext cx="36125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1.2.3 Designing  </a:t>
            </a:r>
            <a:r>
              <a:rPr lang="en-US" altLang="zh-CN" dirty="0">
                <a:latin typeface="Cambria" pitchFamily="18" charset="0"/>
              </a:rPr>
              <a:t>compact  layers</a:t>
            </a:r>
          </a:p>
        </p:txBody>
      </p:sp>
      <p:sp>
        <p:nvSpPr>
          <p:cNvPr id="2" name="矩形 1"/>
          <p:cNvSpPr/>
          <p:nvPr/>
        </p:nvSpPr>
        <p:spPr>
          <a:xfrm>
            <a:off x="1832556" y="2998383"/>
            <a:ext cx="7315008" cy="17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Decomposing </a:t>
            </a:r>
            <a:r>
              <a:rPr lang="en-US" altLang="zh-CN" dirty="0" smtClean="0">
                <a:latin typeface="Cambria" pitchFamily="18" charset="0"/>
              </a:rPr>
              <a:t>3 x 3 convolutions with </a:t>
            </a:r>
            <a:r>
              <a:rPr lang="en-US" altLang="zh-CN" dirty="0">
                <a:latin typeface="Cambria" pitchFamily="18" charset="0"/>
              </a:rPr>
              <a:t>two </a:t>
            </a:r>
            <a:r>
              <a:rPr lang="en-US" altLang="zh-CN" dirty="0" smtClean="0">
                <a:latin typeface="Cambria" pitchFamily="18" charset="0"/>
              </a:rPr>
              <a:t>1 x 1.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Replacing </a:t>
            </a:r>
            <a:r>
              <a:rPr lang="en-US" altLang="zh-CN" dirty="0" smtClean="0">
                <a:latin typeface="Cambria" pitchFamily="18" charset="0"/>
              </a:rPr>
              <a:t>3 x 3 </a:t>
            </a:r>
            <a:r>
              <a:rPr lang="en-US" altLang="zh-CN" dirty="0">
                <a:latin typeface="Cambria" pitchFamily="18" charset="0"/>
              </a:rPr>
              <a:t>convolutions with </a:t>
            </a:r>
            <a:r>
              <a:rPr lang="en-US" altLang="zh-CN" dirty="0" smtClean="0">
                <a:latin typeface="Cambria" pitchFamily="18" charset="0"/>
              </a:rPr>
              <a:t>1 x 1 convolutions(~50x)</a:t>
            </a:r>
            <a:endParaRPr lang="en-US" altLang="zh-CN" dirty="0">
              <a:latin typeface="Cambria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This article </a:t>
            </a:r>
            <a:r>
              <a:rPr lang="en-US" altLang="zh-CN" dirty="0">
                <a:latin typeface="Cambria" pitchFamily="18" charset="0"/>
              </a:rPr>
              <a:t>use the full network (not the compact version) but with </a:t>
            </a:r>
            <a:r>
              <a:rPr lang="en-US" altLang="zh-CN" dirty="0" smtClean="0">
                <a:latin typeface="Cambria" pitchFamily="18" charset="0"/>
              </a:rPr>
              <a:t>binary parameters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13305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13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ritannic Bold" pitchFamily="34" charset="0"/>
              </a:rPr>
              <a:t>1.2 Related Work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6892" y="2057436"/>
            <a:ext cx="33141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1.2.4 Quantizing  </a:t>
            </a:r>
            <a:r>
              <a:rPr lang="en-US" altLang="zh-CN" dirty="0">
                <a:latin typeface="Cambria" pitchFamily="18" charset="0"/>
              </a:rPr>
              <a:t>parameters</a:t>
            </a:r>
          </a:p>
        </p:txBody>
      </p:sp>
      <p:sp>
        <p:nvSpPr>
          <p:cNvPr id="2" name="矩形 1"/>
          <p:cNvSpPr/>
          <p:nvPr/>
        </p:nvSpPr>
        <p:spPr>
          <a:xfrm>
            <a:off x="1741261" y="2819416"/>
            <a:ext cx="6412139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Vector </a:t>
            </a:r>
            <a:r>
              <a:rPr lang="en-US" altLang="zh-CN" dirty="0">
                <a:latin typeface="Cambria" pitchFamily="18" charset="0"/>
              </a:rPr>
              <a:t>quantization </a:t>
            </a:r>
            <a:r>
              <a:rPr lang="en-US" altLang="zh-CN" dirty="0" smtClean="0">
                <a:latin typeface="Cambria" pitchFamily="18" charset="0"/>
              </a:rPr>
              <a:t>techniques, decreases </a:t>
            </a:r>
            <a:r>
              <a:rPr lang="en-US" altLang="zh-CN" dirty="0">
                <a:latin typeface="Cambria" pitchFamily="18" charset="0"/>
              </a:rPr>
              <a:t>the top-1 accuracy on </a:t>
            </a:r>
            <a:r>
              <a:rPr lang="en-US" altLang="zh-CN" dirty="0" smtClean="0">
                <a:latin typeface="Cambria" pitchFamily="18" charset="0"/>
              </a:rPr>
              <a:t>ILSVRC2012 by </a:t>
            </a:r>
            <a:r>
              <a:rPr lang="en-US" altLang="zh-CN" dirty="0">
                <a:latin typeface="Cambria" pitchFamily="18" charset="0"/>
              </a:rPr>
              <a:t>less than %10</a:t>
            </a:r>
            <a:r>
              <a:rPr lang="en-US" altLang="zh-CN" dirty="0" smtClean="0">
                <a:latin typeface="Cambria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A </a:t>
            </a:r>
            <a:r>
              <a:rPr lang="en-US" altLang="zh-CN" dirty="0">
                <a:latin typeface="Cambria" pitchFamily="18" charset="0"/>
              </a:rPr>
              <a:t>provably polynomial time algorithm for training </a:t>
            </a:r>
            <a:r>
              <a:rPr lang="en-US" altLang="zh-CN" dirty="0" smtClean="0">
                <a:latin typeface="Cambria" pitchFamily="18" charset="0"/>
              </a:rPr>
              <a:t>a sparse </a:t>
            </a:r>
            <a:r>
              <a:rPr lang="en-US" altLang="zh-CN" dirty="0">
                <a:latin typeface="Cambria" pitchFamily="18" charset="0"/>
              </a:rPr>
              <a:t>networks with +1/0/-1 weights</a:t>
            </a:r>
            <a:r>
              <a:rPr lang="en-US" altLang="zh-CN" dirty="0" smtClean="0">
                <a:latin typeface="Cambria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Convert </a:t>
            </a:r>
            <a:r>
              <a:rPr lang="en-US" altLang="zh-CN" dirty="0">
                <a:latin typeface="Cambria" pitchFamily="18" charset="0"/>
              </a:rPr>
              <a:t>some of the remaining multiplications </a:t>
            </a:r>
            <a:r>
              <a:rPr lang="en-US" altLang="zh-CN" dirty="0" smtClean="0">
                <a:latin typeface="Cambria" pitchFamily="18" charset="0"/>
              </a:rPr>
              <a:t>into binary shifts.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In this article , only 1 and -1.[0]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844" y="6519446"/>
            <a:ext cx="8133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[0] </a:t>
            </a:r>
            <a:r>
              <a:rPr lang="en-US" altLang="zh-CN" sz="1600" dirty="0">
                <a:latin typeface="BrowalliaUPC" pitchFamily="34" charset="-34"/>
                <a:cs typeface="BrowalliaUPC" pitchFamily="34" charset="-34"/>
              </a:rPr>
              <a:t>Provable bounds for learning some deep representations</a:t>
            </a:r>
            <a:endParaRPr lang="zh-CN" altLang="en-US" sz="16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4180873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14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ritannic Bold" pitchFamily="34" charset="0"/>
              </a:rPr>
              <a:t>1.2 Related Work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6892" y="2057436"/>
            <a:ext cx="32230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1.2.5 Network  </a:t>
            </a:r>
            <a:r>
              <a:rPr lang="en-US" altLang="zh-CN" dirty="0">
                <a:latin typeface="Cambria" pitchFamily="18" charset="0"/>
              </a:rPr>
              <a:t>binarization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3705" y="2965096"/>
            <a:ext cx="739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The performance of highly quantized networks were believed to be very poor.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7671" y="4126440"/>
            <a:ext cx="344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variational Bayesian </a:t>
            </a:r>
            <a:r>
              <a:rPr lang="en-US" altLang="zh-CN" dirty="0" smtClean="0">
                <a:latin typeface="Cambria" pitchFamily="18" charset="0"/>
              </a:rPr>
              <a:t>approach[1]</a:t>
            </a:r>
            <a:endParaRPr lang="zh-CN" altLang="en-US" dirty="0">
              <a:latin typeface="Cambria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445299" y="3611427"/>
            <a:ext cx="0" cy="515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9" name="矩形 8"/>
          <p:cNvSpPr/>
          <p:nvPr/>
        </p:nvSpPr>
        <p:spPr>
          <a:xfrm>
            <a:off x="400844" y="6519446"/>
            <a:ext cx="8133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[1] Expectation </a:t>
            </a:r>
            <a:r>
              <a:rPr lang="en-US" altLang="zh-CN" sz="1600" dirty="0">
                <a:latin typeface="BrowalliaUPC" pitchFamily="34" charset="-34"/>
                <a:cs typeface="BrowalliaUPC" pitchFamily="34" charset="-34"/>
              </a:rPr>
              <a:t>backpropagation: parameter-free training of multilayer neural networks with continuous or discrete weights</a:t>
            </a:r>
            <a:endParaRPr lang="zh-CN" altLang="en-US" sz="16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80873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3"/>
          <p:cNvSpPr txBox="1">
            <a:spLocks noChangeArrowheads="1"/>
          </p:cNvSpPr>
          <p:nvPr/>
        </p:nvSpPr>
        <p:spPr bwMode="auto">
          <a:xfrm>
            <a:off x="1660525" y="1179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905000" y="1524000"/>
            <a:ext cx="762000" cy="665163"/>
            <a:chOff x="0" y="0"/>
            <a:chExt cx="1549" cy="1351"/>
          </a:xfrm>
        </p:grpSpPr>
        <p:sp>
          <p:nvSpPr>
            <p:cNvPr id="8197" name="AutoShape 9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198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4140" name="AutoShape 11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8200" name="Line 16"/>
          <p:cNvSpPr>
            <a:spLocks noChangeShapeType="1"/>
          </p:cNvSpPr>
          <p:nvPr/>
        </p:nvSpPr>
        <p:spPr bwMode="auto">
          <a:xfrm>
            <a:off x="2514600" y="2133600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2755900" y="1676400"/>
            <a:ext cx="433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Introduction 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2101850" y="16224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8204" name="Group 21"/>
          <p:cNvGrpSpPr>
            <a:grpSpLocks/>
          </p:cNvGrpSpPr>
          <p:nvPr/>
        </p:nvGrpSpPr>
        <p:grpSpPr bwMode="auto">
          <a:xfrm>
            <a:off x="1949450" y="2646363"/>
            <a:ext cx="762000" cy="665162"/>
            <a:chOff x="0" y="0"/>
            <a:chExt cx="1549" cy="1351"/>
          </a:xfrm>
        </p:grpSpPr>
        <p:sp>
          <p:nvSpPr>
            <p:cNvPr id="8205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6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7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08" name="Line 30"/>
          <p:cNvSpPr>
            <a:spLocks noChangeShapeType="1"/>
          </p:cNvSpPr>
          <p:nvPr/>
        </p:nvSpPr>
        <p:spPr bwMode="auto">
          <a:xfrm>
            <a:off x="2559050" y="3255963"/>
            <a:ext cx="50608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Text Box 31"/>
          <p:cNvSpPr txBox="1">
            <a:spLocks noChangeArrowheads="1"/>
          </p:cNvSpPr>
          <p:nvPr/>
        </p:nvSpPr>
        <p:spPr bwMode="auto">
          <a:xfrm>
            <a:off x="2731283" y="2798763"/>
            <a:ext cx="5486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b="1" dirty="0" smtClean="0">
                <a:latin typeface="Times New Roman" pitchFamily="18" charset="0"/>
              </a:rPr>
              <a:t>Binary Convolutional Neural Network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8210" name="Text Box 32"/>
          <p:cNvSpPr txBox="1">
            <a:spLocks noChangeArrowheads="1"/>
          </p:cNvSpPr>
          <p:nvPr/>
        </p:nvSpPr>
        <p:spPr bwMode="auto">
          <a:xfrm>
            <a:off x="2166938" y="2744788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8212" name="Group 29"/>
          <p:cNvGrpSpPr>
            <a:grpSpLocks/>
          </p:cNvGrpSpPr>
          <p:nvPr/>
        </p:nvGrpSpPr>
        <p:grpSpPr bwMode="auto">
          <a:xfrm>
            <a:off x="1911350" y="3813175"/>
            <a:ext cx="762000" cy="665163"/>
            <a:chOff x="0" y="0"/>
            <a:chExt cx="1549" cy="1351"/>
          </a:xfrm>
        </p:grpSpPr>
        <p:sp>
          <p:nvSpPr>
            <p:cNvPr id="8213" name="AutoShape 2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4" name="AutoShape 2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5" name="AutoShape 29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solidFill>
              <a:srgbClr val="C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16" name="Line 33"/>
          <p:cNvSpPr>
            <a:spLocks noChangeShapeType="1"/>
          </p:cNvSpPr>
          <p:nvPr/>
        </p:nvSpPr>
        <p:spPr bwMode="auto">
          <a:xfrm>
            <a:off x="2520950" y="4422775"/>
            <a:ext cx="50989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Text Box 34"/>
          <p:cNvSpPr txBox="1">
            <a:spLocks noChangeArrowheads="1"/>
          </p:cNvSpPr>
          <p:nvPr/>
        </p:nvSpPr>
        <p:spPr bwMode="auto">
          <a:xfrm>
            <a:off x="2711450" y="515871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Conclusion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8" name="Text Box 35"/>
          <p:cNvSpPr txBox="1">
            <a:spLocks noChangeArrowheads="1"/>
          </p:cNvSpPr>
          <p:nvPr/>
        </p:nvSpPr>
        <p:spPr bwMode="auto">
          <a:xfrm>
            <a:off x="2128838" y="3911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220" name="Group 37"/>
          <p:cNvGrpSpPr>
            <a:grpSpLocks/>
          </p:cNvGrpSpPr>
          <p:nvPr/>
        </p:nvGrpSpPr>
        <p:grpSpPr bwMode="auto">
          <a:xfrm>
            <a:off x="1905000" y="4979988"/>
            <a:ext cx="762000" cy="666750"/>
            <a:chOff x="0" y="0"/>
            <a:chExt cx="1549" cy="1351"/>
          </a:xfrm>
        </p:grpSpPr>
        <p:sp>
          <p:nvSpPr>
            <p:cNvPr id="8221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2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3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F6BB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24" name="Line 30"/>
          <p:cNvSpPr>
            <a:spLocks noChangeShapeType="1"/>
          </p:cNvSpPr>
          <p:nvPr/>
        </p:nvSpPr>
        <p:spPr bwMode="auto">
          <a:xfrm>
            <a:off x="2514600" y="5591043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Text Box 32"/>
          <p:cNvSpPr txBox="1">
            <a:spLocks noChangeArrowheads="1"/>
          </p:cNvSpPr>
          <p:nvPr/>
        </p:nvSpPr>
        <p:spPr bwMode="auto">
          <a:xfrm>
            <a:off x="2122488" y="5078648"/>
            <a:ext cx="296863" cy="36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27" name="灯片编号占位符 4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fld id="{3E3A8D3A-2405-455D-82CD-1DF467CD235A}" type="slidenum">
              <a:rPr lang="en-US" altLang="zh-CN"/>
              <a:pPr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  <p:sp>
        <p:nvSpPr>
          <p:cNvPr id="8228" name="Text Box 34"/>
          <p:cNvSpPr txBox="1">
            <a:spLocks noChangeArrowheads="1"/>
          </p:cNvSpPr>
          <p:nvPr/>
        </p:nvSpPr>
        <p:spPr bwMode="auto">
          <a:xfrm>
            <a:off x="2727657" y="391142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Experiments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66116"/>
      </p:ext>
    </p:extLst>
  </p:cSld>
  <p:clrMapOvr>
    <a:masterClrMapping/>
  </p:clrMapOvr>
  <p:transition advTm="781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16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</a:t>
            </a:r>
            <a:r>
              <a:rPr lang="en-US" altLang="zh-CN" sz="2400" dirty="0">
                <a:latin typeface="Times New Roman" pitchFamily="18" charset="0"/>
              </a:rPr>
              <a:t>Convolutional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2121" y="2057436"/>
                <a:ext cx="7638373" cy="1198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r>
                      <a:rPr lang="en-US" altLang="zh-CN" b="0" i="1" smtClean="0">
                        <a:latin typeface="Cambria Math"/>
                      </a:rPr>
                      <m:t>=1,2,,,,,</m:t>
                    </m:r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Cambria" pitchFamily="18" charset="0"/>
                  </a:rPr>
                  <a:t>is the input tensor for </a:t>
                </a:r>
                <a:r>
                  <a:rPr lang="en-US" altLang="zh-CN" dirty="0" smtClean="0">
                    <a:latin typeface="Cambria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>
                    <a:latin typeface="Cambria" pitchFamily="18" charset="0"/>
                  </a:rPr>
                  <a:t>layer of </a:t>
                </a:r>
                <a:r>
                  <a:rPr lang="en-US" altLang="zh-CN" dirty="0" smtClean="0">
                    <a:latin typeface="Cambria" pitchFamily="18" charset="0"/>
                  </a:rPr>
                  <a:t>CNN</a:t>
                </a:r>
              </a:p>
              <a:p>
                <a:pPr marL="285750" indent="-285750">
                  <a:lnSpc>
                    <a:spcPct val="20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𝑙𝑘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=1,2,,,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altLang="zh-CN">
                        <a:latin typeface="Cambria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>
                        <a:latin typeface="Cambria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latin typeface="Cambria" pitchFamily="18" charset="0"/>
                      </a:rPr>
                      <m:t>the</m:t>
                    </m:r>
                  </m:oMath>
                </a14:m>
                <a:r>
                  <a:rPr lang="en-US" altLang="zh-CN" dirty="0">
                    <a:latin typeface="Cambria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>
                    <a:latin typeface="Cambria" pitchFamily="18" charset="0"/>
                  </a:rPr>
                  <a:t>weight filter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>
                    <a:latin typeface="Cambria" pitchFamily="18" charset="0"/>
                  </a:rPr>
                  <a:t>layer of the CNN</a:t>
                </a:r>
                <a:endParaRPr lang="zh-CN" altLang="en-US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21" y="2057436"/>
                <a:ext cx="7638373" cy="1198726"/>
              </a:xfrm>
              <a:prstGeom prst="rect">
                <a:avLst/>
              </a:prstGeom>
              <a:blipFill rotWithShape="1">
                <a:blip r:embed="rId4"/>
                <a:stretch>
                  <a:fillRect l="-479" b="-5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33506" y="1593334"/>
                <a:ext cx="4846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Cambria" pitchFamily="18" charset="0"/>
                  </a:rPr>
                  <a:t>L-layer CNN architecture with a triplet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,∗)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6" y="1593334"/>
                <a:ext cx="484652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32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56" y="3256162"/>
                <a:ext cx="640072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sz="1600" i="1">
                            <a:latin typeface="Cambria Math"/>
                          </a:rPr>
                          <m:t>𝑙</m:t>
                        </m:r>
                      </m:sup>
                    </m:sSup>
                    <m:r>
                      <a:rPr lang="en-US" altLang="zh-CN" sz="1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1600" dirty="0" smtClean="0">
                    <a:latin typeface="Cambria" pitchFamily="18" charset="0"/>
                  </a:rPr>
                  <a:t>is the number of weight filters in 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latin typeface="Cambria" pitchFamily="18" charset="0"/>
                  </a:rPr>
                  <a:t> </a:t>
                </a:r>
                <a:endParaRPr lang="zh-CN" altLang="en-US" sz="16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56" y="3256162"/>
                <a:ext cx="6400726" cy="342979"/>
              </a:xfrm>
              <a:prstGeom prst="rect">
                <a:avLst/>
              </a:prstGeom>
              <a:blipFill rotWithShape="1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85741" y="3809990"/>
            <a:ext cx="678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Cambria" pitchFamily="18" charset="0"/>
              </a:rPr>
              <a:t>* </a:t>
            </a:r>
            <a:r>
              <a:rPr lang="en-US" altLang="zh-CN" dirty="0">
                <a:latin typeface="Cambria" pitchFamily="18" charset="0"/>
              </a:rPr>
              <a:t>represents a convolutional operation </a:t>
            </a:r>
            <a:r>
              <a:rPr lang="en-US" altLang="zh-CN" dirty="0" smtClean="0">
                <a:latin typeface="Cambria" pitchFamily="18" charset="0"/>
              </a:rPr>
              <a:t>with I </a:t>
            </a:r>
            <a:r>
              <a:rPr lang="en-US" altLang="zh-CN" dirty="0">
                <a:latin typeface="Cambria" pitchFamily="18" charset="0"/>
              </a:rPr>
              <a:t>and W as its operands</a:t>
            </a:r>
            <a:endParaRPr lang="en-US" altLang="zh-CN" dirty="0" smtClean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29554" y="4536867"/>
                <a:ext cx="165231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4" y="4536867"/>
                <a:ext cx="1652312" cy="3742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624316" y="4536867"/>
                <a:ext cx="148226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𝑊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zh-CN" alt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16" y="4536867"/>
                <a:ext cx="1482265" cy="3742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50078" y="4495772"/>
                <a:ext cx="1937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𝑤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78" y="4495772"/>
                <a:ext cx="193739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 bwMode="auto">
          <a:xfrm>
            <a:off x="1371684" y="5535354"/>
            <a:ext cx="3007386" cy="4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Binary-weights-Networks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5392504" y="5521678"/>
            <a:ext cx="2070882" cy="4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XNOR-Networks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77731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8" grpId="0"/>
      <p:bldP spid="15" grpId="0"/>
      <p:bldP spid="17" grpId="0"/>
      <p:bldP spid="20" grpId="0"/>
      <p:bldP spid="25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17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2.1 Binary-Weight-Networks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4792" y="2761608"/>
            <a:ext cx="6113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mbria" pitchFamily="18" charset="0"/>
              </a:rPr>
              <a:t>⊕ </a:t>
            </a:r>
            <a:r>
              <a:rPr lang="en-US" altLang="zh-CN" dirty="0" smtClean="0">
                <a:latin typeface="Cambria" pitchFamily="18" charset="0"/>
              </a:rPr>
              <a:t>indicates the convolution with additions and subtractions</a:t>
            </a:r>
          </a:p>
          <a:p>
            <a:endParaRPr lang="zh-CN" altLang="en-US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33521" y="3222824"/>
                <a:ext cx="217187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+1,−1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521" y="3222824"/>
                <a:ext cx="2171877" cy="3742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3521" y="3593054"/>
                <a:ext cx="93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521" y="3593054"/>
                <a:ext cx="93891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875398" y="1955147"/>
            <a:ext cx="337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2.1.1</a:t>
            </a:r>
            <a:r>
              <a:rPr lang="en-US" altLang="zh-CN" dirty="0" smtClean="0"/>
              <a:t> </a:t>
            </a:r>
            <a:r>
              <a:rPr lang="en-US" altLang="zh-CN" dirty="0">
                <a:latin typeface="Cambria" pitchFamily="18" charset="0"/>
              </a:rPr>
              <a:t>Estimating binary </a:t>
            </a:r>
            <a:r>
              <a:rPr lang="en-US" altLang="zh-CN" dirty="0" smtClean="0">
                <a:latin typeface="Cambria" pitchFamily="18" charset="0"/>
              </a:rPr>
              <a:t>weights</a:t>
            </a:r>
            <a:endParaRPr lang="zh-CN" altLang="en-US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00480" y="3962386"/>
                <a:ext cx="4572000" cy="24202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Monotype Corsiva" pitchFamily="66" charset="0"/>
                  </a:rPr>
                  <a:t>B </a:t>
                </a:r>
                <a:r>
                  <a:rPr lang="en-US" altLang="zh-CN" sz="2000" dirty="0" smtClean="0">
                    <a:latin typeface="Cambria" pitchFamily="18" charset="0"/>
                  </a:rPr>
                  <a:t>is a </a:t>
                </a:r>
                <a:r>
                  <a:rPr lang="en-US" altLang="zh-CN" sz="2000" dirty="0">
                    <a:latin typeface="Cambria" pitchFamily="18" charset="0"/>
                  </a:rPr>
                  <a:t>set of binary </a:t>
                </a:r>
                <a:r>
                  <a:rPr lang="en-US" altLang="zh-CN" sz="2000" dirty="0" smtClean="0">
                    <a:latin typeface="Cambria" pitchFamily="18" charset="0"/>
                  </a:rPr>
                  <a:t>tensors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Monotype Corsiva" pitchFamily="66" charset="0"/>
                  </a:rPr>
                  <a:t>A </a:t>
                </a:r>
                <a:r>
                  <a:rPr lang="en-US" altLang="zh-CN" sz="2000" dirty="0">
                    <a:latin typeface="Cambria" pitchFamily="18" charset="0"/>
                  </a:rPr>
                  <a:t>is a set of positive real </a:t>
                </a:r>
                <a:r>
                  <a:rPr lang="en-US" altLang="zh-CN" sz="2000" dirty="0" smtClean="0">
                    <a:latin typeface="Cambria" pitchFamily="18" charset="0"/>
                  </a:rPr>
                  <a:t>scalars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Monotype Corsiva" pitchFamily="66" charset="0"/>
                          </a:rPr>
                          <m:t>B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𝑙𝑘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" pitchFamily="18" charset="0"/>
                  </a:rPr>
                  <a:t>is a binary </a:t>
                </a:r>
                <a:r>
                  <a:rPr lang="en-US" altLang="zh-CN" sz="2000" dirty="0" smtClean="0">
                    <a:latin typeface="Cambria" pitchFamily="18" charset="0"/>
                  </a:rPr>
                  <a:t>filter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/>
                            <a:ea typeface="Cambria Math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Monotype Corsiva" pitchFamily="66" charset="0"/>
                          </a:rPr>
                          <m:t>A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𝑙𝑘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" pitchFamily="18" charset="0"/>
                  </a:rPr>
                  <a:t>is an scaling </a:t>
                </a:r>
                <a:r>
                  <a:rPr lang="en-US" altLang="zh-CN" sz="2000" dirty="0" smtClean="0">
                    <a:latin typeface="Cambria" pitchFamily="18" charset="0"/>
                  </a:rPr>
                  <a:t>factor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𝑙𝑘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Monotype Corsiva" pitchFamily="66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𝑙𝑘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Monotype Corsiva" pitchFamily="66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𝑙𝑘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480" y="3962386"/>
                <a:ext cx="4572000" cy="2420278"/>
              </a:xfrm>
              <a:prstGeom prst="rect">
                <a:avLst/>
              </a:prstGeom>
              <a:blipFill rotWithShape="1">
                <a:blip r:embed="rId7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</a:t>
            </a:r>
            <a:r>
              <a:rPr lang="en-US" altLang="zh-CN" sz="2400" dirty="0">
                <a:latin typeface="Times New Roman" pitchFamily="18" charset="0"/>
              </a:rPr>
              <a:t>Convolutional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76" y="4800564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Cambria Math"/>
              </a:rPr>
              <a:t>&lt;</a:t>
            </a:r>
            <a:r>
              <a:rPr lang="en-US" altLang="zh-CN" sz="2800" dirty="0">
                <a:latin typeface="Monotype Corsiva" pitchFamily="66" charset="0"/>
              </a:rPr>
              <a:t>I,B,A,</a:t>
            </a:r>
            <a:r>
              <a:rPr lang="en-US" altLang="zh-CN" sz="2800" dirty="0">
                <a:latin typeface="Broadway" pitchFamily="82" charset="0"/>
              </a:rPr>
              <a:t> ⊕</a:t>
            </a:r>
            <a:r>
              <a:rPr lang="en-US" altLang="zh-CN" sz="2800" dirty="0" smtClean="0">
                <a:latin typeface="Cambria Math"/>
              </a:rPr>
              <a:t>&gt;</a:t>
            </a:r>
            <a:endParaRPr lang="zh-CN" altLang="en-US" sz="2800" dirty="0" smtClean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73634" y="2392276"/>
                <a:ext cx="1996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r>
                        <a:rPr lang="en-US" altLang="zh-CN" b="0" i="1" smtClean="0">
                          <a:latin typeface="Cambria Math"/>
                        </a:rPr>
                        <m:t>∗</m:t>
                      </m:r>
                      <m:r>
                        <a:rPr lang="en-US" altLang="zh-CN" b="0" i="1" smtClean="0">
                          <a:latin typeface="Cambria Math"/>
                        </a:rPr>
                        <m:t>𝑊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≈(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zh-CN" alt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34" y="2392276"/>
                <a:ext cx="199605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3675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9" grpId="0"/>
      <p:bldP spid="4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18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912" y="1447852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2.1 Binary-Weight-Networks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5398" y="1955147"/>
            <a:ext cx="337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2.1.1</a:t>
            </a:r>
            <a:r>
              <a:rPr lang="en-US" altLang="zh-CN" dirty="0" smtClean="0"/>
              <a:t> </a:t>
            </a:r>
            <a:r>
              <a:rPr lang="en-US" altLang="zh-CN" dirty="0">
                <a:latin typeface="Cambria" pitchFamily="18" charset="0"/>
              </a:rPr>
              <a:t>Estimating binary </a:t>
            </a:r>
            <a:r>
              <a:rPr lang="en-US" altLang="zh-CN" dirty="0" smtClean="0">
                <a:latin typeface="Cambria" pitchFamily="18" charset="0"/>
              </a:rPr>
              <a:t>weights</a:t>
            </a:r>
            <a:endParaRPr lang="zh-CN" altLang="en-US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47090" y="2324479"/>
                <a:ext cx="1059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𝑊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zh-CN" alt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090" y="2324479"/>
                <a:ext cx="105913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8802" y="2832881"/>
                <a:ext cx="2363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𝑊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02" y="2832881"/>
                <a:ext cx="236372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86312" y="2819416"/>
                <a:ext cx="2261695" cy="40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type m:val="noBar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𝑎𝑟𝑔𝑚𝑖𝑛</m:t>
                              </m:r>
                            </m:num>
                            <m:den>
                              <m:r>
                                <a:rPr lang="zh-CN" altLang="en-US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𝐵</m:t>
                              </m:r>
                            </m:den>
                          </m:f>
                          <m:r>
                            <m:rPr>
                              <m:brk m:alnAt="63"/>
                            </m:rPr>
                            <a:rPr lang="en-US" altLang="zh-CN" b="0" i="1" smtClean="0">
                              <a:latin typeface="Cambria Math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box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312" y="2819416"/>
                <a:ext cx="2261695" cy="400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95802" y="3704778"/>
                <a:ext cx="3782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−2</m:t>
                    </m:r>
                    <m:r>
                      <a:rPr lang="zh-CN" altLang="en-US" b="0" i="1" smtClean="0">
                        <a:latin typeface="Cambria Math"/>
                      </a:rPr>
                      <m:t>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</m:oMath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2" y="3704778"/>
                <a:ext cx="378289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23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10228" y="3704615"/>
                <a:ext cx="305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−2</m:t>
                      </m:r>
                      <m:r>
                        <a:rPr lang="zh-CN" altLang="en-US" b="0" i="1" smtClean="0">
                          <a:latin typeface="Cambria Math"/>
                        </a:rPr>
                        <m:t>𝛼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28" y="3704615"/>
                <a:ext cx="305416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792455" y="4707122"/>
            <a:ext cx="3629336" cy="411474"/>
            <a:chOff x="4763922" y="4800564"/>
            <a:chExt cx="3813358" cy="411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63922" y="4829817"/>
                  <a:ext cx="2368170" cy="382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𝑎𝑟𝑔𝑚𝑖𝑛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𝐵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  <m:r>
                              <m:rPr>
                                <m:brk m:alnAt="63"/>
                              </m:rP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 </m:t>
                            </m:r>
                          </m:e>
                        </m:box>
                      </m:oMath>
                    </m:oMathPara>
                  </a14:m>
                  <a:endParaRPr lang="zh-CN" altLang="en-US" i="1" dirty="0" smtClean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922" y="4829817"/>
                  <a:ext cx="2368170" cy="382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934138" y="4800564"/>
                  <a:ext cx="164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{+1,−1}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i="1" dirty="0" smtClean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138" y="4800564"/>
                  <a:ext cx="164314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07657" y="4740215"/>
                <a:ext cx="4436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=+1 </m:t>
                      </m:r>
                      <m:r>
                        <a:rPr lang="en-US" altLang="zh-CN" b="0" i="1" smtClean="0">
                          <a:latin typeface="Cambria Math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≥0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=−1 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57" y="4740215"/>
                <a:ext cx="44363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95960" y="5600588"/>
                <a:ext cx="1667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𝑠𝑖𝑔𝑛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𝑊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60" y="5600588"/>
                <a:ext cx="16673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 bwMode="auto">
          <a:xfrm>
            <a:off x="3323838" y="2939542"/>
            <a:ext cx="333786" cy="1846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肘形连接符 23"/>
          <p:cNvCxnSpPr>
            <a:stCxn id="11" idx="3"/>
            <a:endCxn id="12" idx="0"/>
          </p:cNvCxnSpPr>
          <p:nvPr/>
        </p:nvCxnSpPr>
        <p:spPr bwMode="auto">
          <a:xfrm>
            <a:off x="5948007" y="3019856"/>
            <a:ext cx="439243" cy="684922"/>
          </a:xfrm>
          <a:prstGeom prst="bent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 bwMode="auto">
          <a:xfrm rot="10800000">
            <a:off x="4088005" y="3809990"/>
            <a:ext cx="333786" cy="1846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13" idx="2"/>
          </p:cNvCxnSpPr>
          <p:nvPr/>
        </p:nvCxnSpPr>
        <p:spPr bwMode="auto">
          <a:xfrm>
            <a:off x="2537313" y="4073947"/>
            <a:ext cx="0" cy="603310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箭头 44"/>
          <p:cNvSpPr/>
          <p:nvPr/>
        </p:nvSpPr>
        <p:spPr bwMode="auto">
          <a:xfrm>
            <a:off x="4442872" y="4835152"/>
            <a:ext cx="333786" cy="1846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直接箭头连接符 34"/>
          <p:cNvCxnSpPr>
            <a:stCxn id="18" idx="2"/>
            <a:endCxn id="20" idx="0"/>
          </p:cNvCxnSpPr>
          <p:nvPr/>
        </p:nvCxnSpPr>
        <p:spPr bwMode="auto">
          <a:xfrm>
            <a:off x="6925829" y="5109547"/>
            <a:ext cx="3821" cy="491041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3675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  <p:bldP spid="12" grpId="0"/>
      <p:bldP spid="13" grpId="0"/>
      <p:bldP spid="18" grpId="0"/>
      <p:bldP spid="20" grpId="0"/>
      <p:bldP spid="21" grpId="0" animBg="1"/>
      <p:bldP spid="39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19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912" y="1447852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2.1 Binary-Weight-Networks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398" y="1955147"/>
            <a:ext cx="337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2.1.1</a:t>
            </a:r>
            <a:r>
              <a:rPr lang="en-US" altLang="zh-CN" dirty="0" smtClean="0"/>
              <a:t> </a:t>
            </a:r>
            <a:r>
              <a:rPr lang="en-US" altLang="zh-CN" dirty="0">
                <a:latin typeface="Cambria" pitchFamily="18" charset="0"/>
              </a:rPr>
              <a:t>Estimating binary </a:t>
            </a:r>
            <a:r>
              <a:rPr lang="en-US" altLang="zh-CN" dirty="0" smtClean="0">
                <a:latin typeface="Cambria" pitchFamily="18" charset="0"/>
              </a:rPr>
              <a:t>weights</a:t>
            </a:r>
            <a:endParaRPr lang="zh-CN" altLang="en-US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79035" y="2751151"/>
                <a:ext cx="1832296" cy="671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800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28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035" y="2751151"/>
                <a:ext cx="1832296" cy="6714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4582" y="3675460"/>
                <a:ext cx="3089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Cambria" pitchFamily="18" charset="0"/>
                  </a:rPr>
                  <a:t>By replacing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i="1" dirty="0" smtClean="0">
                    <a:latin typeface="Cambria" pitchFamily="18" charset="0"/>
                  </a:rPr>
                  <a:t> </a:t>
                </a:r>
                <a:r>
                  <a:rPr lang="en-US" altLang="zh-CN" dirty="0" smtClean="0">
                    <a:latin typeface="Cambria" pitchFamily="18" charset="0"/>
                  </a:rPr>
                  <a:t>with sign(W)</a:t>
                </a:r>
                <a:endParaRPr lang="zh-CN" altLang="en-US" i="1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82" y="3675460"/>
                <a:ext cx="308905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79" t="-9836" r="-1779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79641" y="4591283"/>
                <a:ext cx="2998706" cy="648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𝑠𝑖𝑔𝑛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641" y="4591283"/>
                <a:ext cx="2998706" cy="648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73979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3"/>
          <p:cNvSpPr txBox="1">
            <a:spLocks noChangeArrowheads="1"/>
          </p:cNvSpPr>
          <p:nvPr/>
        </p:nvSpPr>
        <p:spPr bwMode="auto">
          <a:xfrm>
            <a:off x="1660525" y="1179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905000" y="1524000"/>
            <a:ext cx="762000" cy="665163"/>
            <a:chOff x="0" y="0"/>
            <a:chExt cx="1549" cy="1351"/>
          </a:xfrm>
        </p:grpSpPr>
        <p:sp>
          <p:nvSpPr>
            <p:cNvPr id="8197" name="AutoShape 9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198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4140" name="AutoShape 11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8200" name="Line 16"/>
          <p:cNvSpPr>
            <a:spLocks noChangeShapeType="1"/>
          </p:cNvSpPr>
          <p:nvPr/>
        </p:nvSpPr>
        <p:spPr bwMode="auto">
          <a:xfrm>
            <a:off x="2514600" y="2133600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2755900" y="1676400"/>
            <a:ext cx="433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Introduction 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2101850" y="16224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8204" name="Group 21"/>
          <p:cNvGrpSpPr>
            <a:grpSpLocks/>
          </p:cNvGrpSpPr>
          <p:nvPr/>
        </p:nvGrpSpPr>
        <p:grpSpPr bwMode="auto">
          <a:xfrm>
            <a:off x="1949450" y="2646363"/>
            <a:ext cx="762000" cy="665162"/>
            <a:chOff x="0" y="0"/>
            <a:chExt cx="1549" cy="1351"/>
          </a:xfrm>
        </p:grpSpPr>
        <p:sp>
          <p:nvSpPr>
            <p:cNvPr id="8205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6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7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08" name="Line 30"/>
          <p:cNvSpPr>
            <a:spLocks noChangeShapeType="1"/>
          </p:cNvSpPr>
          <p:nvPr/>
        </p:nvSpPr>
        <p:spPr bwMode="auto">
          <a:xfrm>
            <a:off x="2559050" y="3255963"/>
            <a:ext cx="50608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Text Box 31"/>
          <p:cNvSpPr txBox="1">
            <a:spLocks noChangeArrowheads="1"/>
          </p:cNvSpPr>
          <p:nvPr/>
        </p:nvSpPr>
        <p:spPr bwMode="auto">
          <a:xfrm>
            <a:off x="2731283" y="2798763"/>
            <a:ext cx="5486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Binary Convolutional Neural Network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0" name="Text Box 32"/>
          <p:cNvSpPr txBox="1">
            <a:spLocks noChangeArrowheads="1"/>
          </p:cNvSpPr>
          <p:nvPr/>
        </p:nvSpPr>
        <p:spPr bwMode="auto">
          <a:xfrm>
            <a:off x="2166938" y="2744788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8212" name="Group 29"/>
          <p:cNvGrpSpPr>
            <a:grpSpLocks/>
          </p:cNvGrpSpPr>
          <p:nvPr/>
        </p:nvGrpSpPr>
        <p:grpSpPr bwMode="auto">
          <a:xfrm>
            <a:off x="1911350" y="3813175"/>
            <a:ext cx="762000" cy="665163"/>
            <a:chOff x="0" y="0"/>
            <a:chExt cx="1549" cy="1351"/>
          </a:xfrm>
        </p:grpSpPr>
        <p:sp>
          <p:nvSpPr>
            <p:cNvPr id="8213" name="AutoShape 2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4" name="AutoShape 2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5" name="AutoShape 29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solidFill>
              <a:srgbClr val="C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16" name="Line 33"/>
          <p:cNvSpPr>
            <a:spLocks noChangeShapeType="1"/>
          </p:cNvSpPr>
          <p:nvPr/>
        </p:nvSpPr>
        <p:spPr bwMode="auto">
          <a:xfrm>
            <a:off x="2520950" y="4422775"/>
            <a:ext cx="50989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Text Box 34"/>
          <p:cNvSpPr txBox="1">
            <a:spLocks noChangeArrowheads="1"/>
          </p:cNvSpPr>
          <p:nvPr/>
        </p:nvSpPr>
        <p:spPr bwMode="auto">
          <a:xfrm>
            <a:off x="2711450" y="515871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Conclusion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8" name="Text Box 35"/>
          <p:cNvSpPr txBox="1">
            <a:spLocks noChangeArrowheads="1"/>
          </p:cNvSpPr>
          <p:nvPr/>
        </p:nvSpPr>
        <p:spPr bwMode="auto">
          <a:xfrm>
            <a:off x="2128838" y="3911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220" name="Group 37"/>
          <p:cNvGrpSpPr>
            <a:grpSpLocks/>
          </p:cNvGrpSpPr>
          <p:nvPr/>
        </p:nvGrpSpPr>
        <p:grpSpPr bwMode="auto">
          <a:xfrm>
            <a:off x="1905000" y="4979988"/>
            <a:ext cx="762000" cy="666750"/>
            <a:chOff x="0" y="0"/>
            <a:chExt cx="1549" cy="1351"/>
          </a:xfrm>
        </p:grpSpPr>
        <p:sp>
          <p:nvSpPr>
            <p:cNvPr id="8221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2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3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F6BB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24" name="Line 30"/>
          <p:cNvSpPr>
            <a:spLocks noChangeShapeType="1"/>
          </p:cNvSpPr>
          <p:nvPr/>
        </p:nvSpPr>
        <p:spPr bwMode="auto">
          <a:xfrm>
            <a:off x="2514600" y="5591043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Text Box 32"/>
          <p:cNvSpPr txBox="1">
            <a:spLocks noChangeArrowheads="1"/>
          </p:cNvSpPr>
          <p:nvPr/>
        </p:nvSpPr>
        <p:spPr bwMode="auto">
          <a:xfrm>
            <a:off x="2122488" y="5078648"/>
            <a:ext cx="296863" cy="36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27" name="灯片编号占位符 4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fld id="{3E3A8D3A-2405-455D-82CD-1DF467CD235A}" type="slidenum">
              <a:rPr lang="en-US" altLang="zh-CN"/>
              <a:pPr>
                <a:buFont typeface="Arial" pitchFamily="34" charset="0"/>
                <a:buNone/>
              </a:pPr>
              <a:t>2</a:t>
            </a:fld>
            <a:endParaRPr lang="en-US" altLang="zh-CN"/>
          </a:p>
        </p:txBody>
      </p:sp>
      <p:sp>
        <p:nvSpPr>
          <p:cNvPr id="8228" name="Text Box 34"/>
          <p:cNvSpPr txBox="1">
            <a:spLocks noChangeArrowheads="1"/>
          </p:cNvSpPr>
          <p:nvPr/>
        </p:nvSpPr>
        <p:spPr bwMode="auto">
          <a:xfrm>
            <a:off x="2727657" y="391142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Experiments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advTm="781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20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2.1 Binary-Weight-Networks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4178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2.1.2</a:t>
            </a:r>
            <a:r>
              <a:rPr lang="en-US" altLang="zh-CN" dirty="0" smtClean="0"/>
              <a:t> </a:t>
            </a:r>
            <a:r>
              <a:rPr lang="en-US" altLang="zh-CN" dirty="0">
                <a:latin typeface="Cambria" pitchFamily="18" charset="0"/>
              </a:rPr>
              <a:t>Training </a:t>
            </a:r>
            <a:r>
              <a:rPr lang="en-US" altLang="zh-CN" dirty="0" smtClean="0">
                <a:latin typeface="Cambria" pitchFamily="18" charset="0"/>
              </a:rPr>
              <a:t>Binary-Weights-Networks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1684" y="2552643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Each iteration of training a CNN involves </a:t>
            </a:r>
            <a:r>
              <a:rPr lang="en-US" altLang="zh-CN" dirty="0" smtClean="0">
                <a:latin typeface="Cambria" pitchFamily="18" charset="0"/>
              </a:rPr>
              <a:t>three steps</a:t>
            </a:r>
            <a:r>
              <a:rPr lang="zh-CN" altLang="en-US" dirty="0" smtClean="0">
                <a:latin typeface="Cambria" pitchFamily="18" charset="0"/>
              </a:rPr>
              <a:t>：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219288" y="3200406"/>
            <a:ext cx="1745432" cy="533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>
                <a:latin typeface="Cambria" pitchFamily="18" charset="0"/>
              </a:rPr>
              <a:t>forward pass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412657" y="3200406"/>
            <a:ext cx="1904950" cy="533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>
                <a:latin typeface="Cambria" pitchFamily="18" charset="0"/>
              </a:rPr>
              <a:t>backward pass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867450" y="3200406"/>
            <a:ext cx="2209658" cy="533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>
                <a:latin typeface="Cambria" pitchFamily="18" charset="0"/>
              </a:rPr>
              <a:t>parameters update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47966" y="4032689"/>
            <a:ext cx="4419484" cy="1226045"/>
            <a:chOff x="1447882" y="4261340"/>
            <a:chExt cx="4419484" cy="1226045"/>
          </a:xfrm>
        </p:grpSpPr>
        <p:sp>
          <p:nvSpPr>
            <p:cNvPr id="4" name="TextBox 3"/>
            <p:cNvSpPr txBox="1"/>
            <p:nvPr/>
          </p:nvSpPr>
          <p:spPr>
            <a:xfrm>
              <a:off x="1447882" y="4648168"/>
              <a:ext cx="2196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" pitchFamily="18" charset="0"/>
                </a:rPr>
                <a:t>Binarize the weights</a:t>
              </a:r>
              <a:endParaRPr lang="zh-CN" altLang="en-US" dirty="0" smtClean="0">
                <a:latin typeface="Cambria" pitchFamily="18" charset="0"/>
              </a:endParaRPr>
            </a:p>
          </p:txBody>
        </p:sp>
        <p:sp>
          <p:nvSpPr>
            <p:cNvPr id="8" name="左大括号 7"/>
            <p:cNvSpPr/>
            <p:nvPr/>
          </p:nvSpPr>
          <p:spPr bwMode="auto">
            <a:xfrm>
              <a:off x="3644574" y="4267178"/>
              <a:ext cx="317842" cy="1219168"/>
            </a:xfrm>
            <a:prstGeom prst="leftBrac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962416" y="4261340"/>
              <a:ext cx="1904950" cy="53338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r>
                <a:rPr lang="en-US" altLang="zh-CN" dirty="0">
                  <a:latin typeface="Cambria" pitchFamily="18" charset="0"/>
                </a:rPr>
                <a:t>forward pass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962416" y="4953999"/>
              <a:ext cx="1904950" cy="53338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r>
                <a:rPr lang="en-US" altLang="zh-CN" dirty="0">
                  <a:latin typeface="Cambria" pitchFamily="18" charset="0"/>
                </a:rPr>
                <a:t>backward pass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47966" y="5644571"/>
            <a:ext cx="346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Use the high precision weights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 smtClean="0">
                <a:latin typeface="Cambria" pitchFamily="18" charset="0"/>
              </a:rPr>
              <a:t> </a:t>
            </a:r>
            <a:endParaRPr lang="zh-CN" altLang="en-US" dirty="0" smtClean="0">
              <a:latin typeface="Cambria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800663" y="5562544"/>
            <a:ext cx="2209658" cy="533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en-US" altLang="zh-CN" dirty="0">
                <a:latin typeface="Cambria" pitchFamily="18" charset="0"/>
              </a:rPr>
              <a:t>parameters update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3979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 animBg="1"/>
      <p:bldP spid="11" grpId="0" animBg="1"/>
      <p:bldP spid="12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21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2.1 Binary-Weight-Networks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" y="1752644"/>
            <a:ext cx="8991484" cy="49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9862" y="5026173"/>
                <a:ext cx="1586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/>
                        </a:rPr>
                        <m:t>𝐼</m:t>
                      </m:r>
                      <m:r>
                        <a:rPr lang="en-US" altLang="zh-CN" sz="1400" b="0" i="1" smtClean="0">
                          <a:latin typeface="Cambria Math"/>
                        </a:rPr>
                        <m:t>∗</m:t>
                      </m:r>
                      <m:r>
                        <a:rPr lang="en-US" altLang="zh-CN" sz="1400" b="0" i="1" smtClean="0">
                          <a:latin typeface="Cambria Math"/>
                        </a:rPr>
                        <m:t>𝑊</m:t>
                      </m:r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≈(</m:t>
                      </m:r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altLang="zh-CN" sz="14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altLang="zh-CN" sz="1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zh-CN" altLang="en-US" sz="14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zh-CN" altLang="en-US" sz="14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62" y="5026173"/>
                <a:ext cx="1586716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73979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22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2.2 XNOR-Networks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2656" y="2286030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binarize both weigths and inputs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844" y="6519446"/>
            <a:ext cx="8133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[2] Binarynet</a:t>
            </a:r>
            <a:r>
              <a:rPr lang="en-US" altLang="zh-CN" sz="1600" dirty="0">
                <a:latin typeface="BrowalliaUPC" pitchFamily="34" charset="-34"/>
                <a:cs typeface="BrowalliaUPC" pitchFamily="34" charset="-34"/>
              </a:rPr>
              <a:t>: Training deep neural networks with weights and activations constrained to +1 or -1.</a:t>
            </a:r>
          </a:p>
        </p:txBody>
      </p:sp>
      <p:sp>
        <p:nvSpPr>
          <p:cNvPr id="6" name="矩形 5"/>
          <p:cNvSpPr/>
          <p:nvPr/>
        </p:nvSpPr>
        <p:spPr>
          <a:xfrm>
            <a:off x="1385496" y="5193212"/>
            <a:ext cx="717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Dot </a:t>
            </a:r>
            <a:r>
              <a:rPr lang="en-US" altLang="zh-CN" dirty="0" smtClean="0">
                <a:latin typeface="Cambria" pitchFamily="18" charset="0"/>
              </a:rPr>
              <a:t>product can be implemented by XNOR-</a:t>
            </a:r>
            <a:r>
              <a:rPr lang="en-US" altLang="zh-CN" dirty="0" err="1" smtClean="0">
                <a:latin typeface="Cambria" pitchFamily="18" charset="0"/>
              </a:rPr>
              <a:t>Bitcounting</a:t>
            </a:r>
            <a:r>
              <a:rPr lang="en-US" altLang="zh-CN" dirty="0" smtClean="0">
                <a:latin typeface="Cambria" pitchFamily="18" charset="0"/>
              </a:rPr>
              <a:t> operations [2]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80" y="32672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Cambria Math"/>
              </a:rPr>
              <a:t>XNOR</a:t>
            </a:r>
            <a:endParaRPr lang="zh-CN" altLang="en-US" i="1" dirty="0" smtClean="0">
              <a:latin typeface="Cambria Math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38121"/>
              </p:ext>
            </p:extLst>
          </p:nvPr>
        </p:nvGraphicFramePr>
        <p:xfrm>
          <a:off x="2938987" y="2895614"/>
          <a:ext cx="2547389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8221"/>
                <a:gridCol w="1219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INPUT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1 0 1</a:t>
                      </a:r>
                      <a:r>
                        <a:rPr lang="en-US" altLang="zh-CN" baseline="0" dirty="0" smtClean="0"/>
                        <a:t> 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INPUT</a:t>
                      </a:r>
                      <a:r>
                        <a:rPr lang="en-US" altLang="zh-CN" baseline="0" dirty="0" smtClean="0"/>
                        <a:t>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1 1 0 0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1 0 0 1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412656" y="4484114"/>
            <a:ext cx="8129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A convolution consist of repeating a </a:t>
            </a:r>
            <a:r>
              <a:rPr lang="en-US" altLang="zh-CN" b="1" dirty="0">
                <a:latin typeface="Cambria" pitchFamily="18" charset="0"/>
              </a:rPr>
              <a:t>shift </a:t>
            </a:r>
            <a:r>
              <a:rPr lang="en-US" altLang="zh-CN" b="1" dirty="0" smtClean="0">
                <a:latin typeface="Cambria" pitchFamily="18" charset="0"/>
              </a:rPr>
              <a:t>operation  </a:t>
            </a:r>
            <a:r>
              <a:rPr lang="en-US" altLang="zh-CN" dirty="0" smtClean="0">
                <a:latin typeface="Cambria" pitchFamily="18" charset="0"/>
              </a:rPr>
              <a:t>and </a:t>
            </a:r>
            <a:r>
              <a:rPr lang="en-US" altLang="zh-CN" dirty="0">
                <a:latin typeface="Cambria" pitchFamily="18" charset="0"/>
              </a:rPr>
              <a:t>a </a:t>
            </a:r>
            <a:r>
              <a:rPr lang="en-US" altLang="zh-CN" b="1" dirty="0">
                <a:latin typeface="Cambria" pitchFamily="18" charset="0"/>
              </a:rPr>
              <a:t>dot </a:t>
            </a:r>
            <a:r>
              <a:rPr lang="en-US" altLang="zh-CN" b="1" dirty="0" smtClean="0">
                <a:latin typeface="Cambria" pitchFamily="18" charset="0"/>
              </a:rPr>
              <a:t> product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3979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23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2.2 XNOR-Networks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258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2.2.1 Binary dot product</a:t>
            </a:r>
            <a:endParaRPr lang="zh-CN" altLang="en-US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80954" y="2362228"/>
                <a:ext cx="5644943" cy="3904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𝛽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altLang="zh-CN" b="0" i="1" dirty="0" smtClean="0">
                  <a:latin typeface="Cambria Math"/>
                  <a:ea typeface="Cambria Math"/>
                </a:endParaRPr>
              </a:p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𝛼𝜖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type m:val="noBar"/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𝑎𝑟𝑔𝑚𝑖𝑛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𝛼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zh-CN" altLang="en-US" i="1">
                            <a:latin typeface="Cambria Math"/>
                          </a:rPr>
                          <m:t>𝛽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</a:rPr>
                          <m:t>𝛽𝛼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zh-CN" altLang="en-US" i="1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            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     </m:t>
                    </m:r>
                    <m:r>
                      <a:rPr lang="zh-CN" altLang="en-US" i="1">
                        <a:latin typeface="Cambria Math"/>
                      </a:rPr>
                      <m:t>𝛾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𝛽𝛼</m:t>
                    </m:r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type m:val="noBar"/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𝑎𝑟𝑔𝑚𝑖𝑛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marL="342900" indent="-342900">
                  <a:lnSpc>
                    <a:spcPct val="17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≈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𝑊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954" y="2362228"/>
                <a:ext cx="5644943" cy="3904467"/>
              </a:xfrm>
              <a:prstGeom prst="rect">
                <a:avLst/>
              </a:prstGeom>
              <a:blipFill rotWithShape="1">
                <a:blip r:embed="rId4"/>
                <a:stretch>
                  <a:fillRect l="-864" b="-6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73979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24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2.2 XNOR-Networks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26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2.2.2 Binary Convolution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24"/>
            <a:ext cx="9144000" cy="115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6" y="4133837"/>
            <a:ext cx="167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3938575"/>
            <a:ext cx="14573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2" y="4367200"/>
            <a:ext cx="19907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6" y="4824350"/>
            <a:ext cx="88963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154539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25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2.2 XNOR-Networks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82" y="2486097"/>
            <a:ext cx="4591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96" y="3018365"/>
            <a:ext cx="2857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528371" y="2971812"/>
            <a:ext cx="632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indicates a convolutional operation using XNOR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71" y="3548063"/>
            <a:ext cx="2286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6" y="4267178"/>
            <a:ext cx="9000544" cy="144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514146" y="3505198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indicates an element-wise matrix product.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5398" y="1955147"/>
            <a:ext cx="26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2.2.2 Binary Convolution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54539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26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2.2 XNOR-Networks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398" y="1955147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2.2.3 Training XNOR-Networks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398" y="4343376"/>
            <a:ext cx="6320063" cy="1285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Batch </a:t>
            </a:r>
            <a:r>
              <a:rPr lang="en-US" altLang="zh-CN" dirty="0" smtClean="0">
                <a:latin typeface="Cambria" pitchFamily="18" charset="0"/>
              </a:rPr>
              <a:t>Normalization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mean and </a:t>
            </a:r>
            <a:r>
              <a:rPr lang="en-US" altLang="zh-CN" dirty="0" smtClean="0">
                <a:latin typeface="Cambria" pitchFamily="18" charset="0"/>
              </a:rPr>
              <a:t>variance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Activation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non-linear </a:t>
            </a:r>
            <a:r>
              <a:rPr lang="en-US" altLang="zh-CN" dirty="0" smtClean="0">
                <a:latin typeface="Cambria" pitchFamily="18" charset="0"/>
              </a:rPr>
              <a:t>function</a:t>
            </a:r>
            <a:r>
              <a:rPr lang="en-US" altLang="zh-CN" dirty="0">
                <a:latin typeface="Cambria" pitchFamily="18" charset="0"/>
              </a:rPr>
              <a:t>(</a:t>
            </a:r>
            <a:r>
              <a:rPr lang="en-US" altLang="zh-CN" dirty="0" err="1">
                <a:latin typeface="Cambria" pitchFamily="18" charset="0"/>
              </a:rPr>
              <a:t>e.g.,Sigmoid</a:t>
            </a:r>
            <a:r>
              <a:rPr lang="en-US" altLang="zh-CN" dirty="0">
                <a:latin typeface="Cambria" pitchFamily="18" charset="0"/>
              </a:rPr>
              <a:t>, </a:t>
            </a:r>
            <a:r>
              <a:rPr lang="en-US" altLang="zh-CN" dirty="0" err="1">
                <a:latin typeface="Cambria" pitchFamily="18" charset="0"/>
              </a:rPr>
              <a:t>ReLU</a:t>
            </a:r>
            <a:r>
              <a:rPr lang="en-US" altLang="zh-CN" dirty="0" smtClean="0">
                <a:latin typeface="Cambria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Pooling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applies any type of pooling (e.g.,</a:t>
            </a:r>
            <a:r>
              <a:rPr lang="en-US" altLang="zh-CN" dirty="0" err="1">
                <a:latin typeface="Cambria" pitchFamily="18" charset="0"/>
              </a:rPr>
              <a:t>max,min</a:t>
            </a:r>
            <a:r>
              <a:rPr lang="en-US" altLang="zh-CN" dirty="0">
                <a:latin typeface="Cambria" pitchFamily="18" charset="0"/>
              </a:rPr>
              <a:t> or average)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2557463"/>
            <a:ext cx="4219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179670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27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2 Binary Convolutional Neural Network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2.2 XNOR-Networks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0" y="1981238"/>
            <a:ext cx="43243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38298" y="4000452"/>
            <a:ext cx="7125284" cy="1702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B</a:t>
            </a:r>
            <a:r>
              <a:rPr lang="en-US" altLang="zh-CN" dirty="0" smtClean="0">
                <a:latin typeface="Cambria" pitchFamily="18" charset="0"/>
              </a:rPr>
              <a:t>inary </a:t>
            </a:r>
            <a:r>
              <a:rPr lang="en-US" altLang="zh-CN" dirty="0">
                <a:latin typeface="Cambria" pitchFamily="18" charset="0"/>
              </a:rPr>
              <a:t>activation </a:t>
            </a:r>
            <a:r>
              <a:rPr lang="en-US" altLang="zh-CN" dirty="0" smtClean="0">
                <a:latin typeface="Cambria" pitchFamily="18" charset="0"/>
              </a:rPr>
              <a:t>layer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computes K and sign(I</a:t>
            </a:r>
            <a:r>
              <a:rPr lang="en-US" altLang="zh-CN" dirty="0" smtClean="0">
                <a:latin typeface="Cambria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Cambria" pitchFamily="18" charset="0"/>
              </a:rPr>
              <a:t>BinConv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given K </a:t>
            </a:r>
            <a:r>
              <a:rPr lang="en-US" altLang="zh-CN" dirty="0" smtClean="0">
                <a:latin typeface="Cambria" pitchFamily="18" charset="0"/>
              </a:rPr>
              <a:t>and sign(I)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Pool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pooling </a:t>
            </a:r>
            <a:r>
              <a:rPr lang="en-US" altLang="zh-CN" dirty="0" smtClean="0">
                <a:latin typeface="Cambria" pitchFamily="18" charset="0"/>
              </a:rPr>
              <a:t>operations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It can insert a non-binary </a:t>
            </a:r>
            <a:r>
              <a:rPr lang="en-US" altLang="zh-CN" dirty="0" err="1">
                <a:latin typeface="Cambria" pitchFamily="18" charset="0"/>
              </a:rPr>
              <a:t>ctivation</a:t>
            </a:r>
            <a:r>
              <a:rPr lang="en-US" altLang="zh-CN" dirty="0">
                <a:latin typeface="Cambria" pitchFamily="18" charset="0"/>
              </a:rPr>
              <a:t>(e.g.,</a:t>
            </a:r>
            <a:r>
              <a:rPr lang="en-US" altLang="zh-CN" dirty="0" err="1">
                <a:latin typeface="Cambria" pitchFamily="18" charset="0"/>
              </a:rPr>
              <a:t>ReLU</a:t>
            </a:r>
            <a:r>
              <a:rPr lang="en-US" altLang="zh-CN" dirty="0">
                <a:latin typeface="Cambria" pitchFamily="18" charset="0"/>
              </a:rPr>
              <a:t>) after binary </a:t>
            </a:r>
            <a:r>
              <a:rPr lang="en-US" altLang="zh-CN" dirty="0" smtClean="0">
                <a:latin typeface="Cambria" pitchFamily="18" charset="0"/>
              </a:rPr>
              <a:t>convolution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04729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3"/>
          <p:cNvSpPr txBox="1">
            <a:spLocks noChangeArrowheads="1"/>
          </p:cNvSpPr>
          <p:nvPr/>
        </p:nvSpPr>
        <p:spPr bwMode="auto">
          <a:xfrm>
            <a:off x="1660525" y="1179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905000" y="1524000"/>
            <a:ext cx="762000" cy="665163"/>
            <a:chOff x="0" y="0"/>
            <a:chExt cx="1549" cy="1351"/>
          </a:xfrm>
        </p:grpSpPr>
        <p:sp>
          <p:nvSpPr>
            <p:cNvPr id="8197" name="AutoShape 9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198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4140" name="AutoShape 11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8200" name="Line 16"/>
          <p:cNvSpPr>
            <a:spLocks noChangeShapeType="1"/>
          </p:cNvSpPr>
          <p:nvPr/>
        </p:nvSpPr>
        <p:spPr bwMode="auto">
          <a:xfrm>
            <a:off x="2514600" y="2133600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2755900" y="1676400"/>
            <a:ext cx="433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Introduction 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2101850" y="16224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8204" name="Group 21"/>
          <p:cNvGrpSpPr>
            <a:grpSpLocks/>
          </p:cNvGrpSpPr>
          <p:nvPr/>
        </p:nvGrpSpPr>
        <p:grpSpPr bwMode="auto">
          <a:xfrm>
            <a:off x="1949450" y="2646363"/>
            <a:ext cx="762000" cy="665162"/>
            <a:chOff x="0" y="0"/>
            <a:chExt cx="1549" cy="1351"/>
          </a:xfrm>
        </p:grpSpPr>
        <p:sp>
          <p:nvSpPr>
            <p:cNvPr id="8205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6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7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08" name="Line 30"/>
          <p:cNvSpPr>
            <a:spLocks noChangeShapeType="1"/>
          </p:cNvSpPr>
          <p:nvPr/>
        </p:nvSpPr>
        <p:spPr bwMode="auto">
          <a:xfrm>
            <a:off x="2559050" y="3255963"/>
            <a:ext cx="50608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Text Box 31"/>
          <p:cNvSpPr txBox="1">
            <a:spLocks noChangeArrowheads="1"/>
          </p:cNvSpPr>
          <p:nvPr/>
        </p:nvSpPr>
        <p:spPr bwMode="auto">
          <a:xfrm>
            <a:off x="2731283" y="2798763"/>
            <a:ext cx="5486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Binary Convolutional Neural Network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0" name="Text Box 32"/>
          <p:cNvSpPr txBox="1">
            <a:spLocks noChangeArrowheads="1"/>
          </p:cNvSpPr>
          <p:nvPr/>
        </p:nvSpPr>
        <p:spPr bwMode="auto">
          <a:xfrm>
            <a:off x="2166938" y="2744788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8212" name="Group 29"/>
          <p:cNvGrpSpPr>
            <a:grpSpLocks/>
          </p:cNvGrpSpPr>
          <p:nvPr/>
        </p:nvGrpSpPr>
        <p:grpSpPr bwMode="auto">
          <a:xfrm>
            <a:off x="1911350" y="3813175"/>
            <a:ext cx="762000" cy="665163"/>
            <a:chOff x="0" y="0"/>
            <a:chExt cx="1549" cy="1351"/>
          </a:xfrm>
        </p:grpSpPr>
        <p:sp>
          <p:nvSpPr>
            <p:cNvPr id="8213" name="AutoShape 2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4" name="AutoShape 2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5" name="AutoShape 29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solidFill>
              <a:srgbClr val="C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16" name="Line 33"/>
          <p:cNvSpPr>
            <a:spLocks noChangeShapeType="1"/>
          </p:cNvSpPr>
          <p:nvPr/>
        </p:nvSpPr>
        <p:spPr bwMode="auto">
          <a:xfrm>
            <a:off x="2520950" y="4422775"/>
            <a:ext cx="50989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Text Box 34"/>
          <p:cNvSpPr txBox="1">
            <a:spLocks noChangeArrowheads="1"/>
          </p:cNvSpPr>
          <p:nvPr/>
        </p:nvSpPr>
        <p:spPr bwMode="auto">
          <a:xfrm>
            <a:off x="2711450" y="515871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Conclusion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8" name="Text Box 35"/>
          <p:cNvSpPr txBox="1">
            <a:spLocks noChangeArrowheads="1"/>
          </p:cNvSpPr>
          <p:nvPr/>
        </p:nvSpPr>
        <p:spPr bwMode="auto">
          <a:xfrm>
            <a:off x="2128838" y="3911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220" name="Group 37"/>
          <p:cNvGrpSpPr>
            <a:grpSpLocks/>
          </p:cNvGrpSpPr>
          <p:nvPr/>
        </p:nvGrpSpPr>
        <p:grpSpPr bwMode="auto">
          <a:xfrm>
            <a:off x="1905000" y="4979988"/>
            <a:ext cx="762000" cy="666750"/>
            <a:chOff x="0" y="0"/>
            <a:chExt cx="1549" cy="1351"/>
          </a:xfrm>
        </p:grpSpPr>
        <p:sp>
          <p:nvSpPr>
            <p:cNvPr id="8221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2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3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F6BB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24" name="Line 30"/>
          <p:cNvSpPr>
            <a:spLocks noChangeShapeType="1"/>
          </p:cNvSpPr>
          <p:nvPr/>
        </p:nvSpPr>
        <p:spPr bwMode="auto">
          <a:xfrm>
            <a:off x="2514600" y="5591043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Text Box 32"/>
          <p:cNvSpPr txBox="1">
            <a:spLocks noChangeArrowheads="1"/>
          </p:cNvSpPr>
          <p:nvPr/>
        </p:nvSpPr>
        <p:spPr bwMode="auto">
          <a:xfrm>
            <a:off x="2122488" y="5078648"/>
            <a:ext cx="296863" cy="36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27" name="灯片编号占位符 4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fld id="{3E3A8D3A-2405-455D-82CD-1DF467CD235A}" type="slidenum">
              <a:rPr lang="en-US" altLang="zh-CN"/>
              <a:pPr>
                <a:buFont typeface="Arial" pitchFamily="34" charset="0"/>
                <a:buNone/>
              </a:pPr>
              <a:t>28</a:t>
            </a:fld>
            <a:endParaRPr lang="en-US" altLang="zh-CN"/>
          </a:p>
        </p:txBody>
      </p:sp>
      <p:sp>
        <p:nvSpPr>
          <p:cNvPr id="8228" name="Text Box 34"/>
          <p:cNvSpPr txBox="1">
            <a:spLocks noChangeArrowheads="1"/>
          </p:cNvSpPr>
          <p:nvPr/>
        </p:nvSpPr>
        <p:spPr bwMode="auto">
          <a:xfrm>
            <a:off x="2727657" y="391142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b="1" dirty="0" smtClean="0">
                <a:latin typeface="Times New Roman" pitchFamily="18" charset="0"/>
              </a:rPr>
              <a:t>Experiments</a:t>
            </a:r>
            <a:endParaRPr lang="zh-CN" alt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57294"/>
      </p:ext>
    </p:extLst>
  </p:cSld>
  <p:clrMapOvr>
    <a:masterClrMapping/>
  </p:clrMapOvr>
  <p:transition advTm="781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29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1650956" y="1936884"/>
            <a:ext cx="1828752" cy="761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efficiency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308460" y="1898818"/>
            <a:ext cx="1828752" cy="761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ambria" pitchFamily="18" charset="0"/>
              </a:rPr>
              <a:t>accuracy</a:t>
            </a:r>
            <a:endParaRPr lang="zh-CN" alt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94" y="3124208"/>
            <a:ext cx="80005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Efficiency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 smtClean="0">
                <a:latin typeface="Cambria" pitchFamily="18" charset="0"/>
              </a:rPr>
              <a:t>computing </a:t>
            </a:r>
            <a:r>
              <a:rPr lang="en-US" altLang="zh-CN" dirty="0">
                <a:latin typeface="Cambria" pitchFamily="18" charset="0"/>
              </a:rPr>
              <a:t>the </a:t>
            </a:r>
            <a:r>
              <a:rPr lang="en-US" altLang="zh-CN" dirty="0" smtClean="0">
                <a:latin typeface="Cambria" pitchFamily="18" charset="0"/>
              </a:rPr>
              <a:t>speedup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Accuracy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>
                <a:latin typeface="Cambria" pitchFamily="18" charset="0"/>
              </a:rPr>
              <a:t>perform image classification on the </a:t>
            </a:r>
            <a:r>
              <a:rPr lang="en-US" altLang="zh-CN" dirty="0" smtClean="0">
                <a:latin typeface="Cambria" pitchFamily="18" charset="0"/>
              </a:rPr>
              <a:t>large-scale ImageNet </a:t>
            </a:r>
            <a:r>
              <a:rPr lang="en-US" altLang="zh-CN" dirty="0">
                <a:latin typeface="Cambria" pitchFamily="18" charset="0"/>
              </a:rPr>
              <a:t>dataset.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0694" y="4959680"/>
            <a:ext cx="7086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Compare with other method</a:t>
            </a:r>
            <a:r>
              <a:rPr lang="zh-CN" altLang="en-US" dirty="0" smtClean="0">
                <a:latin typeface="Cambria" pitchFamily="18" charset="0"/>
              </a:rPr>
              <a:t>：</a:t>
            </a:r>
            <a:r>
              <a:rPr lang="en-US" altLang="zh-CN" dirty="0" smtClean="0">
                <a:latin typeface="Cambria" pitchFamily="18" charset="0"/>
              </a:rPr>
              <a:t>BinaryConnect  and  </a:t>
            </a:r>
            <a:r>
              <a:rPr lang="en-US" altLang="zh-CN" dirty="0">
                <a:latin typeface="Cambria" pitchFamily="18" charset="0"/>
              </a:rPr>
              <a:t>BinaryNet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0693" y="4190980"/>
            <a:ext cx="7711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The classification </a:t>
            </a:r>
            <a:r>
              <a:rPr lang="en-US" altLang="zh-CN" dirty="0" smtClean="0">
                <a:latin typeface="Cambria" pitchFamily="18" charset="0"/>
              </a:rPr>
              <a:t>accuracy only 2</a:t>
            </a:r>
            <a:r>
              <a:rPr lang="en-US" altLang="zh-CN" dirty="0">
                <a:latin typeface="Cambria" pitchFamily="18" charset="0"/>
              </a:rPr>
              <a:t>.</a:t>
            </a:r>
            <a:r>
              <a:rPr lang="en-US" altLang="zh-CN" dirty="0" smtClean="0">
                <a:latin typeface="Cambria" pitchFamily="18" charset="0"/>
              </a:rPr>
              <a:t>9</a:t>
            </a:r>
            <a:r>
              <a:rPr lang="en-US" altLang="zh-CN" dirty="0">
                <a:latin typeface="Cambria" pitchFamily="18" charset="0"/>
              </a:rPr>
              <a:t>% below the full precision version of </a:t>
            </a:r>
            <a:r>
              <a:rPr lang="en-US" altLang="zh-CN" dirty="0" smtClean="0">
                <a:latin typeface="Cambria" pitchFamily="18" charset="0"/>
              </a:rPr>
              <a:t>AlexNet.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0683" y="5465734"/>
            <a:ext cx="463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O</a:t>
            </a:r>
            <a:r>
              <a:rPr lang="en-US" altLang="zh-CN" dirty="0" smtClean="0">
                <a:latin typeface="Cambria" pitchFamily="18" charset="0"/>
              </a:rPr>
              <a:t>ut </a:t>
            </a:r>
            <a:r>
              <a:rPr lang="en-US" altLang="zh-CN" dirty="0">
                <a:latin typeface="Cambria" pitchFamily="18" charset="0"/>
              </a:rPr>
              <a:t>performs </a:t>
            </a:r>
            <a:r>
              <a:rPr lang="en-US" altLang="zh-CN" dirty="0" smtClean="0">
                <a:latin typeface="Cambria" pitchFamily="18" charset="0"/>
              </a:rPr>
              <a:t>competitors </a:t>
            </a:r>
            <a:r>
              <a:rPr lang="en-US" altLang="zh-CN" dirty="0">
                <a:latin typeface="Cambria" pitchFamily="18" charset="0"/>
              </a:rPr>
              <a:t>by large margin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04729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3"/>
          <p:cNvSpPr txBox="1">
            <a:spLocks noChangeArrowheads="1"/>
          </p:cNvSpPr>
          <p:nvPr/>
        </p:nvSpPr>
        <p:spPr bwMode="auto">
          <a:xfrm>
            <a:off x="1660525" y="1179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905000" y="1524000"/>
            <a:ext cx="762000" cy="665163"/>
            <a:chOff x="0" y="0"/>
            <a:chExt cx="1549" cy="1351"/>
          </a:xfrm>
        </p:grpSpPr>
        <p:sp>
          <p:nvSpPr>
            <p:cNvPr id="8197" name="AutoShape 9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198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4140" name="AutoShape 11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8200" name="Line 16"/>
          <p:cNvSpPr>
            <a:spLocks noChangeShapeType="1"/>
          </p:cNvSpPr>
          <p:nvPr/>
        </p:nvSpPr>
        <p:spPr bwMode="auto">
          <a:xfrm>
            <a:off x="2514600" y="2133600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2755900" y="1676400"/>
            <a:ext cx="433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b="1" dirty="0" smtClean="0">
                <a:latin typeface="Times New Roman" pitchFamily="18" charset="0"/>
              </a:rPr>
              <a:t>Introduction and Related Work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2101850" y="16224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8204" name="Group 21"/>
          <p:cNvGrpSpPr>
            <a:grpSpLocks/>
          </p:cNvGrpSpPr>
          <p:nvPr/>
        </p:nvGrpSpPr>
        <p:grpSpPr bwMode="auto">
          <a:xfrm>
            <a:off x="1949450" y="2646363"/>
            <a:ext cx="762000" cy="665162"/>
            <a:chOff x="0" y="0"/>
            <a:chExt cx="1549" cy="1351"/>
          </a:xfrm>
        </p:grpSpPr>
        <p:sp>
          <p:nvSpPr>
            <p:cNvPr id="8205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6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7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08" name="Line 30"/>
          <p:cNvSpPr>
            <a:spLocks noChangeShapeType="1"/>
          </p:cNvSpPr>
          <p:nvPr/>
        </p:nvSpPr>
        <p:spPr bwMode="auto">
          <a:xfrm>
            <a:off x="2559050" y="3255963"/>
            <a:ext cx="50608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Text Box 31"/>
          <p:cNvSpPr txBox="1">
            <a:spLocks noChangeArrowheads="1"/>
          </p:cNvSpPr>
          <p:nvPr/>
        </p:nvSpPr>
        <p:spPr bwMode="auto">
          <a:xfrm>
            <a:off x="2731283" y="2798763"/>
            <a:ext cx="5486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Binary Convolutional Neural Network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0" name="Text Box 32"/>
          <p:cNvSpPr txBox="1">
            <a:spLocks noChangeArrowheads="1"/>
          </p:cNvSpPr>
          <p:nvPr/>
        </p:nvSpPr>
        <p:spPr bwMode="auto">
          <a:xfrm>
            <a:off x="2166938" y="2744788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8212" name="Group 29"/>
          <p:cNvGrpSpPr>
            <a:grpSpLocks/>
          </p:cNvGrpSpPr>
          <p:nvPr/>
        </p:nvGrpSpPr>
        <p:grpSpPr bwMode="auto">
          <a:xfrm>
            <a:off x="1911350" y="3813175"/>
            <a:ext cx="762000" cy="665163"/>
            <a:chOff x="0" y="0"/>
            <a:chExt cx="1549" cy="1351"/>
          </a:xfrm>
        </p:grpSpPr>
        <p:sp>
          <p:nvSpPr>
            <p:cNvPr id="8213" name="AutoShape 2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4" name="AutoShape 2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5" name="AutoShape 29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solidFill>
              <a:srgbClr val="C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16" name="Line 33"/>
          <p:cNvSpPr>
            <a:spLocks noChangeShapeType="1"/>
          </p:cNvSpPr>
          <p:nvPr/>
        </p:nvSpPr>
        <p:spPr bwMode="auto">
          <a:xfrm>
            <a:off x="2520950" y="4422775"/>
            <a:ext cx="50989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Text Box 34"/>
          <p:cNvSpPr txBox="1">
            <a:spLocks noChangeArrowheads="1"/>
          </p:cNvSpPr>
          <p:nvPr/>
        </p:nvSpPr>
        <p:spPr bwMode="auto">
          <a:xfrm>
            <a:off x="2711450" y="515871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Conclusion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8" name="Text Box 35"/>
          <p:cNvSpPr txBox="1">
            <a:spLocks noChangeArrowheads="1"/>
          </p:cNvSpPr>
          <p:nvPr/>
        </p:nvSpPr>
        <p:spPr bwMode="auto">
          <a:xfrm>
            <a:off x="2128838" y="3911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220" name="Group 37"/>
          <p:cNvGrpSpPr>
            <a:grpSpLocks/>
          </p:cNvGrpSpPr>
          <p:nvPr/>
        </p:nvGrpSpPr>
        <p:grpSpPr bwMode="auto">
          <a:xfrm>
            <a:off x="1905000" y="4979988"/>
            <a:ext cx="762000" cy="666750"/>
            <a:chOff x="0" y="0"/>
            <a:chExt cx="1549" cy="1351"/>
          </a:xfrm>
        </p:grpSpPr>
        <p:sp>
          <p:nvSpPr>
            <p:cNvPr id="8221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2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3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F6BB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24" name="Line 30"/>
          <p:cNvSpPr>
            <a:spLocks noChangeShapeType="1"/>
          </p:cNvSpPr>
          <p:nvPr/>
        </p:nvSpPr>
        <p:spPr bwMode="auto">
          <a:xfrm>
            <a:off x="2514600" y="5591043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Text Box 32"/>
          <p:cNvSpPr txBox="1">
            <a:spLocks noChangeArrowheads="1"/>
          </p:cNvSpPr>
          <p:nvPr/>
        </p:nvSpPr>
        <p:spPr bwMode="auto">
          <a:xfrm>
            <a:off x="2122488" y="5078648"/>
            <a:ext cx="296863" cy="36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27" name="灯片编号占位符 4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fld id="{3E3A8D3A-2405-455D-82CD-1DF467CD235A}" type="slidenum">
              <a:rPr lang="en-US" altLang="zh-CN"/>
              <a:pPr>
                <a:buFont typeface="Arial" pitchFamily="34" charset="0"/>
                <a:buNone/>
              </a:pPr>
              <a:t>3</a:t>
            </a:fld>
            <a:endParaRPr lang="en-US" altLang="zh-CN"/>
          </a:p>
        </p:txBody>
      </p:sp>
      <p:sp>
        <p:nvSpPr>
          <p:cNvPr id="8228" name="Text Box 34"/>
          <p:cNvSpPr txBox="1">
            <a:spLocks noChangeArrowheads="1"/>
          </p:cNvSpPr>
          <p:nvPr/>
        </p:nvSpPr>
        <p:spPr bwMode="auto">
          <a:xfrm>
            <a:off x="2727657" y="391142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Experiments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23967"/>
      </p:ext>
    </p:extLst>
  </p:cSld>
  <p:clrMapOvr>
    <a:masterClrMapping/>
  </p:clrMapOvr>
  <p:transition advTm="7816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30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3.1 Efficiency Analysis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63923" y="2928204"/>
                <a:ext cx="4572000" cy="13388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CN" dirty="0" smtClean="0">
                    <a:latin typeface="Cambria" pitchFamily="18" charset="0"/>
                  </a:rPr>
                  <a:t> </a:t>
                </a:r>
                <a:r>
                  <a:rPr lang="en-US" altLang="zh-CN" dirty="0">
                    <a:latin typeface="Cambria" pitchFamily="18" charset="0"/>
                  </a:rPr>
                  <a:t>is </a:t>
                </a:r>
                <a:r>
                  <a:rPr lang="en-US" altLang="zh-CN" dirty="0" smtClean="0">
                    <a:latin typeface="Cambria" pitchFamily="18" charset="0"/>
                  </a:rPr>
                  <a:t>the number </a:t>
                </a:r>
                <a:r>
                  <a:rPr lang="en-US" altLang="zh-CN" dirty="0">
                    <a:latin typeface="Cambria" pitchFamily="18" charset="0"/>
                  </a:rPr>
                  <a:t>of </a:t>
                </a:r>
                <a:r>
                  <a:rPr lang="en-US" altLang="zh-CN" dirty="0" smtClean="0">
                    <a:latin typeface="Cambria" pitchFamily="18" charset="0"/>
                  </a:rPr>
                  <a:t>channels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𝑤h</m:t>
                      </m:r>
                    </m:oMath>
                  </m:oMathPara>
                </a14:m>
                <a:endParaRPr lang="en-US" altLang="zh-CN" i="1" dirty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23" y="2928204"/>
                <a:ext cx="4572000" cy="13388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1064789" y="2345323"/>
            <a:ext cx="4421587" cy="369332"/>
            <a:chOff x="1064789" y="2345323"/>
            <a:chExt cx="4421587" cy="3693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789" y="2364642"/>
              <a:ext cx="941147" cy="350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2005936" y="2345323"/>
              <a:ext cx="3480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ambria" pitchFamily="18" charset="0"/>
                </a:rPr>
                <a:t>i</a:t>
              </a:r>
              <a:r>
                <a:rPr lang="en-US" altLang="zh-CN" dirty="0" smtClean="0">
                  <a:latin typeface="Cambria" pitchFamily="18" charset="0"/>
                </a:rPr>
                <a:t>s the </a:t>
              </a:r>
              <a:r>
                <a:rPr lang="en-US" altLang="zh-CN" dirty="0">
                  <a:latin typeface="Cambria" pitchFamily="18" charset="0"/>
                </a:rPr>
                <a:t>total number of operations</a:t>
              </a:r>
              <a:endParaRPr lang="zh-CN" altLang="en-US" dirty="0">
                <a:latin typeface="Cambria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05424" y="4571970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Speedup</a:t>
            </a:r>
            <a:r>
              <a:rPr lang="zh-CN" altLang="en-US" dirty="0" smtClean="0">
                <a:latin typeface="Cambria" pitchFamily="18" charset="0"/>
              </a:rPr>
              <a:t>：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66" y="4419574"/>
            <a:ext cx="4495682" cy="81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14496" y="5486346"/>
                <a:ext cx="5268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𝑠𝑖𝑚𝑖𝑙𝑎𝑟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𝑅𝑒𝑠𝑁𝑒𝑡</m:t>
                      </m:r>
                      <m:r>
                        <a:rPr lang="en-US" altLang="zh-CN" b="0" i="1" smtClean="0">
                          <a:latin typeface="Cambria Math"/>
                        </a:rPr>
                        <m:t> :</m:t>
                      </m:r>
                      <m:r>
                        <a:rPr lang="en-US" altLang="zh-CN" i="1" smtClean="0">
                          <a:latin typeface="Cambria Math"/>
                        </a:rPr>
                        <m:t>𝑐</m:t>
                      </m:r>
                      <m:r>
                        <a:rPr lang="en-US" altLang="zh-CN" b="0" i="1" smtClean="0">
                          <a:latin typeface="Cambria Math"/>
                        </a:rPr>
                        <m:t>=256</m:t>
                      </m:r>
                      <m:r>
                        <a:rPr lang="zh-CN" altLang="en-US" b="0" i="1" smtClean="0">
                          <a:latin typeface="Cambria Math"/>
                        </a:rPr>
                        <m:t>，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14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 b="0" i="1" smtClean="0">
                          <a:latin typeface="Cambria Math"/>
                        </a:rPr>
                        <m:t>，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96" y="5486346"/>
                <a:ext cx="526875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01826" y="5897454"/>
            <a:ext cx="723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Cambria Math"/>
              </a:rPr>
              <a:t>They gain 62.27X theoretical speed up, and achieve 58X speed up in fact.</a:t>
            </a:r>
            <a:endParaRPr lang="zh-CN" altLang="en-US" i="1" dirty="0" smtClean="0">
              <a:latin typeface="Cambria Math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5" y="2529989"/>
            <a:ext cx="8691481" cy="272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223228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31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9068" y="2514624"/>
            <a:ext cx="6273664" cy="87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This article report their </a:t>
            </a:r>
            <a:r>
              <a:rPr lang="en-US" altLang="zh-CN" dirty="0">
                <a:latin typeface="Cambria" pitchFamily="18" charset="0"/>
              </a:rPr>
              <a:t>classification accuracies using Top-1 and Top-5 measures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068" y="3928594"/>
            <a:ext cx="7340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base </a:t>
            </a:r>
            <a:r>
              <a:rPr lang="en-US" altLang="zh-CN" dirty="0">
                <a:latin typeface="Cambria" pitchFamily="18" charset="0"/>
              </a:rPr>
              <a:t>architectures for </a:t>
            </a:r>
            <a:r>
              <a:rPr lang="en-US" altLang="zh-CN" dirty="0" smtClean="0">
                <a:latin typeface="Cambria" pitchFamily="18" charset="0"/>
              </a:rPr>
              <a:t>binarization: 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AlexNet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Residual </a:t>
            </a:r>
            <a:r>
              <a:rPr lang="en-US" altLang="zh-CN" dirty="0">
                <a:latin typeface="Cambria" pitchFamily="18" charset="0"/>
              </a:rPr>
              <a:t>Networks (known as ResNet) </a:t>
            </a:r>
            <a:endParaRPr lang="en-US" altLang="zh-CN" dirty="0" smtClean="0">
              <a:latin typeface="Cambria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A</a:t>
            </a:r>
            <a:r>
              <a:rPr lang="en-US" altLang="zh-CN" dirty="0" smtClean="0">
                <a:latin typeface="Cambria" pitchFamily="18" charset="0"/>
              </a:rPr>
              <a:t> </a:t>
            </a:r>
            <a:r>
              <a:rPr lang="en-US" altLang="zh-CN" dirty="0">
                <a:latin typeface="Cambria" pitchFamily="18" charset="0"/>
              </a:rPr>
              <a:t>variant of </a:t>
            </a:r>
            <a:r>
              <a:rPr lang="en-US" altLang="zh-CN" dirty="0" smtClean="0">
                <a:latin typeface="Cambria" pitchFamily="18" charset="0"/>
              </a:rPr>
              <a:t>GoogleNet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23228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32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14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3.2.1 AlexNet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4400" y="2514624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A</a:t>
            </a:r>
            <a:r>
              <a:rPr lang="en-US" altLang="zh-CN" dirty="0" smtClean="0">
                <a:latin typeface="Cambria" pitchFamily="18" charset="0"/>
              </a:rPr>
              <a:t> </a:t>
            </a:r>
            <a:r>
              <a:rPr lang="en-US" altLang="zh-CN" dirty="0">
                <a:latin typeface="Cambria" pitchFamily="18" charset="0"/>
              </a:rPr>
              <a:t>CNN architecture with 5 convolutional layers and two </a:t>
            </a:r>
            <a:r>
              <a:rPr lang="en-US" altLang="zh-CN" dirty="0" smtClean="0">
                <a:latin typeface="Cambria" pitchFamily="18" charset="0"/>
              </a:rPr>
              <a:t>fully-connected layers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714" y="3352802"/>
            <a:ext cx="6565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itchFamily="18" charset="0"/>
              </a:rPr>
              <a:t>They</a:t>
            </a:r>
            <a:r>
              <a:rPr lang="en-US" altLang="zh-CN" dirty="0" smtClean="0">
                <a:latin typeface="Cambria" pitchFamily="18" charset="0"/>
              </a:rPr>
              <a:t> </a:t>
            </a:r>
            <a:r>
              <a:rPr lang="en-US" altLang="zh-CN" dirty="0">
                <a:latin typeface="Cambria" pitchFamily="18" charset="0"/>
              </a:rPr>
              <a:t>use </a:t>
            </a:r>
            <a:r>
              <a:rPr lang="en-US" altLang="zh-CN" dirty="0" smtClean="0">
                <a:latin typeface="Cambria" pitchFamily="18" charset="0"/>
              </a:rPr>
              <a:t>AlexNet coupled </a:t>
            </a:r>
            <a:r>
              <a:rPr lang="en-US" altLang="zh-CN" dirty="0">
                <a:latin typeface="Cambria" pitchFamily="18" charset="0"/>
              </a:rPr>
              <a:t>with batch normalization </a:t>
            </a:r>
            <a:r>
              <a:rPr lang="en-US" altLang="zh-CN" dirty="0" smtClean="0">
                <a:latin typeface="Cambria" pitchFamily="18" charset="0"/>
              </a:rPr>
              <a:t>layers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914412" y="4190980"/>
            <a:ext cx="3200316" cy="761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Cambria" pitchFamily="18" charset="0"/>
              </a:rPr>
              <a:t>Binary-weight-network(BWN)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486292" y="4190980"/>
            <a:ext cx="2667014" cy="761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Binary</a:t>
            </a:r>
            <a:r>
              <a:rPr lang="en-US" altLang="zh-CN" dirty="0" smtClean="0">
                <a:solidFill>
                  <a:schemeClr val="tx1"/>
                </a:solidFill>
                <a:latin typeface="Cambria" pitchFamily="18" charset="0"/>
              </a:rPr>
              <a:t>Connect(BC)[2]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914412" y="5257752"/>
            <a:ext cx="3200316" cy="761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XNOR-Networks(XNOR-Net)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486291" y="5257752"/>
            <a:ext cx="2667015" cy="761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Binary Neural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 Net(BNN)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6249" y="4170769"/>
            <a:ext cx="964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i="1" dirty="0" smtClean="0">
                <a:latin typeface="Cambria Math"/>
              </a:rPr>
              <a:t>VS</a:t>
            </a:r>
            <a:endParaRPr lang="zh-CN" altLang="en-US" sz="4400" i="1" dirty="0" smtClean="0">
              <a:latin typeface="Cambria Math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6249" y="5244982"/>
            <a:ext cx="964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i="1" dirty="0" smtClean="0">
                <a:latin typeface="Cambria Math"/>
              </a:rPr>
              <a:t>VS</a:t>
            </a:r>
            <a:endParaRPr lang="zh-CN" altLang="en-US" sz="4400" i="1" dirty="0" smtClean="0">
              <a:latin typeface="Cambria Math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844" y="6519446"/>
            <a:ext cx="8133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[2] Binarynet</a:t>
            </a:r>
            <a:r>
              <a:rPr lang="en-US" altLang="zh-CN" sz="1600" dirty="0">
                <a:latin typeface="BrowalliaUPC" pitchFamily="34" charset="-34"/>
                <a:cs typeface="BrowalliaUPC" pitchFamily="34" charset="-34"/>
              </a:rPr>
              <a:t>: Training deep neural networks with weights and activations constrained to +1 or -1.</a:t>
            </a:r>
          </a:p>
        </p:txBody>
      </p:sp>
    </p:spTree>
    <p:extLst>
      <p:ext uri="{BB962C8B-B14F-4D97-AF65-F5344CB8AC3E}">
        <p14:creationId xmlns:p14="http://schemas.microsoft.com/office/powerpoint/2010/main" val="1921223228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4" grpId="0"/>
      <p:bldP spid="8" grpId="0" animBg="1"/>
      <p:bldP spid="11" grpId="0" animBg="1"/>
      <p:bldP spid="12" grpId="0" animBg="1"/>
      <p:bldP spid="13" grpId="0" animBg="1"/>
      <p:bldP spid="9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33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14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3.2.1 AlexNet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8128" y="2667020"/>
            <a:ext cx="93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mbria" pitchFamily="18" charset="0"/>
              </a:rPr>
              <a:t>Train</a:t>
            </a:r>
            <a:r>
              <a:rPr lang="zh-CN" altLang="en-US" b="1" dirty="0" smtClean="0">
                <a:latin typeface="Cambria" pitchFamily="18" charset="0"/>
              </a:rPr>
              <a:t>：</a:t>
            </a:r>
            <a:endParaRPr lang="zh-CN" altLang="en-US" b="1" dirty="0">
              <a:latin typeface="Cambria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6732" y="2590822"/>
            <a:ext cx="4506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First , resized to </a:t>
            </a:r>
            <a:r>
              <a:rPr lang="en-US" altLang="zh-CN" dirty="0">
                <a:latin typeface="Cambria" pitchFamily="18" charset="0"/>
              </a:rPr>
              <a:t>256 </a:t>
            </a:r>
            <a:r>
              <a:rPr lang="en-US" altLang="zh-CN" dirty="0" smtClean="0">
                <a:latin typeface="Cambria" pitchFamily="18" charset="0"/>
              </a:rPr>
              <a:t>pixel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Second , selected a random crop of 224x224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398" y="3581396"/>
            <a:ext cx="85341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Run the </a:t>
            </a:r>
            <a:r>
              <a:rPr lang="en-US" altLang="zh-CN" dirty="0">
                <a:latin typeface="Cambria" pitchFamily="18" charset="0"/>
              </a:rPr>
              <a:t>training algorithm for 16 epochs with </a:t>
            </a:r>
            <a:r>
              <a:rPr lang="en-US" altLang="zh-CN" dirty="0" smtClean="0">
                <a:latin typeface="Cambria" pitchFamily="18" charset="0"/>
              </a:rPr>
              <a:t>batch  size </a:t>
            </a:r>
            <a:r>
              <a:rPr lang="en-US" altLang="zh-CN" dirty="0">
                <a:latin typeface="Cambria" pitchFamily="18" charset="0"/>
              </a:rPr>
              <a:t>equal to </a:t>
            </a:r>
            <a:r>
              <a:rPr lang="en-US" altLang="zh-CN" dirty="0" smtClean="0">
                <a:latin typeface="Cambria" pitchFamily="18" charset="0"/>
              </a:rPr>
              <a:t>512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en-US" altLang="zh-CN" dirty="0" smtClean="0">
              <a:latin typeface="Cambria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Use negative-log likelihood as their classification loss function.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Without Local-Response-Normalization(LRN)layer.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Use SGD with momentum=0.9 for updating parameters in BWN and BC.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For XNOR-Net and BNN, used ADAM.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Learning rate starts at 0.1 ,and apply a learning-rate-decay =0.01 every 4 epochs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23228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34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14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3.2.1 AlexNet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8128" y="2667020"/>
            <a:ext cx="8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Test</a:t>
            </a:r>
            <a:r>
              <a:rPr lang="zh-CN" altLang="en-US" dirty="0" smtClean="0">
                <a:latin typeface="Cambria" pitchFamily="18" charset="0"/>
              </a:rPr>
              <a:t>：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8" y="1223806"/>
            <a:ext cx="66770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66" y="3276443"/>
            <a:ext cx="57721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22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35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1961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3.2.2 Residual Net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9288" y="2514624"/>
            <a:ext cx="609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A large </a:t>
            </a:r>
            <a:r>
              <a:rPr lang="en-US" altLang="zh-CN" dirty="0">
                <a:latin typeface="Cambria" pitchFamily="18" charset="0"/>
              </a:rPr>
              <a:t>number of </a:t>
            </a:r>
            <a:r>
              <a:rPr lang="en-US" altLang="zh-CN" dirty="0" smtClean="0">
                <a:latin typeface="Cambria" pitchFamily="18" charset="0"/>
              </a:rPr>
              <a:t>convolutional layers </a:t>
            </a:r>
            <a:r>
              <a:rPr lang="en-US" altLang="zh-CN" dirty="0">
                <a:latin typeface="Cambria" pitchFamily="18" charset="0"/>
              </a:rPr>
              <a:t>(varies from 18-151</a:t>
            </a:r>
            <a:r>
              <a:rPr lang="en-US" altLang="zh-CN" dirty="0" smtClean="0">
                <a:latin typeface="Cambria" pitchFamily="18" charset="0"/>
              </a:rPr>
              <a:t>).</a:t>
            </a:r>
          </a:p>
          <a:p>
            <a:endParaRPr lang="zh-CN" altLang="en-US" dirty="0">
              <a:latin typeface="Cambria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9288" y="3160957"/>
            <a:ext cx="7467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They use the ResNet-18, every two layers are connected by </a:t>
            </a:r>
            <a:r>
              <a:rPr lang="en-US" altLang="zh-CN" i="1" smtClean="0">
                <a:latin typeface="PMingLiU" pitchFamily="18" charset="-120"/>
                <a:ea typeface="PMingLiU" pitchFamily="18" charset="-120"/>
              </a:rPr>
              <a:t>short-cut [4]</a:t>
            </a:r>
            <a:endParaRPr lang="zh-CN" altLang="en-US" i="1" dirty="0">
              <a:latin typeface="PMingLiU" pitchFamily="18" charset="-120"/>
              <a:ea typeface="PMingLiU" pitchFamily="18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8128" y="3733792"/>
            <a:ext cx="93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mbria" pitchFamily="18" charset="0"/>
              </a:rPr>
              <a:t>Train</a:t>
            </a:r>
            <a:r>
              <a:rPr lang="zh-CN" altLang="en-US" b="1" dirty="0" smtClean="0">
                <a:latin typeface="Cambria" pitchFamily="18" charset="0"/>
              </a:rPr>
              <a:t>：</a:t>
            </a:r>
            <a:endParaRPr lang="zh-CN" altLang="en-US" b="1" dirty="0">
              <a:latin typeface="Cambr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554" y="3657594"/>
            <a:ext cx="5181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First , </a:t>
            </a:r>
            <a:r>
              <a:rPr lang="en-US" altLang="zh-CN" dirty="0" smtClean="0">
                <a:latin typeface="Cambria" pitchFamily="18" charset="0"/>
              </a:rPr>
              <a:t>resized randomly between 256 and 480 pixel</a:t>
            </a:r>
            <a:endParaRPr lang="en-US" altLang="zh-CN" dirty="0">
              <a:latin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Second , selected a random crop of 224x224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5398" y="4555520"/>
            <a:ext cx="781129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Run the </a:t>
            </a:r>
            <a:r>
              <a:rPr lang="en-US" altLang="zh-CN" dirty="0">
                <a:latin typeface="Cambria" pitchFamily="18" charset="0"/>
              </a:rPr>
              <a:t>training algorithm for </a:t>
            </a:r>
            <a:r>
              <a:rPr lang="en-US" altLang="zh-CN" dirty="0" smtClean="0">
                <a:latin typeface="Cambria" pitchFamily="18" charset="0"/>
              </a:rPr>
              <a:t>58 </a:t>
            </a:r>
            <a:r>
              <a:rPr lang="en-US" altLang="zh-CN" dirty="0">
                <a:latin typeface="Cambria" pitchFamily="18" charset="0"/>
              </a:rPr>
              <a:t>epochs with </a:t>
            </a:r>
            <a:r>
              <a:rPr lang="en-US" altLang="zh-CN" dirty="0" smtClean="0">
                <a:latin typeface="Cambria" pitchFamily="18" charset="0"/>
              </a:rPr>
              <a:t>batch  size </a:t>
            </a:r>
            <a:r>
              <a:rPr lang="en-US" altLang="zh-CN" dirty="0">
                <a:latin typeface="Cambria" pitchFamily="18" charset="0"/>
              </a:rPr>
              <a:t>equal to </a:t>
            </a:r>
            <a:r>
              <a:rPr lang="en-US" altLang="zh-CN" dirty="0" smtClean="0">
                <a:latin typeface="Cambria" pitchFamily="18" charset="0"/>
              </a:rPr>
              <a:t>256.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Learning rate starts at 0.1 ,and apply a learning-rate-decay =0.01 at epochs number 30 and 40.</a:t>
            </a:r>
          </a:p>
        </p:txBody>
      </p:sp>
      <p:sp>
        <p:nvSpPr>
          <p:cNvPr id="14" name="矩形 13"/>
          <p:cNvSpPr/>
          <p:nvPr/>
        </p:nvSpPr>
        <p:spPr>
          <a:xfrm>
            <a:off x="400844" y="6519446"/>
            <a:ext cx="8133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[4</a:t>
            </a:r>
            <a:r>
              <a:rPr lang="en-US" altLang="zh-CN" sz="1600" dirty="0">
                <a:latin typeface="BrowalliaUPC" pitchFamily="34" charset="-34"/>
                <a:cs typeface="BrowalliaUPC" pitchFamily="34" charset="-34"/>
              </a:rPr>
              <a:t>] DEMYSTIFYING RESNET</a:t>
            </a:r>
          </a:p>
          <a:p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.</a:t>
            </a:r>
            <a:endParaRPr lang="en-US" altLang="zh-CN" sz="16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2840164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  <p:bldP spid="11" grpId="0"/>
      <p:bldP spid="8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36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1961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3.2.2 Residual Net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01" y="5295699"/>
            <a:ext cx="54578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92" y="2238174"/>
            <a:ext cx="72675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840164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37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2505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3.2.3 GoogleNet Variant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829" y="2362228"/>
            <a:ext cx="81531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Cambria" pitchFamily="18" charset="0"/>
              </a:rPr>
              <a:t>It uses </a:t>
            </a:r>
            <a:r>
              <a:rPr lang="en-US" altLang="zh-CN" dirty="0">
                <a:latin typeface="Cambria" pitchFamily="18" charset="0"/>
              </a:rPr>
              <a:t>a </a:t>
            </a:r>
            <a:r>
              <a:rPr lang="en-US" altLang="zh-CN" dirty="0" smtClean="0">
                <a:latin typeface="Cambria" pitchFamily="18" charset="0"/>
              </a:rPr>
              <a:t>similar number </a:t>
            </a:r>
            <a:r>
              <a:rPr lang="en-US" altLang="zh-CN" dirty="0">
                <a:latin typeface="Cambria" pitchFamily="18" charset="0"/>
              </a:rPr>
              <a:t>of parameters and connections but only straightforward convolutions, </a:t>
            </a:r>
            <a:r>
              <a:rPr lang="en-US" altLang="zh-CN" dirty="0" smtClean="0">
                <a:latin typeface="Cambria" pitchFamily="18" charset="0"/>
              </a:rPr>
              <a:t>no branching.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21 convolutional </a:t>
            </a:r>
            <a:r>
              <a:rPr lang="en-US" altLang="zh-CN" dirty="0" smtClean="0">
                <a:latin typeface="Cambria" pitchFamily="18" charset="0"/>
              </a:rPr>
              <a:t>layers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filter sizes alternating between </a:t>
            </a:r>
            <a:r>
              <a:rPr lang="en-US" altLang="zh-CN" dirty="0" smtClean="0">
                <a:latin typeface="Cambria" pitchFamily="18" charset="0"/>
              </a:rPr>
              <a:t>1x1 and 3x3</a:t>
            </a:r>
            <a:r>
              <a:rPr lang="en-US" altLang="zh-CN" dirty="0">
                <a:latin typeface="Cambria" pitchFamily="18" charset="0"/>
              </a:rPr>
              <a:t>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8128" y="4116848"/>
            <a:ext cx="93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mbria" pitchFamily="18" charset="0"/>
              </a:rPr>
              <a:t>Train</a:t>
            </a:r>
            <a:r>
              <a:rPr lang="zh-CN" altLang="en-US" b="1" dirty="0" smtClean="0">
                <a:latin typeface="Cambria" pitchFamily="18" charset="0"/>
              </a:rPr>
              <a:t>：</a:t>
            </a:r>
            <a:endParaRPr lang="zh-CN" altLang="en-US" b="1" dirty="0">
              <a:latin typeface="Cambr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6476" y="4116848"/>
            <a:ext cx="7346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First , resized randomly between 256 and </a:t>
            </a:r>
            <a:r>
              <a:rPr lang="en-US" altLang="zh-CN" dirty="0" smtClean="0">
                <a:latin typeface="Cambria" pitchFamily="18" charset="0"/>
              </a:rPr>
              <a:t>320 </a:t>
            </a:r>
            <a:r>
              <a:rPr lang="en-US" altLang="zh-CN" dirty="0">
                <a:latin typeface="Cambria" pitchFamily="18" charset="0"/>
              </a:rPr>
              <a:t>pixel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itchFamily="18" charset="0"/>
              </a:rPr>
              <a:t>Second , selected a random crop of 224x224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7436" y="4952960"/>
            <a:ext cx="7905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Run the training algorithm for </a:t>
            </a:r>
            <a:r>
              <a:rPr lang="en-US" altLang="zh-CN" dirty="0" smtClean="0">
                <a:latin typeface="Cambria" pitchFamily="18" charset="0"/>
              </a:rPr>
              <a:t>80 </a:t>
            </a:r>
            <a:r>
              <a:rPr lang="en-US" altLang="zh-CN" dirty="0">
                <a:latin typeface="Cambria" pitchFamily="18" charset="0"/>
              </a:rPr>
              <a:t>epochs with batch  size equal to </a:t>
            </a:r>
            <a:r>
              <a:rPr lang="en-US" altLang="zh-CN" dirty="0" smtClean="0">
                <a:latin typeface="Cambria" pitchFamily="18" charset="0"/>
              </a:rPr>
              <a:t>128.</a:t>
            </a:r>
            <a:endParaRPr lang="en-US" altLang="zh-CN" dirty="0">
              <a:latin typeface="Cambria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Cambria" pitchFamily="18" charset="0"/>
              </a:rPr>
              <a:t>Learning rate starts at 0.1 ,</a:t>
            </a:r>
            <a:r>
              <a:rPr lang="en-US" altLang="zh-CN" dirty="0" smtClean="0">
                <a:latin typeface="Cambria" pitchFamily="18" charset="0"/>
              </a:rPr>
              <a:t>and use polynomial rate decay, β=4.[3]</a:t>
            </a:r>
            <a:endParaRPr lang="en-US" altLang="zh-CN" dirty="0">
              <a:latin typeface="Cambria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844" y="6519446"/>
            <a:ext cx="8133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[3</a:t>
            </a:r>
            <a:r>
              <a:rPr lang="en-US" altLang="zh-CN" sz="1600" dirty="0">
                <a:latin typeface="BrowalliaUPC" pitchFamily="34" charset="-34"/>
                <a:cs typeface="BrowalliaUPC" pitchFamily="34" charset="-34"/>
              </a:rPr>
              <a:t>] Polynomial decay rate for the dissipative wave </a:t>
            </a:r>
            <a:r>
              <a:rPr lang="en-US" altLang="zh-CN" sz="1600" dirty="0" smtClean="0">
                <a:latin typeface="BrowalliaUPC" pitchFamily="34" charset="-34"/>
                <a:cs typeface="BrowalliaUPC" pitchFamily="34" charset="-34"/>
              </a:rPr>
              <a:t>equation.</a:t>
            </a:r>
            <a:endParaRPr lang="en-US" altLang="zh-CN" sz="16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1147538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8" grpId="0"/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38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3 Experiments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3.2 Image Classification on ILSVRC2012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398" y="1955147"/>
            <a:ext cx="2505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mbria" pitchFamily="18" charset="0"/>
              </a:rPr>
              <a:t>3.2.3 GoogleNet Variant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7" y="2933690"/>
            <a:ext cx="8287337" cy="205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037722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3"/>
          <p:cNvSpPr txBox="1">
            <a:spLocks noChangeArrowheads="1"/>
          </p:cNvSpPr>
          <p:nvPr/>
        </p:nvSpPr>
        <p:spPr bwMode="auto">
          <a:xfrm>
            <a:off x="1660525" y="1179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905000" y="1524000"/>
            <a:ext cx="762000" cy="665163"/>
            <a:chOff x="0" y="0"/>
            <a:chExt cx="1549" cy="1351"/>
          </a:xfrm>
        </p:grpSpPr>
        <p:sp>
          <p:nvSpPr>
            <p:cNvPr id="8197" name="AutoShape 9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198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4140" name="AutoShape 11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8200" name="Line 16"/>
          <p:cNvSpPr>
            <a:spLocks noChangeShapeType="1"/>
          </p:cNvSpPr>
          <p:nvPr/>
        </p:nvSpPr>
        <p:spPr bwMode="auto">
          <a:xfrm>
            <a:off x="2514600" y="2133600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2755900" y="1676400"/>
            <a:ext cx="433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Introduction 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2101850" y="16224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8204" name="Group 21"/>
          <p:cNvGrpSpPr>
            <a:grpSpLocks/>
          </p:cNvGrpSpPr>
          <p:nvPr/>
        </p:nvGrpSpPr>
        <p:grpSpPr bwMode="auto">
          <a:xfrm>
            <a:off x="1949450" y="2646363"/>
            <a:ext cx="762000" cy="665162"/>
            <a:chOff x="0" y="0"/>
            <a:chExt cx="1549" cy="1351"/>
          </a:xfrm>
        </p:grpSpPr>
        <p:sp>
          <p:nvSpPr>
            <p:cNvPr id="8205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6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07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08" name="Line 30"/>
          <p:cNvSpPr>
            <a:spLocks noChangeShapeType="1"/>
          </p:cNvSpPr>
          <p:nvPr/>
        </p:nvSpPr>
        <p:spPr bwMode="auto">
          <a:xfrm>
            <a:off x="2559050" y="3255963"/>
            <a:ext cx="50608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Text Box 31"/>
          <p:cNvSpPr txBox="1">
            <a:spLocks noChangeArrowheads="1"/>
          </p:cNvSpPr>
          <p:nvPr/>
        </p:nvSpPr>
        <p:spPr bwMode="auto">
          <a:xfrm>
            <a:off x="2731283" y="2798763"/>
            <a:ext cx="5486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Binary Convolutional Neural Network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8210" name="Text Box 32"/>
          <p:cNvSpPr txBox="1">
            <a:spLocks noChangeArrowheads="1"/>
          </p:cNvSpPr>
          <p:nvPr/>
        </p:nvSpPr>
        <p:spPr bwMode="auto">
          <a:xfrm>
            <a:off x="2166938" y="2744788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8212" name="Group 29"/>
          <p:cNvGrpSpPr>
            <a:grpSpLocks/>
          </p:cNvGrpSpPr>
          <p:nvPr/>
        </p:nvGrpSpPr>
        <p:grpSpPr bwMode="auto">
          <a:xfrm>
            <a:off x="1911350" y="3813175"/>
            <a:ext cx="762000" cy="665163"/>
            <a:chOff x="0" y="0"/>
            <a:chExt cx="1549" cy="1351"/>
          </a:xfrm>
        </p:grpSpPr>
        <p:sp>
          <p:nvSpPr>
            <p:cNvPr id="8213" name="AutoShape 2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4" name="AutoShape 2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15" name="AutoShape 29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solidFill>
              <a:srgbClr val="C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16" name="Line 33"/>
          <p:cNvSpPr>
            <a:spLocks noChangeShapeType="1"/>
          </p:cNvSpPr>
          <p:nvPr/>
        </p:nvSpPr>
        <p:spPr bwMode="auto">
          <a:xfrm>
            <a:off x="2520950" y="4422775"/>
            <a:ext cx="509897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Text Box 34"/>
          <p:cNvSpPr txBox="1">
            <a:spLocks noChangeArrowheads="1"/>
          </p:cNvSpPr>
          <p:nvPr/>
        </p:nvSpPr>
        <p:spPr bwMode="auto">
          <a:xfrm>
            <a:off x="2711450" y="515871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b="1" dirty="0" smtClean="0">
                <a:latin typeface="Times New Roman" pitchFamily="18" charset="0"/>
              </a:rPr>
              <a:t>Conclusion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8218" name="Text Box 35"/>
          <p:cNvSpPr txBox="1">
            <a:spLocks noChangeArrowheads="1"/>
          </p:cNvSpPr>
          <p:nvPr/>
        </p:nvSpPr>
        <p:spPr bwMode="auto">
          <a:xfrm>
            <a:off x="2128838" y="3911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220" name="Group 37"/>
          <p:cNvGrpSpPr>
            <a:grpSpLocks/>
          </p:cNvGrpSpPr>
          <p:nvPr/>
        </p:nvGrpSpPr>
        <p:grpSpPr bwMode="auto">
          <a:xfrm>
            <a:off x="1905000" y="4979988"/>
            <a:ext cx="762000" cy="666750"/>
            <a:chOff x="0" y="0"/>
            <a:chExt cx="1549" cy="1351"/>
          </a:xfrm>
        </p:grpSpPr>
        <p:sp>
          <p:nvSpPr>
            <p:cNvPr id="8221" name="AutoShape 2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2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8223" name="AutoShape 2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F6BB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</p:grpSp>
      <p:sp>
        <p:nvSpPr>
          <p:cNvPr id="8224" name="Line 30"/>
          <p:cNvSpPr>
            <a:spLocks noChangeShapeType="1"/>
          </p:cNvSpPr>
          <p:nvPr/>
        </p:nvSpPr>
        <p:spPr bwMode="auto">
          <a:xfrm>
            <a:off x="2514600" y="5591043"/>
            <a:ext cx="510532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Text Box 32"/>
          <p:cNvSpPr txBox="1">
            <a:spLocks noChangeArrowheads="1"/>
          </p:cNvSpPr>
          <p:nvPr/>
        </p:nvSpPr>
        <p:spPr bwMode="auto">
          <a:xfrm>
            <a:off x="2122488" y="5078648"/>
            <a:ext cx="296863" cy="36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27" name="灯片编号占位符 4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fld id="{3E3A8D3A-2405-455D-82CD-1DF467CD235A}" type="slidenum">
              <a:rPr lang="en-US" altLang="zh-CN"/>
              <a:pPr>
                <a:buFont typeface="Arial" pitchFamily="34" charset="0"/>
                <a:buNone/>
              </a:pPr>
              <a:t>39</a:t>
            </a:fld>
            <a:endParaRPr lang="en-US" altLang="zh-CN"/>
          </a:p>
        </p:txBody>
      </p:sp>
      <p:sp>
        <p:nvSpPr>
          <p:cNvPr id="8228" name="Text Box 34"/>
          <p:cNvSpPr txBox="1">
            <a:spLocks noChangeArrowheads="1"/>
          </p:cNvSpPr>
          <p:nvPr/>
        </p:nvSpPr>
        <p:spPr bwMode="auto">
          <a:xfrm>
            <a:off x="2727657" y="3911424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400" dirty="0" smtClean="0">
                <a:latin typeface="Times New Roman" pitchFamily="18" charset="0"/>
              </a:rPr>
              <a:t>Experiments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92590"/>
      </p:ext>
    </p:extLst>
  </p:cSld>
  <p:clrMapOvr>
    <a:masterClrMapping/>
  </p:clrMapOvr>
  <p:transition advTm="781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https://timgsa.baidu.com/timg?image&amp;quality=80&amp;size=b9999_10000&amp;sec=1490540138608&amp;di=9ca690390022f8dbdb4d7b00e7eeae70&amp;imgtype=0&amp;src=http%3A%2F%2Fi0.hdslb.com%2Fvideo%2Fcf%2Fcf0e1955dffd1f0eb614958f5c5c8d7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69" y="2642185"/>
            <a:ext cx="4392921" cy="265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4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912" y="144785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1.1 Introduction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98" y="2057436"/>
            <a:ext cx="83057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DaunPenh" pitchFamily="2" charset="0"/>
                <a:cs typeface="DaunPenh" pitchFamily="2" charset="0"/>
              </a:rPr>
              <a:t>I</a:t>
            </a:r>
            <a:r>
              <a:rPr lang="en-US" altLang="zh-CN" sz="2400" dirty="0" smtClean="0">
                <a:latin typeface="DaunPenh" pitchFamily="2" charset="0"/>
                <a:cs typeface="DaunPenh" pitchFamily="2" charset="0"/>
              </a:rPr>
              <a:t>nteresting </a:t>
            </a:r>
            <a:r>
              <a:rPr lang="en-US" altLang="zh-CN" sz="2400" dirty="0">
                <a:latin typeface="DaunPenh" pitchFamily="2" charset="0"/>
                <a:cs typeface="DaunPenh" pitchFamily="2" charset="0"/>
              </a:rPr>
              <a:t>advancements have been happening in </a:t>
            </a:r>
            <a:endParaRPr lang="en-US" altLang="zh-CN" sz="2400" dirty="0" smtClean="0">
              <a:latin typeface="DaunPenh" pitchFamily="2" charset="0"/>
              <a:cs typeface="DaunPenh" pitchFamily="2" charset="0"/>
            </a:endParaRPr>
          </a:p>
          <a:p>
            <a:pPr lvl="8"/>
            <a:r>
              <a:rPr lang="en-US" altLang="zh-CN" sz="2400" b="1" dirty="0" smtClean="0">
                <a:latin typeface="DaunPenh" pitchFamily="2" charset="0"/>
                <a:cs typeface="DaunPenh" pitchFamily="2" charset="0"/>
              </a:rPr>
              <a:t>	virtual reality </a:t>
            </a:r>
          </a:p>
          <a:p>
            <a:pPr lvl="8"/>
            <a:r>
              <a:rPr lang="en-US" altLang="zh-CN" sz="2400" b="1" dirty="0" smtClean="0">
                <a:latin typeface="DaunPenh" pitchFamily="2" charset="0"/>
                <a:cs typeface="DaunPenh" pitchFamily="2" charset="0"/>
              </a:rPr>
              <a:t>	augmented reality</a:t>
            </a:r>
          </a:p>
          <a:p>
            <a:pPr lvl="8"/>
            <a:r>
              <a:rPr lang="en-US" altLang="zh-CN" sz="2400" b="1" dirty="0" smtClean="0">
                <a:latin typeface="DaunPenh" pitchFamily="2" charset="0"/>
                <a:cs typeface="DaunPenh" pitchFamily="2" charset="0"/>
              </a:rPr>
              <a:t>	smart </a:t>
            </a:r>
            <a:r>
              <a:rPr lang="en-US" altLang="zh-CN" sz="2400" b="1" dirty="0">
                <a:latin typeface="DaunPenh" pitchFamily="2" charset="0"/>
                <a:cs typeface="DaunPenh" pitchFamily="2" charset="0"/>
              </a:rPr>
              <a:t>wearable devices</a:t>
            </a:r>
            <a:endParaRPr lang="zh-CN" altLang="en-US" sz="2400" b="1" dirty="0">
              <a:latin typeface="DaunPenh" pitchFamily="2" charset="0"/>
              <a:cs typeface="DaunPenh" pitchFamily="2" charset="0"/>
            </a:endParaRPr>
          </a:p>
        </p:txBody>
      </p:sp>
      <p:pic>
        <p:nvPicPr>
          <p:cNvPr id="27650" name="Picture 2" descr="https://timgsa.baidu.com/timg?image&amp;quality=80&amp;size=b9999_10000&amp;sec=1490540101381&amp;di=0701e127586a95bd7f1171847081d70d&amp;imgtype=0&amp;src=http%3A%2F%2Fy1.ifengimg.com%2Fhaina%2F2015_26%2Fd8ccdda8e8b5a1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2" y="2642185"/>
            <a:ext cx="4419484" cy="265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https://timgsa.baidu.com/timg?image&amp;quality=80&amp;size=b9999_10000&amp;sec=1490540194220&amp;di=71e363e55e30b2c7469f8f369cc4c785&amp;imgtype=0&amp;src=http%3A%2F%2Fleiphone.qiniudn.com%2Fuploads%2F08-4%2F-2%2F08-45-20-5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2" y="2434605"/>
            <a:ext cx="4575022" cy="38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40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4 Conclusion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0834" y="1743690"/>
            <a:ext cx="7543602" cy="1114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Cambria" pitchFamily="18" charset="0"/>
              </a:rPr>
              <a:t>They find </a:t>
            </a:r>
            <a:r>
              <a:rPr lang="en-US" altLang="zh-CN" dirty="0">
                <a:latin typeface="Cambria" pitchFamily="18" charset="0"/>
              </a:rPr>
              <a:t>the optimal scaling factors at each iteration of </a:t>
            </a:r>
            <a:r>
              <a:rPr lang="en-US" altLang="zh-CN" dirty="0" smtClean="0">
                <a:latin typeface="Cambria" pitchFamily="18" charset="0"/>
              </a:rPr>
              <a:t>training.</a:t>
            </a:r>
            <a:endParaRPr lang="en-US" altLang="zh-CN" dirty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Cambria" pitchFamily="18" charset="0"/>
              </a:rPr>
              <a:t>Order the layers in a block in a way that decreases the quantization </a:t>
            </a:r>
            <a:r>
              <a:rPr lang="en-US" altLang="zh-CN" dirty="0" smtClean="0">
                <a:latin typeface="Cambria" pitchFamily="18" charset="0"/>
              </a:rPr>
              <a:t>loss.</a:t>
            </a:r>
            <a:endParaRPr lang="zh-CN" altLang="en-US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0" y="3105902"/>
            <a:ext cx="8816951" cy="265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713804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3"/>
          <p:cNvSpPr txBox="1">
            <a:spLocks noChangeArrowheads="1"/>
          </p:cNvSpPr>
          <p:nvPr/>
        </p:nvSpPr>
        <p:spPr bwMode="auto">
          <a:xfrm>
            <a:off x="1660525" y="1179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灯片编号占位符 4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5979A50-9E0C-4700-8092-62F65EB98A05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6629" name="标题 1"/>
          <p:cNvSpPr>
            <a:spLocks noGrp="1"/>
          </p:cNvSpPr>
          <p:nvPr>
            <p:ph type="title"/>
          </p:nvPr>
        </p:nvSpPr>
        <p:spPr>
          <a:xfrm>
            <a:off x="609600" y="2497138"/>
            <a:ext cx="8229600" cy="21510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 smtClean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8800" dirty="0" smtClean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Thanks</a:t>
            </a:r>
            <a:r>
              <a:rPr lang="zh-CN" altLang="en-US" sz="8800" dirty="0" smtClean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！    </a:t>
            </a:r>
          </a:p>
        </p:txBody>
      </p:sp>
    </p:spTree>
  </p:cSld>
  <p:clrMapOvr>
    <a:masterClrMapping/>
  </p:clrMapOvr>
  <p:transition advTm="374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5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1.1 Introduction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5256" y="1981238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unPenh" pitchFamily="2" charset="0"/>
                <a:cs typeface="DaunPenh" pitchFamily="2" charset="0"/>
              </a:rPr>
              <a:t>AlexNet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unPenh" pitchFamily="2" charset="0"/>
                <a:cs typeface="DaunPenh" pitchFamily="2" charset="0"/>
              </a:rPr>
              <a:t>has 61M parameters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unPenh" pitchFamily="2" charset="0"/>
              <a:cs typeface="DaunPenh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9354" y="2406962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Cambria" pitchFamily="18" charset="0"/>
                <a:cs typeface="DaunPenh" pitchFamily="2" charset="0"/>
              </a:rPr>
              <a:t>This </a:t>
            </a:r>
            <a:r>
              <a:rPr lang="en-US" altLang="zh-CN" dirty="0">
                <a:latin typeface="Cambria" pitchFamily="18" charset="0"/>
                <a:cs typeface="DaunPenh" pitchFamily="2" charset="0"/>
              </a:rPr>
              <a:t>models quickly overtax the </a:t>
            </a:r>
            <a:r>
              <a:rPr lang="en-US" altLang="zh-CN" dirty="0" smtClean="0">
                <a:latin typeface="Cambria" pitchFamily="18" charset="0"/>
                <a:cs typeface="DaunPenh" pitchFamily="2" charset="0"/>
              </a:rPr>
              <a:t>limited storage</a:t>
            </a:r>
            <a:r>
              <a:rPr lang="en-US" altLang="zh-CN" dirty="0">
                <a:latin typeface="Cambria" pitchFamily="18" charset="0"/>
                <a:cs typeface="DaunPenh" pitchFamily="2" charset="0"/>
              </a:rPr>
              <a:t>, battery power, and compute capabilities of smaller devices like cell phones.</a:t>
            </a:r>
            <a:endParaRPr lang="zh-CN" altLang="en-US" dirty="0">
              <a:latin typeface="Cambria" pitchFamily="18" charset="0"/>
              <a:cs typeface="DaunPenh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5256" y="3581396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unPenh" pitchFamily="2" charset="0"/>
                <a:cs typeface="DaunPenh" pitchFamily="2" charset="0"/>
              </a:rPr>
              <a:t>Two Approximations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unPenh" pitchFamily="2" charset="0"/>
              <a:cs typeface="DaunPenh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1859" y="4158710"/>
            <a:ext cx="5943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Binary-Weight-Networks</a:t>
            </a:r>
            <a:r>
              <a:rPr lang="zh-CN" altLang="en-US" dirty="0" smtClean="0">
                <a:latin typeface="Cambria" pitchFamily="18" charset="0"/>
              </a:rPr>
              <a:t>（</a:t>
            </a:r>
            <a:r>
              <a:rPr lang="en-US" altLang="zh-CN" dirty="0" smtClean="0">
                <a:latin typeface="Cambria" pitchFamily="18" charset="0"/>
              </a:rPr>
              <a:t>BWN</a:t>
            </a:r>
            <a:r>
              <a:rPr lang="zh-CN" altLang="en-US" dirty="0" smtClean="0">
                <a:latin typeface="Cambria" pitchFamily="18" charset="0"/>
              </a:rPr>
              <a:t>）</a:t>
            </a:r>
            <a:endParaRPr lang="en-US" altLang="zh-CN" dirty="0" smtClean="0">
              <a:latin typeface="Cambria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XNOR-Networks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25872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6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12" y="144785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1.1 Introduction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92" y="2057436"/>
            <a:ext cx="29401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latin typeface="Cambria" pitchFamily="18" charset="0"/>
              </a:rPr>
              <a:t>Binary-Weight-Networks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70" y="3124208"/>
            <a:ext cx="3802516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Cambria" pitchFamily="18" charset="0"/>
                <a:ea typeface="+mn-ea"/>
                <a:cs typeface="DaunPenh" pitchFamily="2" charset="0"/>
              </a:rPr>
              <a:t>Memory Saving :  ~32x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Cambria" pitchFamily="18" charset="0"/>
                <a:ea typeface="+mn-ea"/>
                <a:cs typeface="DaunPenh" pitchFamily="2" charset="0"/>
              </a:rPr>
              <a:t>Operations used in Convolution :  +  -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Cambria" pitchFamily="18" charset="0"/>
                <a:ea typeface="+mn-ea"/>
                <a:cs typeface="DaunPenh" pitchFamily="2" charset="0"/>
              </a:rPr>
              <a:t>Time Saving on CPU :  ~2x</a:t>
            </a:r>
          </a:p>
          <a:p>
            <a:endParaRPr lang="zh-CN" altLang="en-US" sz="2800" dirty="0">
              <a:latin typeface="DaunPenh" pitchFamily="2" charset="0"/>
              <a:ea typeface="+mn-ea"/>
              <a:cs typeface="DaunPen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56149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7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1.1 Introduction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892" y="2057436"/>
            <a:ext cx="2092881" cy="456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XNOR-Networks</a:t>
            </a:r>
            <a:endParaRPr lang="en-US" altLang="zh-CN" dirty="0"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3502" y="3048010"/>
            <a:ext cx="5004319" cy="2222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Cambria" pitchFamily="18" charset="0"/>
                <a:ea typeface="+mn-ea"/>
                <a:cs typeface="DaunPenh" pitchFamily="2" charset="0"/>
              </a:rPr>
              <a:t>Memory Saving :  ~32x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Cambria" pitchFamily="18" charset="0"/>
                <a:ea typeface="+mn-ea"/>
                <a:cs typeface="DaunPenh" pitchFamily="2" charset="0"/>
              </a:rPr>
              <a:t>Operations used in Convolution :  XNOR  </a:t>
            </a:r>
            <a:r>
              <a:rPr lang="en-US" altLang="zh-CN" dirty="0" err="1" smtClean="0">
                <a:latin typeface="Cambria" pitchFamily="18" charset="0"/>
                <a:ea typeface="+mn-ea"/>
                <a:cs typeface="DaunPenh" pitchFamily="2" charset="0"/>
              </a:rPr>
              <a:t>bitcount</a:t>
            </a:r>
            <a:endParaRPr lang="en-US" altLang="zh-CN" dirty="0" smtClean="0">
              <a:latin typeface="Cambria" pitchFamily="18" charset="0"/>
              <a:ea typeface="+mn-ea"/>
              <a:cs typeface="DaunPenh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Cambria" pitchFamily="18" charset="0"/>
                <a:cs typeface="DaunPenh" pitchFamily="2" charset="0"/>
              </a:rPr>
              <a:t>Time Saving on CPU :  </a:t>
            </a:r>
            <a:r>
              <a:rPr lang="en-US" altLang="zh-CN" dirty="0" smtClean="0">
                <a:latin typeface="Cambria" pitchFamily="18" charset="0"/>
                <a:cs typeface="DaunPenh" pitchFamily="2" charset="0"/>
              </a:rPr>
              <a:t>~58x</a:t>
            </a:r>
            <a:endParaRPr lang="en-US" altLang="zh-CN" dirty="0">
              <a:latin typeface="Cambria" pitchFamily="18" charset="0"/>
              <a:cs typeface="DaunPenh" pitchFamily="2" charset="0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Cambria" pitchFamily="18" charset="0"/>
              <a:ea typeface="+mn-ea"/>
              <a:cs typeface="DaunPenh" pitchFamily="2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56149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8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1.1 Introduction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090" y="2133634"/>
            <a:ext cx="6553088" cy="128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mbria" pitchFamily="18" charset="0"/>
              </a:rPr>
              <a:t>It outperforms </a:t>
            </a:r>
            <a:r>
              <a:rPr lang="en-US" altLang="zh-CN" dirty="0">
                <a:latin typeface="Cambria" pitchFamily="18" charset="0"/>
              </a:rPr>
              <a:t>the state-of-the-art network binarization </a:t>
            </a:r>
            <a:r>
              <a:rPr lang="en-US" altLang="zh-CN" dirty="0" smtClean="0">
                <a:latin typeface="Cambria" pitchFamily="18" charset="0"/>
              </a:rPr>
              <a:t>method </a:t>
            </a:r>
            <a:r>
              <a:rPr lang="en-US" altLang="zh-CN" dirty="0">
                <a:latin typeface="Cambria" pitchFamily="18" charset="0"/>
              </a:rPr>
              <a:t>by a large </a:t>
            </a:r>
            <a:r>
              <a:rPr lang="en-US" altLang="zh-CN" dirty="0" smtClean="0">
                <a:latin typeface="Cambria" pitchFamily="18" charset="0"/>
              </a:rPr>
              <a:t>margin (16</a:t>
            </a:r>
            <a:r>
              <a:rPr lang="en-US" altLang="zh-CN" dirty="0">
                <a:latin typeface="Cambria" pitchFamily="18" charset="0"/>
              </a:rPr>
              <a:t>.</a:t>
            </a:r>
            <a:r>
              <a:rPr lang="en-US" altLang="zh-CN" dirty="0" smtClean="0">
                <a:latin typeface="Cambria" pitchFamily="18" charset="0"/>
              </a:rPr>
              <a:t>3</a:t>
            </a:r>
            <a:r>
              <a:rPr lang="en-US" altLang="zh-CN" dirty="0">
                <a:latin typeface="Cambria" pitchFamily="18" charset="0"/>
              </a:rPr>
              <a:t>%) on top-1 image classification in the ImageNet challenge </a:t>
            </a:r>
            <a:r>
              <a:rPr lang="en-US" altLang="zh-CN" dirty="0" smtClean="0">
                <a:latin typeface="Cambria" pitchFamily="18" charset="0"/>
              </a:rPr>
              <a:t>ILSVRC2012.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6046" y="3733792"/>
            <a:ext cx="61460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altLang="zh-CN" dirty="0">
                <a:latin typeface="Cambria" pitchFamily="18" charset="0"/>
              </a:rPr>
              <a:t>A</a:t>
            </a:r>
            <a:r>
              <a:rPr lang="en-US" altLang="zh-CN" dirty="0" smtClean="0">
                <a:latin typeface="Cambria" pitchFamily="18" charset="0"/>
              </a:rPr>
              <a:t> </a:t>
            </a:r>
            <a:r>
              <a:rPr lang="en-US" altLang="zh-CN" dirty="0">
                <a:latin typeface="Cambria" pitchFamily="18" charset="0"/>
              </a:rPr>
              <a:t>new way of </a:t>
            </a:r>
            <a:r>
              <a:rPr lang="en-US" altLang="zh-CN" dirty="0" err="1">
                <a:latin typeface="Cambria" pitchFamily="18" charset="0"/>
              </a:rPr>
              <a:t>binarizing</a:t>
            </a:r>
            <a:r>
              <a:rPr lang="en-US" altLang="zh-CN" dirty="0">
                <a:latin typeface="Cambria" pitchFamily="18" charset="0"/>
              </a:rPr>
              <a:t> the weight values in convolutional neural networks.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altLang="zh-CN" dirty="0">
              <a:latin typeface="Cambria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altLang="zh-CN" dirty="0">
                <a:latin typeface="Cambria" pitchFamily="18" charset="0"/>
              </a:rPr>
              <a:t>XNOR-Nets, a deep neural network model with binary weights and binary inputs</a:t>
            </a:r>
            <a:endParaRPr lang="zh-CN" altLang="en-US" dirty="0">
              <a:latin typeface="Cambria" pitchFamily="18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15241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5564157-7760-4E78-8E86-51D1BCAD19DB}" type="slidenum">
              <a:rPr lang="zh-CN" altLang="en-US"/>
              <a:pPr algn="r"/>
              <a:t>9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0"/>
            <a:ext cx="762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912" y="14478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Britannic Bold" pitchFamily="34" charset="0"/>
              </a:rPr>
              <a:t>1.2 Related Work</a:t>
            </a:r>
            <a:endParaRPr lang="zh-CN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78" y="2286030"/>
            <a:ext cx="47559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Shallow  </a:t>
            </a:r>
            <a:r>
              <a:rPr lang="en-US" altLang="zh-CN" dirty="0">
                <a:latin typeface="Cambria" pitchFamily="18" charset="0"/>
              </a:rPr>
              <a:t>networks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>
                <a:latin typeface="Cambria" pitchFamily="18" charset="0"/>
              </a:rPr>
              <a:t>Compressing </a:t>
            </a:r>
            <a:r>
              <a:rPr lang="en-US" altLang="zh-CN" dirty="0" smtClean="0">
                <a:latin typeface="Cambria" pitchFamily="18" charset="0"/>
              </a:rPr>
              <a:t> pre-trained  deep  networks</a:t>
            </a:r>
            <a:endParaRPr lang="en-US" altLang="zh-CN" dirty="0">
              <a:latin typeface="Cambria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>
                <a:latin typeface="Cambria" pitchFamily="18" charset="0"/>
              </a:rPr>
              <a:t>Designing </a:t>
            </a:r>
            <a:r>
              <a:rPr lang="en-US" altLang="zh-CN" dirty="0" smtClean="0">
                <a:latin typeface="Cambria" pitchFamily="18" charset="0"/>
              </a:rPr>
              <a:t> compact  layers</a:t>
            </a:r>
            <a:endParaRPr lang="en-US" altLang="zh-CN" dirty="0">
              <a:latin typeface="Cambria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Cambria" pitchFamily="18" charset="0"/>
              </a:rPr>
              <a:t>Quantizing  </a:t>
            </a:r>
            <a:r>
              <a:rPr lang="en-US" altLang="zh-CN" dirty="0">
                <a:latin typeface="Cambria" pitchFamily="18" charset="0"/>
              </a:rPr>
              <a:t>parameters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dirty="0">
                <a:latin typeface="Cambria" pitchFamily="18" charset="0"/>
              </a:rPr>
              <a:t>Network </a:t>
            </a:r>
            <a:r>
              <a:rPr lang="en-US" altLang="zh-CN" dirty="0" smtClean="0">
                <a:latin typeface="Cambria" pitchFamily="18" charset="0"/>
              </a:rPr>
              <a:t> binarization 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50874" y="533476"/>
            <a:ext cx="7883525" cy="4825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latin typeface="Times New Roman" pitchFamily="18" charset="0"/>
              </a:rPr>
              <a:t>1 Introduction </a:t>
            </a:r>
            <a:r>
              <a:rPr lang="en-US" altLang="zh-CN" sz="2400" dirty="0">
                <a:latin typeface="Times New Roman" pitchFamily="18" charset="0"/>
              </a:rPr>
              <a:t>and Related Work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15241"/>
      </p:ext>
    </p:extLst>
  </p:cSld>
  <p:clrMapOvr>
    <a:masterClrMapping/>
  </p:clrMapOvr>
  <p:transition advTm="230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2">
      <a:dk1>
        <a:srgbClr val="000000"/>
      </a:dk1>
      <a:lt1>
        <a:srgbClr val="FFFFFF"/>
      </a:lt1>
      <a:dk2>
        <a:srgbClr val="333399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6199EB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1" smtClean="0">
            <a:latin typeface="Cambria Math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4162"/>
        </a:dk2>
        <a:lt2>
          <a:srgbClr val="777777"/>
        </a:lt2>
        <a:accent1>
          <a:srgbClr val="F2E678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F7F0BE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619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8BE3AF"/>
        </a:accent1>
        <a:accent2>
          <a:srgbClr val="8DC6FF"/>
        </a:accent2>
        <a:accent3>
          <a:srgbClr val="FFFFFF"/>
        </a:accent3>
        <a:accent4>
          <a:srgbClr val="000000"/>
        </a:accent4>
        <a:accent5>
          <a:srgbClr val="C4EFD4"/>
        </a:accent5>
        <a:accent6>
          <a:srgbClr val="7FB3E7"/>
        </a:accent6>
        <a:hlink>
          <a:srgbClr val="0066CC"/>
        </a:hlink>
        <a:folHlink>
          <a:srgbClr val="25AD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</TotalTime>
  <Pages>0</Pages>
  <Words>2125</Words>
  <Characters>0</Characters>
  <Application>Microsoft Office PowerPoint</Application>
  <DocSecurity>0</DocSecurity>
  <PresentationFormat>全屏显示(4:3)</PresentationFormat>
  <Lines>0</Lines>
  <Paragraphs>383</Paragraphs>
  <Slides>41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XNOR-NET分享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Thanks！    </vt:lpstr>
    </vt:vector>
  </TitlesOfParts>
  <Company>GuildDesign Inc.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Arvin</cp:lastModifiedBy>
  <cp:revision>2518</cp:revision>
  <dcterms:created xsi:type="dcterms:W3CDTF">2005-03-21T09:52:53Z</dcterms:created>
  <dcterms:modified xsi:type="dcterms:W3CDTF">2017-03-29T03:56:11Z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