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
  </p:notesMasterIdLst>
  <p:handoutMasterIdLst>
    <p:handoutMasterId r:id="rId44"/>
  </p:handoutMasterIdLst>
  <p:sldIdLst>
    <p:sldId id="256" r:id="rId2"/>
    <p:sldId id="451" r:id="rId3"/>
    <p:sldId id="495" r:id="rId4"/>
    <p:sldId id="453" r:id="rId5"/>
    <p:sldId id="496" r:id="rId6"/>
    <p:sldId id="497" r:id="rId7"/>
    <p:sldId id="498" r:id="rId8"/>
    <p:sldId id="499" r:id="rId9"/>
    <p:sldId id="500" r:id="rId10"/>
    <p:sldId id="501" r:id="rId11"/>
    <p:sldId id="502" r:id="rId12"/>
    <p:sldId id="503" r:id="rId13"/>
    <p:sldId id="504" r:id="rId14"/>
    <p:sldId id="505" r:id="rId15"/>
    <p:sldId id="506" r:id="rId16"/>
    <p:sldId id="507" r:id="rId17"/>
    <p:sldId id="508" r:id="rId18"/>
    <p:sldId id="509" r:id="rId19"/>
    <p:sldId id="510" r:id="rId20"/>
    <p:sldId id="511" r:id="rId21"/>
    <p:sldId id="512" r:id="rId22"/>
    <p:sldId id="514" r:id="rId23"/>
    <p:sldId id="513" r:id="rId24"/>
    <p:sldId id="515" r:id="rId25"/>
    <p:sldId id="516" r:id="rId26"/>
    <p:sldId id="517" r:id="rId27"/>
    <p:sldId id="523" r:id="rId28"/>
    <p:sldId id="536" r:id="rId29"/>
    <p:sldId id="518" r:id="rId30"/>
    <p:sldId id="524" r:id="rId31"/>
    <p:sldId id="525" r:id="rId32"/>
    <p:sldId id="526" r:id="rId33"/>
    <p:sldId id="527" r:id="rId34"/>
    <p:sldId id="528" r:id="rId35"/>
    <p:sldId id="529" r:id="rId36"/>
    <p:sldId id="530" r:id="rId37"/>
    <p:sldId id="532" r:id="rId38"/>
    <p:sldId id="533" r:id="rId39"/>
    <p:sldId id="537" r:id="rId40"/>
    <p:sldId id="534" r:id="rId41"/>
    <p:sldId id="305" r:id="rId42"/>
  </p:sldIdLst>
  <p:sldSz cx="9144000" cy="6858000" type="screen4x3"/>
  <p:notesSz cx="9144000" cy="6858000"/>
  <p:defaultTextStyle>
    <a:defPPr>
      <a:defRPr lang="en-US"/>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FFCC"/>
    <a:srgbClr val="AB2538"/>
    <a:srgbClr val="0000CC"/>
    <a:srgbClr val="FFCC00"/>
    <a:srgbClr val="E4BEB4"/>
    <a:srgbClr val="C1B72F"/>
    <a:srgbClr val="A3864D"/>
    <a:srgbClr val="A91B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21" autoAdjust="0"/>
    <p:restoredTop sz="84444" autoAdjust="0"/>
  </p:normalViewPr>
  <p:slideViewPr>
    <p:cSldViewPr>
      <p:cViewPr varScale="1">
        <p:scale>
          <a:sx n="75" d="100"/>
          <a:sy n="75" d="100"/>
        </p:scale>
        <p:origin x="-1650" y="-90"/>
      </p:cViewPr>
      <p:guideLst>
        <p:guide orient="horz" pos="2160"/>
        <p:guide pos="2856"/>
      </p:guideLst>
    </p:cSldViewPr>
  </p:slideViewPr>
  <p:notesTextViewPr>
    <p:cViewPr>
      <p:scale>
        <a:sx n="100" d="100"/>
        <a:sy n="100" d="100"/>
      </p:scale>
      <p:origin x="0" y="0"/>
    </p:cViewPr>
  </p:notesTextViewPr>
  <p:sorterViewPr>
    <p:cViewPr>
      <p:scale>
        <a:sx n="66" d="100"/>
        <a:sy n="66" d="100"/>
      </p:scale>
      <p:origin x="0" y="0"/>
    </p:cViewPr>
  </p:sorter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3" name="日期占位符 2"/>
          <p:cNvSpPr>
            <a:spLocks noGrp="1"/>
          </p:cNvSpPr>
          <p:nvPr>
            <p:ph type="dt" sz="quarter"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endParaRPr lang="zh-CN" altLang="en-US"/>
          </a:p>
        </p:txBody>
      </p:sp>
      <p:sp>
        <p:nvSpPr>
          <p:cNvPr id="4" name="页脚占位符 3"/>
          <p:cNvSpPr>
            <a:spLocks noGrp="1"/>
          </p:cNvSpPr>
          <p:nvPr>
            <p:ph type="ftr" sz="quarter" idx="2"/>
          </p:nvPr>
        </p:nvSpPr>
        <p:spPr>
          <a:xfrm>
            <a:off x="0" y="6513513"/>
            <a:ext cx="3962400" cy="3429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zh-CN" altLang="en-US"/>
          </a:p>
        </p:txBody>
      </p:sp>
      <p:sp>
        <p:nvSpPr>
          <p:cNvPr id="5" name="灯片编号占位符 4"/>
          <p:cNvSpPr>
            <a:spLocks noGrp="1"/>
          </p:cNvSpPr>
          <p:nvPr>
            <p:ph type="sldNum" sz="quarter" idx="3"/>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a:buFont typeface="Arial" pitchFamily="34" charset="0"/>
              <a:buChar char="•"/>
              <a:defRPr sz="1200"/>
            </a:lvl1pPr>
          </a:lstStyle>
          <a:p>
            <a:fld id="{DE2932A9-5784-434E-B3CE-059CD29E737E}" type="slidenum">
              <a:rPr lang="zh-CN" altLang="en-US"/>
              <a:pPr/>
              <a:t>‹#›</a:t>
            </a:fld>
            <a:endParaRPr lang="zh-CN" altLang="en-US"/>
          </a:p>
        </p:txBody>
      </p:sp>
    </p:spTree>
    <p:extLst>
      <p:ext uri="{BB962C8B-B14F-4D97-AF65-F5344CB8AC3E}">
        <p14:creationId xmlns:p14="http://schemas.microsoft.com/office/powerpoint/2010/main" val="16410564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buFont typeface="Arial" panose="020B0604020202020204" pitchFamily="34" charset="0"/>
              <a:buNone/>
              <a:defRPr sz="1200">
                <a:latin typeface="Arial" panose="020B0604020202020204" pitchFamily="34" charset="0"/>
                <a:ea typeface="+mn-ea"/>
              </a:defRPr>
            </a:lvl1pPr>
          </a:lstStyle>
          <a:p>
            <a:pPr>
              <a:defRPr/>
            </a:pPr>
            <a:endParaRPr lang="zh-CN" altLang="en-US"/>
          </a:p>
        </p:txBody>
      </p:sp>
      <p:sp>
        <p:nvSpPr>
          <p:cNvPr id="3" name="日期占位符 2"/>
          <p:cNvSpPr>
            <a:spLocks noGrp="1"/>
          </p:cNvSpPr>
          <p:nvPr>
            <p:ph type="dt" idx="1"/>
          </p:nvPr>
        </p:nvSpPr>
        <p:spPr>
          <a:xfrm>
            <a:off x="5180013" y="0"/>
            <a:ext cx="3962400" cy="342900"/>
          </a:xfrm>
          <a:prstGeom prst="rect">
            <a:avLst/>
          </a:prstGeom>
        </p:spPr>
        <p:txBody>
          <a:bodyPr vert="horz" lIns="91440" tIns="45720" rIns="91440" bIns="45720" rtlCol="0"/>
          <a:lstStyle>
            <a:lvl1pPr algn="r">
              <a:buFont typeface="Arial" panose="020B0604020202020204" pitchFamily="34" charset="0"/>
              <a:buNone/>
              <a:defRPr sz="1200">
                <a:latin typeface="Arial" panose="020B0604020202020204" pitchFamily="34" charset="0"/>
                <a:ea typeface="+mn-ea"/>
              </a:defRPr>
            </a:lvl1pPr>
          </a:lstStyle>
          <a:p>
            <a:pPr>
              <a:defRPr/>
            </a:pPr>
            <a:endParaRPr lang="zh-CN" altLang="en-US"/>
          </a:p>
        </p:txBody>
      </p:sp>
      <p:sp>
        <p:nvSpPr>
          <p:cNvPr id="4" name="幻灯片图像占位符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buFont typeface="Arial" panose="020B0604020202020204" pitchFamily="34" charset="0"/>
              <a:buNone/>
              <a:defRPr sz="1200">
                <a:latin typeface="Arial" panose="020B0604020202020204" pitchFamily="34" charset="0"/>
                <a:ea typeface="+mn-ea"/>
              </a:defRPr>
            </a:lvl1pPr>
          </a:lstStyle>
          <a:p>
            <a:pPr>
              <a:defRPr/>
            </a:pPr>
            <a:endParaRPr lang="zh-CN" altLang="en-US"/>
          </a:p>
        </p:txBody>
      </p:sp>
      <p:sp>
        <p:nvSpPr>
          <p:cNvPr id="7" name="灯片编号占位符 6"/>
          <p:cNvSpPr>
            <a:spLocks noGrp="1"/>
          </p:cNvSpPr>
          <p:nvPr>
            <p:ph type="sldNum" sz="quarter" idx="5"/>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a:buFont typeface="Arial" pitchFamily="34" charset="0"/>
              <a:buChar char="•"/>
              <a:defRPr sz="1200"/>
            </a:lvl1pPr>
          </a:lstStyle>
          <a:p>
            <a:fld id="{995C4ECF-E487-44A3-9E5A-17FE6B6C222A}" type="slidenum">
              <a:rPr lang="zh-CN" altLang="en-US"/>
              <a:pPr/>
              <a:t>‹#›</a:t>
            </a:fld>
            <a:endParaRPr lang="zh-CN" altLang="en-US"/>
          </a:p>
        </p:txBody>
      </p:sp>
    </p:spTree>
    <p:extLst>
      <p:ext uri="{BB962C8B-B14F-4D97-AF65-F5344CB8AC3E}">
        <p14:creationId xmlns:p14="http://schemas.microsoft.com/office/powerpoint/2010/main" val="21802289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7170" name="备注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各位老师同学，大家上午好。今天我为大家分享一篇关于二值化神经网络的文章。可能有些地方理解的并不恰当，希望大家能够指正。</a:t>
            </a:r>
          </a:p>
        </p:txBody>
      </p:sp>
      <p:sp>
        <p:nvSpPr>
          <p:cNvPr id="7171"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674E90F-C2FC-4BEA-9C76-511EA0AC0AF9}" type="slidenum">
              <a:rPr lang="zh-CN" altLang="en-US"/>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首先是浅层网络。使用减少了网络尺寸的浅层模型来估计深度神经网络。早期的研究显示，一个足够大的单隐层的</a:t>
            </a:r>
            <a:r>
              <a:rPr lang="en-US" altLang="zh-CN" dirty="0" smtClean="0"/>
              <a:t>sigmoid</a:t>
            </a:r>
            <a:r>
              <a:rPr lang="zh-CN" altLang="en-US" dirty="0" smtClean="0"/>
              <a:t>单元可以近似的逼近任意的判别边界。然而用大量的参数来训练浅层的网络是非常困难的。如果想要得到与深度网络类似的精确度，浅层网络的参数数量必须与深度网络接近，为了解决这个问题，</a:t>
            </a:r>
            <a:r>
              <a:rPr lang="en-US" altLang="zh-CN" dirty="0" smtClean="0"/>
              <a:t>【</a:t>
            </a:r>
            <a:r>
              <a:rPr lang="zh-CN" altLang="en-US" dirty="0" smtClean="0"/>
              <a:t>按一下</a:t>
            </a:r>
            <a:r>
              <a:rPr lang="en-US" altLang="zh-CN" dirty="0" smtClean="0"/>
              <a:t>】</a:t>
            </a:r>
            <a:r>
              <a:rPr lang="zh-CN" altLang="en-US" dirty="0" smtClean="0"/>
              <a:t>他们首先训练一个深度模型，然后用一个浅层模型去近似。不过本文没有用浅层网络，他们用的是标准的网络结构。</a:t>
            </a:r>
            <a:endParaRPr lang="zh-CN" altLang="en-US" dirty="0"/>
          </a:p>
        </p:txBody>
      </p:sp>
      <p:sp>
        <p:nvSpPr>
          <p:cNvPr id="4" name="灯片编号占位符 3"/>
          <p:cNvSpPr>
            <a:spLocks noGrp="1"/>
          </p:cNvSpPr>
          <p:nvPr>
            <p:ph type="sldNum" sz="quarter" idx="10"/>
          </p:nvPr>
        </p:nvSpPr>
        <p:spPr/>
        <p:txBody>
          <a:bodyPr/>
          <a:lstStyle/>
          <a:p>
            <a:fld id="{995C4ECF-E487-44A3-9E5A-17FE6B6C222A}" type="slidenum">
              <a:rPr lang="zh-CN" altLang="en-US" smtClean="0"/>
              <a:pPr/>
              <a:t>10</a:t>
            </a:fld>
            <a:endParaRPr lang="zh-CN" altLang="en-US"/>
          </a:p>
        </p:txBody>
      </p:sp>
    </p:spTree>
    <p:extLst>
      <p:ext uri="{BB962C8B-B14F-4D97-AF65-F5344CB8AC3E}">
        <p14:creationId xmlns:p14="http://schemas.microsoft.com/office/powerpoint/2010/main" val="2722674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第二种，压缩预训练的深度网络。第一种方法是通过</a:t>
            </a:r>
            <a:r>
              <a:rPr lang="en-US" altLang="zh-CN" dirty="0" smtClean="0"/>
              <a:t>hessian</a:t>
            </a:r>
            <a:r>
              <a:rPr lang="zh-CN" altLang="en-US" dirty="0" smtClean="0"/>
              <a:t>矩阵减少连接数的方法来剪枝。通过这种方法可以将参数降低一个数量级。第二种方法是通过减少激活函数的个数来压缩和加速。第三种是深度压缩，他们移除了冗余的连接，并且量化了权重，并且使用霍夫曼编码来压缩权重。</a:t>
            </a:r>
            <a:r>
              <a:rPr lang="en-US" altLang="zh-CN" dirty="0" err="1" smtClean="0"/>
              <a:t>Hashed</a:t>
            </a:r>
            <a:r>
              <a:rPr lang="en-US" altLang="zh-CN" baseline="0" dirty="0" err="1" smtClean="0"/>
              <a:t>nets</a:t>
            </a:r>
            <a:r>
              <a:rPr lang="en-US" altLang="zh-CN" baseline="0" dirty="0" smtClean="0"/>
              <a:t> </a:t>
            </a:r>
            <a:r>
              <a:rPr lang="zh-CN" altLang="en-US" baseline="0" dirty="0" smtClean="0"/>
              <a:t>使用了一个哈希方程来减少模型的尺寸。本文跟这些方法不同，因为本文没有预训练，完全是从零开始的。</a:t>
            </a:r>
            <a:endParaRPr lang="zh-CN" altLang="en-US" dirty="0"/>
          </a:p>
        </p:txBody>
      </p:sp>
      <p:sp>
        <p:nvSpPr>
          <p:cNvPr id="4" name="灯片编号占位符 3"/>
          <p:cNvSpPr>
            <a:spLocks noGrp="1"/>
          </p:cNvSpPr>
          <p:nvPr>
            <p:ph type="sldNum" sz="quarter" idx="10"/>
          </p:nvPr>
        </p:nvSpPr>
        <p:spPr/>
        <p:txBody>
          <a:bodyPr/>
          <a:lstStyle/>
          <a:p>
            <a:fld id="{995C4ECF-E487-44A3-9E5A-17FE6B6C222A}" type="slidenum">
              <a:rPr lang="zh-CN" altLang="en-US" smtClean="0"/>
              <a:pPr/>
              <a:t>11</a:t>
            </a:fld>
            <a:endParaRPr lang="zh-CN" altLang="en-US"/>
          </a:p>
        </p:txBody>
      </p:sp>
    </p:spTree>
    <p:extLst>
      <p:ext uri="{BB962C8B-B14F-4D97-AF65-F5344CB8AC3E}">
        <p14:creationId xmlns:p14="http://schemas.microsoft.com/office/powerpoint/2010/main" val="2722674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第三是设计一个简化的结构，比如用全局平均池化层取代全连接层</a:t>
            </a:r>
            <a:r>
              <a:rPr lang="zh-CN" altLang="en-US" dirty="0" smtClean="0"/>
              <a:t>，对于</a:t>
            </a:r>
            <a:r>
              <a:rPr lang="en-US" altLang="zh-CN" dirty="0" smtClean="0"/>
              <a:t>ResNet,</a:t>
            </a:r>
            <a:r>
              <a:rPr lang="zh-CN" altLang="en-US" dirty="0" smtClean="0"/>
              <a:t>将</a:t>
            </a:r>
            <a:r>
              <a:rPr lang="en-US" altLang="zh-CN" dirty="0" smtClean="0"/>
              <a:t>3</a:t>
            </a:r>
            <a:r>
              <a:rPr lang="zh-CN" altLang="en-US" dirty="0" smtClean="0"/>
              <a:t>*</a:t>
            </a:r>
            <a:r>
              <a:rPr lang="en-US" altLang="zh-CN" dirty="0" smtClean="0"/>
              <a:t>3</a:t>
            </a:r>
            <a:r>
              <a:rPr lang="zh-CN" altLang="en-US" dirty="0" smtClean="0"/>
              <a:t>的核分解为两个</a:t>
            </a:r>
            <a:r>
              <a:rPr lang="en-US" altLang="zh-CN" dirty="0" smtClean="0"/>
              <a:t>1*1</a:t>
            </a:r>
            <a:r>
              <a:rPr lang="zh-CN" altLang="en-US" dirty="0" smtClean="0"/>
              <a:t>的核。还有人把</a:t>
            </a:r>
            <a:r>
              <a:rPr lang="en-US" altLang="zh-CN" dirty="0" smtClean="0"/>
              <a:t>3*3</a:t>
            </a:r>
            <a:r>
              <a:rPr lang="zh-CN" altLang="en-US" baseline="0" dirty="0" smtClean="0"/>
              <a:t>的核用一个</a:t>
            </a:r>
            <a:r>
              <a:rPr lang="en-US" altLang="zh-CN" baseline="0" dirty="0" smtClean="0"/>
              <a:t>1</a:t>
            </a:r>
            <a:r>
              <a:rPr lang="zh-CN" altLang="en-US" baseline="0" dirty="0" smtClean="0"/>
              <a:t>*</a:t>
            </a:r>
            <a:r>
              <a:rPr lang="en-US" altLang="zh-CN" baseline="0" dirty="0" smtClean="0"/>
              <a:t>1</a:t>
            </a:r>
            <a:r>
              <a:rPr lang="zh-CN" altLang="en-US" baseline="0" dirty="0" smtClean="0"/>
              <a:t>的核代替，把参数的数量缩小了</a:t>
            </a:r>
            <a:r>
              <a:rPr lang="en-US" altLang="zh-CN" baseline="0" dirty="0" smtClean="0"/>
              <a:t>50</a:t>
            </a:r>
            <a:r>
              <a:rPr lang="zh-CN" altLang="en-US" baseline="0" dirty="0" smtClean="0"/>
              <a:t>倍。本篇文章没有使用上述方法，因为本篇文章使用的是完全版本的网络，只是参数是二进制的。</a:t>
            </a:r>
            <a:endParaRPr lang="zh-CN" altLang="en-US" dirty="0"/>
          </a:p>
        </p:txBody>
      </p:sp>
      <p:sp>
        <p:nvSpPr>
          <p:cNvPr id="4" name="灯片编号占位符 3"/>
          <p:cNvSpPr>
            <a:spLocks noGrp="1"/>
          </p:cNvSpPr>
          <p:nvPr>
            <p:ph type="sldNum" sz="quarter" idx="10"/>
          </p:nvPr>
        </p:nvSpPr>
        <p:spPr/>
        <p:txBody>
          <a:bodyPr/>
          <a:lstStyle/>
          <a:p>
            <a:fld id="{995C4ECF-E487-44A3-9E5A-17FE6B6C222A}" type="slidenum">
              <a:rPr lang="zh-CN" altLang="en-US" smtClean="0"/>
              <a:pPr/>
              <a:t>12</a:t>
            </a:fld>
            <a:endParaRPr lang="zh-CN" altLang="en-US"/>
          </a:p>
        </p:txBody>
      </p:sp>
    </p:spTree>
    <p:extLst>
      <p:ext uri="{BB962C8B-B14F-4D97-AF65-F5344CB8AC3E}">
        <p14:creationId xmlns:p14="http://schemas.microsoft.com/office/powerpoint/2010/main" val="2722674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有文献提出了通过矢量量化技术来量化深度网络中全连接层的权重。当阈值为零的时候，精确度仅仅比</a:t>
            </a:r>
            <a:r>
              <a:rPr lang="en-US" altLang="zh-CN" dirty="0" smtClean="0"/>
              <a:t>ILSVRC2012</a:t>
            </a:r>
            <a:r>
              <a:rPr lang="zh-CN" altLang="en-US" dirty="0" smtClean="0"/>
              <a:t>的第一名低</a:t>
            </a:r>
            <a:r>
              <a:rPr lang="en-US" altLang="zh-CN" dirty="0" smtClean="0"/>
              <a:t>10%</a:t>
            </a:r>
            <a:r>
              <a:rPr lang="zh-CN" altLang="en-US" dirty="0" smtClean="0"/>
              <a:t>。 还有一种是可证明多项式时间算法去训练一个稀疏网络。他们的权重用</a:t>
            </a:r>
            <a:r>
              <a:rPr lang="en-US" altLang="zh-CN" dirty="0" smtClean="0"/>
              <a:t>+1,0</a:t>
            </a:r>
            <a:r>
              <a:rPr lang="zh-CN" altLang="en-US" dirty="0" smtClean="0"/>
              <a:t>和</a:t>
            </a:r>
            <a:r>
              <a:rPr lang="en-US" altLang="zh-CN" dirty="0" smtClean="0"/>
              <a:t>-1</a:t>
            </a:r>
            <a:r>
              <a:rPr lang="zh-CN" altLang="en-US" dirty="0" smtClean="0"/>
              <a:t>来表示。第三种是将乘法转换成二进制的</a:t>
            </a:r>
            <a:r>
              <a:rPr lang="zh-CN" altLang="en-US" dirty="0" smtClean="0"/>
              <a:t>位移，本文</a:t>
            </a:r>
            <a:r>
              <a:rPr lang="zh-CN" altLang="en-US" dirty="0" smtClean="0"/>
              <a:t>也是这个思想，只是量化比较极端，只有</a:t>
            </a:r>
            <a:r>
              <a:rPr lang="en-US" altLang="zh-CN" dirty="0" smtClean="0"/>
              <a:t>1</a:t>
            </a:r>
            <a:r>
              <a:rPr lang="zh-CN" altLang="en-US" dirty="0" smtClean="0"/>
              <a:t>和</a:t>
            </a:r>
            <a:r>
              <a:rPr lang="en-US" altLang="zh-CN" dirty="0" smtClean="0"/>
              <a:t>-1. </a:t>
            </a:r>
            <a:r>
              <a:rPr lang="zh-CN" altLang="en-US" dirty="0" smtClean="0"/>
              <a:t>文章这样做的主要思想就是，高精度的参数在提升性能上面其实影响并不大，可以这样理解，一个</a:t>
            </a:r>
            <a:r>
              <a:rPr lang="en-US" altLang="zh-CN" dirty="0" smtClean="0"/>
              <a:t>64</a:t>
            </a:r>
            <a:r>
              <a:rPr lang="zh-CN" altLang="en-US" dirty="0" smtClean="0"/>
              <a:t>位的</a:t>
            </a:r>
            <a:r>
              <a:rPr lang="en-US" altLang="zh-CN" dirty="0" smtClean="0"/>
              <a:t>double</a:t>
            </a:r>
            <a:r>
              <a:rPr lang="zh-CN" altLang="en-US" dirty="0" smtClean="0"/>
              <a:t>参数值为</a:t>
            </a:r>
            <a:r>
              <a:rPr lang="en-US" altLang="zh-CN" dirty="0" smtClean="0"/>
              <a:t>100.5</a:t>
            </a:r>
            <a:r>
              <a:rPr lang="zh-CN" altLang="en-US" dirty="0" smtClean="0"/>
              <a:t>和</a:t>
            </a:r>
            <a:r>
              <a:rPr lang="en-US" altLang="zh-CN" dirty="0" smtClean="0"/>
              <a:t>32</a:t>
            </a:r>
            <a:r>
              <a:rPr lang="zh-CN" altLang="en-US" dirty="0" smtClean="0"/>
              <a:t>位的</a:t>
            </a:r>
            <a:r>
              <a:rPr lang="en-US" altLang="zh-CN" dirty="0" err="1" smtClean="0"/>
              <a:t>int</a:t>
            </a:r>
            <a:r>
              <a:rPr lang="zh-CN" altLang="en-US" dirty="0" smtClean="0"/>
              <a:t>的参数值为</a:t>
            </a:r>
            <a:r>
              <a:rPr lang="en-US" altLang="zh-CN" dirty="0" smtClean="0"/>
              <a:t>100</a:t>
            </a:r>
            <a:r>
              <a:rPr lang="zh-CN" altLang="en-US" dirty="0" smtClean="0"/>
              <a:t>，在乘以输入之后对最后的影响其实不大，但是</a:t>
            </a:r>
            <a:r>
              <a:rPr lang="en-US" altLang="zh-CN" dirty="0" smtClean="0"/>
              <a:t>CPU</a:t>
            </a:r>
            <a:r>
              <a:rPr lang="zh-CN" altLang="en-US" dirty="0" smtClean="0"/>
              <a:t>处理起来却有很大的差异。</a:t>
            </a:r>
            <a:endParaRPr lang="zh-CN" altLang="en-US" dirty="0"/>
          </a:p>
        </p:txBody>
      </p:sp>
      <p:sp>
        <p:nvSpPr>
          <p:cNvPr id="4" name="灯片编号占位符 3"/>
          <p:cNvSpPr>
            <a:spLocks noGrp="1"/>
          </p:cNvSpPr>
          <p:nvPr>
            <p:ph type="sldNum" sz="quarter" idx="10"/>
          </p:nvPr>
        </p:nvSpPr>
        <p:spPr/>
        <p:txBody>
          <a:bodyPr/>
          <a:lstStyle/>
          <a:p>
            <a:fld id="{995C4ECF-E487-44A3-9E5A-17FE6B6C222A}" type="slidenum">
              <a:rPr lang="zh-CN" altLang="en-US" smtClean="0"/>
              <a:pPr/>
              <a:t>13</a:t>
            </a:fld>
            <a:endParaRPr lang="zh-CN" altLang="en-US"/>
          </a:p>
        </p:txBody>
      </p:sp>
    </p:spTree>
    <p:extLst>
      <p:ext uri="{BB962C8B-B14F-4D97-AF65-F5344CB8AC3E}">
        <p14:creationId xmlns:p14="http://schemas.microsoft.com/office/powerpoint/2010/main" val="2722674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高度量化的网络被认为是表现非常不好的，因为二进制量化具有破坏性。不过有人用了一种叫做变分贝叶斯的方法，解决了这个问题，我把相应的论文放到了下面，大家感兴趣的可以研究一下。不多讲这些相关工作了，下面讲一下作者做的工作。</a:t>
            </a:r>
            <a:endParaRPr lang="zh-CN" altLang="en-US" dirty="0"/>
          </a:p>
        </p:txBody>
      </p:sp>
      <p:sp>
        <p:nvSpPr>
          <p:cNvPr id="4" name="灯片编号占位符 3"/>
          <p:cNvSpPr>
            <a:spLocks noGrp="1"/>
          </p:cNvSpPr>
          <p:nvPr>
            <p:ph type="sldNum" sz="quarter" idx="10"/>
          </p:nvPr>
        </p:nvSpPr>
        <p:spPr/>
        <p:txBody>
          <a:bodyPr/>
          <a:lstStyle/>
          <a:p>
            <a:fld id="{995C4ECF-E487-44A3-9E5A-17FE6B6C222A}" type="slidenum">
              <a:rPr lang="zh-CN" altLang="en-US" smtClean="0"/>
              <a:pPr/>
              <a:t>14</a:t>
            </a:fld>
            <a:endParaRPr lang="zh-CN" altLang="en-US"/>
          </a:p>
        </p:txBody>
      </p:sp>
    </p:spTree>
    <p:extLst>
      <p:ext uri="{BB962C8B-B14F-4D97-AF65-F5344CB8AC3E}">
        <p14:creationId xmlns:p14="http://schemas.microsoft.com/office/powerpoint/2010/main" val="27226743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9218" name="备注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smtClean="0"/>
          </a:p>
        </p:txBody>
      </p:sp>
      <p:sp>
        <p:nvSpPr>
          <p:cNvPr id="9219"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buFont typeface="Arial" pitchFamily="34" charset="0"/>
              <a:buNone/>
            </a:pPr>
            <a:fld id="{0D127574-9531-49C6-A61D-BAF7E25968EB}" type="slidenum">
              <a:rPr lang="zh-CN" altLang="en-US" sz="1800"/>
              <a:pPr>
                <a:buFont typeface="Arial" pitchFamily="34" charset="0"/>
                <a:buNone/>
              </a:pPr>
              <a:t>15</a:t>
            </a:fld>
            <a:endParaRPr lang="zh-CN" altLang="en-US" sz="18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作者提出了一种</a:t>
            </a:r>
            <a:r>
              <a:rPr lang="en-US" altLang="zh-CN" dirty="0" smtClean="0"/>
              <a:t>L</a:t>
            </a:r>
            <a:r>
              <a:rPr lang="zh-CN" altLang="en-US" dirty="0" smtClean="0"/>
              <a:t>层的</a:t>
            </a:r>
            <a:r>
              <a:rPr lang="en-US" altLang="zh-CN" dirty="0" smtClean="0"/>
              <a:t>CNN</a:t>
            </a:r>
            <a:r>
              <a:rPr lang="zh-CN" altLang="en-US" dirty="0" smtClean="0"/>
              <a:t>结构，用三元组来表示。其中</a:t>
            </a:r>
            <a:r>
              <a:rPr lang="en-US" altLang="zh-CN" dirty="0" smtClean="0"/>
              <a:t>I</a:t>
            </a:r>
            <a:r>
              <a:rPr lang="zh-CN" altLang="en-US" dirty="0" smtClean="0"/>
              <a:t>是对应第</a:t>
            </a:r>
            <a:r>
              <a:rPr lang="en-US" altLang="zh-CN" dirty="0" smtClean="0"/>
              <a:t>L</a:t>
            </a:r>
            <a:r>
              <a:rPr lang="zh-CN" altLang="en-US" dirty="0" smtClean="0"/>
              <a:t>层的输入，</a:t>
            </a:r>
            <a:r>
              <a:rPr lang="en-US" altLang="zh-CN" dirty="0" smtClean="0"/>
              <a:t>W</a:t>
            </a:r>
            <a:r>
              <a:rPr lang="zh-CN" altLang="en-US" dirty="0" smtClean="0"/>
              <a:t>是第</a:t>
            </a:r>
            <a:r>
              <a:rPr lang="en-US" altLang="zh-CN" dirty="0" smtClean="0"/>
              <a:t>L</a:t>
            </a:r>
            <a:r>
              <a:rPr lang="zh-CN" altLang="en-US" dirty="0" smtClean="0"/>
              <a:t>层的第</a:t>
            </a:r>
            <a:r>
              <a:rPr lang="en-US" altLang="zh-CN" dirty="0" smtClean="0"/>
              <a:t>K</a:t>
            </a:r>
            <a:r>
              <a:rPr lang="zh-CN" altLang="en-US" dirty="0" smtClean="0"/>
              <a:t>个卷积核。*是</a:t>
            </a:r>
            <a:r>
              <a:rPr lang="en-US" altLang="zh-CN" dirty="0" smtClean="0"/>
              <a:t>I</a:t>
            </a:r>
            <a:r>
              <a:rPr lang="zh-CN" altLang="en-US" dirty="0" smtClean="0"/>
              <a:t>和</a:t>
            </a:r>
            <a:r>
              <a:rPr lang="en-US" altLang="zh-CN" dirty="0" smtClean="0"/>
              <a:t>W</a:t>
            </a:r>
            <a:r>
              <a:rPr lang="zh-CN" altLang="en-US" dirty="0" smtClean="0"/>
              <a:t>之间的一种操作。</a:t>
            </a:r>
            <a:r>
              <a:rPr lang="en-US" altLang="zh-CN" dirty="0" smtClean="0"/>
              <a:t>【</a:t>
            </a:r>
            <a:r>
              <a:rPr lang="zh-CN" altLang="en-US" dirty="0" smtClean="0"/>
              <a:t>按一下</a:t>
            </a:r>
            <a:r>
              <a:rPr lang="en-US" altLang="zh-CN" dirty="0" smtClean="0"/>
              <a:t>】</a:t>
            </a:r>
            <a:r>
              <a:rPr lang="zh-CN" altLang="en-US" dirty="0" smtClean="0"/>
              <a:t>作者提出了两个二进制卷积神经网络模型，</a:t>
            </a:r>
            <a:r>
              <a:rPr lang="en-US" altLang="zh-CN" dirty="0" smtClean="0"/>
              <a:t>BWN</a:t>
            </a:r>
            <a:r>
              <a:rPr lang="zh-CN" altLang="en-US" dirty="0" smtClean="0"/>
              <a:t>和</a:t>
            </a:r>
            <a:r>
              <a:rPr lang="en-US" altLang="zh-CN" dirty="0" smtClean="0"/>
              <a:t>XNOR-NET.</a:t>
            </a:r>
            <a:r>
              <a:rPr lang="zh-CN" altLang="en-US" dirty="0" smtClean="0"/>
              <a:t>下面分别讲一下这两个网络。</a:t>
            </a:r>
            <a:endParaRPr lang="zh-CN" altLang="en-US" dirty="0"/>
          </a:p>
        </p:txBody>
      </p:sp>
      <p:sp>
        <p:nvSpPr>
          <p:cNvPr id="4" name="灯片编号占位符 3"/>
          <p:cNvSpPr>
            <a:spLocks noGrp="1"/>
          </p:cNvSpPr>
          <p:nvPr>
            <p:ph type="sldNum" sz="quarter" idx="10"/>
          </p:nvPr>
        </p:nvSpPr>
        <p:spPr/>
        <p:txBody>
          <a:bodyPr/>
          <a:lstStyle/>
          <a:p>
            <a:fld id="{995C4ECF-E487-44A3-9E5A-17FE6B6C222A}" type="slidenum">
              <a:rPr lang="zh-CN" altLang="en-US" smtClean="0"/>
              <a:pPr/>
              <a:t>16</a:t>
            </a:fld>
            <a:endParaRPr lang="zh-CN" altLang="en-US"/>
          </a:p>
        </p:txBody>
      </p:sp>
    </p:spTree>
    <p:extLst>
      <p:ext uri="{BB962C8B-B14F-4D97-AF65-F5344CB8AC3E}">
        <p14:creationId xmlns:p14="http://schemas.microsoft.com/office/powerpoint/2010/main" val="27226743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为了约束卷积神经网络的权重为二进制，本文令</a:t>
            </a:r>
            <a:r>
              <a:rPr lang="en-US" altLang="zh-CN" dirty="0" smtClean="0"/>
              <a:t>W</a:t>
            </a:r>
            <a:r>
              <a:rPr lang="zh-CN" altLang="en-US" dirty="0" smtClean="0"/>
              <a:t>用一个二进制卷积核</a:t>
            </a:r>
            <a:r>
              <a:rPr lang="en-US" altLang="zh-CN" dirty="0" smtClean="0"/>
              <a:t>B</a:t>
            </a:r>
            <a:r>
              <a:rPr lang="zh-CN" altLang="en-US" dirty="0" smtClean="0"/>
              <a:t>以及一个比例因子</a:t>
            </a:r>
            <a:r>
              <a:rPr lang="en-US" altLang="zh-CN" dirty="0" smtClean="0"/>
              <a:t>α</a:t>
            </a:r>
            <a:r>
              <a:rPr lang="zh-CN" altLang="en-US" dirty="0" smtClean="0"/>
              <a:t>的乘积所近似。这样一个卷积操作就可以近似用这个</a:t>
            </a:r>
            <a:r>
              <a:rPr lang="zh-CN" altLang="en-US" baseline="0" dirty="0" smtClean="0"/>
              <a:t> 式子代替。其中，这个符号表示只用加或者减做卷积。本文的</a:t>
            </a:r>
            <a:r>
              <a:rPr lang="en-US" altLang="zh-CN" baseline="0" dirty="0" smtClean="0"/>
              <a:t>CNN</a:t>
            </a:r>
            <a:r>
              <a:rPr lang="zh-CN" altLang="en-US" baseline="0" dirty="0" smtClean="0"/>
              <a:t>结构可由下面参数表示，</a:t>
            </a:r>
            <a:r>
              <a:rPr lang="en-US" altLang="zh-CN" baseline="0" dirty="0" err="1" smtClean="0"/>
              <a:t>Blk</a:t>
            </a:r>
            <a:r>
              <a:rPr lang="zh-CN" altLang="en-US" baseline="0" dirty="0" smtClean="0"/>
              <a:t>是一个二进制的卷积核</a:t>
            </a:r>
            <a:r>
              <a:rPr lang="en-US" altLang="zh-CN" baseline="0" dirty="0" smtClean="0"/>
              <a:t>,</a:t>
            </a:r>
            <a:r>
              <a:rPr lang="en-US" altLang="zh-CN" baseline="0" dirty="0" err="1" smtClean="0"/>
              <a:t>Alk</a:t>
            </a:r>
            <a:r>
              <a:rPr lang="zh-CN" altLang="en-US" baseline="0" dirty="0" smtClean="0"/>
              <a:t>是一个比例因子，</a:t>
            </a:r>
            <a:r>
              <a:rPr lang="en-US" altLang="zh-CN" baseline="0" dirty="0" err="1" smtClean="0"/>
              <a:t>wlk</a:t>
            </a:r>
            <a:r>
              <a:rPr lang="zh-CN" altLang="en-US" baseline="0" dirty="0" smtClean="0"/>
              <a:t>约等于两者相乘。</a:t>
            </a:r>
            <a:endParaRPr lang="zh-CN" altLang="en-US" dirty="0"/>
          </a:p>
        </p:txBody>
      </p:sp>
      <p:sp>
        <p:nvSpPr>
          <p:cNvPr id="4" name="灯片编号占位符 3"/>
          <p:cNvSpPr>
            <a:spLocks noGrp="1"/>
          </p:cNvSpPr>
          <p:nvPr>
            <p:ph type="sldNum" sz="quarter" idx="10"/>
          </p:nvPr>
        </p:nvSpPr>
        <p:spPr/>
        <p:txBody>
          <a:bodyPr/>
          <a:lstStyle/>
          <a:p>
            <a:fld id="{995C4ECF-E487-44A3-9E5A-17FE6B6C222A}" type="slidenum">
              <a:rPr lang="zh-CN" altLang="en-US" smtClean="0"/>
              <a:pPr/>
              <a:t>17</a:t>
            </a:fld>
            <a:endParaRPr lang="zh-CN" altLang="en-US"/>
          </a:p>
        </p:txBody>
      </p:sp>
    </p:spTree>
    <p:extLst>
      <p:ext uri="{BB962C8B-B14F-4D97-AF65-F5344CB8AC3E}">
        <p14:creationId xmlns:p14="http://schemas.microsoft.com/office/powerpoint/2010/main" val="2722674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在这里假设</a:t>
            </a:r>
            <a:r>
              <a:rPr lang="en-US" altLang="zh-CN" dirty="0" smtClean="0"/>
              <a:t>W</a:t>
            </a:r>
            <a:r>
              <a:rPr lang="zh-CN" altLang="en-US" dirty="0" smtClean="0"/>
              <a:t>和</a:t>
            </a:r>
            <a:r>
              <a:rPr lang="en-US" altLang="zh-CN" dirty="0" smtClean="0"/>
              <a:t>B</a:t>
            </a:r>
            <a:r>
              <a:rPr lang="zh-CN" altLang="en-US" dirty="0" smtClean="0"/>
              <a:t>都是向量，我们需要找到一个最优估计来表示</a:t>
            </a:r>
            <a:r>
              <a:rPr lang="en-US" altLang="zh-CN" dirty="0" smtClean="0"/>
              <a:t>w</a:t>
            </a:r>
            <a:r>
              <a:rPr lang="zh-CN" altLang="en-US" dirty="0" smtClean="0"/>
              <a:t>约等于</a:t>
            </a:r>
            <a:r>
              <a:rPr lang="en-US" altLang="zh-CN" dirty="0" smtClean="0"/>
              <a:t>αB</a:t>
            </a:r>
            <a:r>
              <a:rPr lang="zh-CN" altLang="en-US" dirty="0" smtClean="0"/>
              <a:t>，于是我们用下面这个函数来表示，右式意思是当</a:t>
            </a:r>
            <a:r>
              <a:rPr lang="en-US" altLang="zh-CN" dirty="0" smtClean="0"/>
              <a:t>J</a:t>
            </a:r>
            <a:r>
              <a:rPr lang="zh-CN" altLang="en-US" dirty="0" smtClean="0"/>
              <a:t>取最小值时，此时的</a:t>
            </a:r>
            <a:r>
              <a:rPr lang="en-US" altLang="zh-CN" dirty="0" smtClean="0"/>
              <a:t>α</a:t>
            </a:r>
            <a:r>
              <a:rPr lang="zh-CN" altLang="en-US" dirty="0" smtClean="0"/>
              <a:t>和</a:t>
            </a:r>
            <a:r>
              <a:rPr lang="en-US" altLang="zh-CN" dirty="0" smtClean="0"/>
              <a:t>B</a:t>
            </a:r>
            <a:r>
              <a:rPr lang="zh-CN" altLang="en-US" dirty="0" smtClean="0"/>
              <a:t>就是我们要求的值。将它展开得下式，定义</a:t>
            </a:r>
            <a:r>
              <a:rPr lang="en-US" altLang="zh-CN" dirty="0" smtClean="0"/>
              <a:t>c=w</a:t>
            </a:r>
            <a:r>
              <a:rPr lang="zh-CN" altLang="en-US" dirty="0" smtClean="0"/>
              <a:t>的转置乘以</a:t>
            </a:r>
            <a:r>
              <a:rPr lang="en-US" altLang="zh-CN" dirty="0" smtClean="0"/>
              <a:t>w</a:t>
            </a:r>
            <a:r>
              <a:rPr lang="zh-CN" altLang="en-US" dirty="0" smtClean="0"/>
              <a:t>，就可以把这个式子换一下形式，这样就可以求得</a:t>
            </a:r>
            <a:r>
              <a:rPr lang="en-US" altLang="zh-CN" dirty="0" smtClean="0"/>
              <a:t>B</a:t>
            </a:r>
            <a:r>
              <a:rPr lang="zh-CN" altLang="en-US" dirty="0" smtClean="0"/>
              <a:t>的值。当</a:t>
            </a:r>
            <a:r>
              <a:rPr lang="en-US" altLang="zh-CN" dirty="0" smtClean="0"/>
              <a:t>w</a:t>
            </a:r>
            <a:r>
              <a:rPr lang="zh-CN" altLang="en-US" dirty="0" smtClean="0"/>
              <a:t>大于等于</a:t>
            </a:r>
            <a:r>
              <a:rPr lang="en-US" altLang="zh-CN" dirty="0" smtClean="0"/>
              <a:t>0</a:t>
            </a:r>
            <a:r>
              <a:rPr lang="zh-CN" altLang="en-US" dirty="0" smtClean="0"/>
              <a:t>的时候，</a:t>
            </a:r>
            <a:r>
              <a:rPr lang="en-US" altLang="zh-CN" dirty="0" smtClean="0"/>
              <a:t>b</a:t>
            </a:r>
            <a:r>
              <a:rPr lang="zh-CN" altLang="en-US" dirty="0" smtClean="0"/>
              <a:t>就是正</a:t>
            </a:r>
            <a:r>
              <a:rPr lang="en-US" altLang="zh-CN" dirty="0" smtClean="0"/>
              <a:t>1</a:t>
            </a:r>
            <a:r>
              <a:rPr lang="zh-CN" altLang="en-US" dirty="0" smtClean="0"/>
              <a:t>，反之为负</a:t>
            </a:r>
            <a:r>
              <a:rPr lang="en-US" altLang="zh-CN" dirty="0" smtClean="0"/>
              <a:t>1</a:t>
            </a:r>
            <a:r>
              <a:rPr lang="zh-CN" altLang="en-US" dirty="0" smtClean="0"/>
              <a:t>，这样就把</a:t>
            </a:r>
            <a:r>
              <a:rPr lang="en-US" altLang="zh-CN" dirty="0" smtClean="0"/>
              <a:t>b</a:t>
            </a:r>
            <a:r>
              <a:rPr lang="zh-CN" altLang="en-US" dirty="0" smtClean="0"/>
              <a:t>表示为</a:t>
            </a:r>
            <a:r>
              <a:rPr lang="zh-CN" altLang="en-US" baseline="0" dirty="0" smtClean="0"/>
              <a:t>一个符号函数。</a:t>
            </a:r>
            <a:endParaRPr lang="zh-CN" altLang="en-US" dirty="0"/>
          </a:p>
        </p:txBody>
      </p:sp>
      <p:sp>
        <p:nvSpPr>
          <p:cNvPr id="4" name="灯片编号占位符 3"/>
          <p:cNvSpPr>
            <a:spLocks noGrp="1"/>
          </p:cNvSpPr>
          <p:nvPr>
            <p:ph type="sldNum" sz="quarter" idx="10"/>
          </p:nvPr>
        </p:nvSpPr>
        <p:spPr/>
        <p:txBody>
          <a:bodyPr/>
          <a:lstStyle/>
          <a:p>
            <a:fld id="{995C4ECF-E487-44A3-9E5A-17FE6B6C222A}" type="slidenum">
              <a:rPr lang="zh-CN" altLang="en-US" smtClean="0"/>
              <a:pPr/>
              <a:t>18</a:t>
            </a:fld>
            <a:endParaRPr lang="zh-CN" altLang="en-US"/>
          </a:p>
        </p:txBody>
      </p:sp>
    </p:spTree>
    <p:extLst>
      <p:ext uri="{BB962C8B-B14F-4D97-AF65-F5344CB8AC3E}">
        <p14:creationId xmlns:p14="http://schemas.microsoft.com/office/powerpoint/2010/main" val="2722674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接下来求</a:t>
            </a:r>
            <a:r>
              <a:rPr lang="en-US" altLang="zh-CN" dirty="0" smtClean="0"/>
              <a:t>α</a:t>
            </a:r>
            <a:r>
              <a:rPr lang="zh-CN" altLang="en-US" dirty="0" smtClean="0"/>
              <a:t>的值。对</a:t>
            </a:r>
            <a:r>
              <a:rPr lang="en-US" altLang="zh-CN" dirty="0" smtClean="0"/>
              <a:t>J</a:t>
            </a:r>
            <a:r>
              <a:rPr lang="zh-CN" altLang="en-US" dirty="0" smtClean="0"/>
              <a:t>函数进行求导，并令其等于</a:t>
            </a:r>
            <a:r>
              <a:rPr lang="en-US" altLang="zh-CN" dirty="0" smtClean="0"/>
              <a:t>0</a:t>
            </a:r>
            <a:r>
              <a:rPr lang="zh-CN" altLang="en-US" dirty="0" smtClean="0"/>
              <a:t>，就可以得到</a:t>
            </a:r>
            <a:r>
              <a:rPr lang="en-US" altLang="zh-CN" dirty="0" smtClean="0"/>
              <a:t>α</a:t>
            </a:r>
            <a:r>
              <a:rPr lang="zh-CN" altLang="en-US" dirty="0" smtClean="0"/>
              <a:t>的值。然后把</a:t>
            </a:r>
            <a:r>
              <a:rPr lang="en-US" altLang="zh-CN" dirty="0" smtClean="0"/>
              <a:t>B</a:t>
            </a:r>
            <a:r>
              <a:rPr lang="zh-CN" altLang="en-US" dirty="0" smtClean="0"/>
              <a:t>用这个符号函数代替，就得到了最终下面这个式子。也就是说，比例因子是权重值的平均值。</a:t>
            </a:r>
            <a:endParaRPr lang="zh-CN" altLang="en-US" dirty="0"/>
          </a:p>
        </p:txBody>
      </p:sp>
      <p:sp>
        <p:nvSpPr>
          <p:cNvPr id="4" name="灯片编号占位符 3"/>
          <p:cNvSpPr>
            <a:spLocks noGrp="1"/>
          </p:cNvSpPr>
          <p:nvPr>
            <p:ph type="sldNum" sz="quarter" idx="10"/>
          </p:nvPr>
        </p:nvSpPr>
        <p:spPr/>
        <p:txBody>
          <a:bodyPr/>
          <a:lstStyle/>
          <a:p>
            <a:fld id="{995C4ECF-E487-44A3-9E5A-17FE6B6C222A}" type="slidenum">
              <a:rPr lang="zh-CN" altLang="en-US" smtClean="0"/>
              <a:pPr/>
              <a:t>19</a:t>
            </a:fld>
            <a:endParaRPr lang="zh-CN" altLang="en-US"/>
          </a:p>
        </p:txBody>
      </p:sp>
    </p:spTree>
    <p:extLst>
      <p:ext uri="{BB962C8B-B14F-4D97-AF65-F5344CB8AC3E}">
        <p14:creationId xmlns:p14="http://schemas.microsoft.com/office/powerpoint/2010/main" val="2722674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9218" name="备注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这次报告分为以下四点，首先是对作者做的工作做一下大致介绍，然后讲一下二进制卷积神经网络，第三是作者做的一些对比试验，第四是总结。</a:t>
            </a:r>
            <a:endParaRPr lang="en-US" altLang="zh-CN" dirty="0" smtClean="0"/>
          </a:p>
        </p:txBody>
      </p:sp>
      <p:sp>
        <p:nvSpPr>
          <p:cNvPr id="9219"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buFont typeface="Arial" pitchFamily="34" charset="0"/>
              <a:buNone/>
            </a:pPr>
            <a:fld id="{0D127574-9531-49C6-A61D-BAF7E25968EB}" type="slidenum">
              <a:rPr lang="zh-CN" altLang="en-US" sz="1800"/>
              <a:pPr>
                <a:buFont typeface="Arial" pitchFamily="34" charset="0"/>
                <a:buNone/>
              </a:pPr>
              <a:t>2</a:t>
            </a:fld>
            <a:endParaRPr lang="zh-CN" altLang="en-US" sz="18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训练</a:t>
            </a:r>
            <a:r>
              <a:rPr lang="en-US" altLang="zh-CN" dirty="0" smtClean="0"/>
              <a:t>BWN</a:t>
            </a:r>
            <a:r>
              <a:rPr lang="zh-CN" altLang="en-US" dirty="0" smtClean="0"/>
              <a:t>，每一次迭代分为</a:t>
            </a:r>
            <a:r>
              <a:rPr lang="en-US" altLang="zh-CN" dirty="0" smtClean="0"/>
              <a:t>3</a:t>
            </a:r>
            <a:r>
              <a:rPr lang="zh-CN" altLang="en-US" dirty="0" smtClean="0"/>
              <a:t>步，前向传播、反向传播、参数更新。训练是在卷积层操作的。只有在前向和后向传播的时候，对权重进行二值化 </a:t>
            </a:r>
            <a:r>
              <a:rPr lang="en-US" altLang="zh-CN" dirty="0" smtClean="0"/>
              <a:t>,</a:t>
            </a:r>
            <a:r>
              <a:rPr lang="zh-CN" altLang="en-US" dirty="0" smtClean="0"/>
              <a:t>在更新参数的时候，使用真实值。为什么这么</a:t>
            </a:r>
            <a:r>
              <a:rPr lang="zh-CN" altLang="en-US" dirty="0" smtClean="0"/>
              <a:t>做呢，</a:t>
            </a:r>
            <a:r>
              <a:rPr lang="zh-CN" altLang="en-US" dirty="0" smtClean="0"/>
              <a:t>因为梯度下降的参数变化很微小，如果使用二值化，那么更新参数就会把这些微小的变化给忽略掉，由此会导致训练目标无法被提升。 </a:t>
            </a:r>
            <a:endParaRPr lang="zh-CN" altLang="en-US" dirty="0"/>
          </a:p>
        </p:txBody>
      </p:sp>
      <p:sp>
        <p:nvSpPr>
          <p:cNvPr id="4" name="灯片编号占位符 3"/>
          <p:cNvSpPr>
            <a:spLocks noGrp="1"/>
          </p:cNvSpPr>
          <p:nvPr>
            <p:ph type="sldNum" sz="quarter" idx="10"/>
          </p:nvPr>
        </p:nvSpPr>
        <p:spPr/>
        <p:txBody>
          <a:bodyPr/>
          <a:lstStyle/>
          <a:p>
            <a:fld id="{995C4ECF-E487-44A3-9E5A-17FE6B6C222A}" type="slidenum">
              <a:rPr lang="zh-CN" altLang="en-US" smtClean="0"/>
              <a:pPr/>
              <a:t>20</a:t>
            </a:fld>
            <a:endParaRPr lang="zh-CN" altLang="en-US"/>
          </a:p>
        </p:txBody>
      </p:sp>
    </p:spTree>
    <p:extLst>
      <p:ext uri="{BB962C8B-B14F-4D97-AF65-F5344CB8AC3E}">
        <p14:creationId xmlns:p14="http://schemas.microsoft.com/office/powerpoint/2010/main" val="27226743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首先，在每一层计算</a:t>
            </a:r>
            <a:r>
              <a:rPr lang="en-US" altLang="zh-CN" dirty="0" smtClean="0"/>
              <a:t>B</a:t>
            </a:r>
            <a:r>
              <a:rPr lang="zh-CN" altLang="en-US" dirty="0" smtClean="0"/>
              <a:t>和</a:t>
            </a:r>
            <a:r>
              <a:rPr lang="en-US" altLang="zh-CN" dirty="0" smtClean="0"/>
              <a:t>A</a:t>
            </a:r>
            <a:r>
              <a:rPr lang="zh-CN" altLang="en-US" dirty="0" smtClean="0"/>
              <a:t>的时候，对卷积核的权重进行二值化，从</a:t>
            </a:r>
            <a:r>
              <a:rPr lang="en-US" altLang="zh-CN" dirty="0" smtClean="0"/>
              <a:t>2</a:t>
            </a:r>
            <a:r>
              <a:rPr lang="zh-CN" altLang="en-US" dirty="0" smtClean="0"/>
              <a:t>到</a:t>
            </a:r>
            <a:r>
              <a:rPr lang="en-US" altLang="zh-CN" dirty="0" smtClean="0"/>
              <a:t>6</a:t>
            </a:r>
            <a:r>
              <a:rPr lang="zh-CN" altLang="en-US" dirty="0" smtClean="0"/>
              <a:t>就是二值化操作，然后通过这个使用位运算代替卷积的公式进行操作。再然后进行反向传播，通过损失函数</a:t>
            </a:r>
            <a:r>
              <a:rPr lang="en-US" altLang="zh-CN" dirty="0" smtClean="0"/>
              <a:t>C</a:t>
            </a:r>
            <a:r>
              <a:rPr lang="zh-CN" altLang="en-US" dirty="0" smtClean="0"/>
              <a:t>对</a:t>
            </a:r>
            <a:r>
              <a:rPr lang="en-US" altLang="zh-CN" dirty="0" smtClean="0"/>
              <a:t>w</a:t>
            </a:r>
            <a:r>
              <a:rPr lang="zh-CN" altLang="en-US" smtClean="0"/>
              <a:t>进行求导，最后参数以及学习率就可以更新了。</a:t>
            </a:r>
            <a:endParaRPr lang="zh-CN" altLang="en-US" dirty="0"/>
          </a:p>
        </p:txBody>
      </p:sp>
      <p:sp>
        <p:nvSpPr>
          <p:cNvPr id="4" name="灯片编号占位符 3"/>
          <p:cNvSpPr>
            <a:spLocks noGrp="1"/>
          </p:cNvSpPr>
          <p:nvPr>
            <p:ph type="sldNum" sz="quarter" idx="10"/>
          </p:nvPr>
        </p:nvSpPr>
        <p:spPr/>
        <p:txBody>
          <a:bodyPr/>
          <a:lstStyle/>
          <a:p>
            <a:fld id="{995C4ECF-E487-44A3-9E5A-17FE6B6C222A}" type="slidenum">
              <a:rPr lang="zh-CN" altLang="en-US" smtClean="0"/>
              <a:pPr/>
              <a:t>21</a:t>
            </a:fld>
            <a:endParaRPr lang="zh-CN" altLang="en-US"/>
          </a:p>
        </p:txBody>
      </p:sp>
    </p:spTree>
    <p:extLst>
      <p:ext uri="{BB962C8B-B14F-4D97-AF65-F5344CB8AC3E}">
        <p14:creationId xmlns:p14="http://schemas.microsoft.com/office/powerpoint/2010/main" val="27226743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接下来是</a:t>
            </a:r>
            <a:r>
              <a:rPr lang="en-US" altLang="zh-CN" dirty="0" smtClean="0"/>
              <a:t>XNOR</a:t>
            </a:r>
            <a:r>
              <a:rPr lang="zh-CN" altLang="en-US" dirty="0" smtClean="0"/>
              <a:t>网络，刚刚那个网络只是把权值二值化了，现在这个</a:t>
            </a:r>
            <a:r>
              <a:rPr lang="en-US" altLang="zh-CN" dirty="0" err="1" smtClean="0"/>
              <a:t>xnor</a:t>
            </a:r>
            <a:r>
              <a:rPr lang="en-US" altLang="zh-CN" baseline="0" dirty="0" smtClean="0"/>
              <a:t> net</a:t>
            </a:r>
            <a:r>
              <a:rPr lang="zh-CN" altLang="en-US" baseline="0" dirty="0" smtClean="0"/>
              <a:t>是将权值和输入都进行二值化。</a:t>
            </a:r>
            <a:r>
              <a:rPr lang="en-US" altLang="zh-CN" baseline="0" dirty="0" smtClean="0"/>
              <a:t>X</a:t>
            </a:r>
            <a:r>
              <a:rPr lang="en-US" altLang="zh-CN" dirty="0" smtClean="0"/>
              <a:t>NOR</a:t>
            </a:r>
            <a:r>
              <a:rPr lang="zh-CN" altLang="en-US" dirty="0" smtClean="0"/>
              <a:t>是异或非运算，也叫同或，意思是相同为</a:t>
            </a:r>
            <a:r>
              <a:rPr lang="en-US" altLang="zh-CN" dirty="0" smtClean="0"/>
              <a:t>1</a:t>
            </a:r>
            <a:r>
              <a:rPr lang="zh-CN" altLang="en-US" dirty="0" smtClean="0"/>
              <a:t>，不同为</a:t>
            </a:r>
            <a:r>
              <a:rPr lang="en-US" altLang="zh-CN" dirty="0" smtClean="0"/>
              <a:t>0</a:t>
            </a:r>
            <a:r>
              <a:rPr lang="zh-CN" altLang="en-US" dirty="0" smtClean="0"/>
              <a:t>，在</a:t>
            </a:r>
            <a:r>
              <a:rPr lang="zh-CN" altLang="en-US" dirty="0" smtClean="0"/>
              <a:t>每一次的卷积</a:t>
            </a:r>
            <a:r>
              <a:rPr lang="zh-CN" altLang="en-US" dirty="0" smtClean="0"/>
              <a:t>操作中都</a:t>
            </a:r>
            <a:r>
              <a:rPr lang="zh-CN" altLang="en-US" dirty="0" smtClean="0"/>
              <a:t>进行二进制操作。卷积操作包括了重复的移位和点积。移位就是把滤波器移到输入端，然后将它与相对应的输入进行点乘运算。两个向量的点乘可以通过同或操作来计算。这一点详细操作可以看下面的文献。接下来就是主要讲一下如何使用二进制的操作来估计卷及操作。</a:t>
            </a:r>
            <a:endParaRPr lang="zh-CN" altLang="en-US" dirty="0"/>
          </a:p>
        </p:txBody>
      </p:sp>
      <p:sp>
        <p:nvSpPr>
          <p:cNvPr id="4" name="灯片编号占位符 3"/>
          <p:cNvSpPr>
            <a:spLocks noGrp="1"/>
          </p:cNvSpPr>
          <p:nvPr>
            <p:ph type="sldNum" sz="quarter" idx="10"/>
          </p:nvPr>
        </p:nvSpPr>
        <p:spPr/>
        <p:txBody>
          <a:bodyPr/>
          <a:lstStyle/>
          <a:p>
            <a:fld id="{995C4ECF-E487-44A3-9E5A-17FE6B6C222A}" type="slidenum">
              <a:rPr lang="zh-CN" altLang="en-US" smtClean="0"/>
              <a:pPr/>
              <a:t>22</a:t>
            </a:fld>
            <a:endParaRPr lang="zh-CN" altLang="en-US"/>
          </a:p>
        </p:txBody>
      </p:sp>
    </p:spTree>
    <p:extLst>
      <p:ext uri="{BB962C8B-B14F-4D97-AF65-F5344CB8AC3E}">
        <p14:creationId xmlns:p14="http://schemas.microsoft.com/office/powerpoint/2010/main" val="27226743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关于二进制的点乘</a:t>
            </a:r>
            <a:r>
              <a:rPr lang="zh-CN" altLang="en-US" dirty="0" smtClean="0"/>
              <a:t>，我们用这个式子来近似，</a:t>
            </a:r>
            <a:r>
              <a:rPr lang="en-US" altLang="zh-CN" dirty="0" smtClean="0"/>
              <a:t>HB</a:t>
            </a:r>
            <a:r>
              <a:rPr lang="zh-CN" altLang="en-US" dirty="0" smtClean="0"/>
              <a:t>是两个二进制的卷积核，</a:t>
            </a:r>
            <a:r>
              <a:rPr lang="en-US" altLang="zh-CN" dirty="0" smtClean="0"/>
              <a:t>β</a:t>
            </a:r>
            <a:r>
              <a:rPr lang="zh-CN" altLang="en-US" dirty="0" smtClean="0"/>
              <a:t>和</a:t>
            </a:r>
            <a:r>
              <a:rPr lang="en-US" altLang="zh-CN" dirty="0" smtClean="0"/>
              <a:t>α</a:t>
            </a:r>
            <a:r>
              <a:rPr lang="zh-CN" altLang="en-US" dirty="0" smtClean="0"/>
              <a:t>是比例因子。（</a:t>
            </a:r>
            <a:r>
              <a:rPr lang="en-US" altLang="zh-CN" dirty="0" smtClean="0"/>
              <a:t>X</a:t>
            </a:r>
            <a:r>
              <a:rPr lang="zh-CN" altLang="en-US" dirty="0" smtClean="0"/>
              <a:t>是真实的输入，用</a:t>
            </a:r>
            <a:r>
              <a:rPr lang="en-US" altLang="zh-CN" dirty="0" smtClean="0"/>
              <a:t>βH</a:t>
            </a:r>
            <a:r>
              <a:rPr lang="zh-CN" altLang="en-US" dirty="0" smtClean="0"/>
              <a:t>来近似），这相当于是一个优化问题，求这四个参数的最优值，当这个式子达到最小的时候，这四个参数就达到了最优。定义</a:t>
            </a:r>
            <a:r>
              <a:rPr lang="en-US" altLang="zh-CN" dirty="0" smtClean="0"/>
              <a:t>Y</a:t>
            </a:r>
            <a:r>
              <a:rPr lang="zh-CN" altLang="en-US" dirty="0" smtClean="0"/>
              <a:t>等于</a:t>
            </a:r>
            <a:r>
              <a:rPr lang="en-US" altLang="zh-CN" dirty="0" smtClean="0"/>
              <a:t>x</a:t>
            </a:r>
            <a:r>
              <a:rPr lang="zh-CN" altLang="en-US" dirty="0" smtClean="0"/>
              <a:t>乘以</a:t>
            </a:r>
            <a:r>
              <a:rPr lang="en-US" altLang="zh-CN" dirty="0" smtClean="0"/>
              <a:t>w</a:t>
            </a:r>
            <a:r>
              <a:rPr lang="zh-CN" altLang="en-US" dirty="0" smtClean="0"/>
              <a:t>，</a:t>
            </a:r>
            <a:r>
              <a:rPr lang="en-US" altLang="zh-CN" dirty="0" smtClean="0"/>
              <a:t>c</a:t>
            </a:r>
            <a:r>
              <a:rPr lang="zh-CN" altLang="en-US" dirty="0" smtClean="0"/>
              <a:t>等于</a:t>
            </a:r>
            <a:r>
              <a:rPr lang="en-US" altLang="zh-CN" dirty="0" smtClean="0"/>
              <a:t>h</a:t>
            </a:r>
            <a:r>
              <a:rPr lang="zh-CN" altLang="en-US" dirty="0" smtClean="0"/>
              <a:t>乘以</a:t>
            </a:r>
            <a:r>
              <a:rPr lang="en-US" altLang="zh-CN" dirty="0" smtClean="0"/>
              <a:t>b</a:t>
            </a:r>
            <a:r>
              <a:rPr lang="zh-CN" altLang="en-US" dirty="0" smtClean="0"/>
              <a:t>，然后</a:t>
            </a:r>
            <a:r>
              <a:rPr lang="en-US" altLang="zh-CN" dirty="0" smtClean="0"/>
              <a:t>γ=β</a:t>
            </a:r>
            <a:r>
              <a:rPr lang="zh-CN" altLang="en-US" dirty="0" smtClean="0"/>
              <a:t>乘以</a:t>
            </a:r>
            <a:r>
              <a:rPr lang="en-US" altLang="zh-CN" dirty="0" smtClean="0"/>
              <a:t>α</a:t>
            </a:r>
            <a:r>
              <a:rPr lang="zh-CN" altLang="en-US" dirty="0" smtClean="0"/>
              <a:t>。这样，</a:t>
            </a:r>
            <a:r>
              <a:rPr lang="en-US" altLang="zh-CN" dirty="0" smtClean="0"/>
              <a:t>3</a:t>
            </a:r>
            <a:r>
              <a:rPr lang="zh-CN" altLang="en-US" dirty="0" smtClean="0"/>
              <a:t>式就可以简化为下面这样。其中</a:t>
            </a:r>
            <a:r>
              <a:rPr lang="en-US" altLang="zh-CN" dirty="0" smtClean="0"/>
              <a:t>1</a:t>
            </a:r>
            <a:r>
              <a:rPr lang="zh-CN" altLang="en-US" dirty="0" smtClean="0"/>
              <a:t>是一个</a:t>
            </a:r>
            <a:r>
              <a:rPr lang="en-US" altLang="zh-CN" dirty="0" smtClean="0"/>
              <a:t>n</a:t>
            </a:r>
            <a:r>
              <a:rPr lang="zh-CN" altLang="en-US" dirty="0" smtClean="0"/>
              <a:t>维的向量，所有的元素都是</a:t>
            </a:r>
            <a:r>
              <a:rPr lang="en-US" altLang="zh-CN" dirty="0" smtClean="0"/>
              <a:t>1.</a:t>
            </a:r>
            <a:r>
              <a:rPr lang="zh-CN" altLang="en-US" dirty="0" smtClean="0"/>
              <a:t>这样，求</a:t>
            </a:r>
            <a:r>
              <a:rPr lang="en-US" altLang="zh-CN" dirty="0" smtClean="0"/>
              <a:t>C</a:t>
            </a:r>
            <a:r>
              <a:rPr lang="zh-CN" altLang="en-US" dirty="0" smtClean="0"/>
              <a:t>的最优值就转化为</a:t>
            </a:r>
            <a:r>
              <a:rPr lang="en-US" altLang="zh-CN" dirty="0" smtClean="0"/>
              <a:t>6</a:t>
            </a:r>
            <a:r>
              <a:rPr lang="zh-CN" altLang="en-US" dirty="0" smtClean="0"/>
              <a:t>式，因为</a:t>
            </a:r>
            <a:r>
              <a:rPr lang="en-US" altLang="zh-CN" dirty="0" smtClean="0"/>
              <a:t>xi</a:t>
            </a:r>
            <a:r>
              <a:rPr lang="zh-CN" altLang="en-US" dirty="0" smtClean="0"/>
              <a:t>和</a:t>
            </a:r>
            <a:r>
              <a:rPr lang="en-US" altLang="zh-CN" dirty="0" err="1" smtClean="0"/>
              <a:t>wi</a:t>
            </a:r>
            <a:r>
              <a:rPr lang="zh-CN" altLang="en-US" dirty="0" smtClean="0"/>
              <a:t>都是独立的，所以</a:t>
            </a:r>
            <a:r>
              <a:rPr lang="en-US" altLang="zh-CN" dirty="0" smtClean="0"/>
              <a:t>γ</a:t>
            </a:r>
            <a:r>
              <a:rPr lang="zh-CN" altLang="en-US" dirty="0" smtClean="0"/>
              <a:t>可以化为最后这样的形式。</a:t>
            </a:r>
            <a:r>
              <a:rPr lang="zh-CN" altLang="en-US" sz="1200" kern="1200" dirty="0" smtClean="0">
                <a:solidFill>
                  <a:schemeClr val="tx1"/>
                </a:solidFill>
                <a:effectLst/>
                <a:latin typeface="+mn-lt"/>
                <a:ea typeface="+mn-ea"/>
                <a:cs typeface="+mn-cs"/>
              </a:rPr>
              <a:t>利用比例因子</a:t>
            </a:r>
            <a:r>
              <a:rPr lang="en-US" altLang="zh-CN" sz="1200" kern="1200" dirty="0" smtClean="0">
                <a:solidFill>
                  <a:schemeClr val="tx1"/>
                </a:solidFill>
                <a:effectLst/>
                <a:latin typeface="+mn-lt"/>
                <a:ea typeface="+mn-ea"/>
                <a:cs typeface="+mn-cs"/>
              </a:rPr>
              <a:t>α</a:t>
            </a:r>
            <a:r>
              <a:rPr lang="zh-CN" altLang="en-US" sz="1200" kern="1200" dirty="0" smtClean="0">
                <a:solidFill>
                  <a:schemeClr val="tx1"/>
                </a:solidFill>
                <a:effectLst/>
                <a:latin typeface="+mn-lt"/>
                <a:ea typeface="+mn-ea"/>
                <a:cs typeface="+mn-cs"/>
              </a:rPr>
              <a:t>帮助二值化卷积核去近似全精度卷积核权重，利用比例因子</a:t>
            </a:r>
            <a:r>
              <a:rPr lang="en-US" altLang="zh-CN" sz="1200" kern="1200" dirty="0" smtClean="0">
                <a:solidFill>
                  <a:schemeClr val="tx1"/>
                </a:solidFill>
                <a:effectLst/>
                <a:latin typeface="+mn-lt"/>
                <a:ea typeface="+mn-ea"/>
                <a:cs typeface="+mn-cs"/>
              </a:rPr>
              <a:t>β</a:t>
            </a:r>
            <a:r>
              <a:rPr lang="zh-CN" altLang="en-US" sz="1200" kern="1200" dirty="0" smtClean="0">
                <a:solidFill>
                  <a:schemeClr val="tx1"/>
                </a:solidFill>
                <a:effectLst/>
                <a:latin typeface="+mn-lt"/>
                <a:ea typeface="+mn-ea"/>
                <a:cs typeface="+mn-cs"/>
              </a:rPr>
              <a:t>帮助二值化的输入去近似全精度输入值。</a:t>
            </a:r>
            <a:r>
              <a:rPr lang="zh-CN" altLang="en-US" dirty="0" smtClean="0"/>
              <a:t> </a:t>
            </a:r>
            <a:endParaRPr lang="zh-CN" altLang="en-US" dirty="0"/>
          </a:p>
        </p:txBody>
      </p:sp>
      <p:sp>
        <p:nvSpPr>
          <p:cNvPr id="4" name="灯片编号占位符 3"/>
          <p:cNvSpPr>
            <a:spLocks noGrp="1"/>
          </p:cNvSpPr>
          <p:nvPr>
            <p:ph type="sldNum" sz="quarter" idx="10"/>
          </p:nvPr>
        </p:nvSpPr>
        <p:spPr/>
        <p:txBody>
          <a:bodyPr/>
          <a:lstStyle/>
          <a:p>
            <a:fld id="{995C4ECF-E487-44A3-9E5A-17FE6B6C222A}" type="slidenum">
              <a:rPr lang="zh-CN" altLang="en-US" smtClean="0"/>
              <a:pPr/>
              <a:t>23</a:t>
            </a:fld>
            <a:endParaRPr lang="zh-CN" altLang="en-US"/>
          </a:p>
        </p:txBody>
      </p:sp>
    </p:spTree>
    <p:extLst>
      <p:ext uri="{BB962C8B-B14F-4D97-AF65-F5344CB8AC3E}">
        <p14:creationId xmlns:p14="http://schemas.microsoft.com/office/powerpoint/2010/main" val="27226743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在探索计算比例因子</a:t>
            </a:r>
            <a:r>
              <a:rPr lang="en-US" altLang="zh-CN" dirty="0" smtClean="0"/>
              <a:t>β</a:t>
            </a:r>
            <a:r>
              <a:rPr lang="zh-CN" altLang="en-US" dirty="0" smtClean="0"/>
              <a:t>的时候，要对每一次卷积产生的子张量都计算一个</a:t>
            </a:r>
            <a:r>
              <a:rPr lang="en-US" altLang="zh-CN" dirty="0" smtClean="0"/>
              <a:t>β</a:t>
            </a:r>
            <a:r>
              <a:rPr lang="zh-CN" altLang="en-US" dirty="0" smtClean="0"/>
              <a:t>，由于有重叠的部分，所以计算会造成很多的冗余，消耗大量的计算资源。</a:t>
            </a:r>
            <a:r>
              <a:rPr lang="en-US" altLang="zh-CN" dirty="0" smtClean="0"/>
              <a:t>【</a:t>
            </a:r>
            <a:r>
              <a:rPr lang="zh-CN" altLang="en-US" dirty="0" smtClean="0"/>
              <a:t>下一个</a:t>
            </a:r>
            <a:r>
              <a:rPr lang="en-US" altLang="zh-CN" dirty="0" smtClean="0"/>
              <a:t>】</a:t>
            </a:r>
          </a:p>
          <a:p>
            <a:endParaRPr lang="en-US" altLang="zh-CN" dirty="0" smtClean="0"/>
          </a:p>
          <a:p>
            <a:r>
              <a:rPr lang="zh-CN" altLang="en-US" dirty="0" smtClean="0"/>
              <a:t>所以，为了解决这个问题，作者首先计算一个矩阵</a:t>
            </a:r>
            <a:r>
              <a:rPr lang="en-US" altLang="zh-CN" dirty="0" smtClean="0"/>
              <a:t>A</a:t>
            </a:r>
            <a:r>
              <a:rPr lang="zh-CN" altLang="en-US" dirty="0" smtClean="0"/>
              <a:t>，</a:t>
            </a:r>
            <a:r>
              <a:rPr lang="en-US" altLang="zh-CN" dirty="0" smtClean="0"/>
              <a:t>a</a:t>
            </a:r>
            <a:r>
              <a:rPr lang="zh-CN" altLang="en-US" dirty="0" smtClean="0"/>
              <a:t>的值等于所有输入通道和的均值。然后把</a:t>
            </a:r>
            <a:r>
              <a:rPr lang="en-US" altLang="zh-CN" dirty="0" smtClean="0"/>
              <a:t>A</a:t>
            </a:r>
            <a:r>
              <a:rPr lang="zh-CN" altLang="en-US" dirty="0" smtClean="0"/>
              <a:t>与一个二维的卷积核</a:t>
            </a:r>
            <a:r>
              <a:rPr lang="en-US" altLang="zh-CN" dirty="0" smtClean="0"/>
              <a:t>K</a:t>
            </a:r>
            <a:r>
              <a:rPr lang="zh-CN" altLang="en-US" dirty="0" smtClean="0"/>
              <a:t>进行卷积。那么</a:t>
            </a:r>
            <a:r>
              <a:rPr lang="en-US" altLang="zh-CN" dirty="0" smtClean="0"/>
              <a:t>K</a:t>
            </a:r>
            <a:r>
              <a:rPr lang="zh-CN" altLang="en-US" dirty="0" smtClean="0"/>
              <a:t>就包含了针对输入</a:t>
            </a:r>
            <a:r>
              <a:rPr lang="en-US" altLang="zh-CN" dirty="0" smtClean="0"/>
              <a:t>I</a:t>
            </a:r>
            <a:r>
              <a:rPr lang="zh-CN" altLang="en-US" dirty="0" smtClean="0"/>
              <a:t>在所有子张量的比例因子。如下图，一旦我们获得了比例因子</a:t>
            </a:r>
            <a:r>
              <a:rPr lang="en-US" altLang="zh-CN" dirty="0" smtClean="0"/>
              <a:t>α</a:t>
            </a:r>
            <a:r>
              <a:rPr lang="zh-CN" altLang="en-US" dirty="0" smtClean="0"/>
              <a:t>和</a:t>
            </a:r>
            <a:r>
              <a:rPr lang="en-US" altLang="zh-CN" dirty="0" smtClean="0"/>
              <a:t>β</a:t>
            </a:r>
            <a:r>
              <a:rPr lang="zh-CN" altLang="en-US" dirty="0" smtClean="0"/>
              <a:t>，我们就可以使用二进制操作来近似卷积了。</a:t>
            </a:r>
            <a:endParaRPr lang="zh-CN" altLang="en-US" dirty="0"/>
          </a:p>
        </p:txBody>
      </p:sp>
      <p:sp>
        <p:nvSpPr>
          <p:cNvPr id="4" name="灯片编号占位符 3"/>
          <p:cNvSpPr>
            <a:spLocks noGrp="1"/>
          </p:cNvSpPr>
          <p:nvPr>
            <p:ph type="sldNum" sz="quarter" idx="10"/>
          </p:nvPr>
        </p:nvSpPr>
        <p:spPr/>
        <p:txBody>
          <a:bodyPr/>
          <a:lstStyle/>
          <a:p>
            <a:fld id="{995C4ECF-E487-44A3-9E5A-17FE6B6C222A}" type="slidenum">
              <a:rPr lang="zh-CN" altLang="en-US" smtClean="0"/>
              <a:pPr/>
              <a:t>24</a:t>
            </a:fld>
            <a:endParaRPr lang="zh-CN" altLang="en-US"/>
          </a:p>
        </p:txBody>
      </p:sp>
    </p:spTree>
    <p:extLst>
      <p:ext uri="{BB962C8B-B14F-4D97-AF65-F5344CB8AC3E}">
        <p14:creationId xmlns:p14="http://schemas.microsoft.com/office/powerpoint/2010/main" val="27226743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输入 </a:t>
            </a:r>
            <a:r>
              <a:rPr lang="en-US" altLang="zh-CN" sz="1200" kern="1200" dirty="0" smtClean="0">
                <a:solidFill>
                  <a:schemeClr val="tx1"/>
                </a:solidFill>
                <a:effectLst/>
                <a:latin typeface="+mn-lt"/>
                <a:ea typeface="+mn-ea"/>
                <a:cs typeface="+mn-cs"/>
              </a:rPr>
              <a:t>I </a:t>
            </a:r>
            <a:r>
              <a:rPr lang="zh-CN" altLang="en-US" sz="1200" kern="1200" dirty="0" smtClean="0">
                <a:solidFill>
                  <a:schemeClr val="tx1"/>
                </a:solidFill>
                <a:effectLst/>
                <a:latin typeface="+mn-lt"/>
                <a:ea typeface="+mn-ea"/>
                <a:cs typeface="+mn-cs"/>
              </a:rPr>
              <a:t>与权重 </a:t>
            </a:r>
            <a:r>
              <a:rPr lang="en-US" altLang="zh-CN" sz="1200" kern="1200" dirty="0" smtClean="0">
                <a:solidFill>
                  <a:schemeClr val="tx1"/>
                </a:solidFill>
                <a:effectLst/>
                <a:latin typeface="+mn-lt"/>
                <a:ea typeface="+mn-ea"/>
                <a:cs typeface="+mn-cs"/>
              </a:rPr>
              <a:t>W </a:t>
            </a:r>
            <a:r>
              <a:rPr lang="zh-CN" altLang="en-US" sz="1200" kern="1200" dirty="0" smtClean="0">
                <a:solidFill>
                  <a:schemeClr val="tx1"/>
                </a:solidFill>
                <a:effectLst/>
                <a:latin typeface="+mn-lt"/>
                <a:ea typeface="+mn-ea"/>
                <a:cs typeface="+mn-cs"/>
              </a:rPr>
              <a:t>的二值化卷积可以被近似为这个式子，</a:t>
            </a:r>
            <a:r>
              <a:rPr lang="zh-CN" altLang="en-US" dirty="0" smtClean="0"/>
              <a:t>第一个符号代表使用</a:t>
            </a:r>
            <a:r>
              <a:rPr lang="en-US" altLang="zh-CN" dirty="0" smtClean="0"/>
              <a:t>XNOR</a:t>
            </a:r>
            <a:r>
              <a:rPr lang="zh-CN" altLang="en-US" dirty="0" smtClean="0"/>
              <a:t>进行卷积操作，第二个符号代表矩阵的相应元素进行乘积。如下图，与二进制运算相比，非二进制的操作很少。</a:t>
            </a:r>
            <a:endParaRPr lang="zh-CN" altLang="en-US" dirty="0"/>
          </a:p>
        </p:txBody>
      </p:sp>
      <p:sp>
        <p:nvSpPr>
          <p:cNvPr id="4" name="灯片编号占位符 3"/>
          <p:cNvSpPr>
            <a:spLocks noGrp="1"/>
          </p:cNvSpPr>
          <p:nvPr>
            <p:ph type="sldNum" sz="quarter" idx="10"/>
          </p:nvPr>
        </p:nvSpPr>
        <p:spPr/>
        <p:txBody>
          <a:bodyPr/>
          <a:lstStyle/>
          <a:p>
            <a:fld id="{995C4ECF-E487-44A3-9E5A-17FE6B6C222A}" type="slidenum">
              <a:rPr lang="zh-CN" altLang="en-US" smtClean="0"/>
              <a:pPr/>
              <a:t>25</a:t>
            </a:fld>
            <a:endParaRPr lang="zh-CN" altLang="en-US"/>
          </a:p>
        </p:txBody>
      </p:sp>
    </p:spTree>
    <p:extLst>
      <p:ext uri="{BB962C8B-B14F-4D97-AF65-F5344CB8AC3E}">
        <p14:creationId xmlns:p14="http://schemas.microsoft.com/office/powerpoint/2010/main" val="27226743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一个典型的</a:t>
            </a:r>
            <a:r>
              <a:rPr lang="en-US" altLang="zh-CN" dirty="0" smtClean="0"/>
              <a:t>CNN</a:t>
            </a:r>
            <a:r>
              <a:rPr lang="zh-CN" altLang="en-US" dirty="0" smtClean="0"/>
              <a:t>包括了一系列不同的层</a:t>
            </a:r>
            <a:r>
              <a:rPr lang="zh-CN" altLang="en-US" dirty="0" smtClean="0"/>
              <a:t>，这是</a:t>
            </a:r>
            <a:r>
              <a:rPr lang="zh-CN" altLang="en-US" dirty="0" smtClean="0"/>
              <a:t>一个经典的</a:t>
            </a:r>
            <a:r>
              <a:rPr lang="en-US" altLang="zh-CN" dirty="0" smtClean="0"/>
              <a:t>CNN</a:t>
            </a:r>
            <a:r>
              <a:rPr lang="zh-CN" altLang="en-US" dirty="0" smtClean="0"/>
              <a:t>的网络架构，第一层是卷积操作，第二层是归一化，第三层是激活，第四层是池化。根据输入的均值和方差进行归一化，激活使用一种非线性的激活函数。池化也是选用任意一种池化。</a:t>
            </a:r>
            <a:r>
              <a:rPr lang="zh-CN" altLang="en-US" dirty="0" smtClean="0"/>
              <a:t>使用二</a:t>
            </a:r>
            <a:r>
              <a:rPr lang="zh-CN" altLang="en-US" dirty="0" smtClean="0"/>
              <a:t>值化的输入进行池化会损失大量的信息，比如说</a:t>
            </a:r>
            <a:r>
              <a:rPr lang="en-US" altLang="zh-CN" dirty="0" smtClean="0"/>
              <a:t>max</a:t>
            </a:r>
            <a:r>
              <a:rPr lang="en-US" altLang="zh-CN" baseline="0" dirty="0" smtClean="0"/>
              <a:t> pooling</a:t>
            </a:r>
            <a:r>
              <a:rPr lang="zh-CN" altLang="en-US" baseline="0" dirty="0" smtClean="0"/>
              <a:t>将会使大部分的区域都是</a:t>
            </a:r>
            <a:r>
              <a:rPr lang="en-US" altLang="zh-CN" baseline="0" dirty="0" smtClean="0"/>
              <a:t>+1</a:t>
            </a:r>
            <a:r>
              <a:rPr lang="zh-CN" altLang="en-US" baseline="0" dirty="0" smtClean="0"/>
              <a:t>，</a:t>
            </a:r>
            <a:r>
              <a:rPr lang="zh-CN" altLang="en-US" sz="1200" kern="1200" dirty="0" smtClean="0">
                <a:solidFill>
                  <a:schemeClr val="tx1"/>
                </a:solidFill>
                <a:effectLst/>
                <a:latin typeface="+mn-lt"/>
                <a:ea typeface="+mn-ea"/>
                <a:cs typeface="+mn-cs"/>
              </a:rPr>
              <a:t>为了解决这个问题，作者改善了网络结构，改变这几层的顺序，将</a:t>
            </a:r>
            <a:r>
              <a:rPr lang="zh-CN" altLang="en-US" baseline="0" dirty="0" smtClean="0"/>
              <a:t>池化层放在了卷积层之后。</a:t>
            </a:r>
            <a:endParaRPr lang="zh-CN" altLang="en-US" dirty="0"/>
          </a:p>
        </p:txBody>
      </p:sp>
      <p:sp>
        <p:nvSpPr>
          <p:cNvPr id="4" name="灯片编号占位符 3"/>
          <p:cNvSpPr>
            <a:spLocks noGrp="1"/>
          </p:cNvSpPr>
          <p:nvPr>
            <p:ph type="sldNum" sz="quarter" idx="10"/>
          </p:nvPr>
        </p:nvSpPr>
        <p:spPr/>
        <p:txBody>
          <a:bodyPr/>
          <a:lstStyle/>
          <a:p>
            <a:fld id="{995C4ECF-E487-44A3-9E5A-17FE6B6C222A}" type="slidenum">
              <a:rPr lang="zh-CN" altLang="en-US" smtClean="0"/>
              <a:pPr/>
              <a:t>26</a:t>
            </a:fld>
            <a:endParaRPr lang="zh-CN" altLang="en-US"/>
          </a:p>
        </p:txBody>
      </p:sp>
    </p:spTree>
    <p:extLst>
      <p:ext uri="{BB962C8B-B14F-4D97-AF65-F5344CB8AC3E}">
        <p14:creationId xmlns:p14="http://schemas.microsoft.com/office/powerpoint/2010/main" val="27226743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为了进一步减少由于二值化所造成的的损失，所以，在进行二值化之前先进行了正则化，这样可以确保数据保持零均值。将</a:t>
            </a:r>
            <a:r>
              <a:rPr lang="en-US" altLang="zh-CN" dirty="0" smtClean="0"/>
              <a:t>0</a:t>
            </a:r>
            <a:r>
              <a:rPr lang="zh-CN" altLang="en-US" dirty="0" smtClean="0"/>
              <a:t>作为阈值可以减少量化损失。在第二步，进行二值化激活，计算</a:t>
            </a:r>
            <a:r>
              <a:rPr lang="en-US" altLang="zh-CN" dirty="0" smtClean="0"/>
              <a:t>K</a:t>
            </a:r>
            <a:r>
              <a:rPr lang="zh-CN" altLang="en-US" dirty="0" smtClean="0"/>
              <a:t>和</a:t>
            </a:r>
            <a:r>
              <a:rPr lang="en-US" altLang="zh-CN" dirty="0" smtClean="0"/>
              <a:t>SIGN(I)</a:t>
            </a:r>
            <a:r>
              <a:rPr lang="zh-CN" altLang="en-US" dirty="0" smtClean="0"/>
              <a:t>，使数据都是</a:t>
            </a:r>
            <a:r>
              <a:rPr lang="en-US" altLang="zh-CN" dirty="0" smtClean="0"/>
              <a:t>+1</a:t>
            </a:r>
            <a:r>
              <a:rPr lang="zh-CN" altLang="en-US" dirty="0" smtClean="0"/>
              <a:t>和</a:t>
            </a:r>
            <a:r>
              <a:rPr lang="en-US" altLang="zh-CN" dirty="0" smtClean="0"/>
              <a:t>-1</a:t>
            </a:r>
            <a:r>
              <a:rPr lang="zh-CN" altLang="en-US" dirty="0" smtClean="0"/>
              <a:t>，第三部，由计算得到的</a:t>
            </a:r>
            <a:r>
              <a:rPr lang="en-US" altLang="zh-CN" dirty="0" smtClean="0"/>
              <a:t>k</a:t>
            </a:r>
            <a:r>
              <a:rPr lang="zh-CN" altLang="en-US" dirty="0" smtClean="0"/>
              <a:t>和</a:t>
            </a:r>
            <a:r>
              <a:rPr lang="en-US" altLang="zh-CN" dirty="0" smtClean="0"/>
              <a:t>sign</a:t>
            </a:r>
            <a:r>
              <a:rPr lang="zh-CN" altLang="en-US" dirty="0" smtClean="0"/>
              <a:t>（</a:t>
            </a:r>
            <a:r>
              <a:rPr lang="en-US" altLang="zh-CN" dirty="0" smtClean="0"/>
              <a:t>I</a:t>
            </a:r>
            <a:r>
              <a:rPr lang="zh-CN" altLang="en-US" dirty="0" smtClean="0"/>
              <a:t>）再根据之前代替</a:t>
            </a:r>
            <a:r>
              <a:rPr lang="en-US" altLang="zh-CN" dirty="0" smtClean="0"/>
              <a:t>I</a:t>
            </a:r>
            <a:r>
              <a:rPr lang="zh-CN" altLang="en-US" dirty="0" smtClean="0"/>
              <a:t>和</a:t>
            </a:r>
            <a:r>
              <a:rPr lang="en-US" altLang="zh-CN" dirty="0" smtClean="0"/>
              <a:t>W</a:t>
            </a:r>
            <a:r>
              <a:rPr lang="zh-CN" altLang="en-US" dirty="0" smtClean="0"/>
              <a:t>卷积的那个公式，就可以进行卷积的近似了。</a:t>
            </a:r>
            <a:r>
              <a:rPr lang="zh-CN" altLang="en-US" sz="1200" kern="1200" dirty="0" smtClean="0">
                <a:solidFill>
                  <a:schemeClr val="tx1"/>
                </a:solidFill>
                <a:effectLst/>
                <a:latin typeface="+mn-lt"/>
                <a:ea typeface="+mn-ea"/>
                <a:cs typeface="+mn-cs"/>
              </a:rPr>
              <a:t>此时由于比例因子的作用输出的不再是</a:t>
            </a:r>
            <a:r>
              <a:rPr lang="en-US" altLang="zh-CN" sz="1200" kern="1200" dirty="0" smtClean="0">
                <a:solidFill>
                  <a:schemeClr val="tx1"/>
                </a:solidFill>
                <a:effectLst/>
                <a:latin typeface="+mn-lt"/>
                <a:ea typeface="+mn-ea"/>
                <a:cs typeface="+mn-cs"/>
              </a:rPr>
              <a:t>-1 </a:t>
            </a:r>
            <a:r>
              <a:rPr lang="zh-CN" altLang="en-US"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，这会相对减少信息丢失。</a:t>
            </a:r>
            <a:r>
              <a:rPr lang="zh-CN" altLang="en-US" dirty="0" smtClean="0"/>
              <a:t>在池化层，进行池化操作。还可以在卷积层和池化层之间加入一个非二进制的激活函数，比如</a:t>
            </a:r>
            <a:r>
              <a:rPr lang="en-US" altLang="zh-CN" dirty="0" smtClean="0"/>
              <a:t>RELU</a:t>
            </a:r>
            <a:r>
              <a:rPr lang="zh-CN" altLang="en-US" dirty="0" smtClean="0"/>
              <a:t>，不过我还不理解为什么要加个</a:t>
            </a:r>
            <a:r>
              <a:rPr lang="en-US" altLang="zh-CN" dirty="0" err="1" smtClean="0"/>
              <a:t>relu</a:t>
            </a:r>
            <a:r>
              <a:rPr lang="zh-CN" altLang="en-US" dirty="0" smtClean="0"/>
              <a:t>，因为经过</a:t>
            </a:r>
            <a:r>
              <a:rPr lang="en-US" altLang="zh-CN" dirty="0" err="1" smtClean="0"/>
              <a:t>relu</a:t>
            </a:r>
            <a:r>
              <a:rPr lang="zh-CN" altLang="en-US" dirty="0" smtClean="0"/>
              <a:t>之后，数据不就是只剩正值了吗。</a:t>
            </a:r>
            <a:r>
              <a:rPr lang="zh-CN" altLang="en-US" dirty="0" smtClean="0"/>
              <a:t>一旦结构确定下来之后，训练的流程就跟之前那个网络一样了。</a:t>
            </a:r>
            <a:endParaRPr lang="zh-CN" altLang="en-US" dirty="0"/>
          </a:p>
        </p:txBody>
      </p:sp>
      <p:sp>
        <p:nvSpPr>
          <p:cNvPr id="4" name="灯片编号占位符 3"/>
          <p:cNvSpPr>
            <a:spLocks noGrp="1"/>
          </p:cNvSpPr>
          <p:nvPr>
            <p:ph type="sldNum" sz="quarter" idx="10"/>
          </p:nvPr>
        </p:nvSpPr>
        <p:spPr/>
        <p:txBody>
          <a:bodyPr/>
          <a:lstStyle/>
          <a:p>
            <a:fld id="{995C4ECF-E487-44A3-9E5A-17FE6B6C222A}" type="slidenum">
              <a:rPr lang="zh-CN" altLang="en-US" smtClean="0"/>
              <a:pPr/>
              <a:t>27</a:t>
            </a:fld>
            <a:endParaRPr lang="zh-CN" altLang="en-US"/>
          </a:p>
        </p:txBody>
      </p:sp>
    </p:spTree>
    <p:extLst>
      <p:ext uri="{BB962C8B-B14F-4D97-AF65-F5344CB8AC3E}">
        <p14:creationId xmlns:p14="http://schemas.microsoft.com/office/powerpoint/2010/main" val="27226743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9218" name="备注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接下来是关于对照实验。</a:t>
            </a:r>
            <a:endParaRPr lang="en-US" altLang="zh-CN" dirty="0" smtClean="0"/>
          </a:p>
        </p:txBody>
      </p:sp>
      <p:sp>
        <p:nvSpPr>
          <p:cNvPr id="9219"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buFont typeface="Arial" pitchFamily="34" charset="0"/>
              <a:buNone/>
            </a:pPr>
            <a:fld id="{0D127574-9531-49C6-A61D-BAF7E25968EB}" type="slidenum">
              <a:rPr lang="zh-CN" altLang="en-US" sz="1800"/>
              <a:pPr>
                <a:buFont typeface="Arial" pitchFamily="34" charset="0"/>
                <a:buNone/>
              </a:pPr>
              <a:t>28</a:t>
            </a:fld>
            <a:endParaRPr lang="zh-CN" altLang="en-US" sz="18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本文通过效率以及精确度来评测模型的好坏。通过比较本文提出的二进制卷积与一个标准的卷积的加速比来评测效率。通过比较在</a:t>
            </a:r>
            <a:r>
              <a:rPr lang="en-US" altLang="zh-CN" dirty="0" smtClean="0"/>
              <a:t>ImageNet </a:t>
            </a:r>
            <a:r>
              <a:rPr lang="zh-CN" altLang="en-US" dirty="0" smtClean="0"/>
              <a:t>数据集上的表现来评测精确度。</a:t>
            </a:r>
            <a:endParaRPr lang="zh-CN" altLang="en-US" dirty="0"/>
          </a:p>
        </p:txBody>
      </p:sp>
      <p:sp>
        <p:nvSpPr>
          <p:cNvPr id="4" name="灯片编号占位符 3"/>
          <p:cNvSpPr>
            <a:spLocks noGrp="1"/>
          </p:cNvSpPr>
          <p:nvPr>
            <p:ph type="sldNum" sz="quarter" idx="10"/>
          </p:nvPr>
        </p:nvSpPr>
        <p:spPr/>
        <p:txBody>
          <a:bodyPr/>
          <a:lstStyle/>
          <a:p>
            <a:fld id="{995C4ECF-E487-44A3-9E5A-17FE6B6C222A}" type="slidenum">
              <a:rPr lang="zh-CN" altLang="en-US" smtClean="0"/>
              <a:pPr/>
              <a:t>29</a:t>
            </a:fld>
            <a:endParaRPr lang="zh-CN" altLang="en-US"/>
          </a:p>
        </p:txBody>
      </p:sp>
    </p:spTree>
    <p:extLst>
      <p:ext uri="{BB962C8B-B14F-4D97-AF65-F5344CB8AC3E}">
        <p14:creationId xmlns:p14="http://schemas.microsoft.com/office/powerpoint/2010/main" val="2722674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9218" name="备注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好，首先是第一部分，介绍和相关工作。</a:t>
            </a:r>
            <a:endParaRPr lang="en-US" altLang="zh-CN" dirty="0" smtClean="0"/>
          </a:p>
        </p:txBody>
      </p:sp>
      <p:sp>
        <p:nvSpPr>
          <p:cNvPr id="9219"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buFont typeface="Arial" pitchFamily="34" charset="0"/>
              <a:buNone/>
            </a:pPr>
            <a:fld id="{0D127574-9531-49C6-A61D-BAF7E25968EB}" type="slidenum">
              <a:rPr lang="zh-CN" altLang="en-US" sz="1800"/>
              <a:pPr>
                <a:buFont typeface="Arial" pitchFamily="34" charset="0"/>
                <a:buNone/>
              </a:pPr>
              <a:t>3</a:t>
            </a:fld>
            <a:endParaRPr lang="zh-CN" altLang="en-US" sz="18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根据最后求得的加速比，可以看出，加速比只与通道数和卷积核的大小有关，与输入图像的大小无关。仿照</a:t>
            </a:r>
            <a:r>
              <a:rPr lang="en-US" altLang="zh-CN" dirty="0" err="1" smtClean="0"/>
              <a:t>resnet</a:t>
            </a:r>
            <a:r>
              <a:rPr lang="zh-CN" altLang="en-US" dirty="0" smtClean="0"/>
              <a:t>的结构，令</a:t>
            </a:r>
            <a:r>
              <a:rPr lang="en-US" altLang="zh-CN" dirty="0" smtClean="0"/>
              <a:t>c=256</a:t>
            </a:r>
            <a:r>
              <a:rPr lang="zh-CN" altLang="en-US" dirty="0" smtClean="0"/>
              <a:t>，输入图像为</a:t>
            </a:r>
            <a:r>
              <a:rPr lang="en-US" altLang="zh-CN" dirty="0" smtClean="0"/>
              <a:t>14</a:t>
            </a:r>
            <a:r>
              <a:rPr lang="zh-CN" altLang="en-US" dirty="0" smtClean="0"/>
              <a:t>*</a:t>
            </a:r>
            <a:r>
              <a:rPr lang="en-US" altLang="zh-CN" dirty="0" smtClean="0"/>
              <a:t>14</a:t>
            </a:r>
            <a:r>
              <a:rPr lang="zh-CN" altLang="en-US" dirty="0" smtClean="0"/>
              <a:t>，卷积核大小为</a:t>
            </a:r>
            <a:r>
              <a:rPr lang="en-US" altLang="zh-CN" dirty="0" smtClean="0"/>
              <a:t>3</a:t>
            </a:r>
            <a:r>
              <a:rPr lang="zh-CN" altLang="en-US" dirty="0" smtClean="0"/>
              <a:t>*</a:t>
            </a:r>
            <a:r>
              <a:rPr lang="en-US" altLang="zh-CN" dirty="0" smtClean="0"/>
              <a:t>3</a:t>
            </a:r>
            <a:r>
              <a:rPr lang="zh-CN" altLang="en-US" dirty="0" smtClean="0"/>
              <a:t>，最后计算得到的理论加速比为</a:t>
            </a:r>
            <a:r>
              <a:rPr lang="en-US" altLang="zh-CN" dirty="0" smtClean="0"/>
              <a:t>62.27</a:t>
            </a:r>
            <a:r>
              <a:rPr lang="zh-CN" altLang="en-US" dirty="0" smtClean="0"/>
              <a:t>，实际得到的加速比为</a:t>
            </a:r>
            <a:r>
              <a:rPr lang="en-US" altLang="zh-CN" dirty="0" smtClean="0"/>
              <a:t>58</a:t>
            </a:r>
            <a:r>
              <a:rPr lang="zh-CN" altLang="en-US" dirty="0" smtClean="0"/>
              <a:t>。作者测试了在通道数以及卷积核尺寸都很小的情况下，发现效果并不好，因此，应尽量避免在第一层和最后一层进行二值化。</a:t>
            </a:r>
            <a:endParaRPr lang="zh-CN" altLang="en-US" dirty="0"/>
          </a:p>
        </p:txBody>
      </p:sp>
      <p:sp>
        <p:nvSpPr>
          <p:cNvPr id="4" name="灯片编号占位符 3"/>
          <p:cNvSpPr>
            <a:spLocks noGrp="1"/>
          </p:cNvSpPr>
          <p:nvPr>
            <p:ph type="sldNum" sz="quarter" idx="10"/>
          </p:nvPr>
        </p:nvSpPr>
        <p:spPr/>
        <p:txBody>
          <a:bodyPr/>
          <a:lstStyle/>
          <a:p>
            <a:fld id="{995C4ECF-E487-44A3-9E5A-17FE6B6C222A}" type="slidenum">
              <a:rPr lang="zh-CN" altLang="en-US" smtClean="0"/>
              <a:pPr/>
              <a:t>30</a:t>
            </a:fld>
            <a:endParaRPr lang="zh-CN" altLang="en-US"/>
          </a:p>
        </p:txBody>
      </p:sp>
    </p:spTree>
    <p:extLst>
      <p:ext uri="{BB962C8B-B14F-4D97-AF65-F5344CB8AC3E}">
        <p14:creationId xmlns:p14="http://schemas.microsoft.com/office/powerpoint/2010/main" val="27226743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本文用</a:t>
            </a:r>
            <a:r>
              <a:rPr lang="en-US" altLang="zh-CN" dirty="0" smtClean="0"/>
              <a:t>top1</a:t>
            </a:r>
            <a:r>
              <a:rPr lang="zh-CN" altLang="en-US" dirty="0" smtClean="0"/>
              <a:t>和</a:t>
            </a:r>
            <a:r>
              <a:rPr lang="en-US" altLang="zh-CN" dirty="0" smtClean="0"/>
              <a:t>top5</a:t>
            </a:r>
            <a:r>
              <a:rPr lang="zh-CN" altLang="en-US" dirty="0" smtClean="0"/>
              <a:t>的准确率来测量分类的准确性</a:t>
            </a:r>
            <a:r>
              <a:rPr lang="zh-CN" altLang="en-US" dirty="0" smtClean="0"/>
              <a:t>，</a:t>
            </a:r>
            <a:r>
              <a:rPr lang="en-US" altLang="zh-CN" dirty="0" smtClean="0"/>
              <a:t>【top1</a:t>
            </a:r>
            <a:r>
              <a:rPr lang="zh-CN" altLang="en-US" dirty="0" smtClean="0"/>
              <a:t>和</a:t>
            </a:r>
            <a:r>
              <a:rPr lang="en-US" altLang="zh-CN" dirty="0" smtClean="0"/>
              <a:t>top5</a:t>
            </a:r>
            <a:r>
              <a:rPr lang="zh-CN" altLang="en-US" dirty="0" smtClean="0"/>
              <a:t>的意思是，在一次或者</a:t>
            </a:r>
            <a:r>
              <a:rPr lang="en-US" altLang="zh-CN" dirty="0" smtClean="0"/>
              <a:t>5</a:t>
            </a:r>
            <a:r>
              <a:rPr lang="zh-CN" altLang="en-US" dirty="0" smtClean="0"/>
              <a:t>次实验中，能够正确分类，就算成功分类。</a:t>
            </a:r>
            <a:r>
              <a:rPr lang="en-US" altLang="zh-CN" dirty="0" smtClean="0"/>
              <a:t>】</a:t>
            </a:r>
            <a:r>
              <a:rPr lang="zh-CN" altLang="en-US" dirty="0" smtClean="0"/>
              <a:t>然后</a:t>
            </a:r>
            <a:r>
              <a:rPr lang="zh-CN" altLang="en-US" dirty="0" smtClean="0"/>
              <a:t>，选择了</a:t>
            </a:r>
            <a:r>
              <a:rPr lang="en-US" altLang="zh-CN" dirty="0" smtClean="0"/>
              <a:t>3</a:t>
            </a:r>
            <a:r>
              <a:rPr lang="zh-CN" altLang="en-US" dirty="0" smtClean="0"/>
              <a:t>个网络架构作为二值化的</a:t>
            </a:r>
            <a:r>
              <a:rPr lang="zh-CN" altLang="en-US" dirty="0" smtClean="0"/>
              <a:t>基础网络。</a:t>
            </a:r>
            <a:endParaRPr lang="zh-CN" altLang="en-US" dirty="0"/>
          </a:p>
        </p:txBody>
      </p:sp>
      <p:sp>
        <p:nvSpPr>
          <p:cNvPr id="4" name="灯片编号占位符 3"/>
          <p:cNvSpPr>
            <a:spLocks noGrp="1"/>
          </p:cNvSpPr>
          <p:nvPr>
            <p:ph type="sldNum" sz="quarter" idx="10"/>
          </p:nvPr>
        </p:nvSpPr>
        <p:spPr/>
        <p:txBody>
          <a:bodyPr/>
          <a:lstStyle/>
          <a:p>
            <a:fld id="{995C4ECF-E487-44A3-9E5A-17FE6B6C222A}" type="slidenum">
              <a:rPr lang="zh-CN" altLang="en-US" smtClean="0"/>
              <a:pPr/>
              <a:t>31</a:t>
            </a:fld>
            <a:endParaRPr lang="zh-CN" altLang="en-US"/>
          </a:p>
        </p:txBody>
      </p:sp>
    </p:spTree>
    <p:extLst>
      <p:ext uri="{BB962C8B-B14F-4D97-AF65-F5344CB8AC3E}">
        <p14:creationId xmlns:p14="http://schemas.microsoft.com/office/powerpoint/2010/main" val="27226743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AlexNet</a:t>
            </a:r>
            <a:r>
              <a:rPr lang="zh-CN" altLang="en-US" dirty="0" smtClean="0"/>
              <a:t>具有</a:t>
            </a:r>
            <a:r>
              <a:rPr lang="en-US" altLang="zh-CN" dirty="0" smtClean="0"/>
              <a:t>5</a:t>
            </a:r>
            <a:r>
              <a:rPr lang="zh-CN" altLang="en-US" dirty="0" smtClean="0"/>
              <a:t>个卷积层，以及</a:t>
            </a:r>
            <a:r>
              <a:rPr lang="en-US" altLang="zh-CN" dirty="0" smtClean="0"/>
              <a:t>2</a:t>
            </a:r>
            <a:r>
              <a:rPr lang="zh-CN" altLang="en-US" dirty="0" smtClean="0"/>
              <a:t>个全连接层，它是第一个在</a:t>
            </a:r>
            <a:r>
              <a:rPr lang="en-US" altLang="zh-CN" dirty="0" smtClean="0"/>
              <a:t>ImageNet</a:t>
            </a:r>
            <a:r>
              <a:rPr lang="zh-CN" altLang="en-US" dirty="0" smtClean="0"/>
              <a:t>分类任务中获得成功的</a:t>
            </a:r>
            <a:r>
              <a:rPr lang="en-US" altLang="zh-CN" dirty="0" smtClean="0"/>
              <a:t>CNN</a:t>
            </a:r>
            <a:r>
              <a:rPr lang="zh-CN" altLang="en-US" dirty="0" smtClean="0"/>
              <a:t>结构，有六千一百万的参数，作者使用了</a:t>
            </a:r>
            <a:r>
              <a:rPr lang="en-US" altLang="zh-CN" dirty="0" err="1" smtClean="0"/>
              <a:t>Alexnet</a:t>
            </a:r>
            <a:r>
              <a:rPr lang="zh-CN" altLang="en-US" dirty="0" smtClean="0"/>
              <a:t>，并且加了一层归一化层</a:t>
            </a:r>
            <a:r>
              <a:rPr lang="zh-CN" altLang="en-US" dirty="0" smtClean="0"/>
              <a:t>。</a:t>
            </a:r>
            <a:r>
              <a:rPr lang="en-US" altLang="zh-CN" dirty="0" smtClean="0"/>
              <a:t>【</a:t>
            </a:r>
            <a:r>
              <a:rPr lang="zh-CN" altLang="en-US" dirty="0" smtClean="0"/>
              <a:t>按一下</a:t>
            </a:r>
            <a:r>
              <a:rPr lang="en-US" altLang="zh-CN" dirty="0" smtClean="0"/>
              <a:t>】</a:t>
            </a:r>
            <a:r>
              <a:rPr lang="zh-CN" altLang="en-US" dirty="0" smtClean="0"/>
              <a:t>本文</a:t>
            </a:r>
            <a:r>
              <a:rPr lang="zh-CN" altLang="en-US" dirty="0" smtClean="0"/>
              <a:t>一共做了两个对比，第一个是将</a:t>
            </a:r>
            <a:r>
              <a:rPr lang="en-US" altLang="zh-CN" dirty="0" smtClean="0"/>
              <a:t>BWN</a:t>
            </a:r>
            <a:r>
              <a:rPr lang="zh-CN" altLang="en-US" dirty="0" smtClean="0"/>
              <a:t>与</a:t>
            </a:r>
            <a:r>
              <a:rPr lang="en-US" altLang="zh-CN" dirty="0" smtClean="0"/>
              <a:t>BC</a:t>
            </a:r>
            <a:r>
              <a:rPr lang="zh-CN" altLang="en-US" dirty="0" smtClean="0"/>
              <a:t>相比，</a:t>
            </a:r>
            <a:r>
              <a:rPr lang="en-US" altLang="zh-CN" dirty="0" smtClean="0"/>
              <a:t>BWN</a:t>
            </a:r>
            <a:r>
              <a:rPr lang="zh-CN" altLang="en-US" dirty="0" smtClean="0"/>
              <a:t>就是作者提出的方法，</a:t>
            </a:r>
            <a:r>
              <a:rPr lang="en-US" altLang="zh-CN" dirty="0" smtClean="0"/>
              <a:t>BC</a:t>
            </a:r>
            <a:r>
              <a:rPr lang="zh-CN" altLang="en-US" dirty="0" smtClean="0"/>
              <a:t>是一种训练网络的方法，</a:t>
            </a:r>
            <a:r>
              <a:rPr lang="en-US" altLang="zh-CN" dirty="0" smtClean="0"/>
              <a:t>BC</a:t>
            </a:r>
            <a:r>
              <a:rPr lang="zh-CN" altLang="en-US" dirty="0" smtClean="0"/>
              <a:t>中的二值化是随机的或者确定的，而</a:t>
            </a:r>
            <a:r>
              <a:rPr lang="en-US" altLang="zh-CN" dirty="0" smtClean="0"/>
              <a:t>BWN</a:t>
            </a:r>
            <a:r>
              <a:rPr lang="zh-CN" altLang="en-US" dirty="0" smtClean="0"/>
              <a:t>是确定的，因为随机的没有效率。具体的讨论在下面这个论文中。</a:t>
            </a:r>
            <a:r>
              <a:rPr lang="en-US" altLang="zh-CN" dirty="0" smtClean="0"/>
              <a:t>BNN</a:t>
            </a:r>
            <a:r>
              <a:rPr lang="zh-CN" altLang="en-US" dirty="0" smtClean="0"/>
              <a:t>在训练中，权重和梯度计算中的激活都是二值化的，它与</a:t>
            </a:r>
            <a:r>
              <a:rPr lang="en-US" altLang="zh-CN" dirty="0" smtClean="0"/>
              <a:t>XNOR</a:t>
            </a:r>
            <a:r>
              <a:rPr lang="zh-CN" altLang="en-US" dirty="0" smtClean="0"/>
              <a:t>类似，不过二值化的方法和网络结构是不同的，它有点类似于</a:t>
            </a:r>
            <a:r>
              <a:rPr lang="en-US" altLang="zh-CN" dirty="0" smtClean="0"/>
              <a:t>BC</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995C4ECF-E487-44A3-9E5A-17FE6B6C222A}" type="slidenum">
              <a:rPr lang="zh-CN" altLang="en-US" smtClean="0"/>
              <a:pPr/>
              <a:t>32</a:t>
            </a:fld>
            <a:endParaRPr lang="zh-CN" altLang="en-US"/>
          </a:p>
        </p:txBody>
      </p:sp>
    </p:spTree>
    <p:extLst>
      <p:ext uri="{BB962C8B-B14F-4D97-AF65-F5344CB8AC3E}">
        <p14:creationId xmlns:p14="http://schemas.microsoft.com/office/powerpoint/2010/main" val="27226743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接下来是对</a:t>
            </a:r>
            <a:r>
              <a:rPr lang="en-US" altLang="zh-CN" dirty="0" err="1" smtClean="0"/>
              <a:t>Alexnet</a:t>
            </a:r>
            <a:r>
              <a:rPr lang="zh-CN" altLang="en-US" dirty="0" smtClean="0"/>
              <a:t>进行训练，首先将输入图像的尺寸调整为</a:t>
            </a:r>
            <a:r>
              <a:rPr lang="en-US" altLang="zh-CN" dirty="0" smtClean="0"/>
              <a:t>256</a:t>
            </a:r>
            <a:r>
              <a:rPr lang="zh-CN" altLang="en-US" dirty="0" smtClean="0"/>
              <a:t>大小，然后随机裁剪一个</a:t>
            </a:r>
            <a:r>
              <a:rPr lang="en-US" altLang="zh-CN" dirty="0" smtClean="0"/>
              <a:t>224</a:t>
            </a:r>
            <a:r>
              <a:rPr lang="zh-CN" altLang="en-US" dirty="0" smtClean="0"/>
              <a:t>*</a:t>
            </a:r>
            <a:r>
              <a:rPr lang="en-US" altLang="zh-CN" dirty="0" smtClean="0"/>
              <a:t>224</a:t>
            </a:r>
            <a:r>
              <a:rPr lang="zh-CN" altLang="en-US" dirty="0" smtClean="0"/>
              <a:t>大小的块作为输入。整个训练一共运行了</a:t>
            </a:r>
            <a:r>
              <a:rPr lang="en-US" altLang="zh-CN" dirty="0" smtClean="0"/>
              <a:t>16</a:t>
            </a:r>
            <a:r>
              <a:rPr lang="zh-CN" altLang="en-US" dirty="0" smtClean="0"/>
              <a:t>个</a:t>
            </a:r>
            <a:r>
              <a:rPr lang="en-US" altLang="zh-CN" dirty="0" smtClean="0"/>
              <a:t>epoch</a:t>
            </a:r>
            <a:r>
              <a:rPr lang="zh-CN" altLang="en-US" dirty="0" smtClean="0"/>
              <a:t>，然后</a:t>
            </a:r>
            <a:r>
              <a:rPr lang="en-US" altLang="zh-CN" dirty="0" smtClean="0"/>
              <a:t>batch size</a:t>
            </a:r>
            <a:r>
              <a:rPr lang="zh-CN" altLang="en-US" dirty="0" smtClean="0"/>
              <a:t>的大小为</a:t>
            </a:r>
            <a:r>
              <a:rPr lang="en-US" altLang="zh-CN" dirty="0" smtClean="0"/>
              <a:t>512.</a:t>
            </a:r>
            <a:r>
              <a:rPr lang="zh-CN" altLang="en-US" dirty="0" smtClean="0"/>
              <a:t>使用</a:t>
            </a:r>
            <a:r>
              <a:rPr lang="zh-CN" altLang="en-US" sz="1200" b="0" i="0" kern="1200" dirty="0" smtClean="0">
                <a:solidFill>
                  <a:schemeClr val="tx1"/>
                </a:solidFill>
                <a:effectLst/>
                <a:latin typeface="+mn-lt"/>
                <a:ea typeface="+mn-ea"/>
                <a:cs typeface="+mn-cs"/>
              </a:rPr>
              <a:t> 负对数似然函数作为损失函数。把</a:t>
            </a:r>
            <a:r>
              <a:rPr lang="en-US" altLang="zh-CN" sz="1200" b="0" i="0" kern="1200" dirty="0" smtClean="0">
                <a:solidFill>
                  <a:schemeClr val="tx1"/>
                </a:solidFill>
                <a:effectLst/>
                <a:latin typeface="+mn-lt"/>
                <a:ea typeface="+mn-ea"/>
                <a:cs typeface="+mn-cs"/>
              </a:rPr>
              <a:t>LRN</a:t>
            </a:r>
            <a:r>
              <a:rPr lang="zh-CN" altLang="en-US" sz="1200" b="0" i="0" kern="1200" dirty="0" smtClean="0">
                <a:solidFill>
                  <a:schemeClr val="tx1"/>
                </a:solidFill>
                <a:effectLst/>
                <a:latin typeface="+mn-lt"/>
                <a:ea typeface="+mn-ea"/>
                <a:cs typeface="+mn-cs"/>
              </a:rPr>
              <a:t>层给去掉了</a:t>
            </a:r>
            <a:r>
              <a:rPr lang="zh-CN" altLang="en-US" sz="1200" b="0" i="0" kern="1200" dirty="0" smtClean="0">
                <a:solidFill>
                  <a:schemeClr val="tx1"/>
                </a:solidFill>
                <a:effectLst/>
                <a:latin typeface="+mn-lt"/>
                <a:ea typeface="+mn-ea"/>
                <a:cs typeface="+mn-cs"/>
              </a:rPr>
              <a:t>，因为没什么用，有人实测影响只有</a:t>
            </a:r>
            <a:r>
              <a:rPr lang="en-US" altLang="zh-CN" sz="1200" b="0" i="0" kern="1200" dirty="0" smtClean="0">
                <a:solidFill>
                  <a:schemeClr val="tx1"/>
                </a:solidFill>
                <a:effectLst/>
                <a:latin typeface="+mn-lt"/>
                <a:ea typeface="+mn-ea"/>
                <a:cs typeface="+mn-cs"/>
              </a:rPr>
              <a:t>0.1</a:t>
            </a:r>
            <a:r>
              <a:rPr lang="zh-CN" altLang="en-US" sz="1200" b="0" i="0" kern="1200" dirty="0" smtClean="0">
                <a:solidFill>
                  <a:schemeClr val="tx1"/>
                </a:solidFill>
                <a:effectLst/>
                <a:latin typeface="+mn-lt"/>
                <a:ea typeface="+mn-ea"/>
                <a:cs typeface="+mn-cs"/>
              </a:rPr>
              <a:t>个百分点。使用</a:t>
            </a:r>
            <a:r>
              <a:rPr lang="zh-CN" altLang="en-US" sz="1200" b="0" i="0" kern="1200" dirty="0" smtClean="0">
                <a:solidFill>
                  <a:schemeClr val="tx1"/>
                </a:solidFill>
                <a:effectLst/>
                <a:latin typeface="+mn-lt"/>
                <a:ea typeface="+mn-ea"/>
                <a:cs typeface="+mn-cs"/>
              </a:rPr>
              <a:t>随机梯度下降法</a:t>
            </a:r>
            <a:r>
              <a:rPr lang="en-US" altLang="zh-CN" sz="1200" b="0" i="0" kern="1200" dirty="0" smtClean="0">
                <a:solidFill>
                  <a:schemeClr val="tx1"/>
                </a:solidFill>
                <a:effectLst/>
                <a:latin typeface="+mn-lt"/>
                <a:ea typeface="+mn-ea"/>
                <a:cs typeface="+mn-cs"/>
              </a:rPr>
              <a:t>SGD</a:t>
            </a:r>
            <a:r>
              <a:rPr lang="zh-CN" altLang="en-US" sz="1200" b="0" i="0" kern="1200" dirty="0" smtClean="0">
                <a:solidFill>
                  <a:schemeClr val="tx1"/>
                </a:solidFill>
                <a:effectLst/>
                <a:latin typeface="+mn-lt"/>
                <a:ea typeface="+mn-ea"/>
                <a:cs typeface="+mn-cs"/>
              </a:rPr>
              <a:t>进行参数的更新。</a:t>
            </a:r>
            <a:r>
              <a:rPr lang="zh-CN" altLang="en-US" dirty="0" smtClean="0"/>
              <a:t>对于</a:t>
            </a:r>
            <a:r>
              <a:rPr lang="en-US" altLang="zh-CN" dirty="0" smtClean="0"/>
              <a:t>XNOR</a:t>
            </a:r>
            <a:r>
              <a:rPr lang="zh-CN" altLang="en-US" dirty="0" smtClean="0"/>
              <a:t>和</a:t>
            </a:r>
            <a:r>
              <a:rPr lang="en-US" altLang="zh-CN" dirty="0" smtClean="0"/>
              <a:t>BNN</a:t>
            </a:r>
            <a:r>
              <a:rPr lang="zh-CN" altLang="en-US" dirty="0" smtClean="0"/>
              <a:t>来说，使用</a:t>
            </a:r>
            <a:r>
              <a:rPr lang="en-US" altLang="zh-CN" dirty="0" smtClean="0"/>
              <a:t>ADAM</a:t>
            </a:r>
            <a:r>
              <a:rPr lang="zh-CN" altLang="en-US" dirty="0" smtClean="0"/>
              <a:t>，因为它对二值的输入表现</a:t>
            </a:r>
            <a:r>
              <a:rPr lang="zh-CN" altLang="en-US" i="0" dirty="0" smtClean="0"/>
              <a:t>较好</a:t>
            </a:r>
            <a:r>
              <a:rPr lang="zh-CN" altLang="en-US" dirty="0" smtClean="0"/>
              <a:t>。设置初始的学习率为</a:t>
            </a:r>
            <a:r>
              <a:rPr lang="en-US" altLang="zh-CN" dirty="0" smtClean="0"/>
              <a:t>0.1</a:t>
            </a:r>
            <a:r>
              <a:rPr lang="zh-CN" altLang="en-US" dirty="0" smtClean="0"/>
              <a:t>，然后每隔</a:t>
            </a:r>
            <a:r>
              <a:rPr lang="en-US" altLang="zh-CN" dirty="0" smtClean="0"/>
              <a:t>4</a:t>
            </a:r>
            <a:r>
              <a:rPr lang="zh-CN" altLang="en-US" dirty="0" smtClean="0"/>
              <a:t>个</a:t>
            </a:r>
            <a:r>
              <a:rPr lang="en-US" altLang="zh-CN" dirty="0" smtClean="0"/>
              <a:t>epoch</a:t>
            </a:r>
            <a:r>
              <a:rPr lang="zh-CN" altLang="en-US" dirty="0" smtClean="0"/>
              <a:t>下降</a:t>
            </a:r>
            <a:r>
              <a:rPr lang="en-US" altLang="zh-CN" dirty="0" smtClean="0"/>
              <a:t>0.01.【</a:t>
            </a:r>
            <a:r>
              <a:rPr lang="zh-CN" altLang="en-US" dirty="0" smtClean="0"/>
              <a:t>学习率决定了参数移动到最优值的速度快慢。如果学习率过大，很可能会越过最优值； </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95C4ECF-E487-44A3-9E5A-17FE6B6C222A}" type="slidenum">
              <a:rPr lang="zh-CN" altLang="en-US" smtClean="0"/>
              <a:pPr/>
              <a:t>33</a:t>
            </a:fld>
            <a:endParaRPr lang="zh-CN" altLang="en-US"/>
          </a:p>
        </p:txBody>
      </p:sp>
    </p:spTree>
    <p:extLst>
      <p:ext uri="{BB962C8B-B14F-4D97-AF65-F5344CB8AC3E}">
        <p14:creationId xmlns:p14="http://schemas.microsoft.com/office/powerpoint/2010/main" val="27226743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这个图表示了</a:t>
            </a:r>
            <a:r>
              <a:rPr lang="en-US" altLang="zh-CN" dirty="0" smtClean="0"/>
              <a:t>top1</a:t>
            </a:r>
            <a:r>
              <a:rPr lang="zh-CN" altLang="en-US" dirty="0" smtClean="0"/>
              <a:t>和</a:t>
            </a:r>
            <a:r>
              <a:rPr lang="en-US" altLang="zh-CN" dirty="0" smtClean="0"/>
              <a:t>top5</a:t>
            </a:r>
            <a:r>
              <a:rPr lang="zh-CN" altLang="en-US" dirty="0" smtClean="0"/>
              <a:t>的精确度，虚线表示训练精度，实线表示验证精度。图中显示，在所有的</a:t>
            </a:r>
            <a:r>
              <a:rPr lang="en-US" altLang="zh-CN" dirty="0" smtClean="0"/>
              <a:t>epoch</a:t>
            </a:r>
            <a:r>
              <a:rPr lang="zh-CN" altLang="en-US" dirty="0" smtClean="0"/>
              <a:t>中，本文的方法比</a:t>
            </a:r>
            <a:r>
              <a:rPr lang="en-US" altLang="zh-CN" dirty="0" smtClean="0"/>
              <a:t>BC</a:t>
            </a:r>
            <a:r>
              <a:rPr lang="zh-CN" altLang="en-US" dirty="0" smtClean="0"/>
              <a:t>和</a:t>
            </a:r>
            <a:r>
              <a:rPr lang="en-US" altLang="zh-CN" dirty="0" smtClean="0"/>
              <a:t>BNN</a:t>
            </a:r>
            <a:r>
              <a:rPr lang="zh-CN" altLang="en-US" dirty="0" smtClean="0"/>
              <a:t>的精度高</a:t>
            </a:r>
            <a:r>
              <a:rPr lang="en-US" altLang="zh-CN" dirty="0" smtClean="0"/>
              <a:t>17%</a:t>
            </a:r>
            <a:r>
              <a:rPr lang="zh-CN" altLang="en-US" dirty="0" smtClean="0"/>
              <a:t>左右。下面这个表显示了最终的精度。</a:t>
            </a:r>
            <a:endParaRPr lang="zh-CN" altLang="en-US" dirty="0"/>
          </a:p>
        </p:txBody>
      </p:sp>
      <p:sp>
        <p:nvSpPr>
          <p:cNvPr id="4" name="灯片编号占位符 3"/>
          <p:cNvSpPr>
            <a:spLocks noGrp="1"/>
          </p:cNvSpPr>
          <p:nvPr>
            <p:ph type="sldNum" sz="quarter" idx="10"/>
          </p:nvPr>
        </p:nvSpPr>
        <p:spPr/>
        <p:txBody>
          <a:bodyPr/>
          <a:lstStyle/>
          <a:p>
            <a:fld id="{995C4ECF-E487-44A3-9E5A-17FE6B6C222A}" type="slidenum">
              <a:rPr lang="zh-CN" altLang="en-US" smtClean="0"/>
              <a:pPr/>
              <a:t>34</a:t>
            </a:fld>
            <a:endParaRPr lang="zh-CN" altLang="en-US"/>
          </a:p>
        </p:txBody>
      </p:sp>
    </p:spTree>
    <p:extLst>
      <p:ext uri="{BB962C8B-B14F-4D97-AF65-F5344CB8AC3E}">
        <p14:creationId xmlns:p14="http://schemas.microsoft.com/office/powerpoint/2010/main" val="27226743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Resnet</a:t>
            </a:r>
            <a:r>
              <a:rPr lang="zh-CN" altLang="en-US" dirty="0" smtClean="0"/>
              <a:t>是一个具有很多层的卷积神经网络，一般是</a:t>
            </a:r>
            <a:r>
              <a:rPr lang="en-US" altLang="zh-CN" dirty="0" smtClean="0"/>
              <a:t>18</a:t>
            </a:r>
            <a:r>
              <a:rPr lang="zh-CN" altLang="en-US" dirty="0" smtClean="0"/>
              <a:t>到</a:t>
            </a:r>
            <a:r>
              <a:rPr lang="en-US" altLang="zh-CN" dirty="0" smtClean="0"/>
              <a:t>151</a:t>
            </a:r>
            <a:r>
              <a:rPr lang="zh-CN" altLang="en-US" dirty="0" smtClean="0"/>
              <a:t>层不等，在本文中，选择了一个</a:t>
            </a:r>
            <a:r>
              <a:rPr lang="en-US" altLang="zh-CN" dirty="0" smtClean="0"/>
              <a:t>18</a:t>
            </a:r>
            <a:r>
              <a:rPr lang="zh-CN" altLang="en-US" dirty="0" smtClean="0"/>
              <a:t>层的网络，每两层被一个</a:t>
            </a:r>
            <a:r>
              <a:rPr lang="en-US" altLang="zh-CN" dirty="0" smtClean="0"/>
              <a:t>short-cut</a:t>
            </a:r>
            <a:r>
              <a:rPr lang="zh-CN" altLang="en-US" dirty="0" smtClean="0"/>
              <a:t>所连接。</a:t>
            </a:r>
            <a:r>
              <a:rPr lang="en-US" altLang="zh-CN" dirty="0" err="1" smtClean="0"/>
              <a:t>Resnet</a:t>
            </a:r>
            <a:r>
              <a:rPr lang="zh-CN" altLang="en-US" dirty="0" smtClean="0"/>
              <a:t>一共有</a:t>
            </a:r>
            <a:r>
              <a:rPr lang="en-US" altLang="zh-CN" dirty="0" smtClean="0"/>
              <a:t>3</a:t>
            </a:r>
            <a:r>
              <a:rPr lang="zh-CN" altLang="en-US" dirty="0" smtClean="0"/>
              <a:t>种</a:t>
            </a:r>
            <a:r>
              <a:rPr lang="en-US" altLang="zh-CN" dirty="0" smtClean="0"/>
              <a:t>short-cut</a:t>
            </a:r>
            <a:r>
              <a:rPr lang="zh-CN" altLang="en-US" dirty="0" smtClean="0"/>
              <a:t>，被称作</a:t>
            </a:r>
            <a:r>
              <a:rPr lang="en-US" altLang="zh-CN" dirty="0" smtClean="0"/>
              <a:t>ABC</a:t>
            </a:r>
            <a:r>
              <a:rPr lang="zh-CN" altLang="en-US" dirty="0" smtClean="0"/>
              <a:t>，本文选用了</a:t>
            </a:r>
            <a:r>
              <a:rPr lang="en-US" altLang="zh-CN" dirty="0" smtClean="0"/>
              <a:t>B</a:t>
            </a:r>
            <a:r>
              <a:rPr lang="zh-CN" altLang="en-US" dirty="0" smtClean="0"/>
              <a:t>类型。然后是训练，首先改变输入尺寸为</a:t>
            </a:r>
            <a:r>
              <a:rPr lang="en-US" altLang="zh-CN" dirty="0" smtClean="0"/>
              <a:t>256</a:t>
            </a:r>
            <a:r>
              <a:rPr lang="zh-CN" altLang="en-US" dirty="0" smtClean="0"/>
              <a:t>至</a:t>
            </a:r>
            <a:r>
              <a:rPr lang="en-US" altLang="zh-CN" dirty="0" smtClean="0"/>
              <a:t>480</a:t>
            </a:r>
            <a:r>
              <a:rPr lang="zh-CN" altLang="en-US" dirty="0" smtClean="0"/>
              <a:t>之间，然后随机的裁剪为</a:t>
            </a:r>
            <a:r>
              <a:rPr lang="en-US" altLang="zh-CN" dirty="0" smtClean="0"/>
              <a:t>224</a:t>
            </a:r>
            <a:r>
              <a:rPr lang="zh-CN" altLang="en-US" dirty="0" smtClean="0"/>
              <a:t>*</a:t>
            </a:r>
            <a:r>
              <a:rPr lang="en-US" altLang="zh-CN" dirty="0" smtClean="0"/>
              <a:t>224</a:t>
            </a:r>
            <a:r>
              <a:rPr lang="zh-CN" altLang="en-US" dirty="0" smtClean="0"/>
              <a:t>大小。训练参数为：每个</a:t>
            </a:r>
            <a:r>
              <a:rPr lang="en-US" altLang="zh-CN" dirty="0" smtClean="0"/>
              <a:t>batch</a:t>
            </a:r>
            <a:r>
              <a:rPr lang="en-US" altLang="zh-CN" baseline="0" dirty="0" smtClean="0"/>
              <a:t> size</a:t>
            </a:r>
            <a:r>
              <a:rPr lang="zh-CN" altLang="en-US" baseline="0" dirty="0" smtClean="0"/>
              <a:t>为</a:t>
            </a:r>
            <a:r>
              <a:rPr lang="en-US" altLang="zh-CN" baseline="0" dirty="0" smtClean="0"/>
              <a:t>256</a:t>
            </a:r>
            <a:r>
              <a:rPr lang="zh-CN" altLang="en-US" baseline="0" dirty="0" smtClean="0"/>
              <a:t>，一共执行</a:t>
            </a:r>
            <a:r>
              <a:rPr lang="en-US" altLang="zh-CN" baseline="0" dirty="0" smtClean="0"/>
              <a:t>58</a:t>
            </a:r>
            <a:r>
              <a:rPr lang="zh-CN" altLang="en-US" baseline="0" dirty="0" smtClean="0"/>
              <a:t>次</a:t>
            </a:r>
            <a:r>
              <a:rPr lang="en-US" altLang="zh-CN" baseline="0" dirty="0" smtClean="0"/>
              <a:t>epoch</a:t>
            </a:r>
            <a:r>
              <a:rPr lang="zh-CN" altLang="en-US" baseline="0" dirty="0" smtClean="0"/>
              <a:t>。初始学习率为</a:t>
            </a:r>
            <a:r>
              <a:rPr lang="en-US" altLang="zh-CN" baseline="0" dirty="0" smtClean="0"/>
              <a:t>0.1</a:t>
            </a:r>
            <a:r>
              <a:rPr lang="zh-CN" altLang="en-US" baseline="0" dirty="0" smtClean="0"/>
              <a:t>，然后在第</a:t>
            </a:r>
            <a:r>
              <a:rPr lang="en-US" altLang="zh-CN" baseline="0" dirty="0" smtClean="0"/>
              <a:t>30</a:t>
            </a:r>
            <a:r>
              <a:rPr lang="zh-CN" altLang="en-US" baseline="0" dirty="0" smtClean="0"/>
              <a:t>和第</a:t>
            </a:r>
            <a:r>
              <a:rPr lang="en-US" altLang="zh-CN" baseline="0" dirty="0" smtClean="0"/>
              <a:t>40</a:t>
            </a:r>
            <a:r>
              <a:rPr lang="zh-CN" altLang="en-US" baseline="0" dirty="0" smtClean="0"/>
              <a:t>次</a:t>
            </a:r>
            <a:r>
              <a:rPr lang="en-US" altLang="zh-CN" baseline="0" dirty="0" smtClean="0"/>
              <a:t>epoch</a:t>
            </a:r>
            <a:r>
              <a:rPr lang="zh-CN" altLang="en-US" baseline="0" dirty="0" smtClean="0"/>
              <a:t>，分别降低</a:t>
            </a:r>
            <a:r>
              <a:rPr lang="en-US" altLang="zh-CN" baseline="0" dirty="0" smtClean="0"/>
              <a:t>0.01</a:t>
            </a:r>
            <a:r>
              <a:rPr lang="zh-CN" altLang="en-US" baseline="0" dirty="0" smtClean="0"/>
              <a:t>。</a:t>
            </a:r>
            <a:endParaRPr lang="zh-CN" altLang="en-US" dirty="0"/>
          </a:p>
        </p:txBody>
      </p:sp>
      <p:sp>
        <p:nvSpPr>
          <p:cNvPr id="4" name="灯片编号占位符 3"/>
          <p:cNvSpPr>
            <a:spLocks noGrp="1"/>
          </p:cNvSpPr>
          <p:nvPr>
            <p:ph type="sldNum" sz="quarter" idx="10"/>
          </p:nvPr>
        </p:nvSpPr>
        <p:spPr/>
        <p:txBody>
          <a:bodyPr/>
          <a:lstStyle/>
          <a:p>
            <a:fld id="{995C4ECF-E487-44A3-9E5A-17FE6B6C222A}" type="slidenum">
              <a:rPr lang="zh-CN" altLang="en-US" smtClean="0"/>
              <a:pPr/>
              <a:t>35</a:t>
            </a:fld>
            <a:endParaRPr lang="zh-CN" altLang="en-US"/>
          </a:p>
        </p:txBody>
      </p:sp>
    </p:spTree>
    <p:extLst>
      <p:ext uri="{BB962C8B-B14F-4D97-AF65-F5344CB8AC3E}">
        <p14:creationId xmlns:p14="http://schemas.microsoft.com/office/powerpoint/2010/main" val="27226743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这是分类结果，跟之前的图是一样的看法，只是作者没有再跟</a:t>
            </a:r>
            <a:r>
              <a:rPr lang="en-US" altLang="zh-CN" dirty="0" smtClean="0"/>
              <a:t>BC</a:t>
            </a:r>
            <a:r>
              <a:rPr lang="zh-CN" altLang="en-US" dirty="0" smtClean="0"/>
              <a:t>以及</a:t>
            </a:r>
            <a:r>
              <a:rPr lang="en-US" altLang="zh-CN" dirty="0" smtClean="0"/>
              <a:t>BNN</a:t>
            </a:r>
            <a:r>
              <a:rPr lang="zh-CN" altLang="en-US" dirty="0" smtClean="0"/>
              <a:t>进行对比，这里做对比的是</a:t>
            </a:r>
            <a:r>
              <a:rPr lang="en-US" altLang="zh-CN" dirty="0" smtClean="0"/>
              <a:t>BWN</a:t>
            </a:r>
            <a:r>
              <a:rPr lang="zh-CN" altLang="en-US" dirty="0" smtClean="0"/>
              <a:t>何</a:t>
            </a:r>
            <a:r>
              <a:rPr lang="en-US" altLang="zh-CN" dirty="0" smtClean="0"/>
              <a:t>XNOR</a:t>
            </a:r>
            <a:r>
              <a:rPr lang="zh-CN" altLang="en-US" dirty="0" smtClean="0"/>
              <a:t>。结果显示，</a:t>
            </a:r>
            <a:r>
              <a:rPr lang="en-US" altLang="zh-CN" dirty="0" smtClean="0"/>
              <a:t>XNOR</a:t>
            </a:r>
            <a:r>
              <a:rPr lang="zh-CN" altLang="en-US" dirty="0" smtClean="0"/>
              <a:t>比</a:t>
            </a:r>
            <a:r>
              <a:rPr lang="en-US" altLang="zh-CN" dirty="0" smtClean="0"/>
              <a:t>BWN</a:t>
            </a:r>
            <a:r>
              <a:rPr lang="zh-CN" altLang="en-US" dirty="0" smtClean="0"/>
              <a:t>的精度降低程度并不大。</a:t>
            </a:r>
            <a:endParaRPr lang="zh-CN" altLang="en-US" dirty="0"/>
          </a:p>
        </p:txBody>
      </p:sp>
      <p:sp>
        <p:nvSpPr>
          <p:cNvPr id="4" name="灯片编号占位符 3"/>
          <p:cNvSpPr>
            <a:spLocks noGrp="1"/>
          </p:cNvSpPr>
          <p:nvPr>
            <p:ph type="sldNum" sz="quarter" idx="10"/>
          </p:nvPr>
        </p:nvSpPr>
        <p:spPr/>
        <p:txBody>
          <a:bodyPr/>
          <a:lstStyle/>
          <a:p>
            <a:fld id="{995C4ECF-E487-44A3-9E5A-17FE6B6C222A}" type="slidenum">
              <a:rPr lang="zh-CN" altLang="en-US" smtClean="0"/>
              <a:pPr/>
              <a:t>36</a:t>
            </a:fld>
            <a:endParaRPr lang="zh-CN" altLang="en-US"/>
          </a:p>
        </p:txBody>
      </p:sp>
    </p:spTree>
    <p:extLst>
      <p:ext uri="{BB962C8B-B14F-4D97-AF65-F5344CB8AC3E}">
        <p14:creationId xmlns:p14="http://schemas.microsoft.com/office/powerpoint/2010/main" val="27226743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最后是</a:t>
            </a:r>
            <a:r>
              <a:rPr lang="en-US" altLang="zh-CN" dirty="0" err="1" smtClean="0"/>
              <a:t>Googlenet</a:t>
            </a:r>
            <a:r>
              <a:rPr lang="zh-CN" altLang="en-US" dirty="0" smtClean="0"/>
              <a:t>的变形，它使用了跟</a:t>
            </a:r>
            <a:r>
              <a:rPr lang="en-US" altLang="zh-CN" dirty="0" err="1" smtClean="0"/>
              <a:t>Googlenet</a:t>
            </a:r>
            <a:r>
              <a:rPr lang="zh-CN" altLang="en-US" dirty="0" smtClean="0"/>
              <a:t>类似数量的参数以及连接，但是只有直接卷积，没有</a:t>
            </a:r>
            <a:r>
              <a:rPr lang="en-US" altLang="zh-CN" dirty="0" smtClean="0"/>
              <a:t>branching</a:t>
            </a:r>
            <a:r>
              <a:rPr lang="zh-CN" altLang="en-US" dirty="0" smtClean="0"/>
              <a:t>。然后一共是</a:t>
            </a:r>
            <a:r>
              <a:rPr lang="en-US" altLang="zh-CN" dirty="0" smtClean="0"/>
              <a:t>21</a:t>
            </a:r>
            <a:r>
              <a:rPr lang="zh-CN" altLang="en-US" dirty="0" smtClean="0"/>
              <a:t>层，滤波器的大小在</a:t>
            </a:r>
            <a:r>
              <a:rPr lang="en-US" altLang="zh-CN" dirty="0" smtClean="0"/>
              <a:t>1</a:t>
            </a:r>
            <a:r>
              <a:rPr lang="zh-CN" altLang="en-US" dirty="0" smtClean="0"/>
              <a:t>*</a:t>
            </a:r>
            <a:r>
              <a:rPr lang="en-US" altLang="zh-CN" dirty="0" smtClean="0"/>
              <a:t>1</a:t>
            </a:r>
            <a:r>
              <a:rPr lang="zh-CN" altLang="en-US" dirty="0" smtClean="0"/>
              <a:t>和</a:t>
            </a:r>
            <a:r>
              <a:rPr lang="en-US" altLang="zh-CN" dirty="0" smtClean="0"/>
              <a:t>3</a:t>
            </a:r>
            <a:r>
              <a:rPr lang="zh-CN" altLang="en-US" dirty="0" smtClean="0"/>
              <a:t>*</a:t>
            </a:r>
            <a:r>
              <a:rPr lang="en-US" altLang="zh-CN" dirty="0" smtClean="0"/>
              <a:t>3</a:t>
            </a:r>
            <a:r>
              <a:rPr lang="zh-CN" altLang="en-US" dirty="0" smtClean="0"/>
              <a:t>之间选择。首先，还是将输入尺寸变为</a:t>
            </a:r>
            <a:r>
              <a:rPr lang="en-US" altLang="zh-CN" dirty="0" smtClean="0"/>
              <a:t>256</a:t>
            </a:r>
            <a:r>
              <a:rPr lang="zh-CN" altLang="en-US" dirty="0" smtClean="0"/>
              <a:t>或者</a:t>
            </a:r>
            <a:r>
              <a:rPr lang="en-US" altLang="zh-CN" dirty="0" smtClean="0"/>
              <a:t>320</a:t>
            </a:r>
            <a:r>
              <a:rPr lang="zh-CN" altLang="en-US" dirty="0" smtClean="0"/>
              <a:t>，然后，随机裁剪尺寸为</a:t>
            </a:r>
            <a:r>
              <a:rPr lang="en-US" altLang="zh-CN" dirty="0" smtClean="0"/>
              <a:t>224</a:t>
            </a:r>
            <a:r>
              <a:rPr lang="zh-CN" altLang="en-US" dirty="0" smtClean="0"/>
              <a:t>*</a:t>
            </a:r>
            <a:r>
              <a:rPr lang="en-US" altLang="zh-CN" dirty="0" smtClean="0"/>
              <a:t>224.</a:t>
            </a:r>
            <a:r>
              <a:rPr lang="zh-CN" altLang="en-US" dirty="0" smtClean="0"/>
              <a:t>然后训练一共是</a:t>
            </a:r>
            <a:r>
              <a:rPr lang="en-US" altLang="zh-CN" dirty="0" smtClean="0"/>
              <a:t>80</a:t>
            </a:r>
            <a:r>
              <a:rPr lang="zh-CN" altLang="en-US" dirty="0" smtClean="0"/>
              <a:t>个</a:t>
            </a:r>
            <a:r>
              <a:rPr lang="en-US" altLang="zh-CN" dirty="0" smtClean="0"/>
              <a:t>epoch</a:t>
            </a:r>
            <a:r>
              <a:rPr lang="zh-CN" altLang="en-US" dirty="0" smtClean="0"/>
              <a:t>，然后</a:t>
            </a:r>
            <a:r>
              <a:rPr lang="en-US" altLang="zh-CN" dirty="0" smtClean="0"/>
              <a:t>batch</a:t>
            </a:r>
            <a:r>
              <a:rPr lang="en-US" altLang="zh-CN" baseline="0" dirty="0" smtClean="0"/>
              <a:t> size</a:t>
            </a:r>
            <a:r>
              <a:rPr lang="zh-CN" altLang="en-US" baseline="0" dirty="0" smtClean="0"/>
              <a:t>是</a:t>
            </a:r>
            <a:r>
              <a:rPr lang="en-US" altLang="zh-CN" baseline="0" dirty="0" smtClean="0"/>
              <a:t>128.</a:t>
            </a:r>
            <a:r>
              <a:rPr lang="zh-CN" altLang="en-US" baseline="0" dirty="0" smtClean="0"/>
              <a:t>初始学习率为</a:t>
            </a:r>
            <a:r>
              <a:rPr lang="en-US" altLang="zh-CN" baseline="0" dirty="0" smtClean="0"/>
              <a:t>0.1</a:t>
            </a:r>
            <a:r>
              <a:rPr lang="zh-CN" altLang="en-US" baseline="0" dirty="0" smtClean="0"/>
              <a:t>，然后使用的是多项式衰减，参数</a:t>
            </a:r>
            <a:r>
              <a:rPr lang="en-US" altLang="zh-CN" baseline="0" dirty="0" smtClean="0"/>
              <a:t>β</a:t>
            </a:r>
            <a:r>
              <a:rPr lang="zh-CN" altLang="en-US" baseline="0" dirty="0" smtClean="0"/>
              <a:t>为</a:t>
            </a:r>
            <a:r>
              <a:rPr lang="en-US" altLang="zh-CN" baseline="0" dirty="0" smtClean="0"/>
              <a:t>4.</a:t>
            </a:r>
            <a:endParaRPr lang="zh-CN" altLang="en-US" dirty="0"/>
          </a:p>
        </p:txBody>
      </p:sp>
      <p:sp>
        <p:nvSpPr>
          <p:cNvPr id="4" name="灯片编号占位符 3"/>
          <p:cNvSpPr>
            <a:spLocks noGrp="1"/>
          </p:cNvSpPr>
          <p:nvPr>
            <p:ph type="sldNum" sz="quarter" idx="10"/>
          </p:nvPr>
        </p:nvSpPr>
        <p:spPr/>
        <p:txBody>
          <a:bodyPr/>
          <a:lstStyle/>
          <a:p>
            <a:fld id="{995C4ECF-E487-44A3-9E5A-17FE6B6C222A}" type="slidenum">
              <a:rPr lang="zh-CN" altLang="en-US" smtClean="0"/>
              <a:pPr/>
              <a:t>37</a:t>
            </a:fld>
            <a:endParaRPr lang="zh-CN" altLang="en-US"/>
          </a:p>
        </p:txBody>
      </p:sp>
    </p:spTree>
    <p:extLst>
      <p:ext uri="{BB962C8B-B14F-4D97-AF65-F5344CB8AC3E}">
        <p14:creationId xmlns:p14="http://schemas.microsoft.com/office/powerpoint/2010/main" val="27226743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然后这个结果还是上面那个表。</a:t>
            </a:r>
            <a:endParaRPr lang="zh-CN" altLang="en-US" dirty="0"/>
          </a:p>
        </p:txBody>
      </p:sp>
      <p:sp>
        <p:nvSpPr>
          <p:cNvPr id="4" name="灯片编号占位符 3"/>
          <p:cNvSpPr>
            <a:spLocks noGrp="1"/>
          </p:cNvSpPr>
          <p:nvPr>
            <p:ph type="sldNum" sz="quarter" idx="10"/>
          </p:nvPr>
        </p:nvSpPr>
        <p:spPr/>
        <p:txBody>
          <a:bodyPr/>
          <a:lstStyle/>
          <a:p>
            <a:fld id="{995C4ECF-E487-44A3-9E5A-17FE6B6C222A}" type="slidenum">
              <a:rPr lang="zh-CN" altLang="en-US" smtClean="0"/>
              <a:pPr/>
              <a:t>38</a:t>
            </a:fld>
            <a:endParaRPr lang="zh-CN" altLang="en-US"/>
          </a:p>
        </p:txBody>
      </p:sp>
    </p:spTree>
    <p:extLst>
      <p:ext uri="{BB962C8B-B14F-4D97-AF65-F5344CB8AC3E}">
        <p14:creationId xmlns:p14="http://schemas.microsoft.com/office/powerpoint/2010/main" val="27226743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9218" name="备注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最后，我们做一下总结。</a:t>
            </a:r>
            <a:endParaRPr lang="en-US" altLang="zh-CN" dirty="0" smtClean="0"/>
          </a:p>
        </p:txBody>
      </p:sp>
      <p:sp>
        <p:nvSpPr>
          <p:cNvPr id="9219"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buFont typeface="Arial" pitchFamily="34" charset="0"/>
              <a:buNone/>
            </a:pPr>
            <a:fld id="{0D127574-9531-49C6-A61D-BAF7E25968EB}" type="slidenum">
              <a:rPr lang="zh-CN" altLang="en-US" sz="1800"/>
              <a:pPr>
                <a:buFont typeface="Arial" pitchFamily="34" charset="0"/>
                <a:buNone/>
              </a:pPr>
              <a:t>39</a:t>
            </a:fld>
            <a:endParaRPr lang="zh-CN" altLang="en-US" sz="18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首先给大家看几个最近比较火的技术，比如说虚拟现实、增强现实以及智能可穿戴设备。虚拟现实方面有</a:t>
            </a:r>
            <a:r>
              <a:rPr lang="en-US" altLang="zh-CN" dirty="0" smtClean="0"/>
              <a:t>Facebook</a:t>
            </a:r>
            <a:r>
              <a:rPr lang="zh-CN" altLang="en-US" dirty="0" smtClean="0"/>
              <a:t>的</a:t>
            </a:r>
            <a:r>
              <a:rPr lang="en-US" altLang="zh-CN" dirty="0" smtClean="0"/>
              <a:t>Oculus</a:t>
            </a:r>
            <a:r>
              <a:rPr lang="zh-CN" altLang="en-US" dirty="0" smtClean="0"/>
              <a:t>，增强现实有微软黑科技</a:t>
            </a:r>
            <a:r>
              <a:rPr lang="en-US" altLang="zh-CN" dirty="0" err="1" smtClean="0"/>
              <a:t>HoloLens</a:t>
            </a:r>
            <a:r>
              <a:rPr lang="zh-CN" altLang="en-US" dirty="0" smtClean="0"/>
              <a:t>以及一些智能的可穿戴设备。联想到这几年这么火的深度学习，我们有时会想，可不可以把深度学习应用在这些设备上。可是基于</a:t>
            </a:r>
            <a:r>
              <a:rPr lang="en-US" altLang="zh-CN" dirty="0" smtClean="0"/>
              <a:t>CNN</a:t>
            </a:r>
            <a:r>
              <a:rPr lang="zh-CN" altLang="en-US" dirty="0" smtClean="0"/>
              <a:t>的目标识别系统往往需要大量的内存以及计算资源，它们往往在一些基于</a:t>
            </a:r>
            <a:r>
              <a:rPr lang="en-US" altLang="zh-CN" dirty="0" smtClean="0"/>
              <a:t>GPU</a:t>
            </a:r>
            <a:r>
              <a:rPr lang="zh-CN" altLang="en-US" dirty="0" smtClean="0"/>
              <a:t>的设备上表现出色，却不能适用于小型的设备，比如说手机或者嵌入式电子设备。</a:t>
            </a:r>
            <a:endParaRPr lang="zh-CN" altLang="en-US" dirty="0"/>
          </a:p>
        </p:txBody>
      </p:sp>
      <p:sp>
        <p:nvSpPr>
          <p:cNvPr id="4" name="灯片编号占位符 3"/>
          <p:cNvSpPr>
            <a:spLocks noGrp="1"/>
          </p:cNvSpPr>
          <p:nvPr>
            <p:ph type="sldNum" sz="quarter" idx="10"/>
          </p:nvPr>
        </p:nvSpPr>
        <p:spPr/>
        <p:txBody>
          <a:bodyPr/>
          <a:lstStyle/>
          <a:p>
            <a:fld id="{995C4ECF-E487-44A3-9E5A-17FE6B6C222A}" type="slidenum">
              <a:rPr lang="zh-CN" altLang="en-US" smtClean="0"/>
              <a:pPr/>
              <a:t>4</a:t>
            </a:fld>
            <a:endParaRPr lang="zh-CN" altLang="en-US"/>
          </a:p>
        </p:txBody>
      </p:sp>
    </p:spTree>
    <p:extLst>
      <p:ext uri="{BB962C8B-B14F-4D97-AF65-F5344CB8AC3E}">
        <p14:creationId xmlns:p14="http://schemas.microsoft.com/office/powerpoint/2010/main" val="24799075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本文提出了一种简单、有效并且精确的二进制近似方法，提供了一种可以减少量化损失的网络结构，并且训练了一个神经网络去学习寻找权重的二进制值。这个方法把网络大小减少了</a:t>
            </a:r>
            <a:r>
              <a:rPr lang="en-US" altLang="zh-CN" dirty="0" smtClean="0"/>
              <a:t>32</a:t>
            </a:r>
            <a:r>
              <a:rPr lang="zh-CN" altLang="en-US" dirty="0" smtClean="0"/>
              <a:t>倍。还提出了一个结构，即</a:t>
            </a:r>
            <a:r>
              <a:rPr lang="en-US" altLang="zh-CN" dirty="0" smtClean="0"/>
              <a:t>XNOR-NET</a:t>
            </a:r>
            <a:r>
              <a:rPr lang="zh-CN" altLang="en-US" dirty="0" smtClean="0"/>
              <a:t>，这个网络的大部分操作都是位运算，</a:t>
            </a:r>
            <a:r>
              <a:rPr lang="en-US" altLang="zh-CN" sz="1200" kern="1200" dirty="0" smtClean="0">
                <a:solidFill>
                  <a:schemeClr val="tx1"/>
                </a:solidFill>
                <a:effectLst/>
                <a:latin typeface="+mn-lt"/>
                <a:ea typeface="+mn-ea"/>
                <a:cs typeface="+mn-cs"/>
              </a:rPr>
              <a:t>XNOR-Net </a:t>
            </a:r>
            <a:r>
              <a:rPr lang="zh-CN" altLang="en-US" sz="1200" kern="1200" dirty="0" smtClean="0">
                <a:solidFill>
                  <a:schemeClr val="tx1"/>
                </a:solidFill>
                <a:effectLst/>
                <a:latin typeface="+mn-lt"/>
                <a:ea typeface="+mn-ea"/>
                <a:cs typeface="+mn-cs"/>
              </a:rPr>
              <a:t>团队在自主搭建的轻型神经网络框架 </a:t>
            </a:r>
            <a:r>
              <a:rPr lang="en-US" altLang="zh-CN" sz="1200" kern="1200" dirty="0" err="1" smtClean="0">
                <a:solidFill>
                  <a:schemeClr val="tx1"/>
                </a:solidFill>
                <a:effectLst/>
                <a:latin typeface="+mn-lt"/>
                <a:ea typeface="+mn-ea"/>
                <a:cs typeface="+mn-cs"/>
              </a:rPr>
              <a:t>DarkNet</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中实现了在 </a:t>
            </a:r>
            <a:r>
              <a:rPr lang="en-US" altLang="zh-CN" sz="1200" kern="1200" dirty="0" smtClean="0">
                <a:solidFill>
                  <a:schemeClr val="tx1"/>
                </a:solidFill>
                <a:effectLst/>
                <a:latin typeface="+mn-lt"/>
                <a:ea typeface="+mn-ea"/>
                <a:cs typeface="+mn-cs"/>
              </a:rPr>
              <a:t>CPU </a:t>
            </a:r>
            <a:r>
              <a:rPr lang="zh-CN" altLang="en-US" sz="1200" kern="1200" dirty="0" smtClean="0">
                <a:solidFill>
                  <a:schemeClr val="tx1"/>
                </a:solidFill>
                <a:effectLst/>
                <a:latin typeface="+mn-lt"/>
                <a:ea typeface="+mn-ea"/>
                <a:cs typeface="+mn-cs"/>
              </a:rPr>
              <a:t>上 </a:t>
            </a:r>
            <a:r>
              <a:rPr lang="en-US" altLang="zh-CN" sz="1200" kern="1200" dirty="0" smtClean="0">
                <a:solidFill>
                  <a:schemeClr val="tx1"/>
                </a:solidFill>
                <a:effectLst/>
                <a:latin typeface="+mn-lt"/>
                <a:ea typeface="+mn-ea"/>
                <a:cs typeface="+mn-cs"/>
              </a:rPr>
              <a:t>58 </a:t>
            </a:r>
            <a:r>
              <a:rPr lang="zh-CN" altLang="en-US" sz="1200" kern="1200" dirty="0" smtClean="0">
                <a:solidFill>
                  <a:schemeClr val="tx1"/>
                </a:solidFill>
                <a:effectLst/>
                <a:latin typeface="+mn-lt"/>
                <a:ea typeface="+mn-ea"/>
                <a:cs typeface="+mn-cs"/>
              </a:rPr>
              <a:t>倍速度的提升，这意味着 </a:t>
            </a:r>
            <a:r>
              <a:rPr lang="en-US" altLang="zh-CN" sz="1200" kern="1200" dirty="0" smtClean="0">
                <a:solidFill>
                  <a:schemeClr val="tx1"/>
                </a:solidFill>
                <a:effectLst/>
                <a:latin typeface="+mn-lt"/>
                <a:ea typeface="+mn-ea"/>
                <a:cs typeface="+mn-cs"/>
              </a:rPr>
              <a:t>XNOR-Net </a:t>
            </a:r>
            <a:r>
              <a:rPr lang="zh-CN" altLang="en-US" sz="1200" kern="1200" dirty="0" smtClean="0">
                <a:solidFill>
                  <a:schemeClr val="tx1"/>
                </a:solidFill>
                <a:effectLst/>
                <a:latin typeface="+mn-lt"/>
                <a:ea typeface="+mn-ea"/>
                <a:cs typeface="+mn-cs"/>
              </a:rPr>
              <a:t>可以在小内存设备上完成实时任务。事实上，在 </a:t>
            </a:r>
            <a:r>
              <a:rPr lang="en-US" altLang="zh-CN" sz="1200" kern="1200" dirty="0" smtClean="0">
                <a:solidFill>
                  <a:schemeClr val="tx1"/>
                </a:solidFill>
                <a:effectLst/>
                <a:latin typeface="+mn-lt"/>
                <a:ea typeface="+mn-ea"/>
                <a:cs typeface="+mn-cs"/>
              </a:rPr>
              <a:t>2016 </a:t>
            </a:r>
            <a:r>
              <a:rPr lang="zh-CN" altLang="en-US" sz="1200" kern="1200" dirty="0" smtClean="0">
                <a:solidFill>
                  <a:schemeClr val="tx1"/>
                </a:solidFill>
                <a:effectLst/>
                <a:latin typeface="+mn-lt"/>
                <a:ea typeface="+mn-ea"/>
                <a:cs typeface="+mn-cs"/>
              </a:rPr>
              <a:t>计算机视觉大会上，</a:t>
            </a:r>
            <a:r>
              <a:rPr lang="en-US" altLang="zh-CN" sz="1200" kern="1200" dirty="0" smtClean="0">
                <a:solidFill>
                  <a:schemeClr val="tx1"/>
                </a:solidFill>
                <a:effectLst/>
                <a:latin typeface="+mn-lt"/>
                <a:ea typeface="+mn-ea"/>
                <a:cs typeface="+mn-cs"/>
              </a:rPr>
              <a:t>XNOR-Net </a:t>
            </a:r>
            <a:r>
              <a:rPr lang="zh-CN" altLang="en-US" sz="1200" kern="1200" dirty="0" smtClean="0">
                <a:solidFill>
                  <a:schemeClr val="tx1"/>
                </a:solidFill>
                <a:effectLst/>
                <a:latin typeface="+mn-lt"/>
                <a:ea typeface="+mn-ea"/>
                <a:cs typeface="+mn-cs"/>
              </a:rPr>
              <a:t>团队把 </a:t>
            </a:r>
            <a:r>
              <a:rPr lang="en-US" altLang="zh-CN" sz="1200" kern="1200" dirty="0" err="1" smtClean="0">
                <a:solidFill>
                  <a:schemeClr val="tx1"/>
                </a:solidFill>
                <a:effectLst/>
                <a:latin typeface="+mn-lt"/>
                <a:ea typeface="+mn-ea"/>
                <a:cs typeface="+mn-cs"/>
              </a:rPr>
              <a:t>yolo</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目标检测算法的 </a:t>
            </a:r>
            <a:r>
              <a:rPr lang="en-US" altLang="zh-CN" sz="1200" kern="1200" dirty="0" err="1" smtClean="0">
                <a:solidFill>
                  <a:schemeClr val="tx1"/>
                </a:solidFill>
                <a:effectLst/>
                <a:latin typeface="+mn-lt"/>
                <a:ea typeface="+mn-ea"/>
                <a:cs typeface="+mn-cs"/>
              </a:rPr>
              <a:t>xnor</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版本在 </a:t>
            </a:r>
            <a:r>
              <a:rPr lang="en-US" altLang="zh-CN" sz="1200" kern="1200" dirty="0" err="1" smtClean="0">
                <a:solidFill>
                  <a:schemeClr val="tx1"/>
                </a:solidFill>
                <a:effectLst/>
                <a:latin typeface="+mn-lt"/>
                <a:ea typeface="+mn-ea"/>
                <a:cs typeface="+mn-cs"/>
              </a:rPr>
              <a:t>iphone</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上面做到了实时探测</a:t>
            </a:r>
            <a:r>
              <a:rPr lang="zh-CN" altLang="en-US" dirty="0" smtClean="0"/>
              <a:t> ，效果还不错。到底这种二值化的网络模型能否在人工智能领域火起来，还需要时间来证明。</a:t>
            </a:r>
            <a:endParaRPr lang="zh-CN" altLang="en-US" dirty="0"/>
          </a:p>
        </p:txBody>
      </p:sp>
      <p:sp>
        <p:nvSpPr>
          <p:cNvPr id="4" name="灯片编号占位符 3"/>
          <p:cNvSpPr>
            <a:spLocks noGrp="1"/>
          </p:cNvSpPr>
          <p:nvPr>
            <p:ph type="sldNum" sz="quarter" idx="10"/>
          </p:nvPr>
        </p:nvSpPr>
        <p:spPr/>
        <p:txBody>
          <a:bodyPr/>
          <a:lstStyle/>
          <a:p>
            <a:fld id="{995C4ECF-E487-44A3-9E5A-17FE6B6C222A}" type="slidenum">
              <a:rPr lang="zh-CN" altLang="en-US" smtClean="0"/>
              <a:pPr/>
              <a:t>40</a:t>
            </a:fld>
            <a:endParaRPr lang="zh-CN" altLang="en-US"/>
          </a:p>
        </p:txBody>
      </p:sp>
    </p:spTree>
    <p:extLst>
      <p:ext uri="{BB962C8B-B14F-4D97-AF65-F5344CB8AC3E}">
        <p14:creationId xmlns:p14="http://schemas.microsoft.com/office/powerpoint/2010/main" val="27226743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75778" name="备注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75779"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58D652F-560D-4D6C-AEF8-87C099CF8AEA}" type="slidenum">
              <a:rPr lang="zh-CN" altLang="en-US"/>
              <a:pPr/>
              <a:t>41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比如说，</a:t>
            </a:r>
            <a:r>
              <a:rPr lang="en-US" altLang="zh-CN" dirty="0" smtClean="0"/>
              <a:t>AlexNet</a:t>
            </a:r>
            <a:r>
              <a:rPr lang="zh-CN" altLang="en-US" dirty="0" smtClean="0"/>
              <a:t>具有六千一百万的参数，处理一张长宽为</a:t>
            </a:r>
            <a:r>
              <a:rPr lang="en-US" altLang="zh-CN" dirty="0" smtClean="0"/>
              <a:t>224</a:t>
            </a:r>
            <a:r>
              <a:rPr lang="zh-CN" altLang="en-US" dirty="0" smtClean="0"/>
              <a:t>的彩色图片需要超过十亿次浮点运算。需要消耗大量的内存，电量、以及计算资源，这对于手机等移动设备来说，显然负担过重了。</a:t>
            </a:r>
            <a:r>
              <a:rPr lang="en-US" altLang="zh-CN" dirty="0" smtClean="0"/>
              <a:t>【</a:t>
            </a:r>
            <a:r>
              <a:rPr lang="zh-CN" altLang="en-US" dirty="0" smtClean="0"/>
              <a:t>下一个</a:t>
            </a:r>
            <a:r>
              <a:rPr lang="en-US" altLang="zh-CN" dirty="0" smtClean="0"/>
              <a:t>】</a:t>
            </a:r>
            <a:r>
              <a:rPr lang="zh-CN" altLang="en-US" dirty="0" smtClean="0"/>
              <a:t>二值神经网络是神经网络“小型化”探索中重要的一个方向。神经网络中有两个部分可以被二值化，一是网络的权值，二是网络的中间结果。通过把单精度浮点的系数变成正</a:t>
            </a:r>
            <a:r>
              <a:rPr lang="en-US" altLang="zh-CN" dirty="0" smtClean="0"/>
              <a:t>1</a:t>
            </a:r>
            <a:r>
              <a:rPr lang="zh-CN" altLang="en-US" dirty="0" smtClean="0"/>
              <a:t>或负</a:t>
            </a:r>
            <a:r>
              <a:rPr lang="en-US" altLang="zh-CN" dirty="0" smtClean="0"/>
              <a:t>1</a:t>
            </a:r>
            <a:r>
              <a:rPr lang="zh-CN" altLang="en-US" dirty="0" smtClean="0"/>
              <a:t>，二值化的权值只需要</a:t>
            </a:r>
            <a:r>
              <a:rPr lang="en-US" altLang="zh-CN" dirty="0" smtClean="0"/>
              <a:t>1</a:t>
            </a:r>
            <a:r>
              <a:rPr lang="zh-CN" altLang="en-US" dirty="0" smtClean="0"/>
              <a:t>个</a:t>
            </a:r>
            <a:r>
              <a:rPr lang="en-US" altLang="zh-CN" dirty="0" smtClean="0"/>
              <a:t>bit</a:t>
            </a:r>
            <a:r>
              <a:rPr lang="zh-CN" altLang="en-US" dirty="0" smtClean="0"/>
              <a:t>就可以存下来了，相比于之前的</a:t>
            </a:r>
            <a:r>
              <a:rPr lang="en-US" altLang="zh-CN" dirty="0" smtClean="0"/>
              <a:t>32bit</a:t>
            </a:r>
            <a:r>
              <a:rPr lang="zh-CN" altLang="en-US" dirty="0" smtClean="0"/>
              <a:t>，存储大小变为原来的</a:t>
            </a:r>
            <a:r>
              <a:rPr lang="en-US" altLang="zh-CN" dirty="0" smtClean="0"/>
              <a:t>1/32</a:t>
            </a:r>
            <a:r>
              <a:rPr lang="zh-CN" altLang="en-US" dirty="0" smtClean="0"/>
              <a:t>。另一方面，如果中间结果也变为二值，由于大部分计算都在</a:t>
            </a:r>
            <a:r>
              <a:rPr lang="en-US" altLang="zh-CN" dirty="0" smtClean="0"/>
              <a:t>1</a:t>
            </a:r>
            <a:r>
              <a:rPr lang="zh-CN" altLang="en-US" dirty="0" smtClean="0"/>
              <a:t>和</a:t>
            </a:r>
            <a:r>
              <a:rPr lang="en-US" altLang="zh-CN" dirty="0" smtClean="0"/>
              <a:t>-1</a:t>
            </a:r>
            <a:r>
              <a:rPr lang="zh-CN" altLang="en-US" dirty="0" smtClean="0"/>
              <a:t>之间进行，可以将浮点计算替换成整数位运算。本文的主要思想是对神经网络中的权重进行二值化。目的是找到一种进行二进制操作的最优近似。然后在</a:t>
            </a:r>
            <a:r>
              <a:rPr lang="en-US" altLang="zh-CN" dirty="0" smtClean="0"/>
              <a:t>ImageNet</a:t>
            </a:r>
            <a:r>
              <a:rPr lang="zh-CN" altLang="en-US" baseline="0" dirty="0" smtClean="0"/>
              <a:t>数据集上与几个标准的网络进行比照。本文一共提出了两个二值化网络，一个二进制权值网络</a:t>
            </a:r>
            <a:r>
              <a:rPr lang="en-US" altLang="zh-CN" baseline="0" dirty="0" smtClean="0"/>
              <a:t>BWN</a:t>
            </a:r>
            <a:r>
              <a:rPr lang="zh-CN" altLang="en-US" baseline="0" dirty="0" smtClean="0"/>
              <a:t>一个是</a:t>
            </a:r>
            <a:r>
              <a:rPr lang="en-US" altLang="zh-CN" baseline="0" dirty="0" err="1" smtClean="0"/>
              <a:t>Xnor</a:t>
            </a:r>
            <a:r>
              <a:rPr lang="zh-CN" altLang="en-US" baseline="0" dirty="0" smtClean="0"/>
              <a:t>网络。</a:t>
            </a:r>
            <a:endParaRPr lang="zh-CN" altLang="en-US" dirty="0"/>
          </a:p>
        </p:txBody>
      </p:sp>
      <p:sp>
        <p:nvSpPr>
          <p:cNvPr id="4" name="灯片编号占位符 3"/>
          <p:cNvSpPr>
            <a:spLocks noGrp="1"/>
          </p:cNvSpPr>
          <p:nvPr>
            <p:ph type="sldNum" sz="quarter" idx="10"/>
          </p:nvPr>
        </p:nvSpPr>
        <p:spPr/>
        <p:txBody>
          <a:bodyPr/>
          <a:lstStyle/>
          <a:p>
            <a:fld id="{995C4ECF-E487-44A3-9E5A-17FE6B6C222A}" type="slidenum">
              <a:rPr lang="zh-CN" altLang="en-US" smtClean="0"/>
              <a:pPr/>
              <a:t>5</a:t>
            </a:fld>
            <a:endParaRPr lang="zh-CN" altLang="en-US"/>
          </a:p>
        </p:txBody>
      </p:sp>
    </p:spTree>
    <p:extLst>
      <p:ext uri="{BB962C8B-B14F-4D97-AF65-F5344CB8AC3E}">
        <p14:creationId xmlns:p14="http://schemas.microsoft.com/office/powerpoint/2010/main" val="2419287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BWN</a:t>
            </a:r>
            <a:r>
              <a:rPr lang="zh-CN" altLang="en-US" dirty="0" smtClean="0"/>
              <a:t>网络是把所有的权重值都二值化了，在内存消耗上，降低了</a:t>
            </a:r>
            <a:r>
              <a:rPr lang="en-US" altLang="zh-CN" dirty="0" smtClean="0"/>
              <a:t>32</a:t>
            </a:r>
            <a:r>
              <a:rPr lang="zh-CN" altLang="en-US" dirty="0" smtClean="0"/>
              <a:t>倍。把原来的具有加减乘的卷积运算变成了只有加和减的卷积运算。可以获得两倍加速。</a:t>
            </a:r>
            <a:endParaRPr lang="zh-CN" altLang="en-US" dirty="0"/>
          </a:p>
        </p:txBody>
      </p:sp>
      <p:sp>
        <p:nvSpPr>
          <p:cNvPr id="4" name="灯片编号占位符 3"/>
          <p:cNvSpPr>
            <a:spLocks noGrp="1"/>
          </p:cNvSpPr>
          <p:nvPr>
            <p:ph type="sldNum" sz="quarter" idx="10"/>
          </p:nvPr>
        </p:nvSpPr>
        <p:spPr/>
        <p:txBody>
          <a:bodyPr/>
          <a:lstStyle/>
          <a:p>
            <a:fld id="{995C4ECF-E487-44A3-9E5A-17FE6B6C222A}" type="slidenum">
              <a:rPr lang="zh-CN" altLang="en-US" smtClean="0"/>
              <a:pPr/>
              <a:t>6</a:t>
            </a:fld>
            <a:endParaRPr lang="zh-CN" altLang="en-US"/>
          </a:p>
        </p:txBody>
      </p:sp>
    </p:spTree>
    <p:extLst>
      <p:ext uri="{BB962C8B-B14F-4D97-AF65-F5344CB8AC3E}">
        <p14:creationId xmlns:p14="http://schemas.microsoft.com/office/powerpoint/2010/main" val="1283224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XNOR</a:t>
            </a:r>
            <a:r>
              <a:rPr lang="zh-CN" altLang="en-US" dirty="0" smtClean="0"/>
              <a:t>网络是把权重以及卷积层和全连接层的输入进行二值化。二值化之后就会使卷积操作非常有效率。如果所有的卷积操作都是二进制的值，那么卷积就可以用</a:t>
            </a:r>
            <a:r>
              <a:rPr lang="en-US" altLang="zh-CN" dirty="0" smtClean="0"/>
              <a:t>XNOR</a:t>
            </a:r>
            <a:r>
              <a:rPr lang="zh-CN" altLang="en-US" dirty="0" smtClean="0"/>
              <a:t>以及</a:t>
            </a:r>
            <a:r>
              <a:rPr lang="en-US" altLang="zh-CN" dirty="0" err="1" smtClean="0"/>
              <a:t>bitcount</a:t>
            </a:r>
            <a:r>
              <a:rPr lang="zh-CN" altLang="en-US" dirty="0" smtClean="0"/>
              <a:t>进行估计。它可以节约</a:t>
            </a:r>
            <a:r>
              <a:rPr lang="en-US" altLang="zh-CN" dirty="0" smtClean="0"/>
              <a:t>58</a:t>
            </a:r>
            <a:r>
              <a:rPr lang="zh-CN" altLang="en-US" dirty="0" smtClean="0"/>
              <a:t>倍的时间，这就意味着它只需要很小的内存，并且不需要</a:t>
            </a:r>
            <a:r>
              <a:rPr lang="en-US" altLang="zh-CN" dirty="0" smtClean="0"/>
              <a:t>GPU</a:t>
            </a:r>
            <a:r>
              <a:rPr lang="zh-CN" altLang="en-US" dirty="0" smtClean="0"/>
              <a:t>就可以有效运行。</a:t>
            </a:r>
            <a:endParaRPr lang="zh-CN" altLang="en-US" dirty="0"/>
          </a:p>
        </p:txBody>
      </p:sp>
      <p:sp>
        <p:nvSpPr>
          <p:cNvPr id="4" name="灯片编号占位符 3"/>
          <p:cNvSpPr>
            <a:spLocks noGrp="1"/>
          </p:cNvSpPr>
          <p:nvPr>
            <p:ph type="sldNum" sz="quarter" idx="10"/>
          </p:nvPr>
        </p:nvSpPr>
        <p:spPr/>
        <p:txBody>
          <a:bodyPr/>
          <a:lstStyle/>
          <a:p>
            <a:fld id="{995C4ECF-E487-44A3-9E5A-17FE6B6C222A}" type="slidenum">
              <a:rPr lang="zh-CN" altLang="en-US" smtClean="0"/>
              <a:pPr/>
              <a:t>7</a:t>
            </a:fld>
            <a:endParaRPr lang="zh-CN" altLang="en-US"/>
          </a:p>
        </p:txBody>
      </p:sp>
    </p:spTree>
    <p:extLst>
      <p:ext uri="{BB962C8B-B14F-4D97-AF65-F5344CB8AC3E}">
        <p14:creationId xmlns:p14="http://schemas.microsoft.com/office/powerpoint/2010/main" val="2722674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本文所提出的这种方法比目前最棒的二值化方法都要好，在</a:t>
            </a:r>
            <a:r>
              <a:rPr lang="en-US" altLang="zh-CN" dirty="0" smtClean="0"/>
              <a:t>top1</a:t>
            </a:r>
            <a:r>
              <a:rPr lang="zh-CN" altLang="en-US" dirty="0" smtClean="0"/>
              <a:t>分类的精确度上，超出了它们</a:t>
            </a:r>
            <a:r>
              <a:rPr lang="en-US" altLang="zh-CN" dirty="0" smtClean="0"/>
              <a:t>16.3%</a:t>
            </a:r>
            <a:r>
              <a:rPr lang="zh-CN" altLang="en-US" dirty="0" smtClean="0"/>
              <a:t>。</a:t>
            </a:r>
            <a:r>
              <a:rPr lang="en-US" altLang="zh-CN" dirty="0" smtClean="0"/>
              <a:t>【</a:t>
            </a:r>
            <a:r>
              <a:rPr lang="zh-CN" altLang="en-US" dirty="0" smtClean="0"/>
              <a:t>下一个</a:t>
            </a:r>
            <a:r>
              <a:rPr lang="en-US" altLang="zh-CN" dirty="0" smtClean="0"/>
              <a:t>】</a:t>
            </a:r>
            <a:r>
              <a:rPr lang="zh-CN" altLang="en-US" dirty="0" smtClean="0"/>
              <a:t>本文</a:t>
            </a:r>
            <a:r>
              <a:rPr lang="zh-CN" altLang="en-US" baseline="0" dirty="0" smtClean="0"/>
              <a:t>的贡献共有两点，一是提出了一种二值化卷积神经网络权重的新方式，并表示了其优点。二是介绍了</a:t>
            </a:r>
            <a:r>
              <a:rPr lang="en-US" altLang="zh-CN" baseline="0" dirty="0" smtClean="0"/>
              <a:t>XNOR-Net</a:t>
            </a:r>
            <a:r>
              <a:rPr lang="zh-CN" altLang="en-US" baseline="0" dirty="0" smtClean="0"/>
              <a:t>，这是一种二值化的深度神经模型，这种模型具有类似于标准神经网络的精确度并且更加的有效率。</a:t>
            </a:r>
            <a:endParaRPr lang="zh-CN" altLang="en-US" dirty="0"/>
          </a:p>
        </p:txBody>
      </p:sp>
      <p:sp>
        <p:nvSpPr>
          <p:cNvPr id="4" name="灯片编号占位符 3"/>
          <p:cNvSpPr>
            <a:spLocks noGrp="1"/>
          </p:cNvSpPr>
          <p:nvPr>
            <p:ph type="sldNum" sz="quarter" idx="10"/>
          </p:nvPr>
        </p:nvSpPr>
        <p:spPr/>
        <p:txBody>
          <a:bodyPr/>
          <a:lstStyle/>
          <a:p>
            <a:fld id="{995C4ECF-E487-44A3-9E5A-17FE6B6C222A}" type="slidenum">
              <a:rPr lang="zh-CN" altLang="en-US" smtClean="0"/>
              <a:pPr/>
              <a:t>8</a:t>
            </a:fld>
            <a:endParaRPr lang="zh-CN" altLang="en-US"/>
          </a:p>
        </p:txBody>
      </p:sp>
    </p:spTree>
    <p:extLst>
      <p:ext uri="{BB962C8B-B14F-4D97-AF65-F5344CB8AC3E}">
        <p14:creationId xmlns:p14="http://schemas.microsoft.com/office/powerpoint/2010/main" val="2722674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介绍相关工作。在深度神经网络中，往往会有大量的冗余，这会导致计算的低下，以及内存的大量使用。所以好多的方法被提出来解决这些问题。比如说浅层网络、压缩预训练的深度网络、设计小型的层、量化参数以及网络的二值化。</a:t>
            </a:r>
            <a:endParaRPr lang="zh-CN" altLang="en-US" dirty="0"/>
          </a:p>
        </p:txBody>
      </p:sp>
      <p:sp>
        <p:nvSpPr>
          <p:cNvPr id="4" name="灯片编号占位符 3"/>
          <p:cNvSpPr>
            <a:spLocks noGrp="1"/>
          </p:cNvSpPr>
          <p:nvPr>
            <p:ph type="sldNum" sz="quarter" idx="10"/>
          </p:nvPr>
        </p:nvSpPr>
        <p:spPr/>
        <p:txBody>
          <a:bodyPr/>
          <a:lstStyle/>
          <a:p>
            <a:fld id="{995C4ECF-E487-44A3-9E5A-17FE6B6C222A}" type="slidenum">
              <a:rPr lang="zh-CN" altLang="en-US" smtClean="0"/>
              <a:pPr/>
              <a:t>9</a:t>
            </a:fld>
            <a:endParaRPr lang="zh-CN" altLang="en-US"/>
          </a:p>
        </p:txBody>
      </p:sp>
    </p:spTree>
    <p:extLst>
      <p:ext uri="{BB962C8B-B14F-4D97-AF65-F5344CB8AC3E}">
        <p14:creationId xmlns:p14="http://schemas.microsoft.com/office/powerpoint/2010/main" val="27226743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Rectangle 2" descr="Light horizontal"/>
          <p:cNvSpPr>
            <a:spLocks noChangeArrowheads="1"/>
          </p:cNvSpPr>
          <p:nvPr/>
        </p:nvSpPr>
        <p:spPr bwMode="auto">
          <a:xfrm>
            <a:off x="0" y="0"/>
            <a:ext cx="9144000" cy="32258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nvGrpSpPr>
          <p:cNvPr id="5" name="Group 3"/>
          <p:cNvGrpSpPr>
            <a:grpSpLocks/>
          </p:cNvGrpSpPr>
          <p:nvPr/>
        </p:nvGrpSpPr>
        <p:grpSpPr bwMode="auto">
          <a:xfrm>
            <a:off x="4038600" y="152400"/>
            <a:ext cx="4953000" cy="2743200"/>
            <a:chOff x="0" y="0"/>
            <a:chExt cx="2570" cy="1488"/>
          </a:xfrm>
        </p:grpSpPr>
        <p:sp>
          <p:nvSpPr>
            <p:cNvPr id="6" name="Freeform 4"/>
            <p:cNvSpPr>
              <a:spLocks noChangeArrowheads="1"/>
            </p:cNvSpPr>
            <p:nvPr/>
          </p:nvSpPr>
          <p:spPr bwMode="auto">
            <a:xfrm>
              <a:off x="0" y="0"/>
              <a:ext cx="1062" cy="1488"/>
            </a:xfrm>
            <a:custGeom>
              <a:avLst/>
              <a:gdLst>
                <a:gd name="T0" fmla="*/ 1166 w 1280"/>
                <a:gd name="T1" fmla="*/ 14 h 1782"/>
                <a:gd name="T2" fmla="*/ 1060 w 1280"/>
                <a:gd name="T3" fmla="*/ 40 h 1782"/>
                <a:gd name="T4" fmla="*/ 916 w 1280"/>
                <a:gd name="T5" fmla="*/ 14 h 1782"/>
                <a:gd name="T6" fmla="*/ 728 w 1280"/>
                <a:gd name="T7" fmla="*/ 64 h 1782"/>
                <a:gd name="T8" fmla="*/ 656 w 1280"/>
                <a:gd name="T9" fmla="*/ 102 h 1782"/>
                <a:gd name="T10" fmla="*/ 670 w 1280"/>
                <a:gd name="T11" fmla="*/ 148 h 1782"/>
                <a:gd name="T12" fmla="*/ 546 w 1280"/>
                <a:gd name="T13" fmla="*/ 90 h 1782"/>
                <a:gd name="T14" fmla="*/ 576 w 1280"/>
                <a:gd name="T15" fmla="*/ 124 h 1782"/>
                <a:gd name="T16" fmla="*/ 536 w 1280"/>
                <a:gd name="T17" fmla="*/ 136 h 1782"/>
                <a:gd name="T18" fmla="*/ 582 w 1280"/>
                <a:gd name="T19" fmla="*/ 172 h 1782"/>
                <a:gd name="T20" fmla="*/ 634 w 1280"/>
                <a:gd name="T21" fmla="*/ 180 h 1782"/>
                <a:gd name="T22" fmla="*/ 678 w 1280"/>
                <a:gd name="T23" fmla="*/ 250 h 1782"/>
                <a:gd name="T24" fmla="*/ 496 w 1280"/>
                <a:gd name="T25" fmla="*/ 284 h 1782"/>
                <a:gd name="T26" fmla="*/ 330 w 1280"/>
                <a:gd name="T27" fmla="*/ 266 h 1782"/>
                <a:gd name="T28" fmla="*/ 34 w 1280"/>
                <a:gd name="T29" fmla="*/ 256 h 1782"/>
                <a:gd name="T30" fmla="*/ 56 w 1280"/>
                <a:gd name="T31" fmla="*/ 358 h 1782"/>
                <a:gd name="T32" fmla="*/ 62 w 1280"/>
                <a:gd name="T33" fmla="*/ 432 h 1782"/>
                <a:gd name="T34" fmla="*/ 96 w 1280"/>
                <a:gd name="T35" fmla="*/ 438 h 1782"/>
                <a:gd name="T36" fmla="*/ 124 w 1280"/>
                <a:gd name="T37" fmla="*/ 392 h 1782"/>
                <a:gd name="T38" fmla="*/ 130 w 1280"/>
                <a:gd name="T39" fmla="*/ 408 h 1782"/>
                <a:gd name="T40" fmla="*/ 182 w 1280"/>
                <a:gd name="T41" fmla="*/ 412 h 1782"/>
                <a:gd name="T42" fmla="*/ 260 w 1280"/>
                <a:gd name="T43" fmla="*/ 464 h 1782"/>
                <a:gd name="T44" fmla="*/ 330 w 1280"/>
                <a:gd name="T45" fmla="*/ 546 h 1782"/>
                <a:gd name="T46" fmla="*/ 400 w 1280"/>
                <a:gd name="T47" fmla="*/ 718 h 1782"/>
                <a:gd name="T48" fmla="*/ 502 w 1280"/>
                <a:gd name="T49" fmla="*/ 830 h 1782"/>
                <a:gd name="T50" fmla="*/ 576 w 1280"/>
                <a:gd name="T51" fmla="*/ 944 h 1782"/>
                <a:gd name="T52" fmla="*/ 766 w 1280"/>
                <a:gd name="T53" fmla="*/ 1072 h 1782"/>
                <a:gd name="T54" fmla="*/ 850 w 1280"/>
                <a:gd name="T55" fmla="*/ 1406 h 1782"/>
                <a:gd name="T56" fmla="*/ 814 w 1280"/>
                <a:gd name="T57" fmla="*/ 1776 h 1782"/>
                <a:gd name="T58" fmla="*/ 864 w 1280"/>
                <a:gd name="T59" fmla="*/ 1652 h 1782"/>
                <a:gd name="T60" fmla="*/ 914 w 1280"/>
                <a:gd name="T61" fmla="*/ 1578 h 1782"/>
                <a:gd name="T62" fmla="*/ 1084 w 1280"/>
                <a:gd name="T63" fmla="*/ 1356 h 1782"/>
                <a:gd name="T64" fmla="*/ 1112 w 1280"/>
                <a:gd name="T65" fmla="*/ 1180 h 1782"/>
                <a:gd name="T66" fmla="*/ 996 w 1280"/>
                <a:gd name="T67" fmla="*/ 1106 h 1782"/>
                <a:gd name="T68" fmla="*/ 838 w 1280"/>
                <a:gd name="T69" fmla="*/ 1024 h 1782"/>
                <a:gd name="T70" fmla="*/ 694 w 1280"/>
                <a:gd name="T71" fmla="*/ 974 h 1782"/>
                <a:gd name="T72" fmla="*/ 598 w 1280"/>
                <a:gd name="T73" fmla="*/ 940 h 1782"/>
                <a:gd name="T74" fmla="*/ 656 w 1280"/>
                <a:gd name="T75" fmla="*/ 800 h 1782"/>
                <a:gd name="T76" fmla="*/ 760 w 1280"/>
                <a:gd name="T77" fmla="*/ 732 h 1782"/>
                <a:gd name="T78" fmla="*/ 870 w 1280"/>
                <a:gd name="T79" fmla="*/ 602 h 1782"/>
                <a:gd name="T80" fmla="*/ 862 w 1280"/>
                <a:gd name="T81" fmla="*/ 634 h 1782"/>
                <a:gd name="T82" fmla="*/ 896 w 1280"/>
                <a:gd name="T83" fmla="*/ 594 h 1782"/>
                <a:gd name="T84" fmla="*/ 946 w 1280"/>
                <a:gd name="T85" fmla="*/ 528 h 1782"/>
                <a:gd name="T86" fmla="*/ 948 w 1280"/>
                <a:gd name="T87" fmla="*/ 576 h 1782"/>
                <a:gd name="T88" fmla="*/ 992 w 1280"/>
                <a:gd name="T89" fmla="*/ 584 h 1782"/>
                <a:gd name="T90" fmla="*/ 978 w 1280"/>
                <a:gd name="T91" fmla="*/ 524 h 1782"/>
                <a:gd name="T92" fmla="*/ 914 w 1280"/>
                <a:gd name="T93" fmla="*/ 472 h 1782"/>
                <a:gd name="T94" fmla="*/ 852 w 1280"/>
                <a:gd name="T95" fmla="*/ 434 h 1782"/>
                <a:gd name="T96" fmla="*/ 792 w 1280"/>
                <a:gd name="T97" fmla="*/ 442 h 1782"/>
                <a:gd name="T98" fmla="*/ 662 w 1280"/>
                <a:gd name="T99" fmla="*/ 460 h 1782"/>
                <a:gd name="T100" fmla="*/ 690 w 1280"/>
                <a:gd name="T101" fmla="*/ 336 h 1782"/>
                <a:gd name="T102" fmla="*/ 730 w 1280"/>
                <a:gd name="T103" fmla="*/ 284 h 1782"/>
                <a:gd name="T104" fmla="*/ 792 w 1280"/>
                <a:gd name="T105" fmla="*/ 266 h 1782"/>
                <a:gd name="T106" fmla="*/ 848 w 1280"/>
                <a:gd name="T107" fmla="*/ 378 h 1782"/>
                <a:gd name="T108" fmla="*/ 912 w 1280"/>
                <a:gd name="T109" fmla="*/ 340 h 1782"/>
                <a:gd name="T110" fmla="*/ 784 w 1280"/>
                <a:gd name="T111" fmla="*/ 216 h 1782"/>
                <a:gd name="T112" fmla="*/ 708 w 1280"/>
                <a:gd name="T113" fmla="*/ 164 h 1782"/>
                <a:gd name="T114" fmla="*/ 818 w 1280"/>
                <a:gd name="T115" fmla="*/ 88 h 1782"/>
                <a:gd name="T116" fmla="*/ 838 w 1280"/>
                <a:gd name="T117" fmla="*/ 130 h 1782"/>
                <a:gd name="T118" fmla="*/ 988 w 1280"/>
                <a:gd name="T119" fmla="*/ 234 h 1782"/>
                <a:gd name="T120" fmla="*/ 1014 w 1280"/>
                <a:gd name="T121" fmla="*/ 388 h 1782"/>
                <a:gd name="T122" fmla="*/ 1176 w 1280"/>
                <a:gd name="T123" fmla="*/ 278 h 1782"/>
                <a:gd name="T124" fmla="*/ 1274 w 1280"/>
                <a:gd name="T125" fmla="*/ 164 h 1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80" h="1782">
                  <a:moveTo>
                    <a:pt x="1214" y="64"/>
                  </a:moveTo>
                  <a:lnTo>
                    <a:pt x="1230" y="60"/>
                  </a:lnTo>
                  <a:lnTo>
                    <a:pt x="1244" y="54"/>
                  </a:lnTo>
                  <a:lnTo>
                    <a:pt x="1254" y="44"/>
                  </a:lnTo>
                  <a:lnTo>
                    <a:pt x="1256" y="30"/>
                  </a:lnTo>
                  <a:lnTo>
                    <a:pt x="1250" y="12"/>
                  </a:lnTo>
                  <a:lnTo>
                    <a:pt x="1238" y="22"/>
                  </a:lnTo>
                  <a:lnTo>
                    <a:pt x="1226" y="24"/>
                  </a:lnTo>
                  <a:lnTo>
                    <a:pt x="1212" y="20"/>
                  </a:lnTo>
                  <a:lnTo>
                    <a:pt x="1198" y="16"/>
                  </a:lnTo>
                  <a:lnTo>
                    <a:pt x="1184" y="14"/>
                  </a:lnTo>
                  <a:lnTo>
                    <a:pt x="1166" y="14"/>
                  </a:lnTo>
                  <a:lnTo>
                    <a:pt x="1146" y="16"/>
                  </a:lnTo>
                  <a:lnTo>
                    <a:pt x="1130" y="18"/>
                  </a:lnTo>
                  <a:lnTo>
                    <a:pt x="1116" y="16"/>
                  </a:lnTo>
                  <a:lnTo>
                    <a:pt x="1100" y="16"/>
                  </a:lnTo>
                  <a:lnTo>
                    <a:pt x="1086" y="14"/>
                  </a:lnTo>
                  <a:lnTo>
                    <a:pt x="1074" y="18"/>
                  </a:lnTo>
                  <a:lnTo>
                    <a:pt x="1070" y="20"/>
                  </a:lnTo>
                  <a:lnTo>
                    <a:pt x="1066" y="24"/>
                  </a:lnTo>
                  <a:lnTo>
                    <a:pt x="1064" y="30"/>
                  </a:lnTo>
                  <a:lnTo>
                    <a:pt x="1062" y="34"/>
                  </a:lnTo>
                  <a:lnTo>
                    <a:pt x="1060" y="38"/>
                  </a:lnTo>
                  <a:lnTo>
                    <a:pt x="1060" y="40"/>
                  </a:lnTo>
                  <a:lnTo>
                    <a:pt x="1036" y="44"/>
                  </a:lnTo>
                  <a:lnTo>
                    <a:pt x="1012" y="44"/>
                  </a:lnTo>
                  <a:lnTo>
                    <a:pt x="986" y="46"/>
                  </a:lnTo>
                  <a:lnTo>
                    <a:pt x="960" y="50"/>
                  </a:lnTo>
                  <a:lnTo>
                    <a:pt x="936" y="58"/>
                  </a:lnTo>
                  <a:lnTo>
                    <a:pt x="912" y="62"/>
                  </a:lnTo>
                  <a:lnTo>
                    <a:pt x="884" y="62"/>
                  </a:lnTo>
                  <a:lnTo>
                    <a:pt x="886" y="48"/>
                  </a:lnTo>
                  <a:lnTo>
                    <a:pt x="894" y="38"/>
                  </a:lnTo>
                  <a:lnTo>
                    <a:pt x="902" y="30"/>
                  </a:lnTo>
                  <a:lnTo>
                    <a:pt x="910" y="22"/>
                  </a:lnTo>
                  <a:lnTo>
                    <a:pt x="916" y="14"/>
                  </a:lnTo>
                  <a:lnTo>
                    <a:pt x="916" y="0"/>
                  </a:lnTo>
                  <a:lnTo>
                    <a:pt x="882" y="0"/>
                  </a:lnTo>
                  <a:lnTo>
                    <a:pt x="844" y="6"/>
                  </a:lnTo>
                  <a:lnTo>
                    <a:pt x="810" y="12"/>
                  </a:lnTo>
                  <a:lnTo>
                    <a:pt x="790" y="16"/>
                  </a:lnTo>
                  <a:lnTo>
                    <a:pt x="766" y="18"/>
                  </a:lnTo>
                  <a:lnTo>
                    <a:pt x="738" y="20"/>
                  </a:lnTo>
                  <a:lnTo>
                    <a:pt x="712" y="26"/>
                  </a:lnTo>
                  <a:lnTo>
                    <a:pt x="690" y="34"/>
                  </a:lnTo>
                  <a:lnTo>
                    <a:pt x="676" y="46"/>
                  </a:lnTo>
                  <a:lnTo>
                    <a:pt x="700" y="56"/>
                  </a:lnTo>
                  <a:lnTo>
                    <a:pt x="728" y="64"/>
                  </a:lnTo>
                  <a:lnTo>
                    <a:pt x="754" y="68"/>
                  </a:lnTo>
                  <a:lnTo>
                    <a:pt x="728" y="68"/>
                  </a:lnTo>
                  <a:lnTo>
                    <a:pt x="702" y="70"/>
                  </a:lnTo>
                  <a:lnTo>
                    <a:pt x="676" y="68"/>
                  </a:lnTo>
                  <a:lnTo>
                    <a:pt x="658" y="64"/>
                  </a:lnTo>
                  <a:lnTo>
                    <a:pt x="642" y="58"/>
                  </a:lnTo>
                  <a:lnTo>
                    <a:pt x="624" y="54"/>
                  </a:lnTo>
                  <a:lnTo>
                    <a:pt x="602" y="54"/>
                  </a:lnTo>
                  <a:lnTo>
                    <a:pt x="614" y="78"/>
                  </a:lnTo>
                  <a:lnTo>
                    <a:pt x="626" y="92"/>
                  </a:lnTo>
                  <a:lnTo>
                    <a:pt x="640" y="100"/>
                  </a:lnTo>
                  <a:lnTo>
                    <a:pt x="656" y="102"/>
                  </a:lnTo>
                  <a:lnTo>
                    <a:pt x="676" y="102"/>
                  </a:lnTo>
                  <a:lnTo>
                    <a:pt x="698" y="102"/>
                  </a:lnTo>
                  <a:lnTo>
                    <a:pt x="692" y="106"/>
                  </a:lnTo>
                  <a:lnTo>
                    <a:pt x="686" y="112"/>
                  </a:lnTo>
                  <a:lnTo>
                    <a:pt x="682" y="118"/>
                  </a:lnTo>
                  <a:lnTo>
                    <a:pt x="676" y="124"/>
                  </a:lnTo>
                  <a:lnTo>
                    <a:pt x="672" y="128"/>
                  </a:lnTo>
                  <a:lnTo>
                    <a:pt x="676" y="132"/>
                  </a:lnTo>
                  <a:lnTo>
                    <a:pt x="680" y="138"/>
                  </a:lnTo>
                  <a:lnTo>
                    <a:pt x="684" y="142"/>
                  </a:lnTo>
                  <a:lnTo>
                    <a:pt x="688" y="146"/>
                  </a:lnTo>
                  <a:lnTo>
                    <a:pt x="670" y="148"/>
                  </a:lnTo>
                  <a:lnTo>
                    <a:pt x="656" y="144"/>
                  </a:lnTo>
                  <a:lnTo>
                    <a:pt x="644" y="134"/>
                  </a:lnTo>
                  <a:lnTo>
                    <a:pt x="634" y="124"/>
                  </a:lnTo>
                  <a:lnTo>
                    <a:pt x="624" y="112"/>
                  </a:lnTo>
                  <a:lnTo>
                    <a:pt x="612" y="104"/>
                  </a:lnTo>
                  <a:lnTo>
                    <a:pt x="598" y="100"/>
                  </a:lnTo>
                  <a:lnTo>
                    <a:pt x="576" y="104"/>
                  </a:lnTo>
                  <a:lnTo>
                    <a:pt x="580" y="108"/>
                  </a:lnTo>
                  <a:lnTo>
                    <a:pt x="584" y="114"/>
                  </a:lnTo>
                  <a:lnTo>
                    <a:pt x="572" y="104"/>
                  </a:lnTo>
                  <a:lnTo>
                    <a:pt x="560" y="96"/>
                  </a:lnTo>
                  <a:lnTo>
                    <a:pt x="546" y="90"/>
                  </a:lnTo>
                  <a:lnTo>
                    <a:pt x="532" y="88"/>
                  </a:lnTo>
                  <a:lnTo>
                    <a:pt x="518" y="94"/>
                  </a:lnTo>
                  <a:lnTo>
                    <a:pt x="530" y="100"/>
                  </a:lnTo>
                  <a:lnTo>
                    <a:pt x="538" y="104"/>
                  </a:lnTo>
                  <a:lnTo>
                    <a:pt x="552" y="106"/>
                  </a:lnTo>
                  <a:lnTo>
                    <a:pt x="558" y="106"/>
                  </a:lnTo>
                  <a:lnTo>
                    <a:pt x="562" y="108"/>
                  </a:lnTo>
                  <a:lnTo>
                    <a:pt x="566" y="110"/>
                  </a:lnTo>
                  <a:lnTo>
                    <a:pt x="570" y="116"/>
                  </a:lnTo>
                  <a:lnTo>
                    <a:pt x="574" y="118"/>
                  </a:lnTo>
                  <a:lnTo>
                    <a:pt x="576" y="120"/>
                  </a:lnTo>
                  <a:lnTo>
                    <a:pt x="576" y="124"/>
                  </a:lnTo>
                  <a:lnTo>
                    <a:pt x="576" y="126"/>
                  </a:lnTo>
                  <a:lnTo>
                    <a:pt x="574" y="130"/>
                  </a:lnTo>
                  <a:lnTo>
                    <a:pt x="570" y="134"/>
                  </a:lnTo>
                  <a:lnTo>
                    <a:pt x="568" y="136"/>
                  </a:lnTo>
                  <a:lnTo>
                    <a:pt x="566" y="138"/>
                  </a:lnTo>
                  <a:lnTo>
                    <a:pt x="562" y="138"/>
                  </a:lnTo>
                  <a:lnTo>
                    <a:pt x="556" y="138"/>
                  </a:lnTo>
                  <a:lnTo>
                    <a:pt x="552" y="136"/>
                  </a:lnTo>
                  <a:lnTo>
                    <a:pt x="546" y="134"/>
                  </a:lnTo>
                  <a:lnTo>
                    <a:pt x="540" y="132"/>
                  </a:lnTo>
                  <a:lnTo>
                    <a:pt x="536" y="132"/>
                  </a:lnTo>
                  <a:lnTo>
                    <a:pt x="536" y="136"/>
                  </a:lnTo>
                  <a:lnTo>
                    <a:pt x="536" y="142"/>
                  </a:lnTo>
                  <a:lnTo>
                    <a:pt x="538" y="148"/>
                  </a:lnTo>
                  <a:lnTo>
                    <a:pt x="542" y="152"/>
                  </a:lnTo>
                  <a:lnTo>
                    <a:pt x="546" y="154"/>
                  </a:lnTo>
                  <a:lnTo>
                    <a:pt x="552" y="156"/>
                  </a:lnTo>
                  <a:lnTo>
                    <a:pt x="556" y="158"/>
                  </a:lnTo>
                  <a:lnTo>
                    <a:pt x="562" y="160"/>
                  </a:lnTo>
                  <a:lnTo>
                    <a:pt x="566" y="162"/>
                  </a:lnTo>
                  <a:lnTo>
                    <a:pt x="570" y="166"/>
                  </a:lnTo>
                  <a:lnTo>
                    <a:pt x="574" y="168"/>
                  </a:lnTo>
                  <a:lnTo>
                    <a:pt x="578" y="170"/>
                  </a:lnTo>
                  <a:lnTo>
                    <a:pt x="582" y="172"/>
                  </a:lnTo>
                  <a:lnTo>
                    <a:pt x="588" y="172"/>
                  </a:lnTo>
                  <a:lnTo>
                    <a:pt x="592" y="172"/>
                  </a:lnTo>
                  <a:lnTo>
                    <a:pt x="596" y="172"/>
                  </a:lnTo>
                  <a:lnTo>
                    <a:pt x="600" y="170"/>
                  </a:lnTo>
                  <a:lnTo>
                    <a:pt x="602" y="168"/>
                  </a:lnTo>
                  <a:lnTo>
                    <a:pt x="604" y="164"/>
                  </a:lnTo>
                  <a:lnTo>
                    <a:pt x="606" y="166"/>
                  </a:lnTo>
                  <a:lnTo>
                    <a:pt x="608" y="164"/>
                  </a:lnTo>
                  <a:lnTo>
                    <a:pt x="612" y="162"/>
                  </a:lnTo>
                  <a:lnTo>
                    <a:pt x="616" y="168"/>
                  </a:lnTo>
                  <a:lnTo>
                    <a:pt x="622" y="174"/>
                  </a:lnTo>
                  <a:lnTo>
                    <a:pt x="634" y="180"/>
                  </a:lnTo>
                  <a:lnTo>
                    <a:pt x="646" y="184"/>
                  </a:lnTo>
                  <a:lnTo>
                    <a:pt x="660" y="190"/>
                  </a:lnTo>
                  <a:lnTo>
                    <a:pt x="672" y="202"/>
                  </a:lnTo>
                  <a:lnTo>
                    <a:pt x="664" y="204"/>
                  </a:lnTo>
                  <a:lnTo>
                    <a:pt x="660" y="206"/>
                  </a:lnTo>
                  <a:lnTo>
                    <a:pt x="656" y="208"/>
                  </a:lnTo>
                  <a:lnTo>
                    <a:pt x="654" y="212"/>
                  </a:lnTo>
                  <a:lnTo>
                    <a:pt x="652" y="216"/>
                  </a:lnTo>
                  <a:lnTo>
                    <a:pt x="648" y="220"/>
                  </a:lnTo>
                  <a:lnTo>
                    <a:pt x="644" y="224"/>
                  </a:lnTo>
                  <a:lnTo>
                    <a:pt x="664" y="234"/>
                  </a:lnTo>
                  <a:lnTo>
                    <a:pt x="678" y="250"/>
                  </a:lnTo>
                  <a:lnTo>
                    <a:pt x="682" y="270"/>
                  </a:lnTo>
                  <a:lnTo>
                    <a:pt x="672" y="268"/>
                  </a:lnTo>
                  <a:lnTo>
                    <a:pt x="654" y="268"/>
                  </a:lnTo>
                  <a:lnTo>
                    <a:pt x="632" y="270"/>
                  </a:lnTo>
                  <a:lnTo>
                    <a:pt x="612" y="274"/>
                  </a:lnTo>
                  <a:lnTo>
                    <a:pt x="598" y="280"/>
                  </a:lnTo>
                  <a:lnTo>
                    <a:pt x="592" y="284"/>
                  </a:lnTo>
                  <a:lnTo>
                    <a:pt x="586" y="290"/>
                  </a:lnTo>
                  <a:lnTo>
                    <a:pt x="580" y="296"/>
                  </a:lnTo>
                  <a:lnTo>
                    <a:pt x="552" y="290"/>
                  </a:lnTo>
                  <a:lnTo>
                    <a:pt x="522" y="284"/>
                  </a:lnTo>
                  <a:lnTo>
                    <a:pt x="496" y="284"/>
                  </a:lnTo>
                  <a:lnTo>
                    <a:pt x="472" y="290"/>
                  </a:lnTo>
                  <a:lnTo>
                    <a:pt x="450" y="294"/>
                  </a:lnTo>
                  <a:lnTo>
                    <a:pt x="432" y="288"/>
                  </a:lnTo>
                  <a:lnTo>
                    <a:pt x="416" y="284"/>
                  </a:lnTo>
                  <a:lnTo>
                    <a:pt x="408" y="278"/>
                  </a:lnTo>
                  <a:lnTo>
                    <a:pt x="402" y="272"/>
                  </a:lnTo>
                  <a:lnTo>
                    <a:pt x="394" y="260"/>
                  </a:lnTo>
                  <a:lnTo>
                    <a:pt x="384" y="256"/>
                  </a:lnTo>
                  <a:lnTo>
                    <a:pt x="372" y="254"/>
                  </a:lnTo>
                  <a:lnTo>
                    <a:pt x="358" y="258"/>
                  </a:lnTo>
                  <a:lnTo>
                    <a:pt x="344" y="262"/>
                  </a:lnTo>
                  <a:lnTo>
                    <a:pt x="330" y="266"/>
                  </a:lnTo>
                  <a:lnTo>
                    <a:pt x="306" y="272"/>
                  </a:lnTo>
                  <a:lnTo>
                    <a:pt x="292" y="272"/>
                  </a:lnTo>
                  <a:lnTo>
                    <a:pt x="280" y="270"/>
                  </a:lnTo>
                  <a:lnTo>
                    <a:pt x="270" y="266"/>
                  </a:lnTo>
                  <a:lnTo>
                    <a:pt x="260" y="260"/>
                  </a:lnTo>
                  <a:lnTo>
                    <a:pt x="248" y="252"/>
                  </a:lnTo>
                  <a:lnTo>
                    <a:pt x="228" y="244"/>
                  </a:lnTo>
                  <a:lnTo>
                    <a:pt x="196" y="236"/>
                  </a:lnTo>
                  <a:lnTo>
                    <a:pt x="156" y="234"/>
                  </a:lnTo>
                  <a:lnTo>
                    <a:pt x="114" y="238"/>
                  </a:lnTo>
                  <a:lnTo>
                    <a:pt x="72" y="246"/>
                  </a:lnTo>
                  <a:lnTo>
                    <a:pt x="34" y="256"/>
                  </a:lnTo>
                  <a:lnTo>
                    <a:pt x="4" y="272"/>
                  </a:lnTo>
                  <a:lnTo>
                    <a:pt x="6" y="276"/>
                  </a:lnTo>
                  <a:lnTo>
                    <a:pt x="8" y="280"/>
                  </a:lnTo>
                  <a:lnTo>
                    <a:pt x="22" y="284"/>
                  </a:lnTo>
                  <a:lnTo>
                    <a:pt x="32" y="294"/>
                  </a:lnTo>
                  <a:lnTo>
                    <a:pt x="40" y="306"/>
                  </a:lnTo>
                  <a:lnTo>
                    <a:pt x="44" y="322"/>
                  </a:lnTo>
                  <a:lnTo>
                    <a:pt x="22" y="326"/>
                  </a:lnTo>
                  <a:lnTo>
                    <a:pt x="0" y="334"/>
                  </a:lnTo>
                  <a:lnTo>
                    <a:pt x="16" y="346"/>
                  </a:lnTo>
                  <a:lnTo>
                    <a:pt x="36" y="352"/>
                  </a:lnTo>
                  <a:lnTo>
                    <a:pt x="56" y="358"/>
                  </a:lnTo>
                  <a:lnTo>
                    <a:pt x="30" y="364"/>
                  </a:lnTo>
                  <a:lnTo>
                    <a:pt x="4" y="372"/>
                  </a:lnTo>
                  <a:lnTo>
                    <a:pt x="10" y="392"/>
                  </a:lnTo>
                  <a:lnTo>
                    <a:pt x="20" y="404"/>
                  </a:lnTo>
                  <a:lnTo>
                    <a:pt x="34" y="408"/>
                  </a:lnTo>
                  <a:lnTo>
                    <a:pt x="48" y="406"/>
                  </a:lnTo>
                  <a:lnTo>
                    <a:pt x="54" y="410"/>
                  </a:lnTo>
                  <a:lnTo>
                    <a:pt x="58" y="412"/>
                  </a:lnTo>
                  <a:lnTo>
                    <a:pt x="62" y="418"/>
                  </a:lnTo>
                  <a:lnTo>
                    <a:pt x="64" y="422"/>
                  </a:lnTo>
                  <a:lnTo>
                    <a:pt x="64" y="428"/>
                  </a:lnTo>
                  <a:lnTo>
                    <a:pt x="62" y="432"/>
                  </a:lnTo>
                  <a:lnTo>
                    <a:pt x="54" y="440"/>
                  </a:lnTo>
                  <a:lnTo>
                    <a:pt x="44" y="448"/>
                  </a:lnTo>
                  <a:lnTo>
                    <a:pt x="36" y="458"/>
                  </a:lnTo>
                  <a:lnTo>
                    <a:pt x="34" y="470"/>
                  </a:lnTo>
                  <a:lnTo>
                    <a:pt x="44" y="468"/>
                  </a:lnTo>
                  <a:lnTo>
                    <a:pt x="56" y="464"/>
                  </a:lnTo>
                  <a:lnTo>
                    <a:pt x="66" y="460"/>
                  </a:lnTo>
                  <a:lnTo>
                    <a:pt x="76" y="458"/>
                  </a:lnTo>
                  <a:lnTo>
                    <a:pt x="82" y="454"/>
                  </a:lnTo>
                  <a:lnTo>
                    <a:pt x="90" y="448"/>
                  </a:lnTo>
                  <a:lnTo>
                    <a:pt x="94" y="442"/>
                  </a:lnTo>
                  <a:lnTo>
                    <a:pt x="96" y="438"/>
                  </a:lnTo>
                  <a:lnTo>
                    <a:pt x="96" y="434"/>
                  </a:lnTo>
                  <a:lnTo>
                    <a:pt x="98" y="428"/>
                  </a:lnTo>
                  <a:lnTo>
                    <a:pt x="98" y="422"/>
                  </a:lnTo>
                  <a:lnTo>
                    <a:pt x="98" y="420"/>
                  </a:lnTo>
                  <a:lnTo>
                    <a:pt x="98" y="416"/>
                  </a:lnTo>
                  <a:lnTo>
                    <a:pt x="100" y="414"/>
                  </a:lnTo>
                  <a:lnTo>
                    <a:pt x="102" y="412"/>
                  </a:lnTo>
                  <a:lnTo>
                    <a:pt x="106" y="410"/>
                  </a:lnTo>
                  <a:lnTo>
                    <a:pt x="112" y="406"/>
                  </a:lnTo>
                  <a:lnTo>
                    <a:pt x="116" y="400"/>
                  </a:lnTo>
                  <a:lnTo>
                    <a:pt x="120" y="396"/>
                  </a:lnTo>
                  <a:lnTo>
                    <a:pt x="124" y="392"/>
                  </a:lnTo>
                  <a:lnTo>
                    <a:pt x="124" y="390"/>
                  </a:lnTo>
                  <a:lnTo>
                    <a:pt x="128" y="388"/>
                  </a:lnTo>
                  <a:lnTo>
                    <a:pt x="130" y="388"/>
                  </a:lnTo>
                  <a:lnTo>
                    <a:pt x="134" y="388"/>
                  </a:lnTo>
                  <a:lnTo>
                    <a:pt x="136" y="390"/>
                  </a:lnTo>
                  <a:lnTo>
                    <a:pt x="136" y="392"/>
                  </a:lnTo>
                  <a:lnTo>
                    <a:pt x="136" y="394"/>
                  </a:lnTo>
                  <a:lnTo>
                    <a:pt x="134" y="398"/>
                  </a:lnTo>
                  <a:lnTo>
                    <a:pt x="132" y="400"/>
                  </a:lnTo>
                  <a:lnTo>
                    <a:pt x="130" y="404"/>
                  </a:lnTo>
                  <a:lnTo>
                    <a:pt x="130" y="406"/>
                  </a:lnTo>
                  <a:lnTo>
                    <a:pt x="130" y="408"/>
                  </a:lnTo>
                  <a:lnTo>
                    <a:pt x="134" y="408"/>
                  </a:lnTo>
                  <a:lnTo>
                    <a:pt x="138" y="406"/>
                  </a:lnTo>
                  <a:lnTo>
                    <a:pt x="144" y="402"/>
                  </a:lnTo>
                  <a:lnTo>
                    <a:pt x="148" y="400"/>
                  </a:lnTo>
                  <a:lnTo>
                    <a:pt x="154" y="398"/>
                  </a:lnTo>
                  <a:lnTo>
                    <a:pt x="160" y="396"/>
                  </a:lnTo>
                  <a:lnTo>
                    <a:pt x="164" y="398"/>
                  </a:lnTo>
                  <a:lnTo>
                    <a:pt x="168" y="400"/>
                  </a:lnTo>
                  <a:lnTo>
                    <a:pt x="170" y="402"/>
                  </a:lnTo>
                  <a:lnTo>
                    <a:pt x="174" y="406"/>
                  </a:lnTo>
                  <a:lnTo>
                    <a:pt x="178" y="410"/>
                  </a:lnTo>
                  <a:lnTo>
                    <a:pt x="182" y="412"/>
                  </a:lnTo>
                  <a:lnTo>
                    <a:pt x="186" y="416"/>
                  </a:lnTo>
                  <a:lnTo>
                    <a:pt x="192" y="418"/>
                  </a:lnTo>
                  <a:lnTo>
                    <a:pt x="198" y="418"/>
                  </a:lnTo>
                  <a:lnTo>
                    <a:pt x="204" y="418"/>
                  </a:lnTo>
                  <a:lnTo>
                    <a:pt x="212" y="420"/>
                  </a:lnTo>
                  <a:lnTo>
                    <a:pt x="218" y="422"/>
                  </a:lnTo>
                  <a:lnTo>
                    <a:pt x="222" y="426"/>
                  </a:lnTo>
                  <a:lnTo>
                    <a:pt x="226" y="430"/>
                  </a:lnTo>
                  <a:lnTo>
                    <a:pt x="230" y="436"/>
                  </a:lnTo>
                  <a:lnTo>
                    <a:pt x="238" y="446"/>
                  </a:lnTo>
                  <a:lnTo>
                    <a:pt x="248" y="456"/>
                  </a:lnTo>
                  <a:lnTo>
                    <a:pt x="260" y="464"/>
                  </a:lnTo>
                  <a:lnTo>
                    <a:pt x="274" y="476"/>
                  </a:lnTo>
                  <a:lnTo>
                    <a:pt x="288" y="486"/>
                  </a:lnTo>
                  <a:lnTo>
                    <a:pt x="292" y="488"/>
                  </a:lnTo>
                  <a:lnTo>
                    <a:pt x="298" y="490"/>
                  </a:lnTo>
                  <a:lnTo>
                    <a:pt x="302" y="492"/>
                  </a:lnTo>
                  <a:lnTo>
                    <a:pt x="306" y="494"/>
                  </a:lnTo>
                  <a:lnTo>
                    <a:pt x="308" y="498"/>
                  </a:lnTo>
                  <a:lnTo>
                    <a:pt x="310" y="502"/>
                  </a:lnTo>
                  <a:lnTo>
                    <a:pt x="310" y="508"/>
                  </a:lnTo>
                  <a:lnTo>
                    <a:pt x="312" y="512"/>
                  </a:lnTo>
                  <a:lnTo>
                    <a:pt x="320" y="530"/>
                  </a:lnTo>
                  <a:lnTo>
                    <a:pt x="330" y="546"/>
                  </a:lnTo>
                  <a:lnTo>
                    <a:pt x="334" y="552"/>
                  </a:lnTo>
                  <a:lnTo>
                    <a:pt x="340" y="558"/>
                  </a:lnTo>
                  <a:lnTo>
                    <a:pt x="348" y="562"/>
                  </a:lnTo>
                  <a:lnTo>
                    <a:pt x="350" y="598"/>
                  </a:lnTo>
                  <a:lnTo>
                    <a:pt x="354" y="634"/>
                  </a:lnTo>
                  <a:lnTo>
                    <a:pt x="362" y="668"/>
                  </a:lnTo>
                  <a:lnTo>
                    <a:pt x="368" y="678"/>
                  </a:lnTo>
                  <a:lnTo>
                    <a:pt x="376" y="692"/>
                  </a:lnTo>
                  <a:lnTo>
                    <a:pt x="384" y="704"/>
                  </a:lnTo>
                  <a:lnTo>
                    <a:pt x="390" y="714"/>
                  </a:lnTo>
                  <a:lnTo>
                    <a:pt x="394" y="716"/>
                  </a:lnTo>
                  <a:lnTo>
                    <a:pt x="400" y="718"/>
                  </a:lnTo>
                  <a:lnTo>
                    <a:pt x="406" y="720"/>
                  </a:lnTo>
                  <a:lnTo>
                    <a:pt x="410" y="722"/>
                  </a:lnTo>
                  <a:lnTo>
                    <a:pt x="416" y="722"/>
                  </a:lnTo>
                  <a:lnTo>
                    <a:pt x="418" y="724"/>
                  </a:lnTo>
                  <a:lnTo>
                    <a:pt x="428" y="740"/>
                  </a:lnTo>
                  <a:lnTo>
                    <a:pt x="434" y="758"/>
                  </a:lnTo>
                  <a:lnTo>
                    <a:pt x="442" y="774"/>
                  </a:lnTo>
                  <a:lnTo>
                    <a:pt x="454" y="788"/>
                  </a:lnTo>
                  <a:lnTo>
                    <a:pt x="470" y="796"/>
                  </a:lnTo>
                  <a:lnTo>
                    <a:pt x="486" y="806"/>
                  </a:lnTo>
                  <a:lnTo>
                    <a:pt x="498" y="818"/>
                  </a:lnTo>
                  <a:lnTo>
                    <a:pt x="502" y="830"/>
                  </a:lnTo>
                  <a:lnTo>
                    <a:pt x="502" y="844"/>
                  </a:lnTo>
                  <a:lnTo>
                    <a:pt x="502" y="856"/>
                  </a:lnTo>
                  <a:lnTo>
                    <a:pt x="506" y="868"/>
                  </a:lnTo>
                  <a:lnTo>
                    <a:pt x="514" y="874"/>
                  </a:lnTo>
                  <a:lnTo>
                    <a:pt x="524" y="878"/>
                  </a:lnTo>
                  <a:lnTo>
                    <a:pt x="534" y="880"/>
                  </a:lnTo>
                  <a:lnTo>
                    <a:pt x="544" y="888"/>
                  </a:lnTo>
                  <a:lnTo>
                    <a:pt x="550" y="900"/>
                  </a:lnTo>
                  <a:lnTo>
                    <a:pt x="552" y="912"/>
                  </a:lnTo>
                  <a:lnTo>
                    <a:pt x="556" y="924"/>
                  </a:lnTo>
                  <a:lnTo>
                    <a:pt x="566" y="938"/>
                  </a:lnTo>
                  <a:lnTo>
                    <a:pt x="576" y="944"/>
                  </a:lnTo>
                  <a:lnTo>
                    <a:pt x="586" y="946"/>
                  </a:lnTo>
                  <a:lnTo>
                    <a:pt x="594" y="948"/>
                  </a:lnTo>
                  <a:lnTo>
                    <a:pt x="604" y="950"/>
                  </a:lnTo>
                  <a:lnTo>
                    <a:pt x="626" y="958"/>
                  </a:lnTo>
                  <a:lnTo>
                    <a:pt x="648" y="968"/>
                  </a:lnTo>
                  <a:lnTo>
                    <a:pt x="670" y="982"/>
                  </a:lnTo>
                  <a:lnTo>
                    <a:pt x="688" y="1000"/>
                  </a:lnTo>
                  <a:lnTo>
                    <a:pt x="702" y="1020"/>
                  </a:lnTo>
                  <a:lnTo>
                    <a:pt x="710" y="1046"/>
                  </a:lnTo>
                  <a:lnTo>
                    <a:pt x="738" y="1054"/>
                  </a:lnTo>
                  <a:lnTo>
                    <a:pt x="756" y="1062"/>
                  </a:lnTo>
                  <a:lnTo>
                    <a:pt x="766" y="1072"/>
                  </a:lnTo>
                  <a:lnTo>
                    <a:pt x="768" y="1084"/>
                  </a:lnTo>
                  <a:lnTo>
                    <a:pt x="766" y="1104"/>
                  </a:lnTo>
                  <a:lnTo>
                    <a:pt x="758" y="1130"/>
                  </a:lnTo>
                  <a:lnTo>
                    <a:pt x="754" y="1160"/>
                  </a:lnTo>
                  <a:lnTo>
                    <a:pt x="754" y="1184"/>
                  </a:lnTo>
                  <a:lnTo>
                    <a:pt x="760" y="1206"/>
                  </a:lnTo>
                  <a:lnTo>
                    <a:pt x="770" y="1226"/>
                  </a:lnTo>
                  <a:lnTo>
                    <a:pt x="784" y="1248"/>
                  </a:lnTo>
                  <a:lnTo>
                    <a:pt x="808" y="1288"/>
                  </a:lnTo>
                  <a:lnTo>
                    <a:pt x="828" y="1326"/>
                  </a:lnTo>
                  <a:lnTo>
                    <a:pt x="844" y="1364"/>
                  </a:lnTo>
                  <a:lnTo>
                    <a:pt x="850" y="1406"/>
                  </a:lnTo>
                  <a:lnTo>
                    <a:pt x="848" y="1444"/>
                  </a:lnTo>
                  <a:lnTo>
                    <a:pt x="840" y="1482"/>
                  </a:lnTo>
                  <a:lnTo>
                    <a:pt x="828" y="1518"/>
                  </a:lnTo>
                  <a:lnTo>
                    <a:pt x="820" y="1558"/>
                  </a:lnTo>
                  <a:lnTo>
                    <a:pt x="816" y="1598"/>
                  </a:lnTo>
                  <a:lnTo>
                    <a:pt x="814" y="1636"/>
                  </a:lnTo>
                  <a:lnTo>
                    <a:pt x="808" y="1660"/>
                  </a:lnTo>
                  <a:lnTo>
                    <a:pt x="800" y="1684"/>
                  </a:lnTo>
                  <a:lnTo>
                    <a:pt x="796" y="1708"/>
                  </a:lnTo>
                  <a:lnTo>
                    <a:pt x="796" y="1734"/>
                  </a:lnTo>
                  <a:lnTo>
                    <a:pt x="804" y="1762"/>
                  </a:lnTo>
                  <a:lnTo>
                    <a:pt x="814" y="1776"/>
                  </a:lnTo>
                  <a:lnTo>
                    <a:pt x="824" y="1782"/>
                  </a:lnTo>
                  <a:lnTo>
                    <a:pt x="836" y="1780"/>
                  </a:lnTo>
                  <a:lnTo>
                    <a:pt x="846" y="1772"/>
                  </a:lnTo>
                  <a:lnTo>
                    <a:pt x="854" y="1758"/>
                  </a:lnTo>
                  <a:lnTo>
                    <a:pt x="858" y="1740"/>
                  </a:lnTo>
                  <a:lnTo>
                    <a:pt x="860" y="1720"/>
                  </a:lnTo>
                  <a:lnTo>
                    <a:pt x="858" y="1704"/>
                  </a:lnTo>
                  <a:lnTo>
                    <a:pt x="852" y="1684"/>
                  </a:lnTo>
                  <a:lnTo>
                    <a:pt x="854" y="1662"/>
                  </a:lnTo>
                  <a:lnTo>
                    <a:pt x="856" y="1658"/>
                  </a:lnTo>
                  <a:lnTo>
                    <a:pt x="860" y="1654"/>
                  </a:lnTo>
                  <a:lnTo>
                    <a:pt x="864" y="1652"/>
                  </a:lnTo>
                  <a:lnTo>
                    <a:pt x="868" y="1650"/>
                  </a:lnTo>
                  <a:lnTo>
                    <a:pt x="872" y="1646"/>
                  </a:lnTo>
                  <a:lnTo>
                    <a:pt x="876" y="1642"/>
                  </a:lnTo>
                  <a:lnTo>
                    <a:pt x="876" y="1638"/>
                  </a:lnTo>
                  <a:lnTo>
                    <a:pt x="878" y="1632"/>
                  </a:lnTo>
                  <a:lnTo>
                    <a:pt x="878" y="1626"/>
                  </a:lnTo>
                  <a:lnTo>
                    <a:pt x="878" y="1620"/>
                  </a:lnTo>
                  <a:lnTo>
                    <a:pt x="878" y="1614"/>
                  </a:lnTo>
                  <a:lnTo>
                    <a:pt x="880" y="1610"/>
                  </a:lnTo>
                  <a:lnTo>
                    <a:pt x="888" y="1600"/>
                  </a:lnTo>
                  <a:lnTo>
                    <a:pt x="902" y="1588"/>
                  </a:lnTo>
                  <a:lnTo>
                    <a:pt x="914" y="1578"/>
                  </a:lnTo>
                  <a:lnTo>
                    <a:pt x="928" y="1566"/>
                  </a:lnTo>
                  <a:lnTo>
                    <a:pt x="936" y="1556"/>
                  </a:lnTo>
                  <a:lnTo>
                    <a:pt x="940" y="1542"/>
                  </a:lnTo>
                  <a:lnTo>
                    <a:pt x="936" y="1528"/>
                  </a:lnTo>
                  <a:lnTo>
                    <a:pt x="968" y="1512"/>
                  </a:lnTo>
                  <a:lnTo>
                    <a:pt x="994" y="1494"/>
                  </a:lnTo>
                  <a:lnTo>
                    <a:pt x="1012" y="1474"/>
                  </a:lnTo>
                  <a:lnTo>
                    <a:pt x="1028" y="1450"/>
                  </a:lnTo>
                  <a:lnTo>
                    <a:pt x="1042" y="1424"/>
                  </a:lnTo>
                  <a:lnTo>
                    <a:pt x="1056" y="1398"/>
                  </a:lnTo>
                  <a:lnTo>
                    <a:pt x="1070" y="1370"/>
                  </a:lnTo>
                  <a:lnTo>
                    <a:pt x="1084" y="1356"/>
                  </a:lnTo>
                  <a:lnTo>
                    <a:pt x="1100" y="1340"/>
                  </a:lnTo>
                  <a:lnTo>
                    <a:pt x="1112" y="1324"/>
                  </a:lnTo>
                  <a:lnTo>
                    <a:pt x="1114" y="1310"/>
                  </a:lnTo>
                  <a:lnTo>
                    <a:pt x="1114" y="1296"/>
                  </a:lnTo>
                  <a:lnTo>
                    <a:pt x="1116" y="1282"/>
                  </a:lnTo>
                  <a:lnTo>
                    <a:pt x="1124" y="1262"/>
                  </a:lnTo>
                  <a:lnTo>
                    <a:pt x="1136" y="1242"/>
                  </a:lnTo>
                  <a:lnTo>
                    <a:pt x="1144" y="1222"/>
                  </a:lnTo>
                  <a:lnTo>
                    <a:pt x="1144" y="1204"/>
                  </a:lnTo>
                  <a:lnTo>
                    <a:pt x="1136" y="1190"/>
                  </a:lnTo>
                  <a:lnTo>
                    <a:pt x="1126" y="1182"/>
                  </a:lnTo>
                  <a:lnTo>
                    <a:pt x="1112" y="1180"/>
                  </a:lnTo>
                  <a:lnTo>
                    <a:pt x="1098" y="1178"/>
                  </a:lnTo>
                  <a:lnTo>
                    <a:pt x="1082" y="1172"/>
                  </a:lnTo>
                  <a:lnTo>
                    <a:pt x="1070" y="1164"/>
                  </a:lnTo>
                  <a:lnTo>
                    <a:pt x="1060" y="1154"/>
                  </a:lnTo>
                  <a:lnTo>
                    <a:pt x="1050" y="1144"/>
                  </a:lnTo>
                  <a:lnTo>
                    <a:pt x="1042" y="1142"/>
                  </a:lnTo>
                  <a:lnTo>
                    <a:pt x="1032" y="1144"/>
                  </a:lnTo>
                  <a:lnTo>
                    <a:pt x="1022" y="1144"/>
                  </a:lnTo>
                  <a:lnTo>
                    <a:pt x="1014" y="1142"/>
                  </a:lnTo>
                  <a:lnTo>
                    <a:pt x="1008" y="1132"/>
                  </a:lnTo>
                  <a:lnTo>
                    <a:pt x="1004" y="1118"/>
                  </a:lnTo>
                  <a:lnTo>
                    <a:pt x="996" y="1106"/>
                  </a:lnTo>
                  <a:lnTo>
                    <a:pt x="982" y="1098"/>
                  </a:lnTo>
                  <a:lnTo>
                    <a:pt x="968" y="1092"/>
                  </a:lnTo>
                  <a:lnTo>
                    <a:pt x="954" y="1084"/>
                  </a:lnTo>
                  <a:lnTo>
                    <a:pt x="928" y="1068"/>
                  </a:lnTo>
                  <a:lnTo>
                    <a:pt x="902" y="1050"/>
                  </a:lnTo>
                  <a:lnTo>
                    <a:pt x="880" y="1034"/>
                  </a:lnTo>
                  <a:lnTo>
                    <a:pt x="858" y="1044"/>
                  </a:lnTo>
                  <a:lnTo>
                    <a:pt x="834" y="1046"/>
                  </a:lnTo>
                  <a:lnTo>
                    <a:pt x="836" y="1040"/>
                  </a:lnTo>
                  <a:lnTo>
                    <a:pt x="836" y="1034"/>
                  </a:lnTo>
                  <a:lnTo>
                    <a:pt x="836" y="1028"/>
                  </a:lnTo>
                  <a:lnTo>
                    <a:pt x="838" y="1024"/>
                  </a:lnTo>
                  <a:lnTo>
                    <a:pt x="822" y="1022"/>
                  </a:lnTo>
                  <a:lnTo>
                    <a:pt x="808" y="1024"/>
                  </a:lnTo>
                  <a:lnTo>
                    <a:pt x="796" y="1032"/>
                  </a:lnTo>
                  <a:lnTo>
                    <a:pt x="790" y="1044"/>
                  </a:lnTo>
                  <a:lnTo>
                    <a:pt x="790" y="1060"/>
                  </a:lnTo>
                  <a:lnTo>
                    <a:pt x="774" y="1054"/>
                  </a:lnTo>
                  <a:lnTo>
                    <a:pt x="760" y="1044"/>
                  </a:lnTo>
                  <a:lnTo>
                    <a:pt x="754" y="1028"/>
                  </a:lnTo>
                  <a:lnTo>
                    <a:pt x="734" y="1026"/>
                  </a:lnTo>
                  <a:lnTo>
                    <a:pt x="714" y="1012"/>
                  </a:lnTo>
                  <a:lnTo>
                    <a:pt x="700" y="994"/>
                  </a:lnTo>
                  <a:lnTo>
                    <a:pt x="694" y="974"/>
                  </a:lnTo>
                  <a:lnTo>
                    <a:pt x="690" y="974"/>
                  </a:lnTo>
                  <a:lnTo>
                    <a:pt x="684" y="972"/>
                  </a:lnTo>
                  <a:lnTo>
                    <a:pt x="678" y="972"/>
                  </a:lnTo>
                  <a:lnTo>
                    <a:pt x="672" y="972"/>
                  </a:lnTo>
                  <a:lnTo>
                    <a:pt x="674" y="952"/>
                  </a:lnTo>
                  <a:lnTo>
                    <a:pt x="676" y="934"/>
                  </a:lnTo>
                  <a:lnTo>
                    <a:pt x="672" y="914"/>
                  </a:lnTo>
                  <a:lnTo>
                    <a:pt x="662" y="928"/>
                  </a:lnTo>
                  <a:lnTo>
                    <a:pt x="648" y="936"/>
                  </a:lnTo>
                  <a:lnTo>
                    <a:pt x="632" y="940"/>
                  </a:lnTo>
                  <a:lnTo>
                    <a:pt x="616" y="940"/>
                  </a:lnTo>
                  <a:lnTo>
                    <a:pt x="598" y="940"/>
                  </a:lnTo>
                  <a:lnTo>
                    <a:pt x="604" y="924"/>
                  </a:lnTo>
                  <a:lnTo>
                    <a:pt x="604" y="908"/>
                  </a:lnTo>
                  <a:lnTo>
                    <a:pt x="598" y="896"/>
                  </a:lnTo>
                  <a:lnTo>
                    <a:pt x="592" y="884"/>
                  </a:lnTo>
                  <a:lnTo>
                    <a:pt x="584" y="872"/>
                  </a:lnTo>
                  <a:lnTo>
                    <a:pt x="580" y="860"/>
                  </a:lnTo>
                  <a:lnTo>
                    <a:pt x="582" y="844"/>
                  </a:lnTo>
                  <a:lnTo>
                    <a:pt x="590" y="826"/>
                  </a:lnTo>
                  <a:lnTo>
                    <a:pt x="604" y="810"/>
                  </a:lnTo>
                  <a:lnTo>
                    <a:pt x="620" y="802"/>
                  </a:lnTo>
                  <a:lnTo>
                    <a:pt x="638" y="798"/>
                  </a:lnTo>
                  <a:lnTo>
                    <a:pt x="656" y="800"/>
                  </a:lnTo>
                  <a:lnTo>
                    <a:pt x="676" y="804"/>
                  </a:lnTo>
                  <a:lnTo>
                    <a:pt x="694" y="808"/>
                  </a:lnTo>
                  <a:lnTo>
                    <a:pt x="694" y="822"/>
                  </a:lnTo>
                  <a:lnTo>
                    <a:pt x="698" y="834"/>
                  </a:lnTo>
                  <a:lnTo>
                    <a:pt x="706" y="840"/>
                  </a:lnTo>
                  <a:lnTo>
                    <a:pt x="716" y="842"/>
                  </a:lnTo>
                  <a:lnTo>
                    <a:pt x="732" y="838"/>
                  </a:lnTo>
                  <a:lnTo>
                    <a:pt x="732" y="810"/>
                  </a:lnTo>
                  <a:lnTo>
                    <a:pt x="734" y="782"/>
                  </a:lnTo>
                  <a:lnTo>
                    <a:pt x="742" y="756"/>
                  </a:lnTo>
                  <a:lnTo>
                    <a:pt x="750" y="744"/>
                  </a:lnTo>
                  <a:lnTo>
                    <a:pt x="760" y="732"/>
                  </a:lnTo>
                  <a:lnTo>
                    <a:pt x="768" y="720"/>
                  </a:lnTo>
                  <a:lnTo>
                    <a:pt x="774" y="708"/>
                  </a:lnTo>
                  <a:lnTo>
                    <a:pt x="776" y="692"/>
                  </a:lnTo>
                  <a:lnTo>
                    <a:pt x="790" y="688"/>
                  </a:lnTo>
                  <a:lnTo>
                    <a:pt x="798" y="682"/>
                  </a:lnTo>
                  <a:lnTo>
                    <a:pt x="800" y="672"/>
                  </a:lnTo>
                  <a:lnTo>
                    <a:pt x="804" y="660"/>
                  </a:lnTo>
                  <a:lnTo>
                    <a:pt x="810" y="648"/>
                  </a:lnTo>
                  <a:lnTo>
                    <a:pt x="828" y="632"/>
                  </a:lnTo>
                  <a:lnTo>
                    <a:pt x="848" y="618"/>
                  </a:lnTo>
                  <a:lnTo>
                    <a:pt x="868" y="604"/>
                  </a:lnTo>
                  <a:lnTo>
                    <a:pt x="870" y="602"/>
                  </a:lnTo>
                  <a:lnTo>
                    <a:pt x="874" y="598"/>
                  </a:lnTo>
                  <a:lnTo>
                    <a:pt x="880" y="602"/>
                  </a:lnTo>
                  <a:lnTo>
                    <a:pt x="886" y="604"/>
                  </a:lnTo>
                  <a:lnTo>
                    <a:pt x="890" y="606"/>
                  </a:lnTo>
                  <a:lnTo>
                    <a:pt x="888" y="606"/>
                  </a:lnTo>
                  <a:lnTo>
                    <a:pt x="890" y="608"/>
                  </a:lnTo>
                  <a:lnTo>
                    <a:pt x="894" y="612"/>
                  </a:lnTo>
                  <a:lnTo>
                    <a:pt x="888" y="614"/>
                  </a:lnTo>
                  <a:lnTo>
                    <a:pt x="880" y="618"/>
                  </a:lnTo>
                  <a:lnTo>
                    <a:pt x="872" y="622"/>
                  </a:lnTo>
                  <a:lnTo>
                    <a:pt x="864" y="628"/>
                  </a:lnTo>
                  <a:lnTo>
                    <a:pt x="862" y="634"/>
                  </a:lnTo>
                  <a:lnTo>
                    <a:pt x="864" y="640"/>
                  </a:lnTo>
                  <a:lnTo>
                    <a:pt x="878" y="646"/>
                  </a:lnTo>
                  <a:lnTo>
                    <a:pt x="886" y="638"/>
                  </a:lnTo>
                  <a:lnTo>
                    <a:pt x="898" y="628"/>
                  </a:lnTo>
                  <a:lnTo>
                    <a:pt x="912" y="616"/>
                  </a:lnTo>
                  <a:lnTo>
                    <a:pt x="922" y="604"/>
                  </a:lnTo>
                  <a:lnTo>
                    <a:pt x="930" y="592"/>
                  </a:lnTo>
                  <a:lnTo>
                    <a:pt x="930" y="582"/>
                  </a:lnTo>
                  <a:lnTo>
                    <a:pt x="922" y="586"/>
                  </a:lnTo>
                  <a:lnTo>
                    <a:pt x="914" y="592"/>
                  </a:lnTo>
                  <a:lnTo>
                    <a:pt x="906" y="594"/>
                  </a:lnTo>
                  <a:lnTo>
                    <a:pt x="896" y="594"/>
                  </a:lnTo>
                  <a:lnTo>
                    <a:pt x="892" y="592"/>
                  </a:lnTo>
                  <a:lnTo>
                    <a:pt x="890" y="588"/>
                  </a:lnTo>
                  <a:lnTo>
                    <a:pt x="886" y="586"/>
                  </a:lnTo>
                  <a:lnTo>
                    <a:pt x="894" y="574"/>
                  </a:lnTo>
                  <a:lnTo>
                    <a:pt x="896" y="566"/>
                  </a:lnTo>
                  <a:lnTo>
                    <a:pt x="896" y="556"/>
                  </a:lnTo>
                  <a:lnTo>
                    <a:pt x="890" y="550"/>
                  </a:lnTo>
                  <a:lnTo>
                    <a:pt x="878" y="544"/>
                  </a:lnTo>
                  <a:lnTo>
                    <a:pt x="860" y="544"/>
                  </a:lnTo>
                  <a:lnTo>
                    <a:pt x="890" y="540"/>
                  </a:lnTo>
                  <a:lnTo>
                    <a:pt x="918" y="536"/>
                  </a:lnTo>
                  <a:lnTo>
                    <a:pt x="946" y="528"/>
                  </a:lnTo>
                  <a:lnTo>
                    <a:pt x="954" y="534"/>
                  </a:lnTo>
                  <a:lnTo>
                    <a:pt x="954" y="540"/>
                  </a:lnTo>
                  <a:lnTo>
                    <a:pt x="948" y="546"/>
                  </a:lnTo>
                  <a:lnTo>
                    <a:pt x="942" y="554"/>
                  </a:lnTo>
                  <a:lnTo>
                    <a:pt x="936" y="562"/>
                  </a:lnTo>
                  <a:lnTo>
                    <a:pt x="934" y="570"/>
                  </a:lnTo>
                  <a:lnTo>
                    <a:pt x="934" y="574"/>
                  </a:lnTo>
                  <a:lnTo>
                    <a:pt x="936" y="578"/>
                  </a:lnTo>
                  <a:lnTo>
                    <a:pt x="938" y="578"/>
                  </a:lnTo>
                  <a:lnTo>
                    <a:pt x="940" y="578"/>
                  </a:lnTo>
                  <a:lnTo>
                    <a:pt x="944" y="578"/>
                  </a:lnTo>
                  <a:lnTo>
                    <a:pt x="948" y="576"/>
                  </a:lnTo>
                  <a:lnTo>
                    <a:pt x="950" y="574"/>
                  </a:lnTo>
                  <a:lnTo>
                    <a:pt x="954" y="572"/>
                  </a:lnTo>
                  <a:lnTo>
                    <a:pt x="956" y="570"/>
                  </a:lnTo>
                  <a:lnTo>
                    <a:pt x="958" y="570"/>
                  </a:lnTo>
                  <a:lnTo>
                    <a:pt x="966" y="570"/>
                  </a:lnTo>
                  <a:lnTo>
                    <a:pt x="972" y="570"/>
                  </a:lnTo>
                  <a:lnTo>
                    <a:pt x="976" y="572"/>
                  </a:lnTo>
                  <a:lnTo>
                    <a:pt x="982" y="576"/>
                  </a:lnTo>
                  <a:lnTo>
                    <a:pt x="984" y="576"/>
                  </a:lnTo>
                  <a:lnTo>
                    <a:pt x="986" y="580"/>
                  </a:lnTo>
                  <a:lnTo>
                    <a:pt x="988" y="582"/>
                  </a:lnTo>
                  <a:lnTo>
                    <a:pt x="992" y="584"/>
                  </a:lnTo>
                  <a:lnTo>
                    <a:pt x="1000" y="584"/>
                  </a:lnTo>
                  <a:lnTo>
                    <a:pt x="1006" y="584"/>
                  </a:lnTo>
                  <a:lnTo>
                    <a:pt x="1012" y="584"/>
                  </a:lnTo>
                  <a:lnTo>
                    <a:pt x="1010" y="572"/>
                  </a:lnTo>
                  <a:lnTo>
                    <a:pt x="1006" y="558"/>
                  </a:lnTo>
                  <a:lnTo>
                    <a:pt x="998" y="548"/>
                  </a:lnTo>
                  <a:lnTo>
                    <a:pt x="994" y="546"/>
                  </a:lnTo>
                  <a:lnTo>
                    <a:pt x="988" y="542"/>
                  </a:lnTo>
                  <a:lnTo>
                    <a:pt x="984" y="540"/>
                  </a:lnTo>
                  <a:lnTo>
                    <a:pt x="982" y="534"/>
                  </a:lnTo>
                  <a:lnTo>
                    <a:pt x="980" y="530"/>
                  </a:lnTo>
                  <a:lnTo>
                    <a:pt x="978" y="524"/>
                  </a:lnTo>
                  <a:lnTo>
                    <a:pt x="976" y="518"/>
                  </a:lnTo>
                  <a:lnTo>
                    <a:pt x="974" y="514"/>
                  </a:lnTo>
                  <a:lnTo>
                    <a:pt x="970" y="510"/>
                  </a:lnTo>
                  <a:lnTo>
                    <a:pt x="966" y="508"/>
                  </a:lnTo>
                  <a:lnTo>
                    <a:pt x="962" y="506"/>
                  </a:lnTo>
                  <a:lnTo>
                    <a:pt x="952" y="502"/>
                  </a:lnTo>
                  <a:lnTo>
                    <a:pt x="944" y="496"/>
                  </a:lnTo>
                  <a:lnTo>
                    <a:pt x="936" y="492"/>
                  </a:lnTo>
                  <a:lnTo>
                    <a:pt x="934" y="490"/>
                  </a:lnTo>
                  <a:lnTo>
                    <a:pt x="932" y="488"/>
                  </a:lnTo>
                  <a:lnTo>
                    <a:pt x="922" y="480"/>
                  </a:lnTo>
                  <a:lnTo>
                    <a:pt x="914" y="472"/>
                  </a:lnTo>
                  <a:lnTo>
                    <a:pt x="906" y="462"/>
                  </a:lnTo>
                  <a:lnTo>
                    <a:pt x="896" y="444"/>
                  </a:lnTo>
                  <a:lnTo>
                    <a:pt x="888" y="422"/>
                  </a:lnTo>
                  <a:lnTo>
                    <a:pt x="880" y="404"/>
                  </a:lnTo>
                  <a:lnTo>
                    <a:pt x="876" y="410"/>
                  </a:lnTo>
                  <a:lnTo>
                    <a:pt x="874" y="414"/>
                  </a:lnTo>
                  <a:lnTo>
                    <a:pt x="870" y="416"/>
                  </a:lnTo>
                  <a:lnTo>
                    <a:pt x="868" y="420"/>
                  </a:lnTo>
                  <a:lnTo>
                    <a:pt x="866" y="426"/>
                  </a:lnTo>
                  <a:lnTo>
                    <a:pt x="866" y="432"/>
                  </a:lnTo>
                  <a:lnTo>
                    <a:pt x="860" y="434"/>
                  </a:lnTo>
                  <a:lnTo>
                    <a:pt x="852" y="434"/>
                  </a:lnTo>
                  <a:lnTo>
                    <a:pt x="846" y="434"/>
                  </a:lnTo>
                  <a:lnTo>
                    <a:pt x="840" y="432"/>
                  </a:lnTo>
                  <a:lnTo>
                    <a:pt x="838" y="416"/>
                  </a:lnTo>
                  <a:lnTo>
                    <a:pt x="830" y="404"/>
                  </a:lnTo>
                  <a:lnTo>
                    <a:pt x="818" y="396"/>
                  </a:lnTo>
                  <a:lnTo>
                    <a:pt x="804" y="394"/>
                  </a:lnTo>
                  <a:lnTo>
                    <a:pt x="790" y="396"/>
                  </a:lnTo>
                  <a:lnTo>
                    <a:pt x="778" y="402"/>
                  </a:lnTo>
                  <a:lnTo>
                    <a:pt x="770" y="412"/>
                  </a:lnTo>
                  <a:lnTo>
                    <a:pt x="770" y="428"/>
                  </a:lnTo>
                  <a:lnTo>
                    <a:pt x="784" y="432"/>
                  </a:lnTo>
                  <a:lnTo>
                    <a:pt x="792" y="442"/>
                  </a:lnTo>
                  <a:lnTo>
                    <a:pt x="794" y="454"/>
                  </a:lnTo>
                  <a:lnTo>
                    <a:pt x="790" y="466"/>
                  </a:lnTo>
                  <a:lnTo>
                    <a:pt x="782" y="478"/>
                  </a:lnTo>
                  <a:lnTo>
                    <a:pt x="770" y="484"/>
                  </a:lnTo>
                  <a:lnTo>
                    <a:pt x="770" y="508"/>
                  </a:lnTo>
                  <a:lnTo>
                    <a:pt x="768" y="532"/>
                  </a:lnTo>
                  <a:lnTo>
                    <a:pt x="756" y="532"/>
                  </a:lnTo>
                  <a:lnTo>
                    <a:pt x="740" y="524"/>
                  </a:lnTo>
                  <a:lnTo>
                    <a:pt x="720" y="512"/>
                  </a:lnTo>
                  <a:lnTo>
                    <a:pt x="700" y="496"/>
                  </a:lnTo>
                  <a:lnTo>
                    <a:pt x="680" y="478"/>
                  </a:lnTo>
                  <a:lnTo>
                    <a:pt x="662" y="460"/>
                  </a:lnTo>
                  <a:lnTo>
                    <a:pt x="646" y="444"/>
                  </a:lnTo>
                  <a:lnTo>
                    <a:pt x="636" y="434"/>
                  </a:lnTo>
                  <a:lnTo>
                    <a:pt x="622" y="422"/>
                  </a:lnTo>
                  <a:lnTo>
                    <a:pt x="614" y="414"/>
                  </a:lnTo>
                  <a:lnTo>
                    <a:pt x="610" y="408"/>
                  </a:lnTo>
                  <a:lnTo>
                    <a:pt x="612" y="402"/>
                  </a:lnTo>
                  <a:lnTo>
                    <a:pt x="620" y="392"/>
                  </a:lnTo>
                  <a:lnTo>
                    <a:pt x="634" y="378"/>
                  </a:lnTo>
                  <a:lnTo>
                    <a:pt x="646" y="368"/>
                  </a:lnTo>
                  <a:lnTo>
                    <a:pt x="660" y="354"/>
                  </a:lnTo>
                  <a:lnTo>
                    <a:pt x="676" y="342"/>
                  </a:lnTo>
                  <a:lnTo>
                    <a:pt x="690" y="336"/>
                  </a:lnTo>
                  <a:lnTo>
                    <a:pt x="690" y="352"/>
                  </a:lnTo>
                  <a:lnTo>
                    <a:pt x="696" y="362"/>
                  </a:lnTo>
                  <a:lnTo>
                    <a:pt x="704" y="368"/>
                  </a:lnTo>
                  <a:lnTo>
                    <a:pt x="718" y="368"/>
                  </a:lnTo>
                  <a:lnTo>
                    <a:pt x="732" y="362"/>
                  </a:lnTo>
                  <a:lnTo>
                    <a:pt x="714" y="344"/>
                  </a:lnTo>
                  <a:lnTo>
                    <a:pt x="700" y="322"/>
                  </a:lnTo>
                  <a:lnTo>
                    <a:pt x="716" y="320"/>
                  </a:lnTo>
                  <a:lnTo>
                    <a:pt x="724" y="316"/>
                  </a:lnTo>
                  <a:lnTo>
                    <a:pt x="730" y="306"/>
                  </a:lnTo>
                  <a:lnTo>
                    <a:pt x="730" y="296"/>
                  </a:lnTo>
                  <a:lnTo>
                    <a:pt x="730" y="284"/>
                  </a:lnTo>
                  <a:lnTo>
                    <a:pt x="730" y="270"/>
                  </a:lnTo>
                  <a:lnTo>
                    <a:pt x="732" y="258"/>
                  </a:lnTo>
                  <a:lnTo>
                    <a:pt x="726" y="254"/>
                  </a:lnTo>
                  <a:lnTo>
                    <a:pt x="722" y="250"/>
                  </a:lnTo>
                  <a:lnTo>
                    <a:pt x="718" y="248"/>
                  </a:lnTo>
                  <a:lnTo>
                    <a:pt x="714" y="244"/>
                  </a:lnTo>
                  <a:lnTo>
                    <a:pt x="736" y="240"/>
                  </a:lnTo>
                  <a:lnTo>
                    <a:pt x="756" y="236"/>
                  </a:lnTo>
                  <a:lnTo>
                    <a:pt x="778" y="234"/>
                  </a:lnTo>
                  <a:lnTo>
                    <a:pt x="778" y="248"/>
                  </a:lnTo>
                  <a:lnTo>
                    <a:pt x="784" y="258"/>
                  </a:lnTo>
                  <a:lnTo>
                    <a:pt x="792" y="266"/>
                  </a:lnTo>
                  <a:lnTo>
                    <a:pt x="802" y="272"/>
                  </a:lnTo>
                  <a:lnTo>
                    <a:pt x="812" y="282"/>
                  </a:lnTo>
                  <a:lnTo>
                    <a:pt x="820" y="292"/>
                  </a:lnTo>
                  <a:lnTo>
                    <a:pt x="824" y="304"/>
                  </a:lnTo>
                  <a:lnTo>
                    <a:pt x="824" y="322"/>
                  </a:lnTo>
                  <a:lnTo>
                    <a:pt x="806" y="324"/>
                  </a:lnTo>
                  <a:lnTo>
                    <a:pt x="788" y="330"/>
                  </a:lnTo>
                  <a:lnTo>
                    <a:pt x="774" y="340"/>
                  </a:lnTo>
                  <a:lnTo>
                    <a:pt x="788" y="350"/>
                  </a:lnTo>
                  <a:lnTo>
                    <a:pt x="808" y="362"/>
                  </a:lnTo>
                  <a:lnTo>
                    <a:pt x="828" y="372"/>
                  </a:lnTo>
                  <a:lnTo>
                    <a:pt x="848" y="378"/>
                  </a:lnTo>
                  <a:lnTo>
                    <a:pt x="866" y="376"/>
                  </a:lnTo>
                  <a:lnTo>
                    <a:pt x="860" y="374"/>
                  </a:lnTo>
                  <a:lnTo>
                    <a:pt x="852" y="370"/>
                  </a:lnTo>
                  <a:lnTo>
                    <a:pt x="844" y="368"/>
                  </a:lnTo>
                  <a:lnTo>
                    <a:pt x="856" y="370"/>
                  </a:lnTo>
                  <a:lnTo>
                    <a:pt x="868" y="368"/>
                  </a:lnTo>
                  <a:lnTo>
                    <a:pt x="880" y="368"/>
                  </a:lnTo>
                  <a:lnTo>
                    <a:pt x="880" y="358"/>
                  </a:lnTo>
                  <a:lnTo>
                    <a:pt x="876" y="350"/>
                  </a:lnTo>
                  <a:lnTo>
                    <a:pt x="872" y="342"/>
                  </a:lnTo>
                  <a:lnTo>
                    <a:pt x="892" y="346"/>
                  </a:lnTo>
                  <a:lnTo>
                    <a:pt x="912" y="340"/>
                  </a:lnTo>
                  <a:lnTo>
                    <a:pt x="904" y="318"/>
                  </a:lnTo>
                  <a:lnTo>
                    <a:pt x="896" y="306"/>
                  </a:lnTo>
                  <a:lnTo>
                    <a:pt x="886" y="298"/>
                  </a:lnTo>
                  <a:lnTo>
                    <a:pt x="874" y="290"/>
                  </a:lnTo>
                  <a:lnTo>
                    <a:pt x="856" y="280"/>
                  </a:lnTo>
                  <a:lnTo>
                    <a:pt x="844" y="272"/>
                  </a:lnTo>
                  <a:lnTo>
                    <a:pt x="836" y="262"/>
                  </a:lnTo>
                  <a:lnTo>
                    <a:pt x="828" y="256"/>
                  </a:lnTo>
                  <a:lnTo>
                    <a:pt x="816" y="250"/>
                  </a:lnTo>
                  <a:lnTo>
                    <a:pt x="798" y="248"/>
                  </a:lnTo>
                  <a:lnTo>
                    <a:pt x="794" y="228"/>
                  </a:lnTo>
                  <a:lnTo>
                    <a:pt x="784" y="216"/>
                  </a:lnTo>
                  <a:lnTo>
                    <a:pt x="770" y="208"/>
                  </a:lnTo>
                  <a:lnTo>
                    <a:pt x="752" y="202"/>
                  </a:lnTo>
                  <a:lnTo>
                    <a:pt x="732" y="200"/>
                  </a:lnTo>
                  <a:lnTo>
                    <a:pt x="712" y="198"/>
                  </a:lnTo>
                  <a:lnTo>
                    <a:pt x="694" y="196"/>
                  </a:lnTo>
                  <a:lnTo>
                    <a:pt x="678" y="192"/>
                  </a:lnTo>
                  <a:lnTo>
                    <a:pt x="696" y="194"/>
                  </a:lnTo>
                  <a:lnTo>
                    <a:pt x="716" y="194"/>
                  </a:lnTo>
                  <a:lnTo>
                    <a:pt x="734" y="188"/>
                  </a:lnTo>
                  <a:lnTo>
                    <a:pt x="748" y="178"/>
                  </a:lnTo>
                  <a:lnTo>
                    <a:pt x="728" y="170"/>
                  </a:lnTo>
                  <a:lnTo>
                    <a:pt x="708" y="164"/>
                  </a:lnTo>
                  <a:lnTo>
                    <a:pt x="688" y="160"/>
                  </a:lnTo>
                  <a:lnTo>
                    <a:pt x="702" y="158"/>
                  </a:lnTo>
                  <a:lnTo>
                    <a:pt x="718" y="156"/>
                  </a:lnTo>
                  <a:lnTo>
                    <a:pt x="730" y="150"/>
                  </a:lnTo>
                  <a:lnTo>
                    <a:pt x="738" y="138"/>
                  </a:lnTo>
                  <a:lnTo>
                    <a:pt x="750" y="142"/>
                  </a:lnTo>
                  <a:lnTo>
                    <a:pt x="764" y="144"/>
                  </a:lnTo>
                  <a:lnTo>
                    <a:pt x="778" y="146"/>
                  </a:lnTo>
                  <a:lnTo>
                    <a:pt x="780" y="128"/>
                  </a:lnTo>
                  <a:lnTo>
                    <a:pt x="788" y="112"/>
                  </a:lnTo>
                  <a:lnTo>
                    <a:pt x="802" y="98"/>
                  </a:lnTo>
                  <a:lnTo>
                    <a:pt x="818" y="88"/>
                  </a:lnTo>
                  <a:lnTo>
                    <a:pt x="834" y="78"/>
                  </a:lnTo>
                  <a:lnTo>
                    <a:pt x="854" y="68"/>
                  </a:lnTo>
                  <a:lnTo>
                    <a:pt x="868" y="62"/>
                  </a:lnTo>
                  <a:lnTo>
                    <a:pt x="882" y="66"/>
                  </a:lnTo>
                  <a:lnTo>
                    <a:pt x="894" y="74"/>
                  </a:lnTo>
                  <a:lnTo>
                    <a:pt x="908" y="90"/>
                  </a:lnTo>
                  <a:lnTo>
                    <a:pt x="880" y="92"/>
                  </a:lnTo>
                  <a:lnTo>
                    <a:pt x="858" y="96"/>
                  </a:lnTo>
                  <a:lnTo>
                    <a:pt x="842" y="102"/>
                  </a:lnTo>
                  <a:lnTo>
                    <a:pt x="834" y="112"/>
                  </a:lnTo>
                  <a:lnTo>
                    <a:pt x="832" y="120"/>
                  </a:lnTo>
                  <a:lnTo>
                    <a:pt x="838" y="130"/>
                  </a:lnTo>
                  <a:lnTo>
                    <a:pt x="856" y="136"/>
                  </a:lnTo>
                  <a:lnTo>
                    <a:pt x="884" y="142"/>
                  </a:lnTo>
                  <a:lnTo>
                    <a:pt x="904" y="144"/>
                  </a:lnTo>
                  <a:lnTo>
                    <a:pt x="922" y="148"/>
                  </a:lnTo>
                  <a:lnTo>
                    <a:pt x="940" y="156"/>
                  </a:lnTo>
                  <a:lnTo>
                    <a:pt x="954" y="170"/>
                  </a:lnTo>
                  <a:lnTo>
                    <a:pt x="960" y="182"/>
                  </a:lnTo>
                  <a:lnTo>
                    <a:pt x="964" y="196"/>
                  </a:lnTo>
                  <a:lnTo>
                    <a:pt x="968" y="208"/>
                  </a:lnTo>
                  <a:lnTo>
                    <a:pt x="972" y="220"/>
                  </a:lnTo>
                  <a:lnTo>
                    <a:pt x="978" y="228"/>
                  </a:lnTo>
                  <a:lnTo>
                    <a:pt x="988" y="234"/>
                  </a:lnTo>
                  <a:lnTo>
                    <a:pt x="1004" y="236"/>
                  </a:lnTo>
                  <a:lnTo>
                    <a:pt x="1010" y="246"/>
                  </a:lnTo>
                  <a:lnTo>
                    <a:pt x="1014" y="260"/>
                  </a:lnTo>
                  <a:lnTo>
                    <a:pt x="1018" y="272"/>
                  </a:lnTo>
                  <a:lnTo>
                    <a:pt x="1018" y="284"/>
                  </a:lnTo>
                  <a:lnTo>
                    <a:pt x="1014" y="294"/>
                  </a:lnTo>
                  <a:lnTo>
                    <a:pt x="1006" y="300"/>
                  </a:lnTo>
                  <a:lnTo>
                    <a:pt x="990" y="304"/>
                  </a:lnTo>
                  <a:lnTo>
                    <a:pt x="994" y="324"/>
                  </a:lnTo>
                  <a:lnTo>
                    <a:pt x="998" y="346"/>
                  </a:lnTo>
                  <a:lnTo>
                    <a:pt x="1004" y="368"/>
                  </a:lnTo>
                  <a:lnTo>
                    <a:pt x="1014" y="388"/>
                  </a:lnTo>
                  <a:lnTo>
                    <a:pt x="1026" y="406"/>
                  </a:lnTo>
                  <a:lnTo>
                    <a:pt x="1044" y="416"/>
                  </a:lnTo>
                  <a:lnTo>
                    <a:pt x="1064" y="418"/>
                  </a:lnTo>
                  <a:lnTo>
                    <a:pt x="1080" y="388"/>
                  </a:lnTo>
                  <a:lnTo>
                    <a:pt x="1094" y="360"/>
                  </a:lnTo>
                  <a:lnTo>
                    <a:pt x="1110" y="334"/>
                  </a:lnTo>
                  <a:lnTo>
                    <a:pt x="1132" y="312"/>
                  </a:lnTo>
                  <a:lnTo>
                    <a:pt x="1144" y="308"/>
                  </a:lnTo>
                  <a:lnTo>
                    <a:pt x="1154" y="308"/>
                  </a:lnTo>
                  <a:lnTo>
                    <a:pt x="1164" y="302"/>
                  </a:lnTo>
                  <a:lnTo>
                    <a:pt x="1172" y="292"/>
                  </a:lnTo>
                  <a:lnTo>
                    <a:pt x="1176" y="278"/>
                  </a:lnTo>
                  <a:lnTo>
                    <a:pt x="1184" y="268"/>
                  </a:lnTo>
                  <a:lnTo>
                    <a:pt x="1200" y="260"/>
                  </a:lnTo>
                  <a:lnTo>
                    <a:pt x="1216" y="258"/>
                  </a:lnTo>
                  <a:lnTo>
                    <a:pt x="1234" y="256"/>
                  </a:lnTo>
                  <a:lnTo>
                    <a:pt x="1250" y="252"/>
                  </a:lnTo>
                  <a:lnTo>
                    <a:pt x="1264" y="244"/>
                  </a:lnTo>
                  <a:lnTo>
                    <a:pt x="1254" y="230"/>
                  </a:lnTo>
                  <a:lnTo>
                    <a:pt x="1250" y="216"/>
                  </a:lnTo>
                  <a:lnTo>
                    <a:pt x="1252" y="202"/>
                  </a:lnTo>
                  <a:lnTo>
                    <a:pt x="1262" y="190"/>
                  </a:lnTo>
                  <a:lnTo>
                    <a:pt x="1276" y="182"/>
                  </a:lnTo>
                  <a:lnTo>
                    <a:pt x="1274" y="164"/>
                  </a:lnTo>
                  <a:lnTo>
                    <a:pt x="1270" y="142"/>
                  </a:lnTo>
                  <a:lnTo>
                    <a:pt x="1268" y="120"/>
                  </a:lnTo>
                  <a:lnTo>
                    <a:pt x="1266" y="98"/>
                  </a:lnTo>
                  <a:lnTo>
                    <a:pt x="1270" y="78"/>
                  </a:lnTo>
                  <a:lnTo>
                    <a:pt x="1280" y="64"/>
                  </a:lnTo>
                  <a:lnTo>
                    <a:pt x="1258" y="66"/>
                  </a:lnTo>
                  <a:lnTo>
                    <a:pt x="1236" y="68"/>
                  </a:lnTo>
                  <a:lnTo>
                    <a:pt x="1214" y="64"/>
                  </a:lnTo>
                  <a:close/>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 name="Freeform 5"/>
            <p:cNvSpPr>
              <a:spLocks noChangeArrowheads="1"/>
            </p:cNvSpPr>
            <p:nvPr/>
          </p:nvSpPr>
          <p:spPr bwMode="auto">
            <a:xfrm>
              <a:off x="0" y="0"/>
              <a:ext cx="1062" cy="1488"/>
            </a:xfrm>
            <a:custGeom>
              <a:avLst/>
              <a:gdLst>
                <a:gd name="T0" fmla="*/ 1166 w 1280"/>
                <a:gd name="T1" fmla="*/ 14 h 1782"/>
                <a:gd name="T2" fmla="*/ 1060 w 1280"/>
                <a:gd name="T3" fmla="*/ 40 h 1782"/>
                <a:gd name="T4" fmla="*/ 916 w 1280"/>
                <a:gd name="T5" fmla="*/ 14 h 1782"/>
                <a:gd name="T6" fmla="*/ 728 w 1280"/>
                <a:gd name="T7" fmla="*/ 64 h 1782"/>
                <a:gd name="T8" fmla="*/ 656 w 1280"/>
                <a:gd name="T9" fmla="*/ 102 h 1782"/>
                <a:gd name="T10" fmla="*/ 670 w 1280"/>
                <a:gd name="T11" fmla="*/ 148 h 1782"/>
                <a:gd name="T12" fmla="*/ 546 w 1280"/>
                <a:gd name="T13" fmla="*/ 90 h 1782"/>
                <a:gd name="T14" fmla="*/ 576 w 1280"/>
                <a:gd name="T15" fmla="*/ 124 h 1782"/>
                <a:gd name="T16" fmla="*/ 536 w 1280"/>
                <a:gd name="T17" fmla="*/ 136 h 1782"/>
                <a:gd name="T18" fmla="*/ 582 w 1280"/>
                <a:gd name="T19" fmla="*/ 172 h 1782"/>
                <a:gd name="T20" fmla="*/ 634 w 1280"/>
                <a:gd name="T21" fmla="*/ 180 h 1782"/>
                <a:gd name="T22" fmla="*/ 678 w 1280"/>
                <a:gd name="T23" fmla="*/ 250 h 1782"/>
                <a:gd name="T24" fmla="*/ 496 w 1280"/>
                <a:gd name="T25" fmla="*/ 284 h 1782"/>
                <a:gd name="T26" fmla="*/ 330 w 1280"/>
                <a:gd name="T27" fmla="*/ 266 h 1782"/>
                <a:gd name="T28" fmla="*/ 34 w 1280"/>
                <a:gd name="T29" fmla="*/ 256 h 1782"/>
                <a:gd name="T30" fmla="*/ 56 w 1280"/>
                <a:gd name="T31" fmla="*/ 358 h 1782"/>
                <a:gd name="T32" fmla="*/ 62 w 1280"/>
                <a:gd name="T33" fmla="*/ 432 h 1782"/>
                <a:gd name="T34" fmla="*/ 96 w 1280"/>
                <a:gd name="T35" fmla="*/ 438 h 1782"/>
                <a:gd name="T36" fmla="*/ 124 w 1280"/>
                <a:gd name="T37" fmla="*/ 392 h 1782"/>
                <a:gd name="T38" fmla="*/ 130 w 1280"/>
                <a:gd name="T39" fmla="*/ 408 h 1782"/>
                <a:gd name="T40" fmla="*/ 182 w 1280"/>
                <a:gd name="T41" fmla="*/ 412 h 1782"/>
                <a:gd name="T42" fmla="*/ 260 w 1280"/>
                <a:gd name="T43" fmla="*/ 464 h 1782"/>
                <a:gd name="T44" fmla="*/ 330 w 1280"/>
                <a:gd name="T45" fmla="*/ 546 h 1782"/>
                <a:gd name="T46" fmla="*/ 400 w 1280"/>
                <a:gd name="T47" fmla="*/ 718 h 1782"/>
                <a:gd name="T48" fmla="*/ 502 w 1280"/>
                <a:gd name="T49" fmla="*/ 830 h 1782"/>
                <a:gd name="T50" fmla="*/ 576 w 1280"/>
                <a:gd name="T51" fmla="*/ 944 h 1782"/>
                <a:gd name="T52" fmla="*/ 766 w 1280"/>
                <a:gd name="T53" fmla="*/ 1072 h 1782"/>
                <a:gd name="T54" fmla="*/ 850 w 1280"/>
                <a:gd name="T55" fmla="*/ 1406 h 1782"/>
                <a:gd name="T56" fmla="*/ 814 w 1280"/>
                <a:gd name="T57" fmla="*/ 1776 h 1782"/>
                <a:gd name="T58" fmla="*/ 864 w 1280"/>
                <a:gd name="T59" fmla="*/ 1652 h 1782"/>
                <a:gd name="T60" fmla="*/ 914 w 1280"/>
                <a:gd name="T61" fmla="*/ 1578 h 1782"/>
                <a:gd name="T62" fmla="*/ 1084 w 1280"/>
                <a:gd name="T63" fmla="*/ 1356 h 1782"/>
                <a:gd name="T64" fmla="*/ 1112 w 1280"/>
                <a:gd name="T65" fmla="*/ 1180 h 1782"/>
                <a:gd name="T66" fmla="*/ 996 w 1280"/>
                <a:gd name="T67" fmla="*/ 1106 h 1782"/>
                <a:gd name="T68" fmla="*/ 838 w 1280"/>
                <a:gd name="T69" fmla="*/ 1024 h 1782"/>
                <a:gd name="T70" fmla="*/ 694 w 1280"/>
                <a:gd name="T71" fmla="*/ 974 h 1782"/>
                <a:gd name="T72" fmla="*/ 598 w 1280"/>
                <a:gd name="T73" fmla="*/ 940 h 1782"/>
                <a:gd name="T74" fmla="*/ 656 w 1280"/>
                <a:gd name="T75" fmla="*/ 800 h 1782"/>
                <a:gd name="T76" fmla="*/ 760 w 1280"/>
                <a:gd name="T77" fmla="*/ 732 h 1782"/>
                <a:gd name="T78" fmla="*/ 870 w 1280"/>
                <a:gd name="T79" fmla="*/ 602 h 1782"/>
                <a:gd name="T80" fmla="*/ 862 w 1280"/>
                <a:gd name="T81" fmla="*/ 634 h 1782"/>
                <a:gd name="T82" fmla="*/ 896 w 1280"/>
                <a:gd name="T83" fmla="*/ 594 h 1782"/>
                <a:gd name="T84" fmla="*/ 946 w 1280"/>
                <a:gd name="T85" fmla="*/ 528 h 1782"/>
                <a:gd name="T86" fmla="*/ 948 w 1280"/>
                <a:gd name="T87" fmla="*/ 576 h 1782"/>
                <a:gd name="T88" fmla="*/ 992 w 1280"/>
                <a:gd name="T89" fmla="*/ 584 h 1782"/>
                <a:gd name="T90" fmla="*/ 978 w 1280"/>
                <a:gd name="T91" fmla="*/ 524 h 1782"/>
                <a:gd name="T92" fmla="*/ 914 w 1280"/>
                <a:gd name="T93" fmla="*/ 472 h 1782"/>
                <a:gd name="T94" fmla="*/ 852 w 1280"/>
                <a:gd name="T95" fmla="*/ 434 h 1782"/>
                <a:gd name="T96" fmla="*/ 792 w 1280"/>
                <a:gd name="T97" fmla="*/ 442 h 1782"/>
                <a:gd name="T98" fmla="*/ 662 w 1280"/>
                <a:gd name="T99" fmla="*/ 460 h 1782"/>
                <a:gd name="T100" fmla="*/ 690 w 1280"/>
                <a:gd name="T101" fmla="*/ 336 h 1782"/>
                <a:gd name="T102" fmla="*/ 730 w 1280"/>
                <a:gd name="T103" fmla="*/ 284 h 1782"/>
                <a:gd name="T104" fmla="*/ 792 w 1280"/>
                <a:gd name="T105" fmla="*/ 266 h 1782"/>
                <a:gd name="T106" fmla="*/ 848 w 1280"/>
                <a:gd name="T107" fmla="*/ 378 h 1782"/>
                <a:gd name="T108" fmla="*/ 912 w 1280"/>
                <a:gd name="T109" fmla="*/ 340 h 1782"/>
                <a:gd name="T110" fmla="*/ 784 w 1280"/>
                <a:gd name="T111" fmla="*/ 216 h 1782"/>
                <a:gd name="T112" fmla="*/ 708 w 1280"/>
                <a:gd name="T113" fmla="*/ 164 h 1782"/>
                <a:gd name="T114" fmla="*/ 818 w 1280"/>
                <a:gd name="T115" fmla="*/ 88 h 1782"/>
                <a:gd name="T116" fmla="*/ 838 w 1280"/>
                <a:gd name="T117" fmla="*/ 130 h 1782"/>
                <a:gd name="T118" fmla="*/ 988 w 1280"/>
                <a:gd name="T119" fmla="*/ 234 h 1782"/>
                <a:gd name="T120" fmla="*/ 1014 w 1280"/>
                <a:gd name="T121" fmla="*/ 388 h 1782"/>
                <a:gd name="T122" fmla="*/ 1176 w 1280"/>
                <a:gd name="T123" fmla="*/ 278 h 1782"/>
                <a:gd name="T124" fmla="*/ 1274 w 1280"/>
                <a:gd name="T125" fmla="*/ 164 h 1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80" h="1782">
                  <a:moveTo>
                    <a:pt x="1214" y="64"/>
                  </a:moveTo>
                  <a:lnTo>
                    <a:pt x="1230" y="60"/>
                  </a:lnTo>
                  <a:lnTo>
                    <a:pt x="1244" y="54"/>
                  </a:lnTo>
                  <a:lnTo>
                    <a:pt x="1254" y="44"/>
                  </a:lnTo>
                  <a:lnTo>
                    <a:pt x="1256" y="30"/>
                  </a:lnTo>
                  <a:lnTo>
                    <a:pt x="1250" y="12"/>
                  </a:lnTo>
                  <a:lnTo>
                    <a:pt x="1238" y="22"/>
                  </a:lnTo>
                  <a:lnTo>
                    <a:pt x="1226" y="24"/>
                  </a:lnTo>
                  <a:lnTo>
                    <a:pt x="1212" y="20"/>
                  </a:lnTo>
                  <a:lnTo>
                    <a:pt x="1198" y="16"/>
                  </a:lnTo>
                  <a:lnTo>
                    <a:pt x="1184" y="14"/>
                  </a:lnTo>
                  <a:lnTo>
                    <a:pt x="1166" y="14"/>
                  </a:lnTo>
                  <a:lnTo>
                    <a:pt x="1146" y="16"/>
                  </a:lnTo>
                  <a:lnTo>
                    <a:pt x="1130" y="18"/>
                  </a:lnTo>
                  <a:lnTo>
                    <a:pt x="1116" y="16"/>
                  </a:lnTo>
                  <a:lnTo>
                    <a:pt x="1100" y="16"/>
                  </a:lnTo>
                  <a:lnTo>
                    <a:pt x="1086" y="14"/>
                  </a:lnTo>
                  <a:lnTo>
                    <a:pt x="1074" y="18"/>
                  </a:lnTo>
                  <a:lnTo>
                    <a:pt x="1070" y="20"/>
                  </a:lnTo>
                  <a:lnTo>
                    <a:pt x="1066" y="24"/>
                  </a:lnTo>
                  <a:lnTo>
                    <a:pt x="1064" y="30"/>
                  </a:lnTo>
                  <a:lnTo>
                    <a:pt x="1062" y="34"/>
                  </a:lnTo>
                  <a:lnTo>
                    <a:pt x="1060" y="38"/>
                  </a:lnTo>
                  <a:lnTo>
                    <a:pt x="1060" y="40"/>
                  </a:lnTo>
                  <a:lnTo>
                    <a:pt x="1036" y="44"/>
                  </a:lnTo>
                  <a:lnTo>
                    <a:pt x="1012" y="44"/>
                  </a:lnTo>
                  <a:lnTo>
                    <a:pt x="986" y="46"/>
                  </a:lnTo>
                  <a:lnTo>
                    <a:pt x="960" y="50"/>
                  </a:lnTo>
                  <a:lnTo>
                    <a:pt x="936" y="58"/>
                  </a:lnTo>
                  <a:lnTo>
                    <a:pt x="912" y="62"/>
                  </a:lnTo>
                  <a:lnTo>
                    <a:pt x="884" y="62"/>
                  </a:lnTo>
                  <a:lnTo>
                    <a:pt x="886" y="48"/>
                  </a:lnTo>
                  <a:lnTo>
                    <a:pt x="894" y="38"/>
                  </a:lnTo>
                  <a:lnTo>
                    <a:pt x="902" y="30"/>
                  </a:lnTo>
                  <a:lnTo>
                    <a:pt x="910" y="22"/>
                  </a:lnTo>
                  <a:lnTo>
                    <a:pt x="916" y="14"/>
                  </a:lnTo>
                  <a:lnTo>
                    <a:pt x="916" y="0"/>
                  </a:lnTo>
                  <a:lnTo>
                    <a:pt x="882" y="0"/>
                  </a:lnTo>
                  <a:lnTo>
                    <a:pt x="844" y="6"/>
                  </a:lnTo>
                  <a:lnTo>
                    <a:pt x="810" y="12"/>
                  </a:lnTo>
                  <a:lnTo>
                    <a:pt x="790" y="16"/>
                  </a:lnTo>
                  <a:lnTo>
                    <a:pt x="766" y="18"/>
                  </a:lnTo>
                  <a:lnTo>
                    <a:pt x="738" y="20"/>
                  </a:lnTo>
                  <a:lnTo>
                    <a:pt x="712" y="26"/>
                  </a:lnTo>
                  <a:lnTo>
                    <a:pt x="690" y="34"/>
                  </a:lnTo>
                  <a:lnTo>
                    <a:pt x="676" y="46"/>
                  </a:lnTo>
                  <a:lnTo>
                    <a:pt x="700" y="56"/>
                  </a:lnTo>
                  <a:lnTo>
                    <a:pt x="728" y="64"/>
                  </a:lnTo>
                  <a:lnTo>
                    <a:pt x="754" y="68"/>
                  </a:lnTo>
                  <a:lnTo>
                    <a:pt x="728" y="68"/>
                  </a:lnTo>
                  <a:lnTo>
                    <a:pt x="702" y="70"/>
                  </a:lnTo>
                  <a:lnTo>
                    <a:pt x="676" y="68"/>
                  </a:lnTo>
                  <a:lnTo>
                    <a:pt x="658" y="64"/>
                  </a:lnTo>
                  <a:lnTo>
                    <a:pt x="642" y="58"/>
                  </a:lnTo>
                  <a:lnTo>
                    <a:pt x="624" y="54"/>
                  </a:lnTo>
                  <a:lnTo>
                    <a:pt x="602" y="54"/>
                  </a:lnTo>
                  <a:lnTo>
                    <a:pt x="614" y="78"/>
                  </a:lnTo>
                  <a:lnTo>
                    <a:pt x="626" y="92"/>
                  </a:lnTo>
                  <a:lnTo>
                    <a:pt x="640" y="100"/>
                  </a:lnTo>
                  <a:lnTo>
                    <a:pt x="656" y="102"/>
                  </a:lnTo>
                  <a:lnTo>
                    <a:pt x="676" y="102"/>
                  </a:lnTo>
                  <a:lnTo>
                    <a:pt x="698" y="102"/>
                  </a:lnTo>
                  <a:lnTo>
                    <a:pt x="692" y="106"/>
                  </a:lnTo>
                  <a:lnTo>
                    <a:pt x="686" y="112"/>
                  </a:lnTo>
                  <a:lnTo>
                    <a:pt x="682" y="118"/>
                  </a:lnTo>
                  <a:lnTo>
                    <a:pt x="676" y="124"/>
                  </a:lnTo>
                  <a:lnTo>
                    <a:pt x="672" y="128"/>
                  </a:lnTo>
                  <a:lnTo>
                    <a:pt x="676" y="132"/>
                  </a:lnTo>
                  <a:lnTo>
                    <a:pt x="680" y="138"/>
                  </a:lnTo>
                  <a:lnTo>
                    <a:pt x="684" y="142"/>
                  </a:lnTo>
                  <a:lnTo>
                    <a:pt x="688" y="146"/>
                  </a:lnTo>
                  <a:lnTo>
                    <a:pt x="670" y="148"/>
                  </a:lnTo>
                  <a:lnTo>
                    <a:pt x="656" y="144"/>
                  </a:lnTo>
                  <a:lnTo>
                    <a:pt x="644" y="134"/>
                  </a:lnTo>
                  <a:lnTo>
                    <a:pt x="634" y="124"/>
                  </a:lnTo>
                  <a:lnTo>
                    <a:pt x="624" y="112"/>
                  </a:lnTo>
                  <a:lnTo>
                    <a:pt x="612" y="104"/>
                  </a:lnTo>
                  <a:lnTo>
                    <a:pt x="598" y="100"/>
                  </a:lnTo>
                  <a:lnTo>
                    <a:pt x="576" y="104"/>
                  </a:lnTo>
                  <a:lnTo>
                    <a:pt x="580" y="108"/>
                  </a:lnTo>
                  <a:lnTo>
                    <a:pt x="584" y="114"/>
                  </a:lnTo>
                  <a:lnTo>
                    <a:pt x="572" y="104"/>
                  </a:lnTo>
                  <a:lnTo>
                    <a:pt x="560" y="96"/>
                  </a:lnTo>
                  <a:lnTo>
                    <a:pt x="546" y="90"/>
                  </a:lnTo>
                  <a:lnTo>
                    <a:pt x="532" y="88"/>
                  </a:lnTo>
                  <a:lnTo>
                    <a:pt x="518" y="94"/>
                  </a:lnTo>
                  <a:lnTo>
                    <a:pt x="530" y="100"/>
                  </a:lnTo>
                  <a:lnTo>
                    <a:pt x="538" y="104"/>
                  </a:lnTo>
                  <a:lnTo>
                    <a:pt x="552" y="106"/>
                  </a:lnTo>
                  <a:lnTo>
                    <a:pt x="558" y="106"/>
                  </a:lnTo>
                  <a:lnTo>
                    <a:pt x="562" y="108"/>
                  </a:lnTo>
                  <a:lnTo>
                    <a:pt x="566" y="110"/>
                  </a:lnTo>
                  <a:lnTo>
                    <a:pt x="570" y="116"/>
                  </a:lnTo>
                  <a:lnTo>
                    <a:pt x="574" y="118"/>
                  </a:lnTo>
                  <a:lnTo>
                    <a:pt x="576" y="120"/>
                  </a:lnTo>
                  <a:lnTo>
                    <a:pt x="576" y="124"/>
                  </a:lnTo>
                  <a:lnTo>
                    <a:pt x="576" y="126"/>
                  </a:lnTo>
                  <a:lnTo>
                    <a:pt x="574" y="130"/>
                  </a:lnTo>
                  <a:lnTo>
                    <a:pt x="570" y="134"/>
                  </a:lnTo>
                  <a:lnTo>
                    <a:pt x="568" y="136"/>
                  </a:lnTo>
                  <a:lnTo>
                    <a:pt x="566" y="138"/>
                  </a:lnTo>
                  <a:lnTo>
                    <a:pt x="562" y="138"/>
                  </a:lnTo>
                  <a:lnTo>
                    <a:pt x="556" y="138"/>
                  </a:lnTo>
                  <a:lnTo>
                    <a:pt x="552" y="136"/>
                  </a:lnTo>
                  <a:lnTo>
                    <a:pt x="546" y="134"/>
                  </a:lnTo>
                  <a:lnTo>
                    <a:pt x="540" y="132"/>
                  </a:lnTo>
                  <a:lnTo>
                    <a:pt x="536" y="132"/>
                  </a:lnTo>
                  <a:lnTo>
                    <a:pt x="536" y="136"/>
                  </a:lnTo>
                  <a:lnTo>
                    <a:pt x="536" y="142"/>
                  </a:lnTo>
                  <a:lnTo>
                    <a:pt x="538" y="148"/>
                  </a:lnTo>
                  <a:lnTo>
                    <a:pt x="542" y="152"/>
                  </a:lnTo>
                  <a:lnTo>
                    <a:pt x="546" y="154"/>
                  </a:lnTo>
                  <a:lnTo>
                    <a:pt x="552" y="156"/>
                  </a:lnTo>
                  <a:lnTo>
                    <a:pt x="556" y="158"/>
                  </a:lnTo>
                  <a:lnTo>
                    <a:pt x="562" y="160"/>
                  </a:lnTo>
                  <a:lnTo>
                    <a:pt x="566" y="162"/>
                  </a:lnTo>
                  <a:lnTo>
                    <a:pt x="570" y="166"/>
                  </a:lnTo>
                  <a:lnTo>
                    <a:pt x="574" y="168"/>
                  </a:lnTo>
                  <a:lnTo>
                    <a:pt x="578" y="170"/>
                  </a:lnTo>
                  <a:lnTo>
                    <a:pt x="582" y="172"/>
                  </a:lnTo>
                  <a:lnTo>
                    <a:pt x="588" y="172"/>
                  </a:lnTo>
                  <a:lnTo>
                    <a:pt x="592" y="172"/>
                  </a:lnTo>
                  <a:lnTo>
                    <a:pt x="596" y="172"/>
                  </a:lnTo>
                  <a:lnTo>
                    <a:pt x="600" y="170"/>
                  </a:lnTo>
                  <a:lnTo>
                    <a:pt x="602" y="168"/>
                  </a:lnTo>
                  <a:lnTo>
                    <a:pt x="604" y="164"/>
                  </a:lnTo>
                  <a:lnTo>
                    <a:pt x="606" y="166"/>
                  </a:lnTo>
                  <a:lnTo>
                    <a:pt x="608" y="164"/>
                  </a:lnTo>
                  <a:lnTo>
                    <a:pt x="612" y="162"/>
                  </a:lnTo>
                  <a:lnTo>
                    <a:pt x="616" y="168"/>
                  </a:lnTo>
                  <a:lnTo>
                    <a:pt x="622" y="174"/>
                  </a:lnTo>
                  <a:lnTo>
                    <a:pt x="634" y="180"/>
                  </a:lnTo>
                  <a:lnTo>
                    <a:pt x="646" y="184"/>
                  </a:lnTo>
                  <a:lnTo>
                    <a:pt x="660" y="190"/>
                  </a:lnTo>
                  <a:lnTo>
                    <a:pt x="672" y="202"/>
                  </a:lnTo>
                  <a:lnTo>
                    <a:pt x="664" y="204"/>
                  </a:lnTo>
                  <a:lnTo>
                    <a:pt x="660" y="206"/>
                  </a:lnTo>
                  <a:lnTo>
                    <a:pt x="656" y="208"/>
                  </a:lnTo>
                  <a:lnTo>
                    <a:pt x="654" y="212"/>
                  </a:lnTo>
                  <a:lnTo>
                    <a:pt x="652" y="216"/>
                  </a:lnTo>
                  <a:lnTo>
                    <a:pt x="648" y="220"/>
                  </a:lnTo>
                  <a:lnTo>
                    <a:pt x="644" y="224"/>
                  </a:lnTo>
                  <a:lnTo>
                    <a:pt x="664" y="234"/>
                  </a:lnTo>
                  <a:lnTo>
                    <a:pt x="678" y="250"/>
                  </a:lnTo>
                  <a:lnTo>
                    <a:pt x="682" y="270"/>
                  </a:lnTo>
                  <a:lnTo>
                    <a:pt x="672" y="268"/>
                  </a:lnTo>
                  <a:lnTo>
                    <a:pt x="654" y="268"/>
                  </a:lnTo>
                  <a:lnTo>
                    <a:pt x="632" y="270"/>
                  </a:lnTo>
                  <a:lnTo>
                    <a:pt x="612" y="274"/>
                  </a:lnTo>
                  <a:lnTo>
                    <a:pt x="598" y="280"/>
                  </a:lnTo>
                  <a:lnTo>
                    <a:pt x="592" y="284"/>
                  </a:lnTo>
                  <a:lnTo>
                    <a:pt x="586" y="290"/>
                  </a:lnTo>
                  <a:lnTo>
                    <a:pt x="580" y="296"/>
                  </a:lnTo>
                  <a:lnTo>
                    <a:pt x="552" y="290"/>
                  </a:lnTo>
                  <a:lnTo>
                    <a:pt x="522" y="284"/>
                  </a:lnTo>
                  <a:lnTo>
                    <a:pt x="496" y="284"/>
                  </a:lnTo>
                  <a:lnTo>
                    <a:pt x="472" y="290"/>
                  </a:lnTo>
                  <a:lnTo>
                    <a:pt x="450" y="294"/>
                  </a:lnTo>
                  <a:lnTo>
                    <a:pt x="432" y="288"/>
                  </a:lnTo>
                  <a:lnTo>
                    <a:pt x="416" y="284"/>
                  </a:lnTo>
                  <a:lnTo>
                    <a:pt x="408" y="278"/>
                  </a:lnTo>
                  <a:lnTo>
                    <a:pt x="402" y="272"/>
                  </a:lnTo>
                  <a:lnTo>
                    <a:pt x="394" y="260"/>
                  </a:lnTo>
                  <a:lnTo>
                    <a:pt x="384" y="256"/>
                  </a:lnTo>
                  <a:lnTo>
                    <a:pt x="372" y="254"/>
                  </a:lnTo>
                  <a:lnTo>
                    <a:pt x="358" y="258"/>
                  </a:lnTo>
                  <a:lnTo>
                    <a:pt x="344" y="262"/>
                  </a:lnTo>
                  <a:lnTo>
                    <a:pt x="330" y="266"/>
                  </a:lnTo>
                  <a:lnTo>
                    <a:pt x="306" y="272"/>
                  </a:lnTo>
                  <a:lnTo>
                    <a:pt x="292" y="272"/>
                  </a:lnTo>
                  <a:lnTo>
                    <a:pt x="280" y="270"/>
                  </a:lnTo>
                  <a:lnTo>
                    <a:pt x="270" y="266"/>
                  </a:lnTo>
                  <a:lnTo>
                    <a:pt x="260" y="260"/>
                  </a:lnTo>
                  <a:lnTo>
                    <a:pt x="248" y="252"/>
                  </a:lnTo>
                  <a:lnTo>
                    <a:pt x="228" y="244"/>
                  </a:lnTo>
                  <a:lnTo>
                    <a:pt x="196" y="236"/>
                  </a:lnTo>
                  <a:lnTo>
                    <a:pt x="156" y="234"/>
                  </a:lnTo>
                  <a:lnTo>
                    <a:pt x="114" y="238"/>
                  </a:lnTo>
                  <a:lnTo>
                    <a:pt x="72" y="246"/>
                  </a:lnTo>
                  <a:lnTo>
                    <a:pt x="34" y="256"/>
                  </a:lnTo>
                  <a:lnTo>
                    <a:pt x="4" y="272"/>
                  </a:lnTo>
                  <a:lnTo>
                    <a:pt x="6" y="276"/>
                  </a:lnTo>
                  <a:lnTo>
                    <a:pt x="8" y="280"/>
                  </a:lnTo>
                  <a:lnTo>
                    <a:pt x="22" y="284"/>
                  </a:lnTo>
                  <a:lnTo>
                    <a:pt x="32" y="294"/>
                  </a:lnTo>
                  <a:lnTo>
                    <a:pt x="40" y="306"/>
                  </a:lnTo>
                  <a:lnTo>
                    <a:pt x="44" y="322"/>
                  </a:lnTo>
                  <a:lnTo>
                    <a:pt x="22" y="326"/>
                  </a:lnTo>
                  <a:lnTo>
                    <a:pt x="0" y="334"/>
                  </a:lnTo>
                  <a:lnTo>
                    <a:pt x="16" y="346"/>
                  </a:lnTo>
                  <a:lnTo>
                    <a:pt x="36" y="352"/>
                  </a:lnTo>
                  <a:lnTo>
                    <a:pt x="56" y="358"/>
                  </a:lnTo>
                  <a:lnTo>
                    <a:pt x="30" y="364"/>
                  </a:lnTo>
                  <a:lnTo>
                    <a:pt x="4" y="372"/>
                  </a:lnTo>
                  <a:lnTo>
                    <a:pt x="10" y="392"/>
                  </a:lnTo>
                  <a:lnTo>
                    <a:pt x="20" y="404"/>
                  </a:lnTo>
                  <a:lnTo>
                    <a:pt x="34" y="408"/>
                  </a:lnTo>
                  <a:lnTo>
                    <a:pt x="48" y="406"/>
                  </a:lnTo>
                  <a:lnTo>
                    <a:pt x="54" y="410"/>
                  </a:lnTo>
                  <a:lnTo>
                    <a:pt x="58" y="412"/>
                  </a:lnTo>
                  <a:lnTo>
                    <a:pt x="62" y="418"/>
                  </a:lnTo>
                  <a:lnTo>
                    <a:pt x="64" y="422"/>
                  </a:lnTo>
                  <a:lnTo>
                    <a:pt x="64" y="428"/>
                  </a:lnTo>
                  <a:lnTo>
                    <a:pt x="62" y="432"/>
                  </a:lnTo>
                  <a:lnTo>
                    <a:pt x="54" y="440"/>
                  </a:lnTo>
                  <a:lnTo>
                    <a:pt x="44" y="448"/>
                  </a:lnTo>
                  <a:lnTo>
                    <a:pt x="36" y="458"/>
                  </a:lnTo>
                  <a:lnTo>
                    <a:pt x="34" y="470"/>
                  </a:lnTo>
                  <a:lnTo>
                    <a:pt x="44" y="468"/>
                  </a:lnTo>
                  <a:lnTo>
                    <a:pt x="56" y="464"/>
                  </a:lnTo>
                  <a:lnTo>
                    <a:pt x="66" y="460"/>
                  </a:lnTo>
                  <a:lnTo>
                    <a:pt x="76" y="458"/>
                  </a:lnTo>
                  <a:lnTo>
                    <a:pt x="82" y="454"/>
                  </a:lnTo>
                  <a:lnTo>
                    <a:pt x="90" y="448"/>
                  </a:lnTo>
                  <a:lnTo>
                    <a:pt x="94" y="442"/>
                  </a:lnTo>
                  <a:lnTo>
                    <a:pt x="96" y="438"/>
                  </a:lnTo>
                  <a:lnTo>
                    <a:pt x="96" y="434"/>
                  </a:lnTo>
                  <a:lnTo>
                    <a:pt x="98" y="428"/>
                  </a:lnTo>
                  <a:lnTo>
                    <a:pt x="98" y="422"/>
                  </a:lnTo>
                  <a:lnTo>
                    <a:pt x="98" y="420"/>
                  </a:lnTo>
                  <a:lnTo>
                    <a:pt x="98" y="416"/>
                  </a:lnTo>
                  <a:lnTo>
                    <a:pt x="100" y="414"/>
                  </a:lnTo>
                  <a:lnTo>
                    <a:pt x="102" y="412"/>
                  </a:lnTo>
                  <a:lnTo>
                    <a:pt x="106" y="410"/>
                  </a:lnTo>
                  <a:lnTo>
                    <a:pt x="112" y="406"/>
                  </a:lnTo>
                  <a:lnTo>
                    <a:pt x="116" y="400"/>
                  </a:lnTo>
                  <a:lnTo>
                    <a:pt x="120" y="396"/>
                  </a:lnTo>
                  <a:lnTo>
                    <a:pt x="124" y="392"/>
                  </a:lnTo>
                  <a:lnTo>
                    <a:pt x="124" y="390"/>
                  </a:lnTo>
                  <a:lnTo>
                    <a:pt x="128" y="388"/>
                  </a:lnTo>
                  <a:lnTo>
                    <a:pt x="130" y="388"/>
                  </a:lnTo>
                  <a:lnTo>
                    <a:pt x="134" y="388"/>
                  </a:lnTo>
                  <a:lnTo>
                    <a:pt x="136" y="390"/>
                  </a:lnTo>
                  <a:lnTo>
                    <a:pt x="136" y="392"/>
                  </a:lnTo>
                  <a:lnTo>
                    <a:pt x="136" y="394"/>
                  </a:lnTo>
                  <a:lnTo>
                    <a:pt x="134" y="398"/>
                  </a:lnTo>
                  <a:lnTo>
                    <a:pt x="132" y="400"/>
                  </a:lnTo>
                  <a:lnTo>
                    <a:pt x="130" y="404"/>
                  </a:lnTo>
                  <a:lnTo>
                    <a:pt x="130" y="406"/>
                  </a:lnTo>
                  <a:lnTo>
                    <a:pt x="130" y="408"/>
                  </a:lnTo>
                  <a:lnTo>
                    <a:pt x="134" y="408"/>
                  </a:lnTo>
                  <a:lnTo>
                    <a:pt x="138" y="406"/>
                  </a:lnTo>
                  <a:lnTo>
                    <a:pt x="144" y="402"/>
                  </a:lnTo>
                  <a:lnTo>
                    <a:pt x="148" y="400"/>
                  </a:lnTo>
                  <a:lnTo>
                    <a:pt x="154" y="398"/>
                  </a:lnTo>
                  <a:lnTo>
                    <a:pt x="160" y="396"/>
                  </a:lnTo>
                  <a:lnTo>
                    <a:pt x="164" y="398"/>
                  </a:lnTo>
                  <a:lnTo>
                    <a:pt x="168" y="400"/>
                  </a:lnTo>
                  <a:lnTo>
                    <a:pt x="170" y="402"/>
                  </a:lnTo>
                  <a:lnTo>
                    <a:pt x="174" y="406"/>
                  </a:lnTo>
                  <a:lnTo>
                    <a:pt x="178" y="410"/>
                  </a:lnTo>
                  <a:lnTo>
                    <a:pt x="182" y="412"/>
                  </a:lnTo>
                  <a:lnTo>
                    <a:pt x="186" y="416"/>
                  </a:lnTo>
                  <a:lnTo>
                    <a:pt x="192" y="418"/>
                  </a:lnTo>
                  <a:lnTo>
                    <a:pt x="198" y="418"/>
                  </a:lnTo>
                  <a:lnTo>
                    <a:pt x="204" y="418"/>
                  </a:lnTo>
                  <a:lnTo>
                    <a:pt x="212" y="420"/>
                  </a:lnTo>
                  <a:lnTo>
                    <a:pt x="218" y="422"/>
                  </a:lnTo>
                  <a:lnTo>
                    <a:pt x="222" y="426"/>
                  </a:lnTo>
                  <a:lnTo>
                    <a:pt x="226" y="430"/>
                  </a:lnTo>
                  <a:lnTo>
                    <a:pt x="230" y="436"/>
                  </a:lnTo>
                  <a:lnTo>
                    <a:pt x="238" y="446"/>
                  </a:lnTo>
                  <a:lnTo>
                    <a:pt x="248" y="456"/>
                  </a:lnTo>
                  <a:lnTo>
                    <a:pt x="260" y="464"/>
                  </a:lnTo>
                  <a:lnTo>
                    <a:pt x="274" y="476"/>
                  </a:lnTo>
                  <a:lnTo>
                    <a:pt x="288" y="486"/>
                  </a:lnTo>
                  <a:lnTo>
                    <a:pt x="292" y="488"/>
                  </a:lnTo>
                  <a:lnTo>
                    <a:pt x="298" y="490"/>
                  </a:lnTo>
                  <a:lnTo>
                    <a:pt x="302" y="492"/>
                  </a:lnTo>
                  <a:lnTo>
                    <a:pt x="306" y="494"/>
                  </a:lnTo>
                  <a:lnTo>
                    <a:pt x="308" y="498"/>
                  </a:lnTo>
                  <a:lnTo>
                    <a:pt x="310" y="502"/>
                  </a:lnTo>
                  <a:lnTo>
                    <a:pt x="310" y="508"/>
                  </a:lnTo>
                  <a:lnTo>
                    <a:pt x="312" y="512"/>
                  </a:lnTo>
                  <a:lnTo>
                    <a:pt x="320" y="530"/>
                  </a:lnTo>
                  <a:lnTo>
                    <a:pt x="330" y="546"/>
                  </a:lnTo>
                  <a:lnTo>
                    <a:pt x="334" y="552"/>
                  </a:lnTo>
                  <a:lnTo>
                    <a:pt x="340" y="558"/>
                  </a:lnTo>
                  <a:lnTo>
                    <a:pt x="348" y="562"/>
                  </a:lnTo>
                  <a:lnTo>
                    <a:pt x="350" y="598"/>
                  </a:lnTo>
                  <a:lnTo>
                    <a:pt x="354" y="634"/>
                  </a:lnTo>
                  <a:lnTo>
                    <a:pt x="362" y="668"/>
                  </a:lnTo>
                  <a:lnTo>
                    <a:pt x="368" y="678"/>
                  </a:lnTo>
                  <a:lnTo>
                    <a:pt x="376" y="692"/>
                  </a:lnTo>
                  <a:lnTo>
                    <a:pt x="384" y="704"/>
                  </a:lnTo>
                  <a:lnTo>
                    <a:pt x="390" y="714"/>
                  </a:lnTo>
                  <a:lnTo>
                    <a:pt x="394" y="716"/>
                  </a:lnTo>
                  <a:lnTo>
                    <a:pt x="400" y="718"/>
                  </a:lnTo>
                  <a:lnTo>
                    <a:pt x="406" y="720"/>
                  </a:lnTo>
                  <a:lnTo>
                    <a:pt x="410" y="722"/>
                  </a:lnTo>
                  <a:lnTo>
                    <a:pt x="416" y="722"/>
                  </a:lnTo>
                  <a:lnTo>
                    <a:pt x="418" y="724"/>
                  </a:lnTo>
                  <a:lnTo>
                    <a:pt x="428" y="740"/>
                  </a:lnTo>
                  <a:lnTo>
                    <a:pt x="434" y="758"/>
                  </a:lnTo>
                  <a:lnTo>
                    <a:pt x="442" y="774"/>
                  </a:lnTo>
                  <a:lnTo>
                    <a:pt x="454" y="788"/>
                  </a:lnTo>
                  <a:lnTo>
                    <a:pt x="470" y="796"/>
                  </a:lnTo>
                  <a:lnTo>
                    <a:pt x="486" y="806"/>
                  </a:lnTo>
                  <a:lnTo>
                    <a:pt x="498" y="818"/>
                  </a:lnTo>
                  <a:lnTo>
                    <a:pt x="502" y="830"/>
                  </a:lnTo>
                  <a:lnTo>
                    <a:pt x="502" y="844"/>
                  </a:lnTo>
                  <a:lnTo>
                    <a:pt x="502" y="856"/>
                  </a:lnTo>
                  <a:lnTo>
                    <a:pt x="506" y="868"/>
                  </a:lnTo>
                  <a:lnTo>
                    <a:pt x="514" y="874"/>
                  </a:lnTo>
                  <a:lnTo>
                    <a:pt x="524" y="878"/>
                  </a:lnTo>
                  <a:lnTo>
                    <a:pt x="534" y="880"/>
                  </a:lnTo>
                  <a:lnTo>
                    <a:pt x="544" y="888"/>
                  </a:lnTo>
                  <a:lnTo>
                    <a:pt x="550" y="900"/>
                  </a:lnTo>
                  <a:lnTo>
                    <a:pt x="552" y="912"/>
                  </a:lnTo>
                  <a:lnTo>
                    <a:pt x="556" y="924"/>
                  </a:lnTo>
                  <a:lnTo>
                    <a:pt x="566" y="938"/>
                  </a:lnTo>
                  <a:lnTo>
                    <a:pt x="576" y="944"/>
                  </a:lnTo>
                  <a:lnTo>
                    <a:pt x="586" y="946"/>
                  </a:lnTo>
                  <a:lnTo>
                    <a:pt x="594" y="948"/>
                  </a:lnTo>
                  <a:lnTo>
                    <a:pt x="604" y="950"/>
                  </a:lnTo>
                  <a:lnTo>
                    <a:pt x="626" y="958"/>
                  </a:lnTo>
                  <a:lnTo>
                    <a:pt x="648" y="968"/>
                  </a:lnTo>
                  <a:lnTo>
                    <a:pt x="670" y="982"/>
                  </a:lnTo>
                  <a:lnTo>
                    <a:pt x="688" y="1000"/>
                  </a:lnTo>
                  <a:lnTo>
                    <a:pt x="702" y="1020"/>
                  </a:lnTo>
                  <a:lnTo>
                    <a:pt x="710" y="1046"/>
                  </a:lnTo>
                  <a:lnTo>
                    <a:pt x="738" y="1054"/>
                  </a:lnTo>
                  <a:lnTo>
                    <a:pt x="756" y="1062"/>
                  </a:lnTo>
                  <a:lnTo>
                    <a:pt x="766" y="1072"/>
                  </a:lnTo>
                  <a:lnTo>
                    <a:pt x="768" y="1084"/>
                  </a:lnTo>
                  <a:lnTo>
                    <a:pt x="766" y="1104"/>
                  </a:lnTo>
                  <a:lnTo>
                    <a:pt x="758" y="1130"/>
                  </a:lnTo>
                  <a:lnTo>
                    <a:pt x="754" y="1160"/>
                  </a:lnTo>
                  <a:lnTo>
                    <a:pt x="754" y="1184"/>
                  </a:lnTo>
                  <a:lnTo>
                    <a:pt x="760" y="1206"/>
                  </a:lnTo>
                  <a:lnTo>
                    <a:pt x="770" y="1226"/>
                  </a:lnTo>
                  <a:lnTo>
                    <a:pt x="784" y="1248"/>
                  </a:lnTo>
                  <a:lnTo>
                    <a:pt x="808" y="1288"/>
                  </a:lnTo>
                  <a:lnTo>
                    <a:pt x="828" y="1326"/>
                  </a:lnTo>
                  <a:lnTo>
                    <a:pt x="844" y="1364"/>
                  </a:lnTo>
                  <a:lnTo>
                    <a:pt x="850" y="1406"/>
                  </a:lnTo>
                  <a:lnTo>
                    <a:pt x="848" y="1444"/>
                  </a:lnTo>
                  <a:lnTo>
                    <a:pt x="840" y="1482"/>
                  </a:lnTo>
                  <a:lnTo>
                    <a:pt x="828" y="1518"/>
                  </a:lnTo>
                  <a:lnTo>
                    <a:pt x="820" y="1558"/>
                  </a:lnTo>
                  <a:lnTo>
                    <a:pt x="816" y="1598"/>
                  </a:lnTo>
                  <a:lnTo>
                    <a:pt x="814" y="1636"/>
                  </a:lnTo>
                  <a:lnTo>
                    <a:pt x="808" y="1660"/>
                  </a:lnTo>
                  <a:lnTo>
                    <a:pt x="800" y="1684"/>
                  </a:lnTo>
                  <a:lnTo>
                    <a:pt x="796" y="1708"/>
                  </a:lnTo>
                  <a:lnTo>
                    <a:pt x="796" y="1734"/>
                  </a:lnTo>
                  <a:lnTo>
                    <a:pt x="804" y="1762"/>
                  </a:lnTo>
                  <a:lnTo>
                    <a:pt x="814" y="1776"/>
                  </a:lnTo>
                  <a:lnTo>
                    <a:pt x="824" y="1782"/>
                  </a:lnTo>
                  <a:lnTo>
                    <a:pt x="836" y="1780"/>
                  </a:lnTo>
                  <a:lnTo>
                    <a:pt x="846" y="1772"/>
                  </a:lnTo>
                  <a:lnTo>
                    <a:pt x="854" y="1758"/>
                  </a:lnTo>
                  <a:lnTo>
                    <a:pt x="858" y="1740"/>
                  </a:lnTo>
                  <a:lnTo>
                    <a:pt x="860" y="1720"/>
                  </a:lnTo>
                  <a:lnTo>
                    <a:pt x="858" y="1704"/>
                  </a:lnTo>
                  <a:lnTo>
                    <a:pt x="852" y="1684"/>
                  </a:lnTo>
                  <a:lnTo>
                    <a:pt x="854" y="1662"/>
                  </a:lnTo>
                  <a:lnTo>
                    <a:pt x="856" y="1658"/>
                  </a:lnTo>
                  <a:lnTo>
                    <a:pt x="860" y="1654"/>
                  </a:lnTo>
                  <a:lnTo>
                    <a:pt x="864" y="1652"/>
                  </a:lnTo>
                  <a:lnTo>
                    <a:pt x="868" y="1650"/>
                  </a:lnTo>
                  <a:lnTo>
                    <a:pt x="872" y="1646"/>
                  </a:lnTo>
                  <a:lnTo>
                    <a:pt x="876" y="1642"/>
                  </a:lnTo>
                  <a:lnTo>
                    <a:pt x="876" y="1638"/>
                  </a:lnTo>
                  <a:lnTo>
                    <a:pt x="878" y="1632"/>
                  </a:lnTo>
                  <a:lnTo>
                    <a:pt x="878" y="1626"/>
                  </a:lnTo>
                  <a:lnTo>
                    <a:pt x="878" y="1620"/>
                  </a:lnTo>
                  <a:lnTo>
                    <a:pt x="878" y="1614"/>
                  </a:lnTo>
                  <a:lnTo>
                    <a:pt x="880" y="1610"/>
                  </a:lnTo>
                  <a:lnTo>
                    <a:pt x="888" y="1600"/>
                  </a:lnTo>
                  <a:lnTo>
                    <a:pt x="902" y="1588"/>
                  </a:lnTo>
                  <a:lnTo>
                    <a:pt x="914" y="1578"/>
                  </a:lnTo>
                  <a:lnTo>
                    <a:pt x="928" y="1566"/>
                  </a:lnTo>
                  <a:lnTo>
                    <a:pt x="936" y="1556"/>
                  </a:lnTo>
                  <a:lnTo>
                    <a:pt x="940" y="1542"/>
                  </a:lnTo>
                  <a:lnTo>
                    <a:pt x="936" y="1528"/>
                  </a:lnTo>
                  <a:lnTo>
                    <a:pt x="968" y="1512"/>
                  </a:lnTo>
                  <a:lnTo>
                    <a:pt x="994" y="1494"/>
                  </a:lnTo>
                  <a:lnTo>
                    <a:pt x="1012" y="1474"/>
                  </a:lnTo>
                  <a:lnTo>
                    <a:pt x="1028" y="1450"/>
                  </a:lnTo>
                  <a:lnTo>
                    <a:pt x="1042" y="1424"/>
                  </a:lnTo>
                  <a:lnTo>
                    <a:pt x="1056" y="1398"/>
                  </a:lnTo>
                  <a:lnTo>
                    <a:pt x="1070" y="1370"/>
                  </a:lnTo>
                  <a:lnTo>
                    <a:pt x="1084" y="1356"/>
                  </a:lnTo>
                  <a:lnTo>
                    <a:pt x="1100" y="1340"/>
                  </a:lnTo>
                  <a:lnTo>
                    <a:pt x="1112" y="1324"/>
                  </a:lnTo>
                  <a:lnTo>
                    <a:pt x="1114" y="1310"/>
                  </a:lnTo>
                  <a:lnTo>
                    <a:pt x="1114" y="1296"/>
                  </a:lnTo>
                  <a:lnTo>
                    <a:pt x="1116" y="1282"/>
                  </a:lnTo>
                  <a:lnTo>
                    <a:pt x="1124" y="1262"/>
                  </a:lnTo>
                  <a:lnTo>
                    <a:pt x="1136" y="1242"/>
                  </a:lnTo>
                  <a:lnTo>
                    <a:pt x="1144" y="1222"/>
                  </a:lnTo>
                  <a:lnTo>
                    <a:pt x="1144" y="1204"/>
                  </a:lnTo>
                  <a:lnTo>
                    <a:pt x="1136" y="1190"/>
                  </a:lnTo>
                  <a:lnTo>
                    <a:pt x="1126" y="1182"/>
                  </a:lnTo>
                  <a:lnTo>
                    <a:pt x="1112" y="1180"/>
                  </a:lnTo>
                  <a:lnTo>
                    <a:pt x="1098" y="1178"/>
                  </a:lnTo>
                  <a:lnTo>
                    <a:pt x="1082" y="1172"/>
                  </a:lnTo>
                  <a:lnTo>
                    <a:pt x="1070" y="1164"/>
                  </a:lnTo>
                  <a:lnTo>
                    <a:pt x="1060" y="1154"/>
                  </a:lnTo>
                  <a:lnTo>
                    <a:pt x="1050" y="1144"/>
                  </a:lnTo>
                  <a:lnTo>
                    <a:pt x="1042" y="1142"/>
                  </a:lnTo>
                  <a:lnTo>
                    <a:pt x="1032" y="1144"/>
                  </a:lnTo>
                  <a:lnTo>
                    <a:pt x="1022" y="1144"/>
                  </a:lnTo>
                  <a:lnTo>
                    <a:pt x="1014" y="1142"/>
                  </a:lnTo>
                  <a:lnTo>
                    <a:pt x="1008" y="1132"/>
                  </a:lnTo>
                  <a:lnTo>
                    <a:pt x="1004" y="1118"/>
                  </a:lnTo>
                  <a:lnTo>
                    <a:pt x="996" y="1106"/>
                  </a:lnTo>
                  <a:lnTo>
                    <a:pt x="982" y="1098"/>
                  </a:lnTo>
                  <a:lnTo>
                    <a:pt x="968" y="1092"/>
                  </a:lnTo>
                  <a:lnTo>
                    <a:pt x="954" y="1084"/>
                  </a:lnTo>
                  <a:lnTo>
                    <a:pt x="928" y="1068"/>
                  </a:lnTo>
                  <a:lnTo>
                    <a:pt x="902" y="1050"/>
                  </a:lnTo>
                  <a:lnTo>
                    <a:pt x="880" y="1034"/>
                  </a:lnTo>
                  <a:lnTo>
                    <a:pt x="858" y="1044"/>
                  </a:lnTo>
                  <a:lnTo>
                    <a:pt x="834" y="1046"/>
                  </a:lnTo>
                  <a:lnTo>
                    <a:pt x="836" y="1040"/>
                  </a:lnTo>
                  <a:lnTo>
                    <a:pt x="836" y="1034"/>
                  </a:lnTo>
                  <a:lnTo>
                    <a:pt x="836" y="1028"/>
                  </a:lnTo>
                  <a:lnTo>
                    <a:pt x="838" y="1024"/>
                  </a:lnTo>
                  <a:lnTo>
                    <a:pt x="822" y="1022"/>
                  </a:lnTo>
                  <a:lnTo>
                    <a:pt x="808" y="1024"/>
                  </a:lnTo>
                  <a:lnTo>
                    <a:pt x="796" y="1032"/>
                  </a:lnTo>
                  <a:lnTo>
                    <a:pt x="790" y="1044"/>
                  </a:lnTo>
                  <a:lnTo>
                    <a:pt x="790" y="1060"/>
                  </a:lnTo>
                  <a:lnTo>
                    <a:pt x="774" y="1054"/>
                  </a:lnTo>
                  <a:lnTo>
                    <a:pt x="760" y="1044"/>
                  </a:lnTo>
                  <a:lnTo>
                    <a:pt x="754" y="1028"/>
                  </a:lnTo>
                  <a:lnTo>
                    <a:pt x="734" y="1026"/>
                  </a:lnTo>
                  <a:lnTo>
                    <a:pt x="714" y="1012"/>
                  </a:lnTo>
                  <a:lnTo>
                    <a:pt x="700" y="994"/>
                  </a:lnTo>
                  <a:lnTo>
                    <a:pt x="694" y="974"/>
                  </a:lnTo>
                  <a:lnTo>
                    <a:pt x="690" y="974"/>
                  </a:lnTo>
                  <a:lnTo>
                    <a:pt x="684" y="972"/>
                  </a:lnTo>
                  <a:lnTo>
                    <a:pt x="678" y="972"/>
                  </a:lnTo>
                  <a:lnTo>
                    <a:pt x="672" y="972"/>
                  </a:lnTo>
                  <a:lnTo>
                    <a:pt x="674" y="952"/>
                  </a:lnTo>
                  <a:lnTo>
                    <a:pt x="676" y="934"/>
                  </a:lnTo>
                  <a:lnTo>
                    <a:pt x="672" y="914"/>
                  </a:lnTo>
                  <a:lnTo>
                    <a:pt x="662" y="928"/>
                  </a:lnTo>
                  <a:lnTo>
                    <a:pt x="648" y="936"/>
                  </a:lnTo>
                  <a:lnTo>
                    <a:pt x="632" y="940"/>
                  </a:lnTo>
                  <a:lnTo>
                    <a:pt x="616" y="940"/>
                  </a:lnTo>
                  <a:lnTo>
                    <a:pt x="598" y="940"/>
                  </a:lnTo>
                  <a:lnTo>
                    <a:pt x="604" y="924"/>
                  </a:lnTo>
                  <a:lnTo>
                    <a:pt x="604" y="908"/>
                  </a:lnTo>
                  <a:lnTo>
                    <a:pt x="598" y="896"/>
                  </a:lnTo>
                  <a:lnTo>
                    <a:pt x="592" y="884"/>
                  </a:lnTo>
                  <a:lnTo>
                    <a:pt x="584" y="872"/>
                  </a:lnTo>
                  <a:lnTo>
                    <a:pt x="580" y="860"/>
                  </a:lnTo>
                  <a:lnTo>
                    <a:pt x="582" y="844"/>
                  </a:lnTo>
                  <a:lnTo>
                    <a:pt x="590" y="826"/>
                  </a:lnTo>
                  <a:lnTo>
                    <a:pt x="604" y="810"/>
                  </a:lnTo>
                  <a:lnTo>
                    <a:pt x="620" y="802"/>
                  </a:lnTo>
                  <a:lnTo>
                    <a:pt x="638" y="798"/>
                  </a:lnTo>
                  <a:lnTo>
                    <a:pt x="656" y="800"/>
                  </a:lnTo>
                  <a:lnTo>
                    <a:pt x="676" y="804"/>
                  </a:lnTo>
                  <a:lnTo>
                    <a:pt x="694" y="808"/>
                  </a:lnTo>
                  <a:lnTo>
                    <a:pt x="694" y="822"/>
                  </a:lnTo>
                  <a:lnTo>
                    <a:pt x="698" y="834"/>
                  </a:lnTo>
                  <a:lnTo>
                    <a:pt x="706" y="840"/>
                  </a:lnTo>
                  <a:lnTo>
                    <a:pt x="716" y="842"/>
                  </a:lnTo>
                  <a:lnTo>
                    <a:pt x="732" y="838"/>
                  </a:lnTo>
                  <a:lnTo>
                    <a:pt x="732" y="810"/>
                  </a:lnTo>
                  <a:lnTo>
                    <a:pt x="734" y="782"/>
                  </a:lnTo>
                  <a:lnTo>
                    <a:pt x="742" y="756"/>
                  </a:lnTo>
                  <a:lnTo>
                    <a:pt x="750" y="744"/>
                  </a:lnTo>
                  <a:lnTo>
                    <a:pt x="760" y="732"/>
                  </a:lnTo>
                  <a:lnTo>
                    <a:pt x="768" y="720"/>
                  </a:lnTo>
                  <a:lnTo>
                    <a:pt x="774" y="708"/>
                  </a:lnTo>
                  <a:lnTo>
                    <a:pt x="776" y="692"/>
                  </a:lnTo>
                  <a:lnTo>
                    <a:pt x="790" y="688"/>
                  </a:lnTo>
                  <a:lnTo>
                    <a:pt x="798" y="682"/>
                  </a:lnTo>
                  <a:lnTo>
                    <a:pt x="800" y="672"/>
                  </a:lnTo>
                  <a:lnTo>
                    <a:pt x="804" y="660"/>
                  </a:lnTo>
                  <a:lnTo>
                    <a:pt x="810" y="648"/>
                  </a:lnTo>
                  <a:lnTo>
                    <a:pt x="828" y="632"/>
                  </a:lnTo>
                  <a:lnTo>
                    <a:pt x="848" y="618"/>
                  </a:lnTo>
                  <a:lnTo>
                    <a:pt x="868" y="604"/>
                  </a:lnTo>
                  <a:lnTo>
                    <a:pt x="870" y="602"/>
                  </a:lnTo>
                  <a:lnTo>
                    <a:pt x="874" y="598"/>
                  </a:lnTo>
                  <a:lnTo>
                    <a:pt x="880" y="602"/>
                  </a:lnTo>
                  <a:lnTo>
                    <a:pt x="886" y="604"/>
                  </a:lnTo>
                  <a:lnTo>
                    <a:pt x="890" y="606"/>
                  </a:lnTo>
                  <a:lnTo>
                    <a:pt x="888" y="606"/>
                  </a:lnTo>
                  <a:lnTo>
                    <a:pt x="890" y="608"/>
                  </a:lnTo>
                  <a:lnTo>
                    <a:pt x="894" y="612"/>
                  </a:lnTo>
                  <a:lnTo>
                    <a:pt x="888" y="614"/>
                  </a:lnTo>
                  <a:lnTo>
                    <a:pt x="880" y="618"/>
                  </a:lnTo>
                  <a:lnTo>
                    <a:pt x="872" y="622"/>
                  </a:lnTo>
                  <a:lnTo>
                    <a:pt x="864" y="628"/>
                  </a:lnTo>
                  <a:lnTo>
                    <a:pt x="862" y="634"/>
                  </a:lnTo>
                  <a:lnTo>
                    <a:pt x="864" y="640"/>
                  </a:lnTo>
                  <a:lnTo>
                    <a:pt x="878" y="646"/>
                  </a:lnTo>
                  <a:lnTo>
                    <a:pt x="886" y="638"/>
                  </a:lnTo>
                  <a:lnTo>
                    <a:pt x="898" y="628"/>
                  </a:lnTo>
                  <a:lnTo>
                    <a:pt x="912" y="616"/>
                  </a:lnTo>
                  <a:lnTo>
                    <a:pt x="922" y="604"/>
                  </a:lnTo>
                  <a:lnTo>
                    <a:pt x="930" y="592"/>
                  </a:lnTo>
                  <a:lnTo>
                    <a:pt x="930" y="582"/>
                  </a:lnTo>
                  <a:lnTo>
                    <a:pt x="922" y="586"/>
                  </a:lnTo>
                  <a:lnTo>
                    <a:pt x="914" y="592"/>
                  </a:lnTo>
                  <a:lnTo>
                    <a:pt x="906" y="594"/>
                  </a:lnTo>
                  <a:lnTo>
                    <a:pt x="896" y="594"/>
                  </a:lnTo>
                  <a:lnTo>
                    <a:pt x="892" y="592"/>
                  </a:lnTo>
                  <a:lnTo>
                    <a:pt x="890" y="588"/>
                  </a:lnTo>
                  <a:lnTo>
                    <a:pt x="886" y="586"/>
                  </a:lnTo>
                  <a:lnTo>
                    <a:pt x="894" y="574"/>
                  </a:lnTo>
                  <a:lnTo>
                    <a:pt x="896" y="566"/>
                  </a:lnTo>
                  <a:lnTo>
                    <a:pt x="896" y="556"/>
                  </a:lnTo>
                  <a:lnTo>
                    <a:pt x="890" y="550"/>
                  </a:lnTo>
                  <a:lnTo>
                    <a:pt x="878" y="544"/>
                  </a:lnTo>
                  <a:lnTo>
                    <a:pt x="860" y="544"/>
                  </a:lnTo>
                  <a:lnTo>
                    <a:pt x="890" y="540"/>
                  </a:lnTo>
                  <a:lnTo>
                    <a:pt x="918" y="536"/>
                  </a:lnTo>
                  <a:lnTo>
                    <a:pt x="946" y="528"/>
                  </a:lnTo>
                  <a:lnTo>
                    <a:pt x="954" y="534"/>
                  </a:lnTo>
                  <a:lnTo>
                    <a:pt x="954" y="540"/>
                  </a:lnTo>
                  <a:lnTo>
                    <a:pt x="948" y="546"/>
                  </a:lnTo>
                  <a:lnTo>
                    <a:pt x="942" y="554"/>
                  </a:lnTo>
                  <a:lnTo>
                    <a:pt x="936" y="562"/>
                  </a:lnTo>
                  <a:lnTo>
                    <a:pt x="934" y="570"/>
                  </a:lnTo>
                  <a:lnTo>
                    <a:pt x="934" y="574"/>
                  </a:lnTo>
                  <a:lnTo>
                    <a:pt x="936" y="578"/>
                  </a:lnTo>
                  <a:lnTo>
                    <a:pt x="938" y="578"/>
                  </a:lnTo>
                  <a:lnTo>
                    <a:pt x="940" y="578"/>
                  </a:lnTo>
                  <a:lnTo>
                    <a:pt x="944" y="578"/>
                  </a:lnTo>
                  <a:lnTo>
                    <a:pt x="948" y="576"/>
                  </a:lnTo>
                  <a:lnTo>
                    <a:pt x="950" y="574"/>
                  </a:lnTo>
                  <a:lnTo>
                    <a:pt x="954" y="572"/>
                  </a:lnTo>
                  <a:lnTo>
                    <a:pt x="956" y="570"/>
                  </a:lnTo>
                  <a:lnTo>
                    <a:pt x="958" y="570"/>
                  </a:lnTo>
                  <a:lnTo>
                    <a:pt x="966" y="570"/>
                  </a:lnTo>
                  <a:lnTo>
                    <a:pt x="972" y="570"/>
                  </a:lnTo>
                  <a:lnTo>
                    <a:pt x="976" y="572"/>
                  </a:lnTo>
                  <a:lnTo>
                    <a:pt x="982" y="576"/>
                  </a:lnTo>
                  <a:lnTo>
                    <a:pt x="984" y="576"/>
                  </a:lnTo>
                  <a:lnTo>
                    <a:pt x="986" y="580"/>
                  </a:lnTo>
                  <a:lnTo>
                    <a:pt x="988" y="582"/>
                  </a:lnTo>
                  <a:lnTo>
                    <a:pt x="992" y="584"/>
                  </a:lnTo>
                  <a:lnTo>
                    <a:pt x="1000" y="584"/>
                  </a:lnTo>
                  <a:lnTo>
                    <a:pt x="1006" y="584"/>
                  </a:lnTo>
                  <a:lnTo>
                    <a:pt x="1012" y="584"/>
                  </a:lnTo>
                  <a:lnTo>
                    <a:pt x="1010" y="572"/>
                  </a:lnTo>
                  <a:lnTo>
                    <a:pt x="1006" y="558"/>
                  </a:lnTo>
                  <a:lnTo>
                    <a:pt x="998" y="548"/>
                  </a:lnTo>
                  <a:lnTo>
                    <a:pt x="994" y="546"/>
                  </a:lnTo>
                  <a:lnTo>
                    <a:pt x="988" y="542"/>
                  </a:lnTo>
                  <a:lnTo>
                    <a:pt x="984" y="540"/>
                  </a:lnTo>
                  <a:lnTo>
                    <a:pt x="982" y="534"/>
                  </a:lnTo>
                  <a:lnTo>
                    <a:pt x="980" y="530"/>
                  </a:lnTo>
                  <a:lnTo>
                    <a:pt x="978" y="524"/>
                  </a:lnTo>
                  <a:lnTo>
                    <a:pt x="976" y="518"/>
                  </a:lnTo>
                  <a:lnTo>
                    <a:pt x="974" y="514"/>
                  </a:lnTo>
                  <a:lnTo>
                    <a:pt x="970" y="510"/>
                  </a:lnTo>
                  <a:lnTo>
                    <a:pt x="966" y="508"/>
                  </a:lnTo>
                  <a:lnTo>
                    <a:pt x="962" y="506"/>
                  </a:lnTo>
                  <a:lnTo>
                    <a:pt x="952" y="502"/>
                  </a:lnTo>
                  <a:lnTo>
                    <a:pt x="944" y="496"/>
                  </a:lnTo>
                  <a:lnTo>
                    <a:pt x="936" y="492"/>
                  </a:lnTo>
                  <a:lnTo>
                    <a:pt x="934" y="490"/>
                  </a:lnTo>
                  <a:lnTo>
                    <a:pt x="932" y="488"/>
                  </a:lnTo>
                  <a:lnTo>
                    <a:pt x="922" y="480"/>
                  </a:lnTo>
                  <a:lnTo>
                    <a:pt x="914" y="472"/>
                  </a:lnTo>
                  <a:lnTo>
                    <a:pt x="906" y="462"/>
                  </a:lnTo>
                  <a:lnTo>
                    <a:pt x="896" y="444"/>
                  </a:lnTo>
                  <a:lnTo>
                    <a:pt x="888" y="422"/>
                  </a:lnTo>
                  <a:lnTo>
                    <a:pt x="880" y="404"/>
                  </a:lnTo>
                  <a:lnTo>
                    <a:pt x="876" y="410"/>
                  </a:lnTo>
                  <a:lnTo>
                    <a:pt x="874" y="414"/>
                  </a:lnTo>
                  <a:lnTo>
                    <a:pt x="870" y="416"/>
                  </a:lnTo>
                  <a:lnTo>
                    <a:pt x="868" y="420"/>
                  </a:lnTo>
                  <a:lnTo>
                    <a:pt x="866" y="426"/>
                  </a:lnTo>
                  <a:lnTo>
                    <a:pt x="866" y="432"/>
                  </a:lnTo>
                  <a:lnTo>
                    <a:pt x="860" y="434"/>
                  </a:lnTo>
                  <a:lnTo>
                    <a:pt x="852" y="434"/>
                  </a:lnTo>
                  <a:lnTo>
                    <a:pt x="846" y="434"/>
                  </a:lnTo>
                  <a:lnTo>
                    <a:pt x="840" y="432"/>
                  </a:lnTo>
                  <a:lnTo>
                    <a:pt x="838" y="416"/>
                  </a:lnTo>
                  <a:lnTo>
                    <a:pt x="830" y="404"/>
                  </a:lnTo>
                  <a:lnTo>
                    <a:pt x="818" y="396"/>
                  </a:lnTo>
                  <a:lnTo>
                    <a:pt x="804" y="394"/>
                  </a:lnTo>
                  <a:lnTo>
                    <a:pt x="790" y="396"/>
                  </a:lnTo>
                  <a:lnTo>
                    <a:pt x="778" y="402"/>
                  </a:lnTo>
                  <a:lnTo>
                    <a:pt x="770" y="412"/>
                  </a:lnTo>
                  <a:lnTo>
                    <a:pt x="770" y="428"/>
                  </a:lnTo>
                  <a:lnTo>
                    <a:pt x="784" y="432"/>
                  </a:lnTo>
                  <a:lnTo>
                    <a:pt x="792" y="442"/>
                  </a:lnTo>
                  <a:lnTo>
                    <a:pt x="794" y="454"/>
                  </a:lnTo>
                  <a:lnTo>
                    <a:pt x="790" y="466"/>
                  </a:lnTo>
                  <a:lnTo>
                    <a:pt x="782" y="478"/>
                  </a:lnTo>
                  <a:lnTo>
                    <a:pt x="770" y="484"/>
                  </a:lnTo>
                  <a:lnTo>
                    <a:pt x="770" y="508"/>
                  </a:lnTo>
                  <a:lnTo>
                    <a:pt x="768" y="532"/>
                  </a:lnTo>
                  <a:lnTo>
                    <a:pt x="756" y="532"/>
                  </a:lnTo>
                  <a:lnTo>
                    <a:pt x="740" y="524"/>
                  </a:lnTo>
                  <a:lnTo>
                    <a:pt x="720" y="512"/>
                  </a:lnTo>
                  <a:lnTo>
                    <a:pt x="700" y="496"/>
                  </a:lnTo>
                  <a:lnTo>
                    <a:pt x="680" y="478"/>
                  </a:lnTo>
                  <a:lnTo>
                    <a:pt x="662" y="460"/>
                  </a:lnTo>
                  <a:lnTo>
                    <a:pt x="646" y="444"/>
                  </a:lnTo>
                  <a:lnTo>
                    <a:pt x="636" y="434"/>
                  </a:lnTo>
                  <a:lnTo>
                    <a:pt x="622" y="422"/>
                  </a:lnTo>
                  <a:lnTo>
                    <a:pt x="614" y="414"/>
                  </a:lnTo>
                  <a:lnTo>
                    <a:pt x="610" y="408"/>
                  </a:lnTo>
                  <a:lnTo>
                    <a:pt x="612" y="402"/>
                  </a:lnTo>
                  <a:lnTo>
                    <a:pt x="620" y="392"/>
                  </a:lnTo>
                  <a:lnTo>
                    <a:pt x="634" y="378"/>
                  </a:lnTo>
                  <a:lnTo>
                    <a:pt x="646" y="368"/>
                  </a:lnTo>
                  <a:lnTo>
                    <a:pt x="660" y="354"/>
                  </a:lnTo>
                  <a:lnTo>
                    <a:pt x="676" y="342"/>
                  </a:lnTo>
                  <a:lnTo>
                    <a:pt x="690" y="336"/>
                  </a:lnTo>
                  <a:lnTo>
                    <a:pt x="690" y="352"/>
                  </a:lnTo>
                  <a:lnTo>
                    <a:pt x="696" y="362"/>
                  </a:lnTo>
                  <a:lnTo>
                    <a:pt x="704" y="368"/>
                  </a:lnTo>
                  <a:lnTo>
                    <a:pt x="718" y="368"/>
                  </a:lnTo>
                  <a:lnTo>
                    <a:pt x="732" y="362"/>
                  </a:lnTo>
                  <a:lnTo>
                    <a:pt x="714" y="344"/>
                  </a:lnTo>
                  <a:lnTo>
                    <a:pt x="700" y="322"/>
                  </a:lnTo>
                  <a:lnTo>
                    <a:pt x="716" y="320"/>
                  </a:lnTo>
                  <a:lnTo>
                    <a:pt x="724" y="316"/>
                  </a:lnTo>
                  <a:lnTo>
                    <a:pt x="730" y="306"/>
                  </a:lnTo>
                  <a:lnTo>
                    <a:pt x="730" y="296"/>
                  </a:lnTo>
                  <a:lnTo>
                    <a:pt x="730" y="284"/>
                  </a:lnTo>
                  <a:lnTo>
                    <a:pt x="730" y="270"/>
                  </a:lnTo>
                  <a:lnTo>
                    <a:pt x="732" y="258"/>
                  </a:lnTo>
                  <a:lnTo>
                    <a:pt x="726" y="254"/>
                  </a:lnTo>
                  <a:lnTo>
                    <a:pt x="722" y="250"/>
                  </a:lnTo>
                  <a:lnTo>
                    <a:pt x="718" y="248"/>
                  </a:lnTo>
                  <a:lnTo>
                    <a:pt x="714" y="244"/>
                  </a:lnTo>
                  <a:lnTo>
                    <a:pt x="736" y="240"/>
                  </a:lnTo>
                  <a:lnTo>
                    <a:pt x="756" y="236"/>
                  </a:lnTo>
                  <a:lnTo>
                    <a:pt x="778" y="234"/>
                  </a:lnTo>
                  <a:lnTo>
                    <a:pt x="778" y="248"/>
                  </a:lnTo>
                  <a:lnTo>
                    <a:pt x="784" y="258"/>
                  </a:lnTo>
                  <a:lnTo>
                    <a:pt x="792" y="266"/>
                  </a:lnTo>
                  <a:lnTo>
                    <a:pt x="802" y="272"/>
                  </a:lnTo>
                  <a:lnTo>
                    <a:pt x="812" y="282"/>
                  </a:lnTo>
                  <a:lnTo>
                    <a:pt x="820" y="292"/>
                  </a:lnTo>
                  <a:lnTo>
                    <a:pt x="824" y="304"/>
                  </a:lnTo>
                  <a:lnTo>
                    <a:pt x="824" y="322"/>
                  </a:lnTo>
                  <a:lnTo>
                    <a:pt x="806" y="324"/>
                  </a:lnTo>
                  <a:lnTo>
                    <a:pt x="788" y="330"/>
                  </a:lnTo>
                  <a:lnTo>
                    <a:pt x="774" y="340"/>
                  </a:lnTo>
                  <a:lnTo>
                    <a:pt x="788" y="350"/>
                  </a:lnTo>
                  <a:lnTo>
                    <a:pt x="808" y="362"/>
                  </a:lnTo>
                  <a:lnTo>
                    <a:pt x="828" y="372"/>
                  </a:lnTo>
                  <a:lnTo>
                    <a:pt x="848" y="378"/>
                  </a:lnTo>
                  <a:lnTo>
                    <a:pt x="866" y="376"/>
                  </a:lnTo>
                  <a:lnTo>
                    <a:pt x="860" y="374"/>
                  </a:lnTo>
                  <a:lnTo>
                    <a:pt x="852" y="370"/>
                  </a:lnTo>
                  <a:lnTo>
                    <a:pt x="844" y="368"/>
                  </a:lnTo>
                  <a:lnTo>
                    <a:pt x="856" y="370"/>
                  </a:lnTo>
                  <a:lnTo>
                    <a:pt x="868" y="368"/>
                  </a:lnTo>
                  <a:lnTo>
                    <a:pt x="880" y="368"/>
                  </a:lnTo>
                  <a:lnTo>
                    <a:pt x="880" y="358"/>
                  </a:lnTo>
                  <a:lnTo>
                    <a:pt x="876" y="350"/>
                  </a:lnTo>
                  <a:lnTo>
                    <a:pt x="872" y="342"/>
                  </a:lnTo>
                  <a:lnTo>
                    <a:pt x="892" y="346"/>
                  </a:lnTo>
                  <a:lnTo>
                    <a:pt x="912" y="340"/>
                  </a:lnTo>
                  <a:lnTo>
                    <a:pt x="904" y="318"/>
                  </a:lnTo>
                  <a:lnTo>
                    <a:pt x="896" y="306"/>
                  </a:lnTo>
                  <a:lnTo>
                    <a:pt x="886" y="298"/>
                  </a:lnTo>
                  <a:lnTo>
                    <a:pt x="874" y="290"/>
                  </a:lnTo>
                  <a:lnTo>
                    <a:pt x="856" y="280"/>
                  </a:lnTo>
                  <a:lnTo>
                    <a:pt x="844" y="272"/>
                  </a:lnTo>
                  <a:lnTo>
                    <a:pt x="836" y="262"/>
                  </a:lnTo>
                  <a:lnTo>
                    <a:pt x="828" y="256"/>
                  </a:lnTo>
                  <a:lnTo>
                    <a:pt x="816" y="250"/>
                  </a:lnTo>
                  <a:lnTo>
                    <a:pt x="798" y="248"/>
                  </a:lnTo>
                  <a:lnTo>
                    <a:pt x="794" y="228"/>
                  </a:lnTo>
                  <a:lnTo>
                    <a:pt x="784" y="216"/>
                  </a:lnTo>
                  <a:lnTo>
                    <a:pt x="770" y="208"/>
                  </a:lnTo>
                  <a:lnTo>
                    <a:pt x="752" y="202"/>
                  </a:lnTo>
                  <a:lnTo>
                    <a:pt x="732" y="200"/>
                  </a:lnTo>
                  <a:lnTo>
                    <a:pt x="712" y="198"/>
                  </a:lnTo>
                  <a:lnTo>
                    <a:pt x="694" y="196"/>
                  </a:lnTo>
                  <a:lnTo>
                    <a:pt x="678" y="192"/>
                  </a:lnTo>
                  <a:lnTo>
                    <a:pt x="696" y="194"/>
                  </a:lnTo>
                  <a:lnTo>
                    <a:pt x="716" y="194"/>
                  </a:lnTo>
                  <a:lnTo>
                    <a:pt x="734" y="188"/>
                  </a:lnTo>
                  <a:lnTo>
                    <a:pt x="748" y="178"/>
                  </a:lnTo>
                  <a:lnTo>
                    <a:pt x="728" y="170"/>
                  </a:lnTo>
                  <a:lnTo>
                    <a:pt x="708" y="164"/>
                  </a:lnTo>
                  <a:lnTo>
                    <a:pt x="688" y="160"/>
                  </a:lnTo>
                  <a:lnTo>
                    <a:pt x="702" y="158"/>
                  </a:lnTo>
                  <a:lnTo>
                    <a:pt x="718" y="156"/>
                  </a:lnTo>
                  <a:lnTo>
                    <a:pt x="730" y="150"/>
                  </a:lnTo>
                  <a:lnTo>
                    <a:pt x="738" y="138"/>
                  </a:lnTo>
                  <a:lnTo>
                    <a:pt x="750" y="142"/>
                  </a:lnTo>
                  <a:lnTo>
                    <a:pt x="764" y="144"/>
                  </a:lnTo>
                  <a:lnTo>
                    <a:pt x="778" y="146"/>
                  </a:lnTo>
                  <a:lnTo>
                    <a:pt x="780" y="128"/>
                  </a:lnTo>
                  <a:lnTo>
                    <a:pt x="788" y="112"/>
                  </a:lnTo>
                  <a:lnTo>
                    <a:pt x="802" y="98"/>
                  </a:lnTo>
                  <a:lnTo>
                    <a:pt x="818" y="88"/>
                  </a:lnTo>
                  <a:lnTo>
                    <a:pt x="834" y="78"/>
                  </a:lnTo>
                  <a:lnTo>
                    <a:pt x="854" y="68"/>
                  </a:lnTo>
                  <a:lnTo>
                    <a:pt x="868" y="62"/>
                  </a:lnTo>
                  <a:lnTo>
                    <a:pt x="882" y="66"/>
                  </a:lnTo>
                  <a:lnTo>
                    <a:pt x="894" y="74"/>
                  </a:lnTo>
                  <a:lnTo>
                    <a:pt x="908" y="90"/>
                  </a:lnTo>
                  <a:lnTo>
                    <a:pt x="880" y="92"/>
                  </a:lnTo>
                  <a:lnTo>
                    <a:pt x="858" y="96"/>
                  </a:lnTo>
                  <a:lnTo>
                    <a:pt x="842" y="102"/>
                  </a:lnTo>
                  <a:lnTo>
                    <a:pt x="834" y="112"/>
                  </a:lnTo>
                  <a:lnTo>
                    <a:pt x="832" y="120"/>
                  </a:lnTo>
                  <a:lnTo>
                    <a:pt x="838" y="130"/>
                  </a:lnTo>
                  <a:lnTo>
                    <a:pt x="856" y="136"/>
                  </a:lnTo>
                  <a:lnTo>
                    <a:pt x="884" y="142"/>
                  </a:lnTo>
                  <a:lnTo>
                    <a:pt x="904" y="144"/>
                  </a:lnTo>
                  <a:lnTo>
                    <a:pt x="922" y="148"/>
                  </a:lnTo>
                  <a:lnTo>
                    <a:pt x="940" y="156"/>
                  </a:lnTo>
                  <a:lnTo>
                    <a:pt x="954" y="170"/>
                  </a:lnTo>
                  <a:lnTo>
                    <a:pt x="960" y="182"/>
                  </a:lnTo>
                  <a:lnTo>
                    <a:pt x="964" y="196"/>
                  </a:lnTo>
                  <a:lnTo>
                    <a:pt x="968" y="208"/>
                  </a:lnTo>
                  <a:lnTo>
                    <a:pt x="972" y="220"/>
                  </a:lnTo>
                  <a:lnTo>
                    <a:pt x="978" y="228"/>
                  </a:lnTo>
                  <a:lnTo>
                    <a:pt x="988" y="234"/>
                  </a:lnTo>
                  <a:lnTo>
                    <a:pt x="1004" y="236"/>
                  </a:lnTo>
                  <a:lnTo>
                    <a:pt x="1010" y="246"/>
                  </a:lnTo>
                  <a:lnTo>
                    <a:pt x="1014" y="260"/>
                  </a:lnTo>
                  <a:lnTo>
                    <a:pt x="1018" y="272"/>
                  </a:lnTo>
                  <a:lnTo>
                    <a:pt x="1018" y="284"/>
                  </a:lnTo>
                  <a:lnTo>
                    <a:pt x="1014" y="294"/>
                  </a:lnTo>
                  <a:lnTo>
                    <a:pt x="1006" y="300"/>
                  </a:lnTo>
                  <a:lnTo>
                    <a:pt x="990" y="304"/>
                  </a:lnTo>
                  <a:lnTo>
                    <a:pt x="994" y="324"/>
                  </a:lnTo>
                  <a:lnTo>
                    <a:pt x="998" y="346"/>
                  </a:lnTo>
                  <a:lnTo>
                    <a:pt x="1004" y="368"/>
                  </a:lnTo>
                  <a:lnTo>
                    <a:pt x="1014" y="388"/>
                  </a:lnTo>
                  <a:lnTo>
                    <a:pt x="1026" y="406"/>
                  </a:lnTo>
                  <a:lnTo>
                    <a:pt x="1044" y="416"/>
                  </a:lnTo>
                  <a:lnTo>
                    <a:pt x="1064" y="418"/>
                  </a:lnTo>
                  <a:lnTo>
                    <a:pt x="1080" y="388"/>
                  </a:lnTo>
                  <a:lnTo>
                    <a:pt x="1094" y="360"/>
                  </a:lnTo>
                  <a:lnTo>
                    <a:pt x="1110" y="334"/>
                  </a:lnTo>
                  <a:lnTo>
                    <a:pt x="1132" y="312"/>
                  </a:lnTo>
                  <a:lnTo>
                    <a:pt x="1144" y="308"/>
                  </a:lnTo>
                  <a:lnTo>
                    <a:pt x="1154" y="308"/>
                  </a:lnTo>
                  <a:lnTo>
                    <a:pt x="1164" y="302"/>
                  </a:lnTo>
                  <a:lnTo>
                    <a:pt x="1172" y="292"/>
                  </a:lnTo>
                  <a:lnTo>
                    <a:pt x="1176" y="278"/>
                  </a:lnTo>
                  <a:lnTo>
                    <a:pt x="1184" y="268"/>
                  </a:lnTo>
                  <a:lnTo>
                    <a:pt x="1200" y="260"/>
                  </a:lnTo>
                  <a:lnTo>
                    <a:pt x="1216" y="258"/>
                  </a:lnTo>
                  <a:lnTo>
                    <a:pt x="1234" y="256"/>
                  </a:lnTo>
                  <a:lnTo>
                    <a:pt x="1250" y="252"/>
                  </a:lnTo>
                  <a:lnTo>
                    <a:pt x="1264" y="244"/>
                  </a:lnTo>
                  <a:lnTo>
                    <a:pt x="1254" y="230"/>
                  </a:lnTo>
                  <a:lnTo>
                    <a:pt x="1250" y="216"/>
                  </a:lnTo>
                  <a:lnTo>
                    <a:pt x="1252" y="202"/>
                  </a:lnTo>
                  <a:lnTo>
                    <a:pt x="1262" y="190"/>
                  </a:lnTo>
                  <a:lnTo>
                    <a:pt x="1276" y="182"/>
                  </a:lnTo>
                  <a:lnTo>
                    <a:pt x="1274" y="164"/>
                  </a:lnTo>
                  <a:lnTo>
                    <a:pt x="1270" y="142"/>
                  </a:lnTo>
                  <a:lnTo>
                    <a:pt x="1268" y="120"/>
                  </a:lnTo>
                  <a:lnTo>
                    <a:pt x="1266" y="98"/>
                  </a:lnTo>
                  <a:lnTo>
                    <a:pt x="1270" y="78"/>
                  </a:lnTo>
                  <a:lnTo>
                    <a:pt x="1280" y="64"/>
                  </a:lnTo>
                  <a:lnTo>
                    <a:pt x="1258" y="66"/>
                  </a:lnTo>
                  <a:lnTo>
                    <a:pt x="1236" y="68"/>
                  </a:lnTo>
                  <a:lnTo>
                    <a:pt x="1214" y="64"/>
                  </a:lnTo>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 name="Group 6"/>
            <p:cNvGrpSpPr>
              <a:grpSpLocks/>
            </p:cNvGrpSpPr>
            <p:nvPr/>
          </p:nvGrpSpPr>
          <p:grpSpPr bwMode="auto">
            <a:xfrm>
              <a:off x="295" y="78"/>
              <a:ext cx="2275" cy="1336"/>
              <a:chOff x="0" y="0"/>
              <a:chExt cx="2741" cy="1604"/>
            </a:xfrm>
          </p:grpSpPr>
          <p:sp>
            <p:nvSpPr>
              <p:cNvPr id="9" name="Freeform 7"/>
              <p:cNvSpPr>
                <a:spLocks noChangeArrowheads="1"/>
              </p:cNvSpPr>
              <p:nvPr/>
            </p:nvSpPr>
            <p:spPr bwMode="auto">
              <a:xfrm>
                <a:off x="354" y="774"/>
                <a:ext cx="160" cy="72"/>
              </a:xfrm>
              <a:custGeom>
                <a:avLst/>
                <a:gdLst>
                  <a:gd name="T0" fmla="*/ 160 w 160"/>
                  <a:gd name="T1" fmla="*/ 72 h 72"/>
                  <a:gd name="T2" fmla="*/ 148 w 160"/>
                  <a:gd name="T3" fmla="*/ 68 h 72"/>
                  <a:gd name="T4" fmla="*/ 136 w 160"/>
                  <a:gd name="T5" fmla="*/ 68 h 72"/>
                  <a:gd name="T6" fmla="*/ 122 w 160"/>
                  <a:gd name="T7" fmla="*/ 66 h 72"/>
                  <a:gd name="T8" fmla="*/ 108 w 160"/>
                  <a:gd name="T9" fmla="*/ 62 h 72"/>
                  <a:gd name="T10" fmla="*/ 98 w 160"/>
                  <a:gd name="T11" fmla="*/ 58 h 72"/>
                  <a:gd name="T12" fmla="*/ 90 w 160"/>
                  <a:gd name="T13" fmla="*/ 50 h 72"/>
                  <a:gd name="T14" fmla="*/ 90 w 160"/>
                  <a:gd name="T15" fmla="*/ 36 h 72"/>
                  <a:gd name="T16" fmla="*/ 68 w 160"/>
                  <a:gd name="T17" fmla="*/ 36 h 72"/>
                  <a:gd name="T18" fmla="*/ 52 w 160"/>
                  <a:gd name="T19" fmla="*/ 32 h 72"/>
                  <a:gd name="T20" fmla="*/ 36 w 160"/>
                  <a:gd name="T21" fmla="*/ 26 h 72"/>
                  <a:gd name="T22" fmla="*/ 20 w 160"/>
                  <a:gd name="T23" fmla="*/ 20 h 72"/>
                  <a:gd name="T24" fmla="*/ 0 w 160"/>
                  <a:gd name="T25" fmla="*/ 16 h 72"/>
                  <a:gd name="T26" fmla="*/ 0 w 160"/>
                  <a:gd name="T27" fmla="*/ 14 h 72"/>
                  <a:gd name="T28" fmla="*/ 0 w 160"/>
                  <a:gd name="T29" fmla="*/ 10 h 72"/>
                  <a:gd name="T30" fmla="*/ 0 w 160"/>
                  <a:gd name="T31" fmla="*/ 6 h 72"/>
                  <a:gd name="T32" fmla="*/ 0 w 160"/>
                  <a:gd name="T33" fmla="*/ 4 h 72"/>
                  <a:gd name="T34" fmla="*/ 20 w 160"/>
                  <a:gd name="T35" fmla="*/ 0 h 72"/>
                  <a:gd name="T36" fmla="*/ 44 w 160"/>
                  <a:gd name="T37" fmla="*/ 2 h 72"/>
                  <a:gd name="T38" fmla="*/ 66 w 160"/>
                  <a:gd name="T39" fmla="*/ 10 h 72"/>
                  <a:gd name="T40" fmla="*/ 86 w 160"/>
                  <a:gd name="T41" fmla="*/ 18 h 72"/>
                  <a:gd name="T42" fmla="*/ 100 w 160"/>
                  <a:gd name="T43" fmla="*/ 20 h 72"/>
                  <a:gd name="T44" fmla="*/ 114 w 160"/>
                  <a:gd name="T45" fmla="*/ 24 h 72"/>
                  <a:gd name="T46" fmla="*/ 128 w 160"/>
                  <a:gd name="T47" fmla="*/ 30 h 72"/>
                  <a:gd name="T48" fmla="*/ 142 w 160"/>
                  <a:gd name="T49" fmla="*/ 36 h 72"/>
                  <a:gd name="T50" fmla="*/ 150 w 160"/>
                  <a:gd name="T51" fmla="*/ 44 h 72"/>
                  <a:gd name="T52" fmla="*/ 154 w 160"/>
                  <a:gd name="T53" fmla="*/ 56 h 72"/>
                  <a:gd name="T54" fmla="*/ 152 w 160"/>
                  <a:gd name="T55" fmla="*/ 72 h 72"/>
                  <a:gd name="T56" fmla="*/ 160 w 160"/>
                  <a:gd name="T57"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0" h="72">
                    <a:moveTo>
                      <a:pt x="160" y="72"/>
                    </a:moveTo>
                    <a:lnTo>
                      <a:pt x="148" y="68"/>
                    </a:lnTo>
                    <a:lnTo>
                      <a:pt x="136" y="68"/>
                    </a:lnTo>
                    <a:lnTo>
                      <a:pt x="122" y="66"/>
                    </a:lnTo>
                    <a:lnTo>
                      <a:pt x="108" y="62"/>
                    </a:lnTo>
                    <a:lnTo>
                      <a:pt x="98" y="58"/>
                    </a:lnTo>
                    <a:lnTo>
                      <a:pt x="90" y="50"/>
                    </a:lnTo>
                    <a:lnTo>
                      <a:pt x="90" y="36"/>
                    </a:lnTo>
                    <a:lnTo>
                      <a:pt x="68" y="36"/>
                    </a:lnTo>
                    <a:lnTo>
                      <a:pt x="52" y="32"/>
                    </a:lnTo>
                    <a:lnTo>
                      <a:pt x="36" y="26"/>
                    </a:lnTo>
                    <a:lnTo>
                      <a:pt x="20" y="20"/>
                    </a:lnTo>
                    <a:lnTo>
                      <a:pt x="0" y="16"/>
                    </a:lnTo>
                    <a:lnTo>
                      <a:pt x="0" y="14"/>
                    </a:lnTo>
                    <a:lnTo>
                      <a:pt x="0" y="10"/>
                    </a:lnTo>
                    <a:lnTo>
                      <a:pt x="0" y="6"/>
                    </a:lnTo>
                    <a:lnTo>
                      <a:pt x="0" y="4"/>
                    </a:lnTo>
                    <a:lnTo>
                      <a:pt x="20" y="0"/>
                    </a:lnTo>
                    <a:lnTo>
                      <a:pt x="44" y="2"/>
                    </a:lnTo>
                    <a:lnTo>
                      <a:pt x="66" y="10"/>
                    </a:lnTo>
                    <a:lnTo>
                      <a:pt x="86" y="18"/>
                    </a:lnTo>
                    <a:lnTo>
                      <a:pt x="100" y="20"/>
                    </a:lnTo>
                    <a:lnTo>
                      <a:pt x="114" y="24"/>
                    </a:lnTo>
                    <a:lnTo>
                      <a:pt x="128" y="30"/>
                    </a:lnTo>
                    <a:lnTo>
                      <a:pt x="142" y="36"/>
                    </a:lnTo>
                    <a:lnTo>
                      <a:pt x="150" y="44"/>
                    </a:lnTo>
                    <a:lnTo>
                      <a:pt x="154" y="56"/>
                    </a:lnTo>
                    <a:lnTo>
                      <a:pt x="152" y="72"/>
                    </a:lnTo>
                    <a:lnTo>
                      <a:pt x="160" y="72"/>
                    </a:lnTo>
                    <a:close/>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Freeform 8"/>
              <p:cNvSpPr>
                <a:spLocks noChangeArrowheads="1"/>
              </p:cNvSpPr>
              <p:nvPr/>
            </p:nvSpPr>
            <p:spPr bwMode="auto">
              <a:xfrm>
                <a:off x="354" y="774"/>
                <a:ext cx="160" cy="72"/>
              </a:xfrm>
              <a:custGeom>
                <a:avLst/>
                <a:gdLst>
                  <a:gd name="T0" fmla="*/ 160 w 160"/>
                  <a:gd name="T1" fmla="*/ 72 h 72"/>
                  <a:gd name="T2" fmla="*/ 148 w 160"/>
                  <a:gd name="T3" fmla="*/ 68 h 72"/>
                  <a:gd name="T4" fmla="*/ 136 w 160"/>
                  <a:gd name="T5" fmla="*/ 68 h 72"/>
                  <a:gd name="T6" fmla="*/ 122 w 160"/>
                  <a:gd name="T7" fmla="*/ 66 h 72"/>
                  <a:gd name="T8" fmla="*/ 108 w 160"/>
                  <a:gd name="T9" fmla="*/ 62 h 72"/>
                  <a:gd name="T10" fmla="*/ 98 w 160"/>
                  <a:gd name="T11" fmla="*/ 58 h 72"/>
                  <a:gd name="T12" fmla="*/ 90 w 160"/>
                  <a:gd name="T13" fmla="*/ 50 h 72"/>
                  <a:gd name="T14" fmla="*/ 90 w 160"/>
                  <a:gd name="T15" fmla="*/ 36 h 72"/>
                  <a:gd name="T16" fmla="*/ 68 w 160"/>
                  <a:gd name="T17" fmla="*/ 36 h 72"/>
                  <a:gd name="T18" fmla="*/ 52 w 160"/>
                  <a:gd name="T19" fmla="*/ 32 h 72"/>
                  <a:gd name="T20" fmla="*/ 36 w 160"/>
                  <a:gd name="T21" fmla="*/ 26 h 72"/>
                  <a:gd name="T22" fmla="*/ 20 w 160"/>
                  <a:gd name="T23" fmla="*/ 20 h 72"/>
                  <a:gd name="T24" fmla="*/ 0 w 160"/>
                  <a:gd name="T25" fmla="*/ 16 h 72"/>
                  <a:gd name="T26" fmla="*/ 0 w 160"/>
                  <a:gd name="T27" fmla="*/ 14 h 72"/>
                  <a:gd name="T28" fmla="*/ 0 w 160"/>
                  <a:gd name="T29" fmla="*/ 10 h 72"/>
                  <a:gd name="T30" fmla="*/ 0 w 160"/>
                  <a:gd name="T31" fmla="*/ 6 h 72"/>
                  <a:gd name="T32" fmla="*/ 0 w 160"/>
                  <a:gd name="T33" fmla="*/ 4 h 72"/>
                  <a:gd name="T34" fmla="*/ 20 w 160"/>
                  <a:gd name="T35" fmla="*/ 0 h 72"/>
                  <a:gd name="T36" fmla="*/ 44 w 160"/>
                  <a:gd name="T37" fmla="*/ 2 h 72"/>
                  <a:gd name="T38" fmla="*/ 66 w 160"/>
                  <a:gd name="T39" fmla="*/ 10 h 72"/>
                  <a:gd name="T40" fmla="*/ 86 w 160"/>
                  <a:gd name="T41" fmla="*/ 18 h 72"/>
                  <a:gd name="T42" fmla="*/ 100 w 160"/>
                  <a:gd name="T43" fmla="*/ 20 h 72"/>
                  <a:gd name="T44" fmla="*/ 114 w 160"/>
                  <a:gd name="T45" fmla="*/ 24 h 72"/>
                  <a:gd name="T46" fmla="*/ 128 w 160"/>
                  <a:gd name="T47" fmla="*/ 30 h 72"/>
                  <a:gd name="T48" fmla="*/ 142 w 160"/>
                  <a:gd name="T49" fmla="*/ 36 h 72"/>
                  <a:gd name="T50" fmla="*/ 150 w 160"/>
                  <a:gd name="T51" fmla="*/ 44 h 72"/>
                  <a:gd name="T52" fmla="*/ 154 w 160"/>
                  <a:gd name="T53" fmla="*/ 56 h 72"/>
                  <a:gd name="T54" fmla="*/ 152 w 160"/>
                  <a:gd name="T55"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0" h="72">
                    <a:moveTo>
                      <a:pt x="160" y="72"/>
                    </a:moveTo>
                    <a:lnTo>
                      <a:pt x="148" y="68"/>
                    </a:lnTo>
                    <a:lnTo>
                      <a:pt x="136" y="68"/>
                    </a:lnTo>
                    <a:lnTo>
                      <a:pt x="122" y="66"/>
                    </a:lnTo>
                    <a:lnTo>
                      <a:pt x="108" y="62"/>
                    </a:lnTo>
                    <a:lnTo>
                      <a:pt x="98" y="58"/>
                    </a:lnTo>
                    <a:lnTo>
                      <a:pt x="90" y="50"/>
                    </a:lnTo>
                    <a:lnTo>
                      <a:pt x="90" y="36"/>
                    </a:lnTo>
                    <a:lnTo>
                      <a:pt x="68" y="36"/>
                    </a:lnTo>
                    <a:lnTo>
                      <a:pt x="52" y="32"/>
                    </a:lnTo>
                    <a:lnTo>
                      <a:pt x="36" y="26"/>
                    </a:lnTo>
                    <a:lnTo>
                      <a:pt x="20" y="20"/>
                    </a:lnTo>
                    <a:lnTo>
                      <a:pt x="0" y="16"/>
                    </a:lnTo>
                    <a:lnTo>
                      <a:pt x="0" y="14"/>
                    </a:lnTo>
                    <a:lnTo>
                      <a:pt x="0" y="10"/>
                    </a:lnTo>
                    <a:lnTo>
                      <a:pt x="0" y="6"/>
                    </a:lnTo>
                    <a:lnTo>
                      <a:pt x="0" y="4"/>
                    </a:lnTo>
                    <a:lnTo>
                      <a:pt x="20" y="0"/>
                    </a:lnTo>
                    <a:lnTo>
                      <a:pt x="44" y="2"/>
                    </a:lnTo>
                    <a:lnTo>
                      <a:pt x="66" y="10"/>
                    </a:lnTo>
                    <a:lnTo>
                      <a:pt x="86" y="18"/>
                    </a:lnTo>
                    <a:lnTo>
                      <a:pt x="100" y="20"/>
                    </a:lnTo>
                    <a:lnTo>
                      <a:pt x="114" y="24"/>
                    </a:lnTo>
                    <a:lnTo>
                      <a:pt x="128" y="30"/>
                    </a:lnTo>
                    <a:lnTo>
                      <a:pt x="142" y="36"/>
                    </a:lnTo>
                    <a:lnTo>
                      <a:pt x="150" y="44"/>
                    </a:lnTo>
                    <a:lnTo>
                      <a:pt x="154" y="56"/>
                    </a:lnTo>
                    <a:lnTo>
                      <a:pt x="152" y="72"/>
                    </a:lnTo>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Freeform 9"/>
              <p:cNvSpPr>
                <a:spLocks noChangeArrowheads="1"/>
              </p:cNvSpPr>
              <p:nvPr/>
            </p:nvSpPr>
            <p:spPr bwMode="auto">
              <a:xfrm>
                <a:off x="866" y="200"/>
                <a:ext cx="116" cy="70"/>
              </a:xfrm>
              <a:custGeom>
                <a:avLst/>
                <a:gdLst>
                  <a:gd name="T0" fmla="*/ 92 w 116"/>
                  <a:gd name="T1" fmla="*/ 64 h 70"/>
                  <a:gd name="T2" fmla="*/ 68 w 116"/>
                  <a:gd name="T3" fmla="*/ 70 h 70"/>
                  <a:gd name="T4" fmla="*/ 46 w 116"/>
                  <a:gd name="T5" fmla="*/ 70 h 70"/>
                  <a:gd name="T6" fmla="*/ 38 w 116"/>
                  <a:gd name="T7" fmla="*/ 48 h 70"/>
                  <a:gd name="T8" fmla="*/ 36 w 116"/>
                  <a:gd name="T9" fmla="*/ 24 h 70"/>
                  <a:gd name="T10" fmla="*/ 24 w 116"/>
                  <a:gd name="T11" fmla="*/ 24 h 70"/>
                  <a:gd name="T12" fmla="*/ 12 w 116"/>
                  <a:gd name="T13" fmla="*/ 22 h 70"/>
                  <a:gd name="T14" fmla="*/ 0 w 116"/>
                  <a:gd name="T15" fmla="*/ 22 h 70"/>
                  <a:gd name="T16" fmla="*/ 6 w 116"/>
                  <a:gd name="T17" fmla="*/ 10 h 70"/>
                  <a:gd name="T18" fmla="*/ 14 w 116"/>
                  <a:gd name="T19" fmla="*/ 2 h 70"/>
                  <a:gd name="T20" fmla="*/ 26 w 116"/>
                  <a:gd name="T21" fmla="*/ 0 h 70"/>
                  <a:gd name="T22" fmla="*/ 40 w 116"/>
                  <a:gd name="T23" fmla="*/ 2 h 70"/>
                  <a:gd name="T24" fmla="*/ 52 w 116"/>
                  <a:gd name="T25" fmla="*/ 6 h 70"/>
                  <a:gd name="T26" fmla="*/ 66 w 116"/>
                  <a:gd name="T27" fmla="*/ 12 h 70"/>
                  <a:gd name="T28" fmla="*/ 76 w 116"/>
                  <a:gd name="T29" fmla="*/ 18 h 70"/>
                  <a:gd name="T30" fmla="*/ 82 w 116"/>
                  <a:gd name="T31" fmla="*/ 22 h 70"/>
                  <a:gd name="T32" fmla="*/ 88 w 116"/>
                  <a:gd name="T33" fmla="*/ 24 h 70"/>
                  <a:gd name="T34" fmla="*/ 96 w 116"/>
                  <a:gd name="T35" fmla="*/ 24 h 70"/>
                  <a:gd name="T36" fmla="*/ 102 w 116"/>
                  <a:gd name="T37" fmla="*/ 26 h 70"/>
                  <a:gd name="T38" fmla="*/ 110 w 116"/>
                  <a:gd name="T39" fmla="*/ 28 h 70"/>
                  <a:gd name="T40" fmla="*/ 114 w 116"/>
                  <a:gd name="T41" fmla="*/ 34 h 70"/>
                  <a:gd name="T42" fmla="*/ 116 w 116"/>
                  <a:gd name="T43" fmla="*/ 46 h 70"/>
                  <a:gd name="T44" fmla="*/ 110 w 116"/>
                  <a:gd name="T45" fmla="*/ 60 h 70"/>
                  <a:gd name="T46" fmla="*/ 100 w 116"/>
                  <a:gd name="T47" fmla="*/ 68 h 70"/>
                  <a:gd name="T48" fmla="*/ 82 w 116"/>
                  <a:gd name="T49" fmla="*/ 70 h 70"/>
                  <a:gd name="T50" fmla="*/ 92 w 116"/>
                  <a:gd name="T51"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6" h="70">
                    <a:moveTo>
                      <a:pt x="92" y="64"/>
                    </a:moveTo>
                    <a:lnTo>
                      <a:pt x="68" y="70"/>
                    </a:lnTo>
                    <a:lnTo>
                      <a:pt x="46" y="70"/>
                    </a:lnTo>
                    <a:lnTo>
                      <a:pt x="38" y="48"/>
                    </a:lnTo>
                    <a:lnTo>
                      <a:pt x="36" y="24"/>
                    </a:lnTo>
                    <a:lnTo>
                      <a:pt x="24" y="24"/>
                    </a:lnTo>
                    <a:lnTo>
                      <a:pt x="12" y="22"/>
                    </a:lnTo>
                    <a:lnTo>
                      <a:pt x="0" y="22"/>
                    </a:lnTo>
                    <a:lnTo>
                      <a:pt x="6" y="10"/>
                    </a:lnTo>
                    <a:lnTo>
                      <a:pt x="14" y="2"/>
                    </a:lnTo>
                    <a:lnTo>
                      <a:pt x="26" y="0"/>
                    </a:lnTo>
                    <a:lnTo>
                      <a:pt x="40" y="2"/>
                    </a:lnTo>
                    <a:lnTo>
                      <a:pt x="52" y="6"/>
                    </a:lnTo>
                    <a:lnTo>
                      <a:pt x="66" y="12"/>
                    </a:lnTo>
                    <a:lnTo>
                      <a:pt x="76" y="18"/>
                    </a:lnTo>
                    <a:lnTo>
                      <a:pt x="82" y="22"/>
                    </a:lnTo>
                    <a:lnTo>
                      <a:pt x="88" y="24"/>
                    </a:lnTo>
                    <a:lnTo>
                      <a:pt x="96" y="24"/>
                    </a:lnTo>
                    <a:lnTo>
                      <a:pt x="102" y="26"/>
                    </a:lnTo>
                    <a:lnTo>
                      <a:pt x="110" y="28"/>
                    </a:lnTo>
                    <a:lnTo>
                      <a:pt x="114" y="34"/>
                    </a:lnTo>
                    <a:lnTo>
                      <a:pt x="116" y="46"/>
                    </a:lnTo>
                    <a:lnTo>
                      <a:pt x="110" y="60"/>
                    </a:lnTo>
                    <a:lnTo>
                      <a:pt x="100" y="68"/>
                    </a:lnTo>
                    <a:lnTo>
                      <a:pt x="82" y="70"/>
                    </a:lnTo>
                    <a:lnTo>
                      <a:pt x="92" y="64"/>
                    </a:lnTo>
                    <a:close/>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Freeform 10"/>
              <p:cNvSpPr>
                <a:spLocks noChangeArrowheads="1"/>
              </p:cNvSpPr>
              <p:nvPr/>
            </p:nvSpPr>
            <p:spPr bwMode="auto">
              <a:xfrm>
                <a:off x="866" y="200"/>
                <a:ext cx="116" cy="70"/>
              </a:xfrm>
              <a:custGeom>
                <a:avLst/>
                <a:gdLst>
                  <a:gd name="T0" fmla="*/ 92 w 116"/>
                  <a:gd name="T1" fmla="*/ 64 h 70"/>
                  <a:gd name="T2" fmla="*/ 68 w 116"/>
                  <a:gd name="T3" fmla="*/ 70 h 70"/>
                  <a:gd name="T4" fmla="*/ 46 w 116"/>
                  <a:gd name="T5" fmla="*/ 70 h 70"/>
                  <a:gd name="T6" fmla="*/ 38 w 116"/>
                  <a:gd name="T7" fmla="*/ 48 h 70"/>
                  <a:gd name="T8" fmla="*/ 36 w 116"/>
                  <a:gd name="T9" fmla="*/ 24 h 70"/>
                  <a:gd name="T10" fmla="*/ 24 w 116"/>
                  <a:gd name="T11" fmla="*/ 24 h 70"/>
                  <a:gd name="T12" fmla="*/ 12 w 116"/>
                  <a:gd name="T13" fmla="*/ 22 h 70"/>
                  <a:gd name="T14" fmla="*/ 0 w 116"/>
                  <a:gd name="T15" fmla="*/ 22 h 70"/>
                  <a:gd name="T16" fmla="*/ 6 w 116"/>
                  <a:gd name="T17" fmla="*/ 10 h 70"/>
                  <a:gd name="T18" fmla="*/ 14 w 116"/>
                  <a:gd name="T19" fmla="*/ 2 h 70"/>
                  <a:gd name="T20" fmla="*/ 26 w 116"/>
                  <a:gd name="T21" fmla="*/ 0 h 70"/>
                  <a:gd name="T22" fmla="*/ 40 w 116"/>
                  <a:gd name="T23" fmla="*/ 2 h 70"/>
                  <a:gd name="T24" fmla="*/ 52 w 116"/>
                  <a:gd name="T25" fmla="*/ 6 h 70"/>
                  <a:gd name="T26" fmla="*/ 66 w 116"/>
                  <a:gd name="T27" fmla="*/ 12 h 70"/>
                  <a:gd name="T28" fmla="*/ 76 w 116"/>
                  <a:gd name="T29" fmla="*/ 18 h 70"/>
                  <a:gd name="T30" fmla="*/ 82 w 116"/>
                  <a:gd name="T31" fmla="*/ 22 h 70"/>
                  <a:gd name="T32" fmla="*/ 88 w 116"/>
                  <a:gd name="T33" fmla="*/ 24 h 70"/>
                  <a:gd name="T34" fmla="*/ 96 w 116"/>
                  <a:gd name="T35" fmla="*/ 24 h 70"/>
                  <a:gd name="T36" fmla="*/ 102 w 116"/>
                  <a:gd name="T37" fmla="*/ 26 h 70"/>
                  <a:gd name="T38" fmla="*/ 110 w 116"/>
                  <a:gd name="T39" fmla="*/ 28 h 70"/>
                  <a:gd name="T40" fmla="*/ 114 w 116"/>
                  <a:gd name="T41" fmla="*/ 34 h 70"/>
                  <a:gd name="T42" fmla="*/ 116 w 116"/>
                  <a:gd name="T43" fmla="*/ 46 h 70"/>
                  <a:gd name="T44" fmla="*/ 110 w 116"/>
                  <a:gd name="T45" fmla="*/ 60 h 70"/>
                  <a:gd name="T46" fmla="*/ 100 w 116"/>
                  <a:gd name="T47" fmla="*/ 68 h 70"/>
                  <a:gd name="T48" fmla="*/ 82 w 116"/>
                  <a:gd name="T49"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70">
                    <a:moveTo>
                      <a:pt x="92" y="64"/>
                    </a:moveTo>
                    <a:lnTo>
                      <a:pt x="68" y="70"/>
                    </a:lnTo>
                    <a:lnTo>
                      <a:pt x="46" y="70"/>
                    </a:lnTo>
                    <a:lnTo>
                      <a:pt x="38" y="48"/>
                    </a:lnTo>
                    <a:lnTo>
                      <a:pt x="36" y="24"/>
                    </a:lnTo>
                    <a:lnTo>
                      <a:pt x="24" y="24"/>
                    </a:lnTo>
                    <a:lnTo>
                      <a:pt x="12" y="22"/>
                    </a:lnTo>
                    <a:lnTo>
                      <a:pt x="0" y="22"/>
                    </a:lnTo>
                    <a:lnTo>
                      <a:pt x="6" y="10"/>
                    </a:lnTo>
                    <a:lnTo>
                      <a:pt x="14" y="2"/>
                    </a:lnTo>
                    <a:lnTo>
                      <a:pt x="26" y="0"/>
                    </a:lnTo>
                    <a:lnTo>
                      <a:pt x="40" y="2"/>
                    </a:lnTo>
                    <a:lnTo>
                      <a:pt x="52" y="6"/>
                    </a:lnTo>
                    <a:lnTo>
                      <a:pt x="66" y="12"/>
                    </a:lnTo>
                    <a:lnTo>
                      <a:pt x="76" y="18"/>
                    </a:lnTo>
                    <a:lnTo>
                      <a:pt x="82" y="22"/>
                    </a:lnTo>
                    <a:lnTo>
                      <a:pt x="88" y="24"/>
                    </a:lnTo>
                    <a:lnTo>
                      <a:pt x="96" y="24"/>
                    </a:lnTo>
                    <a:lnTo>
                      <a:pt x="102" y="26"/>
                    </a:lnTo>
                    <a:lnTo>
                      <a:pt x="110" y="28"/>
                    </a:lnTo>
                    <a:lnTo>
                      <a:pt x="114" y="34"/>
                    </a:lnTo>
                    <a:lnTo>
                      <a:pt x="116" y="46"/>
                    </a:lnTo>
                    <a:lnTo>
                      <a:pt x="110" y="60"/>
                    </a:lnTo>
                    <a:lnTo>
                      <a:pt x="100" y="68"/>
                    </a:lnTo>
                    <a:lnTo>
                      <a:pt x="82" y="70"/>
                    </a:lnTo>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Freeform 11"/>
              <p:cNvSpPr>
                <a:spLocks noChangeArrowheads="1"/>
              </p:cNvSpPr>
              <p:nvPr/>
            </p:nvSpPr>
            <p:spPr bwMode="auto">
              <a:xfrm>
                <a:off x="0" y="80"/>
                <a:ext cx="208" cy="102"/>
              </a:xfrm>
              <a:custGeom>
                <a:avLst/>
                <a:gdLst>
                  <a:gd name="T0" fmla="*/ 198 w 208"/>
                  <a:gd name="T1" fmla="*/ 96 h 102"/>
                  <a:gd name="T2" fmla="*/ 188 w 208"/>
                  <a:gd name="T3" fmla="*/ 96 h 102"/>
                  <a:gd name="T4" fmla="*/ 178 w 208"/>
                  <a:gd name="T5" fmla="*/ 92 h 102"/>
                  <a:gd name="T6" fmla="*/ 174 w 208"/>
                  <a:gd name="T7" fmla="*/ 88 h 102"/>
                  <a:gd name="T8" fmla="*/ 164 w 208"/>
                  <a:gd name="T9" fmla="*/ 84 h 102"/>
                  <a:gd name="T10" fmla="*/ 158 w 208"/>
                  <a:gd name="T11" fmla="*/ 84 h 102"/>
                  <a:gd name="T12" fmla="*/ 154 w 208"/>
                  <a:gd name="T13" fmla="*/ 90 h 102"/>
                  <a:gd name="T14" fmla="*/ 150 w 208"/>
                  <a:gd name="T15" fmla="*/ 96 h 102"/>
                  <a:gd name="T16" fmla="*/ 132 w 208"/>
                  <a:gd name="T17" fmla="*/ 102 h 102"/>
                  <a:gd name="T18" fmla="*/ 96 w 208"/>
                  <a:gd name="T19" fmla="*/ 96 h 102"/>
                  <a:gd name="T20" fmla="*/ 74 w 208"/>
                  <a:gd name="T21" fmla="*/ 74 h 102"/>
                  <a:gd name="T22" fmla="*/ 98 w 208"/>
                  <a:gd name="T23" fmla="*/ 78 h 102"/>
                  <a:gd name="T24" fmla="*/ 120 w 208"/>
                  <a:gd name="T25" fmla="*/ 70 h 102"/>
                  <a:gd name="T26" fmla="*/ 88 w 208"/>
                  <a:gd name="T27" fmla="*/ 64 h 102"/>
                  <a:gd name="T28" fmla="*/ 62 w 208"/>
                  <a:gd name="T29" fmla="*/ 56 h 102"/>
                  <a:gd name="T30" fmla="*/ 60 w 208"/>
                  <a:gd name="T31" fmla="*/ 36 h 102"/>
                  <a:gd name="T32" fmla="*/ 80 w 208"/>
                  <a:gd name="T33" fmla="*/ 26 h 102"/>
                  <a:gd name="T34" fmla="*/ 66 w 208"/>
                  <a:gd name="T35" fmla="*/ 20 h 102"/>
                  <a:gd name="T36" fmla="*/ 48 w 208"/>
                  <a:gd name="T37" fmla="*/ 30 h 102"/>
                  <a:gd name="T38" fmla="*/ 28 w 208"/>
                  <a:gd name="T39" fmla="*/ 40 h 102"/>
                  <a:gd name="T40" fmla="*/ 0 w 208"/>
                  <a:gd name="T41" fmla="*/ 42 h 102"/>
                  <a:gd name="T42" fmla="*/ 2 w 208"/>
                  <a:gd name="T43" fmla="*/ 28 h 102"/>
                  <a:gd name="T44" fmla="*/ 6 w 208"/>
                  <a:gd name="T45" fmla="*/ 14 h 102"/>
                  <a:gd name="T46" fmla="*/ 30 w 208"/>
                  <a:gd name="T47" fmla="*/ 2 h 102"/>
                  <a:gd name="T48" fmla="*/ 56 w 208"/>
                  <a:gd name="T49" fmla="*/ 0 h 102"/>
                  <a:gd name="T50" fmla="*/ 86 w 208"/>
                  <a:gd name="T51" fmla="*/ 4 h 102"/>
                  <a:gd name="T52" fmla="*/ 92 w 208"/>
                  <a:gd name="T53" fmla="*/ 10 h 102"/>
                  <a:gd name="T54" fmla="*/ 92 w 208"/>
                  <a:gd name="T55" fmla="*/ 18 h 102"/>
                  <a:gd name="T56" fmla="*/ 92 w 208"/>
                  <a:gd name="T57" fmla="*/ 28 h 102"/>
                  <a:gd name="T58" fmla="*/ 118 w 208"/>
                  <a:gd name="T59" fmla="*/ 42 h 102"/>
                  <a:gd name="T60" fmla="*/ 128 w 208"/>
                  <a:gd name="T61" fmla="*/ 42 h 102"/>
                  <a:gd name="T62" fmla="*/ 126 w 208"/>
                  <a:gd name="T63" fmla="*/ 34 h 102"/>
                  <a:gd name="T64" fmla="*/ 128 w 208"/>
                  <a:gd name="T65" fmla="*/ 26 h 102"/>
                  <a:gd name="T66" fmla="*/ 134 w 208"/>
                  <a:gd name="T67" fmla="*/ 22 h 102"/>
                  <a:gd name="T68" fmla="*/ 144 w 208"/>
                  <a:gd name="T69" fmla="*/ 28 h 102"/>
                  <a:gd name="T70" fmla="*/ 150 w 208"/>
                  <a:gd name="T71" fmla="*/ 36 h 102"/>
                  <a:gd name="T72" fmla="*/ 152 w 208"/>
                  <a:gd name="T73" fmla="*/ 36 h 102"/>
                  <a:gd name="T74" fmla="*/ 156 w 208"/>
                  <a:gd name="T75" fmla="*/ 30 h 102"/>
                  <a:gd name="T76" fmla="*/ 160 w 208"/>
                  <a:gd name="T77" fmla="*/ 32 h 102"/>
                  <a:gd name="T78" fmla="*/ 166 w 208"/>
                  <a:gd name="T79" fmla="*/ 38 h 102"/>
                  <a:gd name="T80" fmla="*/ 170 w 208"/>
                  <a:gd name="T81" fmla="*/ 44 h 102"/>
                  <a:gd name="T82" fmla="*/ 180 w 208"/>
                  <a:gd name="T83" fmla="*/ 60 h 102"/>
                  <a:gd name="T84" fmla="*/ 208 w 208"/>
                  <a:gd name="T85" fmla="*/ 74 h 102"/>
                  <a:gd name="T86" fmla="*/ 208 w 208"/>
                  <a:gd name="T87" fmla="*/ 86 h 102"/>
                  <a:gd name="T88" fmla="*/ 204 w 208"/>
                  <a:gd name="T89" fmla="*/ 92 h 102"/>
                  <a:gd name="T90" fmla="*/ 194 w 208"/>
                  <a:gd name="T91" fmla="*/ 98 h 102"/>
                  <a:gd name="T92" fmla="*/ 184 w 208"/>
                  <a:gd name="T93" fmla="*/ 100 h 102"/>
                  <a:gd name="T94" fmla="*/ 204 w 208"/>
                  <a:gd name="T95" fmla="*/ 9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8" h="102">
                    <a:moveTo>
                      <a:pt x="204" y="94"/>
                    </a:moveTo>
                    <a:lnTo>
                      <a:pt x="198" y="96"/>
                    </a:lnTo>
                    <a:lnTo>
                      <a:pt x="192" y="96"/>
                    </a:lnTo>
                    <a:lnTo>
                      <a:pt x="188" y="96"/>
                    </a:lnTo>
                    <a:lnTo>
                      <a:pt x="182" y="94"/>
                    </a:lnTo>
                    <a:lnTo>
                      <a:pt x="178" y="92"/>
                    </a:lnTo>
                    <a:lnTo>
                      <a:pt x="176" y="90"/>
                    </a:lnTo>
                    <a:lnTo>
                      <a:pt x="174" y="88"/>
                    </a:lnTo>
                    <a:lnTo>
                      <a:pt x="170" y="86"/>
                    </a:lnTo>
                    <a:lnTo>
                      <a:pt x="164" y="84"/>
                    </a:lnTo>
                    <a:lnTo>
                      <a:pt x="162" y="82"/>
                    </a:lnTo>
                    <a:lnTo>
                      <a:pt x="158" y="84"/>
                    </a:lnTo>
                    <a:lnTo>
                      <a:pt x="156" y="86"/>
                    </a:lnTo>
                    <a:lnTo>
                      <a:pt x="154" y="90"/>
                    </a:lnTo>
                    <a:lnTo>
                      <a:pt x="152" y="92"/>
                    </a:lnTo>
                    <a:lnTo>
                      <a:pt x="150" y="96"/>
                    </a:lnTo>
                    <a:lnTo>
                      <a:pt x="146" y="98"/>
                    </a:lnTo>
                    <a:lnTo>
                      <a:pt x="132" y="102"/>
                    </a:lnTo>
                    <a:lnTo>
                      <a:pt x="114" y="102"/>
                    </a:lnTo>
                    <a:lnTo>
                      <a:pt x="96" y="96"/>
                    </a:lnTo>
                    <a:lnTo>
                      <a:pt x="82" y="88"/>
                    </a:lnTo>
                    <a:lnTo>
                      <a:pt x="74" y="74"/>
                    </a:lnTo>
                    <a:lnTo>
                      <a:pt x="86" y="76"/>
                    </a:lnTo>
                    <a:lnTo>
                      <a:pt x="98" y="78"/>
                    </a:lnTo>
                    <a:lnTo>
                      <a:pt x="108" y="78"/>
                    </a:lnTo>
                    <a:lnTo>
                      <a:pt x="120" y="70"/>
                    </a:lnTo>
                    <a:lnTo>
                      <a:pt x="104" y="66"/>
                    </a:lnTo>
                    <a:lnTo>
                      <a:pt x="88" y="64"/>
                    </a:lnTo>
                    <a:lnTo>
                      <a:pt x="74" y="62"/>
                    </a:lnTo>
                    <a:lnTo>
                      <a:pt x="62" y="56"/>
                    </a:lnTo>
                    <a:lnTo>
                      <a:pt x="52" y="44"/>
                    </a:lnTo>
                    <a:lnTo>
                      <a:pt x="60" y="36"/>
                    </a:lnTo>
                    <a:lnTo>
                      <a:pt x="70" y="30"/>
                    </a:lnTo>
                    <a:lnTo>
                      <a:pt x="80" y="26"/>
                    </a:lnTo>
                    <a:lnTo>
                      <a:pt x="74" y="20"/>
                    </a:lnTo>
                    <a:lnTo>
                      <a:pt x="66" y="20"/>
                    </a:lnTo>
                    <a:lnTo>
                      <a:pt x="56" y="24"/>
                    </a:lnTo>
                    <a:lnTo>
                      <a:pt x="48" y="30"/>
                    </a:lnTo>
                    <a:lnTo>
                      <a:pt x="40" y="34"/>
                    </a:lnTo>
                    <a:lnTo>
                      <a:pt x="28" y="40"/>
                    </a:lnTo>
                    <a:lnTo>
                      <a:pt x="14" y="42"/>
                    </a:lnTo>
                    <a:lnTo>
                      <a:pt x="0" y="42"/>
                    </a:lnTo>
                    <a:lnTo>
                      <a:pt x="2" y="34"/>
                    </a:lnTo>
                    <a:lnTo>
                      <a:pt x="2" y="28"/>
                    </a:lnTo>
                    <a:lnTo>
                      <a:pt x="2" y="20"/>
                    </a:lnTo>
                    <a:lnTo>
                      <a:pt x="6" y="14"/>
                    </a:lnTo>
                    <a:lnTo>
                      <a:pt x="16" y="6"/>
                    </a:lnTo>
                    <a:lnTo>
                      <a:pt x="30" y="2"/>
                    </a:lnTo>
                    <a:lnTo>
                      <a:pt x="42" y="2"/>
                    </a:lnTo>
                    <a:lnTo>
                      <a:pt x="56" y="0"/>
                    </a:lnTo>
                    <a:lnTo>
                      <a:pt x="72" y="2"/>
                    </a:lnTo>
                    <a:lnTo>
                      <a:pt x="86" y="4"/>
                    </a:lnTo>
                    <a:lnTo>
                      <a:pt x="90" y="6"/>
                    </a:lnTo>
                    <a:lnTo>
                      <a:pt x="92" y="10"/>
                    </a:lnTo>
                    <a:lnTo>
                      <a:pt x="92" y="14"/>
                    </a:lnTo>
                    <a:lnTo>
                      <a:pt x="92" y="18"/>
                    </a:lnTo>
                    <a:lnTo>
                      <a:pt x="92" y="24"/>
                    </a:lnTo>
                    <a:lnTo>
                      <a:pt x="92" y="28"/>
                    </a:lnTo>
                    <a:lnTo>
                      <a:pt x="104" y="34"/>
                    </a:lnTo>
                    <a:lnTo>
                      <a:pt x="118" y="42"/>
                    </a:lnTo>
                    <a:lnTo>
                      <a:pt x="128" y="46"/>
                    </a:lnTo>
                    <a:lnTo>
                      <a:pt x="128" y="42"/>
                    </a:lnTo>
                    <a:lnTo>
                      <a:pt x="128" y="38"/>
                    </a:lnTo>
                    <a:lnTo>
                      <a:pt x="126" y="34"/>
                    </a:lnTo>
                    <a:lnTo>
                      <a:pt x="126" y="30"/>
                    </a:lnTo>
                    <a:lnTo>
                      <a:pt x="128" y="26"/>
                    </a:lnTo>
                    <a:lnTo>
                      <a:pt x="130" y="24"/>
                    </a:lnTo>
                    <a:lnTo>
                      <a:pt x="134" y="22"/>
                    </a:lnTo>
                    <a:lnTo>
                      <a:pt x="140" y="24"/>
                    </a:lnTo>
                    <a:lnTo>
                      <a:pt x="144" y="28"/>
                    </a:lnTo>
                    <a:lnTo>
                      <a:pt x="148" y="32"/>
                    </a:lnTo>
                    <a:lnTo>
                      <a:pt x="150" y="36"/>
                    </a:lnTo>
                    <a:lnTo>
                      <a:pt x="150" y="40"/>
                    </a:lnTo>
                    <a:lnTo>
                      <a:pt x="152" y="36"/>
                    </a:lnTo>
                    <a:lnTo>
                      <a:pt x="154" y="32"/>
                    </a:lnTo>
                    <a:lnTo>
                      <a:pt x="156" y="30"/>
                    </a:lnTo>
                    <a:lnTo>
                      <a:pt x="158" y="32"/>
                    </a:lnTo>
                    <a:lnTo>
                      <a:pt x="160" y="32"/>
                    </a:lnTo>
                    <a:lnTo>
                      <a:pt x="162" y="36"/>
                    </a:lnTo>
                    <a:lnTo>
                      <a:pt x="166" y="38"/>
                    </a:lnTo>
                    <a:lnTo>
                      <a:pt x="168" y="42"/>
                    </a:lnTo>
                    <a:lnTo>
                      <a:pt x="170" y="44"/>
                    </a:lnTo>
                    <a:lnTo>
                      <a:pt x="170" y="48"/>
                    </a:lnTo>
                    <a:lnTo>
                      <a:pt x="180" y="60"/>
                    </a:lnTo>
                    <a:lnTo>
                      <a:pt x="192" y="68"/>
                    </a:lnTo>
                    <a:lnTo>
                      <a:pt x="208" y="74"/>
                    </a:lnTo>
                    <a:lnTo>
                      <a:pt x="208" y="80"/>
                    </a:lnTo>
                    <a:lnTo>
                      <a:pt x="208" y="86"/>
                    </a:lnTo>
                    <a:lnTo>
                      <a:pt x="206" y="90"/>
                    </a:lnTo>
                    <a:lnTo>
                      <a:pt x="204" y="92"/>
                    </a:lnTo>
                    <a:lnTo>
                      <a:pt x="198" y="96"/>
                    </a:lnTo>
                    <a:lnTo>
                      <a:pt x="194" y="98"/>
                    </a:lnTo>
                    <a:lnTo>
                      <a:pt x="188" y="98"/>
                    </a:lnTo>
                    <a:lnTo>
                      <a:pt x="184" y="100"/>
                    </a:lnTo>
                    <a:lnTo>
                      <a:pt x="180" y="98"/>
                    </a:lnTo>
                    <a:lnTo>
                      <a:pt x="204" y="94"/>
                    </a:lnTo>
                    <a:close/>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12"/>
              <p:cNvSpPr>
                <a:spLocks noChangeArrowheads="1"/>
              </p:cNvSpPr>
              <p:nvPr/>
            </p:nvSpPr>
            <p:spPr bwMode="auto">
              <a:xfrm>
                <a:off x="0" y="80"/>
                <a:ext cx="208" cy="102"/>
              </a:xfrm>
              <a:custGeom>
                <a:avLst/>
                <a:gdLst>
                  <a:gd name="T0" fmla="*/ 198 w 208"/>
                  <a:gd name="T1" fmla="*/ 96 h 102"/>
                  <a:gd name="T2" fmla="*/ 188 w 208"/>
                  <a:gd name="T3" fmla="*/ 96 h 102"/>
                  <a:gd name="T4" fmla="*/ 178 w 208"/>
                  <a:gd name="T5" fmla="*/ 92 h 102"/>
                  <a:gd name="T6" fmla="*/ 174 w 208"/>
                  <a:gd name="T7" fmla="*/ 88 h 102"/>
                  <a:gd name="T8" fmla="*/ 164 w 208"/>
                  <a:gd name="T9" fmla="*/ 84 h 102"/>
                  <a:gd name="T10" fmla="*/ 158 w 208"/>
                  <a:gd name="T11" fmla="*/ 84 h 102"/>
                  <a:gd name="T12" fmla="*/ 154 w 208"/>
                  <a:gd name="T13" fmla="*/ 90 h 102"/>
                  <a:gd name="T14" fmla="*/ 150 w 208"/>
                  <a:gd name="T15" fmla="*/ 96 h 102"/>
                  <a:gd name="T16" fmla="*/ 132 w 208"/>
                  <a:gd name="T17" fmla="*/ 102 h 102"/>
                  <a:gd name="T18" fmla="*/ 96 w 208"/>
                  <a:gd name="T19" fmla="*/ 96 h 102"/>
                  <a:gd name="T20" fmla="*/ 74 w 208"/>
                  <a:gd name="T21" fmla="*/ 74 h 102"/>
                  <a:gd name="T22" fmla="*/ 98 w 208"/>
                  <a:gd name="T23" fmla="*/ 78 h 102"/>
                  <a:gd name="T24" fmla="*/ 120 w 208"/>
                  <a:gd name="T25" fmla="*/ 70 h 102"/>
                  <a:gd name="T26" fmla="*/ 88 w 208"/>
                  <a:gd name="T27" fmla="*/ 64 h 102"/>
                  <a:gd name="T28" fmla="*/ 62 w 208"/>
                  <a:gd name="T29" fmla="*/ 56 h 102"/>
                  <a:gd name="T30" fmla="*/ 60 w 208"/>
                  <a:gd name="T31" fmla="*/ 36 h 102"/>
                  <a:gd name="T32" fmla="*/ 80 w 208"/>
                  <a:gd name="T33" fmla="*/ 26 h 102"/>
                  <a:gd name="T34" fmla="*/ 66 w 208"/>
                  <a:gd name="T35" fmla="*/ 20 h 102"/>
                  <a:gd name="T36" fmla="*/ 48 w 208"/>
                  <a:gd name="T37" fmla="*/ 30 h 102"/>
                  <a:gd name="T38" fmla="*/ 28 w 208"/>
                  <a:gd name="T39" fmla="*/ 40 h 102"/>
                  <a:gd name="T40" fmla="*/ 0 w 208"/>
                  <a:gd name="T41" fmla="*/ 42 h 102"/>
                  <a:gd name="T42" fmla="*/ 2 w 208"/>
                  <a:gd name="T43" fmla="*/ 28 h 102"/>
                  <a:gd name="T44" fmla="*/ 6 w 208"/>
                  <a:gd name="T45" fmla="*/ 14 h 102"/>
                  <a:gd name="T46" fmla="*/ 30 w 208"/>
                  <a:gd name="T47" fmla="*/ 2 h 102"/>
                  <a:gd name="T48" fmla="*/ 56 w 208"/>
                  <a:gd name="T49" fmla="*/ 0 h 102"/>
                  <a:gd name="T50" fmla="*/ 86 w 208"/>
                  <a:gd name="T51" fmla="*/ 4 h 102"/>
                  <a:gd name="T52" fmla="*/ 92 w 208"/>
                  <a:gd name="T53" fmla="*/ 10 h 102"/>
                  <a:gd name="T54" fmla="*/ 92 w 208"/>
                  <a:gd name="T55" fmla="*/ 18 h 102"/>
                  <a:gd name="T56" fmla="*/ 92 w 208"/>
                  <a:gd name="T57" fmla="*/ 28 h 102"/>
                  <a:gd name="T58" fmla="*/ 118 w 208"/>
                  <a:gd name="T59" fmla="*/ 42 h 102"/>
                  <a:gd name="T60" fmla="*/ 128 w 208"/>
                  <a:gd name="T61" fmla="*/ 42 h 102"/>
                  <a:gd name="T62" fmla="*/ 126 w 208"/>
                  <a:gd name="T63" fmla="*/ 34 h 102"/>
                  <a:gd name="T64" fmla="*/ 128 w 208"/>
                  <a:gd name="T65" fmla="*/ 26 h 102"/>
                  <a:gd name="T66" fmla="*/ 134 w 208"/>
                  <a:gd name="T67" fmla="*/ 22 h 102"/>
                  <a:gd name="T68" fmla="*/ 144 w 208"/>
                  <a:gd name="T69" fmla="*/ 28 h 102"/>
                  <a:gd name="T70" fmla="*/ 150 w 208"/>
                  <a:gd name="T71" fmla="*/ 36 h 102"/>
                  <a:gd name="T72" fmla="*/ 152 w 208"/>
                  <a:gd name="T73" fmla="*/ 36 h 102"/>
                  <a:gd name="T74" fmla="*/ 156 w 208"/>
                  <a:gd name="T75" fmla="*/ 30 h 102"/>
                  <a:gd name="T76" fmla="*/ 160 w 208"/>
                  <a:gd name="T77" fmla="*/ 32 h 102"/>
                  <a:gd name="T78" fmla="*/ 166 w 208"/>
                  <a:gd name="T79" fmla="*/ 38 h 102"/>
                  <a:gd name="T80" fmla="*/ 170 w 208"/>
                  <a:gd name="T81" fmla="*/ 44 h 102"/>
                  <a:gd name="T82" fmla="*/ 180 w 208"/>
                  <a:gd name="T83" fmla="*/ 60 h 102"/>
                  <a:gd name="T84" fmla="*/ 208 w 208"/>
                  <a:gd name="T85" fmla="*/ 74 h 102"/>
                  <a:gd name="T86" fmla="*/ 208 w 208"/>
                  <a:gd name="T87" fmla="*/ 86 h 102"/>
                  <a:gd name="T88" fmla="*/ 204 w 208"/>
                  <a:gd name="T89" fmla="*/ 92 h 102"/>
                  <a:gd name="T90" fmla="*/ 194 w 208"/>
                  <a:gd name="T91" fmla="*/ 98 h 102"/>
                  <a:gd name="T92" fmla="*/ 184 w 208"/>
                  <a:gd name="T93"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8" h="102">
                    <a:moveTo>
                      <a:pt x="204" y="94"/>
                    </a:moveTo>
                    <a:lnTo>
                      <a:pt x="198" y="96"/>
                    </a:lnTo>
                    <a:lnTo>
                      <a:pt x="192" y="96"/>
                    </a:lnTo>
                    <a:lnTo>
                      <a:pt x="188" y="96"/>
                    </a:lnTo>
                    <a:lnTo>
                      <a:pt x="182" y="94"/>
                    </a:lnTo>
                    <a:lnTo>
                      <a:pt x="178" y="92"/>
                    </a:lnTo>
                    <a:lnTo>
                      <a:pt x="176" y="90"/>
                    </a:lnTo>
                    <a:lnTo>
                      <a:pt x="174" y="88"/>
                    </a:lnTo>
                    <a:lnTo>
                      <a:pt x="170" y="86"/>
                    </a:lnTo>
                    <a:lnTo>
                      <a:pt x="164" y="84"/>
                    </a:lnTo>
                    <a:lnTo>
                      <a:pt x="162" y="82"/>
                    </a:lnTo>
                    <a:lnTo>
                      <a:pt x="158" y="84"/>
                    </a:lnTo>
                    <a:lnTo>
                      <a:pt x="156" y="86"/>
                    </a:lnTo>
                    <a:lnTo>
                      <a:pt x="154" y="90"/>
                    </a:lnTo>
                    <a:lnTo>
                      <a:pt x="152" y="92"/>
                    </a:lnTo>
                    <a:lnTo>
                      <a:pt x="150" y="96"/>
                    </a:lnTo>
                    <a:lnTo>
                      <a:pt x="146" y="98"/>
                    </a:lnTo>
                    <a:lnTo>
                      <a:pt x="132" y="102"/>
                    </a:lnTo>
                    <a:lnTo>
                      <a:pt x="114" y="102"/>
                    </a:lnTo>
                    <a:lnTo>
                      <a:pt x="96" y="96"/>
                    </a:lnTo>
                    <a:lnTo>
                      <a:pt x="82" y="88"/>
                    </a:lnTo>
                    <a:lnTo>
                      <a:pt x="74" y="74"/>
                    </a:lnTo>
                    <a:lnTo>
                      <a:pt x="86" y="76"/>
                    </a:lnTo>
                    <a:lnTo>
                      <a:pt x="98" y="78"/>
                    </a:lnTo>
                    <a:lnTo>
                      <a:pt x="108" y="78"/>
                    </a:lnTo>
                    <a:lnTo>
                      <a:pt x="120" y="70"/>
                    </a:lnTo>
                    <a:lnTo>
                      <a:pt x="104" y="66"/>
                    </a:lnTo>
                    <a:lnTo>
                      <a:pt x="88" y="64"/>
                    </a:lnTo>
                    <a:lnTo>
                      <a:pt x="74" y="62"/>
                    </a:lnTo>
                    <a:lnTo>
                      <a:pt x="62" y="56"/>
                    </a:lnTo>
                    <a:lnTo>
                      <a:pt x="52" y="44"/>
                    </a:lnTo>
                    <a:lnTo>
                      <a:pt x="60" y="36"/>
                    </a:lnTo>
                    <a:lnTo>
                      <a:pt x="70" y="30"/>
                    </a:lnTo>
                    <a:lnTo>
                      <a:pt x="80" y="26"/>
                    </a:lnTo>
                    <a:lnTo>
                      <a:pt x="74" y="20"/>
                    </a:lnTo>
                    <a:lnTo>
                      <a:pt x="66" y="20"/>
                    </a:lnTo>
                    <a:lnTo>
                      <a:pt x="56" y="24"/>
                    </a:lnTo>
                    <a:lnTo>
                      <a:pt x="48" y="30"/>
                    </a:lnTo>
                    <a:lnTo>
                      <a:pt x="40" y="34"/>
                    </a:lnTo>
                    <a:lnTo>
                      <a:pt x="28" y="40"/>
                    </a:lnTo>
                    <a:lnTo>
                      <a:pt x="14" y="42"/>
                    </a:lnTo>
                    <a:lnTo>
                      <a:pt x="0" y="42"/>
                    </a:lnTo>
                    <a:lnTo>
                      <a:pt x="2" y="34"/>
                    </a:lnTo>
                    <a:lnTo>
                      <a:pt x="2" y="28"/>
                    </a:lnTo>
                    <a:lnTo>
                      <a:pt x="2" y="20"/>
                    </a:lnTo>
                    <a:lnTo>
                      <a:pt x="6" y="14"/>
                    </a:lnTo>
                    <a:lnTo>
                      <a:pt x="16" y="6"/>
                    </a:lnTo>
                    <a:lnTo>
                      <a:pt x="30" y="2"/>
                    </a:lnTo>
                    <a:lnTo>
                      <a:pt x="42" y="2"/>
                    </a:lnTo>
                    <a:lnTo>
                      <a:pt x="56" y="0"/>
                    </a:lnTo>
                    <a:lnTo>
                      <a:pt x="72" y="2"/>
                    </a:lnTo>
                    <a:lnTo>
                      <a:pt x="86" y="4"/>
                    </a:lnTo>
                    <a:lnTo>
                      <a:pt x="90" y="6"/>
                    </a:lnTo>
                    <a:lnTo>
                      <a:pt x="92" y="10"/>
                    </a:lnTo>
                    <a:lnTo>
                      <a:pt x="92" y="14"/>
                    </a:lnTo>
                    <a:lnTo>
                      <a:pt x="92" y="18"/>
                    </a:lnTo>
                    <a:lnTo>
                      <a:pt x="92" y="24"/>
                    </a:lnTo>
                    <a:lnTo>
                      <a:pt x="92" y="28"/>
                    </a:lnTo>
                    <a:lnTo>
                      <a:pt x="104" y="34"/>
                    </a:lnTo>
                    <a:lnTo>
                      <a:pt x="118" y="42"/>
                    </a:lnTo>
                    <a:lnTo>
                      <a:pt x="128" y="46"/>
                    </a:lnTo>
                    <a:lnTo>
                      <a:pt x="128" y="42"/>
                    </a:lnTo>
                    <a:lnTo>
                      <a:pt x="128" y="38"/>
                    </a:lnTo>
                    <a:lnTo>
                      <a:pt x="126" y="34"/>
                    </a:lnTo>
                    <a:lnTo>
                      <a:pt x="126" y="30"/>
                    </a:lnTo>
                    <a:lnTo>
                      <a:pt x="128" y="26"/>
                    </a:lnTo>
                    <a:lnTo>
                      <a:pt x="130" y="24"/>
                    </a:lnTo>
                    <a:lnTo>
                      <a:pt x="134" y="22"/>
                    </a:lnTo>
                    <a:lnTo>
                      <a:pt x="140" y="24"/>
                    </a:lnTo>
                    <a:lnTo>
                      <a:pt x="144" y="28"/>
                    </a:lnTo>
                    <a:lnTo>
                      <a:pt x="148" y="32"/>
                    </a:lnTo>
                    <a:lnTo>
                      <a:pt x="150" y="36"/>
                    </a:lnTo>
                    <a:lnTo>
                      <a:pt x="150" y="40"/>
                    </a:lnTo>
                    <a:lnTo>
                      <a:pt x="152" y="36"/>
                    </a:lnTo>
                    <a:lnTo>
                      <a:pt x="154" y="32"/>
                    </a:lnTo>
                    <a:lnTo>
                      <a:pt x="156" y="30"/>
                    </a:lnTo>
                    <a:lnTo>
                      <a:pt x="158" y="32"/>
                    </a:lnTo>
                    <a:lnTo>
                      <a:pt x="160" y="32"/>
                    </a:lnTo>
                    <a:lnTo>
                      <a:pt x="162" y="36"/>
                    </a:lnTo>
                    <a:lnTo>
                      <a:pt x="166" y="38"/>
                    </a:lnTo>
                    <a:lnTo>
                      <a:pt x="168" y="42"/>
                    </a:lnTo>
                    <a:lnTo>
                      <a:pt x="170" y="44"/>
                    </a:lnTo>
                    <a:lnTo>
                      <a:pt x="170" y="48"/>
                    </a:lnTo>
                    <a:lnTo>
                      <a:pt x="180" y="60"/>
                    </a:lnTo>
                    <a:lnTo>
                      <a:pt x="192" y="68"/>
                    </a:lnTo>
                    <a:lnTo>
                      <a:pt x="208" y="74"/>
                    </a:lnTo>
                    <a:lnTo>
                      <a:pt x="208" y="80"/>
                    </a:lnTo>
                    <a:lnTo>
                      <a:pt x="208" y="86"/>
                    </a:lnTo>
                    <a:lnTo>
                      <a:pt x="206" y="90"/>
                    </a:lnTo>
                    <a:lnTo>
                      <a:pt x="204" y="92"/>
                    </a:lnTo>
                    <a:lnTo>
                      <a:pt x="198" y="96"/>
                    </a:lnTo>
                    <a:lnTo>
                      <a:pt x="194" y="98"/>
                    </a:lnTo>
                    <a:lnTo>
                      <a:pt x="188" y="98"/>
                    </a:lnTo>
                    <a:lnTo>
                      <a:pt x="184" y="100"/>
                    </a:lnTo>
                    <a:lnTo>
                      <a:pt x="180" y="98"/>
                    </a:lnTo>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Freeform 13"/>
              <p:cNvSpPr>
                <a:spLocks noChangeArrowheads="1"/>
              </p:cNvSpPr>
              <p:nvPr/>
            </p:nvSpPr>
            <p:spPr bwMode="auto">
              <a:xfrm>
                <a:off x="180" y="90"/>
                <a:ext cx="66" cy="50"/>
              </a:xfrm>
              <a:custGeom>
                <a:avLst/>
                <a:gdLst>
                  <a:gd name="T0" fmla="*/ 56 w 56"/>
                  <a:gd name="T1" fmla="*/ 30 h 50"/>
                  <a:gd name="T2" fmla="*/ 54 w 56"/>
                  <a:gd name="T3" fmla="*/ 30 h 50"/>
                  <a:gd name="T4" fmla="*/ 50 w 56"/>
                  <a:gd name="T5" fmla="*/ 32 h 50"/>
                  <a:gd name="T6" fmla="*/ 50 w 56"/>
                  <a:gd name="T7" fmla="*/ 34 h 50"/>
                  <a:gd name="T8" fmla="*/ 48 w 56"/>
                  <a:gd name="T9" fmla="*/ 36 h 50"/>
                  <a:gd name="T10" fmla="*/ 48 w 56"/>
                  <a:gd name="T11" fmla="*/ 40 h 50"/>
                  <a:gd name="T12" fmla="*/ 48 w 56"/>
                  <a:gd name="T13" fmla="*/ 42 h 50"/>
                  <a:gd name="T14" fmla="*/ 46 w 56"/>
                  <a:gd name="T15" fmla="*/ 46 h 50"/>
                  <a:gd name="T16" fmla="*/ 46 w 56"/>
                  <a:gd name="T17" fmla="*/ 48 h 50"/>
                  <a:gd name="T18" fmla="*/ 44 w 56"/>
                  <a:gd name="T19" fmla="*/ 50 h 50"/>
                  <a:gd name="T20" fmla="*/ 40 w 56"/>
                  <a:gd name="T21" fmla="*/ 50 h 50"/>
                  <a:gd name="T22" fmla="*/ 38 w 56"/>
                  <a:gd name="T23" fmla="*/ 48 h 50"/>
                  <a:gd name="T24" fmla="*/ 32 w 56"/>
                  <a:gd name="T25" fmla="*/ 46 h 50"/>
                  <a:gd name="T26" fmla="*/ 28 w 56"/>
                  <a:gd name="T27" fmla="*/ 44 h 50"/>
                  <a:gd name="T28" fmla="*/ 24 w 56"/>
                  <a:gd name="T29" fmla="*/ 40 h 50"/>
                  <a:gd name="T30" fmla="*/ 22 w 56"/>
                  <a:gd name="T31" fmla="*/ 34 h 50"/>
                  <a:gd name="T32" fmla="*/ 20 w 56"/>
                  <a:gd name="T33" fmla="*/ 30 h 50"/>
                  <a:gd name="T34" fmla="*/ 16 w 56"/>
                  <a:gd name="T35" fmla="*/ 28 h 50"/>
                  <a:gd name="T36" fmla="*/ 14 w 56"/>
                  <a:gd name="T37" fmla="*/ 26 h 50"/>
                  <a:gd name="T38" fmla="*/ 10 w 56"/>
                  <a:gd name="T39" fmla="*/ 26 h 50"/>
                  <a:gd name="T40" fmla="*/ 6 w 56"/>
                  <a:gd name="T41" fmla="*/ 24 h 50"/>
                  <a:gd name="T42" fmla="*/ 4 w 56"/>
                  <a:gd name="T43" fmla="*/ 24 h 50"/>
                  <a:gd name="T44" fmla="*/ 2 w 56"/>
                  <a:gd name="T45" fmla="*/ 22 h 50"/>
                  <a:gd name="T46" fmla="*/ 0 w 56"/>
                  <a:gd name="T47" fmla="*/ 20 h 50"/>
                  <a:gd name="T48" fmla="*/ 0 w 56"/>
                  <a:gd name="T49" fmla="*/ 16 h 50"/>
                  <a:gd name="T50" fmla="*/ 4 w 56"/>
                  <a:gd name="T51" fmla="*/ 14 h 50"/>
                  <a:gd name="T52" fmla="*/ 10 w 56"/>
                  <a:gd name="T53" fmla="*/ 12 h 50"/>
                  <a:gd name="T54" fmla="*/ 16 w 56"/>
                  <a:gd name="T55" fmla="*/ 14 h 50"/>
                  <a:gd name="T56" fmla="*/ 20 w 56"/>
                  <a:gd name="T57" fmla="*/ 16 h 50"/>
                  <a:gd name="T58" fmla="*/ 20 w 56"/>
                  <a:gd name="T59" fmla="*/ 8 h 50"/>
                  <a:gd name="T60" fmla="*/ 20 w 56"/>
                  <a:gd name="T61" fmla="*/ 0 h 50"/>
                  <a:gd name="T62" fmla="*/ 34 w 56"/>
                  <a:gd name="T63" fmla="*/ 0 h 50"/>
                  <a:gd name="T64" fmla="*/ 44 w 56"/>
                  <a:gd name="T65" fmla="*/ 6 h 50"/>
                  <a:gd name="T66" fmla="*/ 54 w 56"/>
                  <a:gd name="T67" fmla="*/ 18 h 50"/>
                  <a:gd name="T68" fmla="*/ 56 w 56"/>
                  <a:gd name="T69" fmla="*/ 22 h 50"/>
                  <a:gd name="T70" fmla="*/ 56 w 56"/>
                  <a:gd name="T71" fmla="*/ 24 h 50"/>
                  <a:gd name="T72" fmla="*/ 56 w 56"/>
                  <a:gd name="T73" fmla="*/ 26 h 50"/>
                  <a:gd name="T74" fmla="*/ 56 w 56"/>
                  <a:gd name="T75" fmla="*/ 28 h 50"/>
                  <a:gd name="T76" fmla="*/ 54 w 56"/>
                  <a:gd name="T77" fmla="*/ 28 h 50"/>
                  <a:gd name="T78" fmla="*/ 52 w 56"/>
                  <a:gd name="T79" fmla="*/ 30 h 50"/>
                  <a:gd name="T80" fmla="*/ 52 w 56"/>
                  <a:gd name="T81" fmla="*/ 32 h 50"/>
                  <a:gd name="T82" fmla="*/ 50 w 56"/>
                  <a:gd name="T83" fmla="*/ 36 h 50"/>
                  <a:gd name="T84" fmla="*/ 52 w 56"/>
                  <a:gd name="T85" fmla="*/ 36 h 50"/>
                  <a:gd name="T86" fmla="*/ 54 w 56"/>
                  <a:gd name="T87" fmla="*/ 38 h 50"/>
                  <a:gd name="T88" fmla="*/ 56 w 56"/>
                  <a:gd name="T89" fmla="*/ 38 h 50"/>
                  <a:gd name="T90" fmla="*/ 56 w 56"/>
                  <a:gd name="T91" fmla="*/ 40 h 50"/>
                  <a:gd name="T92" fmla="*/ 56 w 56"/>
                  <a:gd name="T93"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50">
                    <a:moveTo>
                      <a:pt x="56" y="30"/>
                    </a:moveTo>
                    <a:lnTo>
                      <a:pt x="54" y="30"/>
                    </a:lnTo>
                    <a:lnTo>
                      <a:pt x="50" y="32"/>
                    </a:lnTo>
                    <a:lnTo>
                      <a:pt x="50" y="34"/>
                    </a:lnTo>
                    <a:lnTo>
                      <a:pt x="48" y="36"/>
                    </a:lnTo>
                    <a:lnTo>
                      <a:pt x="48" y="40"/>
                    </a:lnTo>
                    <a:lnTo>
                      <a:pt x="48" y="42"/>
                    </a:lnTo>
                    <a:lnTo>
                      <a:pt x="46" y="46"/>
                    </a:lnTo>
                    <a:lnTo>
                      <a:pt x="46" y="48"/>
                    </a:lnTo>
                    <a:lnTo>
                      <a:pt x="44" y="50"/>
                    </a:lnTo>
                    <a:lnTo>
                      <a:pt x="40" y="50"/>
                    </a:lnTo>
                    <a:lnTo>
                      <a:pt x="38" y="48"/>
                    </a:lnTo>
                    <a:lnTo>
                      <a:pt x="32" y="46"/>
                    </a:lnTo>
                    <a:lnTo>
                      <a:pt x="28" y="44"/>
                    </a:lnTo>
                    <a:lnTo>
                      <a:pt x="24" y="40"/>
                    </a:lnTo>
                    <a:lnTo>
                      <a:pt x="22" y="34"/>
                    </a:lnTo>
                    <a:lnTo>
                      <a:pt x="20" y="30"/>
                    </a:lnTo>
                    <a:lnTo>
                      <a:pt x="16" y="28"/>
                    </a:lnTo>
                    <a:lnTo>
                      <a:pt x="14" y="26"/>
                    </a:lnTo>
                    <a:lnTo>
                      <a:pt x="10" y="26"/>
                    </a:lnTo>
                    <a:lnTo>
                      <a:pt x="6" y="24"/>
                    </a:lnTo>
                    <a:lnTo>
                      <a:pt x="4" y="24"/>
                    </a:lnTo>
                    <a:lnTo>
                      <a:pt x="2" y="22"/>
                    </a:lnTo>
                    <a:lnTo>
                      <a:pt x="0" y="20"/>
                    </a:lnTo>
                    <a:lnTo>
                      <a:pt x="0" y="16"/>
                    </a:lnTo>
                    <a:lnTo>
                      <a:pt x="4" y="14"/>
                    </a:lnTo>
                    <a:lnTo>
                      <a:pt x="10" y="12"/>
                    </a:lnTo>
                    <a:lnTo>
                      <a:pt x="16" y="14"/>
                    </a:lnTo>
                    <a:lnTo>
                      <a:pt x="20" y="16"/>
                    </a:lnTo>
                    <a:lnTo>
                      <a:pt x="20" y="8"/>
                    </a:lnTo>
                    <a:lnTo>
                      <a:pt x="20" y="0"/>
                    </a:lnTo>
                    <a:lnTo>
                      <a:pt x="34" y="0"/>
                    </a:lnTo>
                    <a:lnTo>
                      <a:pt x="44" y="6"/>
                    </a:lnTo>
                    <a:lnTo>
                      <a:pt x="54" y="18"/>
                    </a:lnTo>
                    <a:lnTo>
                      <a:pt x="56" y="22"/>
                    </a:lnTo>
                    <a:lnTo>
                      <a:pt x="56" y="24"/>
                    </a:lnTo>
                    <a:lnTo>
                      <a:pt x="56" y="26"/>
                    </a:lnTo>
                    <a:lnTo>
                      <a:pt x="56" y="28"/>
                    </a:lnTo>
                    <a:lnTo>
                      <a:pt x="54" y="28"/>
                    </a:lnTo>
                    <a:lnTo>
                      <a:pt x="52" y="30"/>
                    </a:lnTo>
                    <a:lnTo>
                      <a:pt x="52" y="32"/>
                    </a:lnTo>
                    <a:lnTo>
                      <a:pt x="50" y="36"/>
                    </a:lnTo>
                    <a:lnTo>
                      <a:pt x="52" y="36"/>
                    </a:lnTo>
                    <a:lnTo>
                      <a:pt x="54" y="38"/>
                    </a:lnTo>
                    <a:lnTo>
                      <a:pt x="56" y="38"/>
                    </a:lnTo>
                    <a:lnTo>
                      <a:pt x="56" y="40"/>
                    </a:lnTo>
                    <a:lnTo>
                      <a:pt x="56" y="30"/>
                    </a:lnTo>
                    <a:close/>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14"/>
              <p:cNvSpPr>
                <a:spLocks noChangeArrowheads="1"/>
              </p:cNvSpPr>
              <p:nvPr/>
            </p:nvSpPr>
            <p:spPr bwMode="auto">
              <a:xfrm>
                <a:off x="180" y="90"/>
                <a:ext cx="66" cy="50"/>
              </a:xfrm>
              <a:custGeom>
                <a:avLst/>
                <a:gdLst>
                  <a:gd name="T0" fmla="*/ 56 w 56"/>
                  <a:gd name="T1" fmla="*/ 30 h 50"/>
                  <a:gd name="T2" fmla="*/ 54 w 56"/>
                  <a:gd name="T3" fmla="*/ 30 h 50"/>
                  <a:gd name="T4" fmla="*/ 50 w 56"/>
                  <a:gd name="T5" fmla="*/ 32 h 50"/>
                  <a:gd name="T6" fmla="*/ 50 w 56"/>
                  <a:gd name="T7" fmla="*/ 34 h 50"/>
                  <a:gd name="T8" fmla="*/ 48 w 56"/>
                  <a:gd name="T9" fmla="*/ 36 h 50"/>
                  <a:gd name="T10" fmla="*/ 48 w 56"/>
                  <a:gd name="T11" fmla="*/ 40 h 50"/>
                  <a:gd name="T12" fmla="*/ 48 w 56"/>
                  <a:gd name="T13" fmla="*/ 42 h 50"/>
                  <a:gd name="T14" fmla="*/ 46 w 56"/>
                  <a:gd name="T15" fmla="*/ 46 h 50"/>
                  <a:gd name="T16" fmla="*/ 46 w 56"/>
                  <a:gd name="T17" fmla="*/ 48 h 50"/>
                  <a:gd name="T18" fmla="*/ 44 w 56"/>
                  <a:gd name="T19" fmla="*/ 50 h 50"/>
                  <a:gd name="T20" fmla="*/ 40 w 56"/>
                  <a:gd name="T21" fmla="*/ 50 h 50"/>
                  <a:gd name="T22" fmla="*/ 38 w 56"/>
                  <a:gd name="T23" fmla="*/ 48 h 50"/>
                  <a:gd name="T24" fmla="*/ 32 w 56"/>
                  <a:gd name="T25" fmla="*/ 46 h 50"/>
                  <a:gd name="T26" fmla="*/ 28 w 56"/>
                  <a:gd name="T27" fmla="*/ 44 h 50"/>
                  <a:gd name="T28" fmla="*/ 24 w 56"/>
                  <a:gd name="T29" fmla="*/ 40 h 50"/>
                  <a:gd name="T30" fmla="*/ 22 w 56"/>
                  <a:gd name="T31" fmla="*/ 34 h 50"/>
                  <a:gd name="T32" fmla="*/ 20 w 56"/>
                  <a:gd name="T33" fmla="*/ 30 h 50"/>
                  <a:gd name="T34" fmla="*/ 16 w 56"/>
                  <a:gd name="T35" fmla="*/ 28 h 50"/>
                  <a:gd name="T36" fmla="*/ 14 w 56"/>
                  <a:gd name="T37" fmla="*/ 26 h 50"/>
                  <a:gd name="T38" fmla="*/ 10 w 56"/>
                  <a:gd name="T39" fmla="*/ 26 h 50"/>
                  <a:gd name="T40" fmla="*/ 6 w 56"/>
                  <a:gd name="T41" fmla="*/ 24 h 50"/>
                  <a:gd name="T42" fmla="*/ 4 w 56"/>
                  <a:gd name="T43" fmla="*/ 24 h 50"/>
                  <a:gd name="T44" fmla="*/ 2 w 56"/>
                  <a:gd name="T45" fmla="*/ 22 h 50"/>
                  <a:gd name="T46" fmla="*/ 0 w 56"/>
                  <a:gd name="T47" fmla="*/ 20 h 50"/>
                  <a:gd name="T48" fmla="*/ 0 w 56"/>
                  <a:gd name="T49" fmla="*/ 16 h 50"/>
                  <a:gd name="T50" fmla="*/ 4 w 56"/>
                  <a:gd name="T51" fmla="*/ 14 h 50"/>
                  <a:gd name="T52" fmla="*/ 10 w 56"/>
                  <a:gd name="T53" fmla="*/ 12 h 50"/>
                  <a:gd name="T54" fmla="*/ 16 w 56"/>
                  <a:gd name="T55" fmla="*/ 14 h 50"/>
                  <a:gd name="T56" fmla="*/ 20 w 56"/>
                  <a:gd name="T57" fmla="*/ 16 h 50"/>
                  <a:gd name="T58" fmla="*/ 20 w 56"/>
                  <a:gd name="T59" fmla="*/ 8 h 50"/>
                  <a:gd name="T60" fmla="*/ 20 w 56"/>
                  <a:gd name="T61" fmla="*/ 0 h 50"/>
                  <a:gd name="T62" fmla="*/ 34 w 56"/>
                  <a:gd name="T63" fmla="*/ 0 h 50"/>
                  <a:gd name="T64" fmla="*/ 44 w 56"/>
                  <a:gd name="T65" fmla="*/ 6 h 50"/>
                  <a:gd name="T66" fmla="*/ 54 w 56"/>
                  <a:gd name="T67" fmla="*/ 18 h 50"/>
                  <a:gd name="T68" fmla="*/ 56 w 56"/>
                  <a:gd name="T69" fmla="*/ 22 h 50"/>
                  <a:gd name="T70" fmla="*/ 56 w 56"/>
                  <a:gd name="T71" fmla="*/ 24 h 50"/>
                  <a:gd name="T72" fmla="*/ 56 w 56"/>
                  <a:gd name="T73" fmla="*/ 26 h 50"/>
                  <a:gd name="T74" fmla="*/ 56 w 56"/>
                  <a:gd name="T75" fmla="*/ 28 h 50"/>
                  <a:gd name="T76" fmla="*/ 54 w 56"/>
                  <a:gd name="T77" fmla="*/ 28 h 50"/>
                  <a:gd name="T78" fmla="*/ 52 w 56"/>
                  <a:gd name="T79" fmla="*/ 30 h 50"/>
                  <a:gd name="T80" fmla="*/ 52 w 56"/>
                  <a:gd name="T81" fmla="*/ 32 h 50"/>
                  <a:gd name="T82" fmla="*/ 50 w 56"/>
                  <a:gd name="T83" fmla="*/ 36 h 50"/>
                  <a:gd name="T84" fmla="*/ 52 w 56"/>
                  <a:gd name="T85" fmla="*/ 36 h 50"/>
                  <a:gd name="T86" fmla="*/ 54 w 56"/>
                  <a:gd name="T87" fmla="*/ 38 h 50"/>
                  <a:gd name="T88" fmla="*/ 56 w 56"/>
                  <a:gd name="T89" fmla="*/ 38 h 50"/>
                  <a:gd name="T90" fmla="*/ 56 w 56"/>
                  <a:gd name="T91" fmla="*/ 4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50">
                    <a:moveTo>
                      <a:pt x="56" y="30"/>
                    </a:moveTo>
                    <a:lnTo>
                      <a:pt x="54" y="30"/>
                    </a:lnTo>
                    <a:lnTo>
                      <a:pt x="50" y="32"/>
                    </a:lnTo>
                    <a:lnTo>
                      <a:pt x="50" y="34"/>
                    </a:lnTo>
                    <a:lnTo>
                      <a:pt x="48" y="36"/>
                    </a:lnTo>
                    <a:lnTo>
                      <a:pt x="48" y="40"/>
                    </a:lnTo>
                    <a:lnTo>
                      <a:pt x="48" y="42"/>
                    </a:lnTo>
                    <a:lnTo>
                      <a:pt x="46" y="46"/>
                    </a:lnTo>
                    <a:lnTo>
                      <a:pt x="46" y="48"/>
                    </a:lnTo>
                    <a:lnTo>
                      <a:pt x="44" y="50"/>
                    </a:lnTo>
                    <a:lnTo>
                      <a:pt x="40" y="50"/>
                    </a:lnTo>
                    <a:lnTo>
                      <a:pt x="38" y="48"/>
                    </a:lnTo>
                    <a:lnTo>
                      <a:pt x="32" y="46"/>
                    </a:lnTo>
                    <a:lnTo>
                      <a:pt x="28" y="44"/>
                    </a:lnTo>
                    <a:lnTo>
                      <a:pt x="24" y="40"/>
                    </a:lnTo>
                    <a:lnTo>
                      <a:pt x="22" y="34"/>
                    </a:lnTo>
                    <a:lnTo>
                      <a:pt x="20" y="30"/>
                    </a:lnTo>
                    <a:lnTo>
                      <a:pt x="16" y="28"/>
                    </a:lnTo>
                    <a:lnTo>
                      <a:pt x="14" y="26"/>
                    </a:lnTo>
                    <a:lnTo>
                      <a:pt x="10" y="26"/>
                    </a:lnTo>
                    <a:lnTo>
                      <a:pt x="6" y="24"/>
                    </a:lnTo>
                    <a:lnTo>
                      <a:pt x="4" y="24"/>
                    </a:lnTo>
                    <a:lnTo>
                      <a:pt x="2" y="22"/>
                    </a:lnTo>
                    <a:lnTo>
                      <a:pt x="0" y="20"/>
                    </a:lnTo>
                    <a:lnTo>
                      <a:pt x="0" y="16"/>
                    </a:lnTo>
                    <a:lnTo>
                      <a:pt x="4" y="14"/>
                    </a:lnTo>
                    <a:lnTo>
                      <a:pt x="10" y="12"/>
                    </a:lnTo>
                    <a:lnTo>
                      <a:pt x="16" y="14"/>
                    </a:lnTo>
                    <a:lnTo>
                      <a:pt x="20" y="16"/>
                    </a:lnTo>
                    <a:lnTo>
                      <a:pt x="20" y="8"/>
                    </a:lnTo>
                    <a:lnTo>
                      <a:pt x="20" y="0"/>
                    </a:lnTo>
                    <a:lnTo>
                      <a:pt x="34" y="0"/>
                    </a:lnTo>
                    <a:lnTo>
                      <a:pt x="44" y="6"/>
                    </a:lnTo>
                    <a:lnTo>
                      <a:pt x="54" y="18"/>
                    </a:lnTo>
                    <a:lnTo>
                      <a:pt x="56" y="22"/>
                    </a:lnTo>
                    <a:lnTo>
                      <a:pt x="56" y="24"/>
                    </a:lnTo>
                    <a:lnTo>
                      <a:pt x="56" y="26"/>
                    </a:lnTo>
                    <a:lnTo>
                      <a:pt x="56" y="28"/>
                    </a:lnTo>
                    <a:lnTo>
                      <a:pt x="54" y="28"/>
                    </a:lnTo>
                    <a:lnTo>
                      <a:pt x="52" y="30"/>
                    </a:lnTo>
                    <a:lnTo>
                      <a:pt x="52" y="32"/>
                    </a:lnTo>
                    <a:lnTo>
                      <a:pt x="50" y="36"/>
                    </a:lnTo>
                    <a:lnTo>
                      <a:pt x="52" y="36"/>
                    </a:lnTo>
                    <a:lnTo>
                      <a:pt x="54" y="38"/>
                    </a:lnTo>
                    <a:lnTo>
                      <a:pt x="56" y="38"/>
                    </a:lnTo>
                    <a:lnTo>
                      <a:pt x="56" y="40"/>
                    </a:lnTo>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Freeform 15"/>
              <p:cNvSpPr>
                <a:spLocks noChangeArrowheads="1"/>
              </p:cNvSpPr>
              <p:nvPr/>
            </p:nvSpPr>
            <p:spPr bwMode="auto">
              <a:xfrm>
                <a:off x="14" y="0"/>
                <a:ext cx="159" cy="84"/>
              </a:xfrm>
              <a:custGeom>
                <a:avLst/>
                <a:gdLst>
                  <a:gd name="T0" fmla="*/ 152 w 158"/>
                  <a:gd name="T1" fmla="*/ 70 h 84"/>
                  <a:gd name="T2" fmla="*/ 134 w 158"/>
                  <a:gd name="T3" fmla="*/ 70 h 84"/>
                  <a:gd name="T4" fmla="*/ 116 w 158"/>
                  <a:gd name="T5" fmla="*/ 70 h 84"/>
                  <a:gd name="T6" fmla="*/ 102 w 158"/>
                  <a:gd name="T7" fmla="*/ 80 h 84"/>
                  <a:gd name="T8" fmla="*/ 84 w 158"/>
                  <a:gd name="T9" fmla="*/ 84 h 84"/>
                  <a:gd name="T10" fmla="*/ 80 w 158"/>
                  <a:gd name="T11" fmla="*/ 74 h 84"/>
                  <a:gd name="T12" fmla="*/ 90 w 158"/>
                  <a:gd name="T13" fmla="*/ 70 h 84"/>
                  <a:gd name="T14" fmla="*/ 98 w 158"/>
                  <a:gd name="T15" fmla="*/ 68 h 84"/>
                  <a:gd name="T16" fmla="*/ 80 w 158"/>
                  <a:gd name="T17" fmla="*/ 66 h 84"/>
                  <a:gd name="T18" fmla="*/ 70 w 158"/>
                  <a:gd name="T19" fmla="*/ 66 h 84"/>
                  <a:gd name="T20" fmla="*/ 62 w 158"/>
                  <a:gd name="T21" fmla="*/ 66 h 84"/>
                  <a:gd name="T22" fmla="*/ 54 w 158"/>
                  <a:gd name="T23" fmla="*/ 64 h 84"/>
                  <a:gd name="T24" fmla="*/ 54 w 158"/>
                  <a:gd name="T25" fmla="*/ 58 h 84"/>
                  <a:gd name="T26" fmla="*/ 60 w 158"/>
                  <a:gd name="T27" fmla="*/ 52 h 84"/>
                  <a:gd name="T28" fmla="*/ 68 w 158"/>
                  <a:gd name="T29" fmla="*/ 50 h 84"/>
                  <a:gd name="T30" fmla="*/ 48 w 158"/>
                  <a:gd name="T31" fmla="*/ 36 h 84"/>
                  <a:gd name="T32" fmla="*/ 28 w 158"/>
                  <a:gd name="T33" fmla="*/ 44 h 84"/>
                  <a:gd name="T34" fmla="*/ 12 w 158"/>
                  <a:gd name="T35" fmla="*/ 48 h 84"/>
                  <a:gd name="T36" fmla="*/ 0 w 158"/>
                  <a:gd name="T37" fmla="*/ 34 h 84"/>
                  <a:gd name="T38" fmla="*/ 12 w 158"/>
                  <a:gd name="T39" fmla="*/ 24 h 84"/>
                  <a:gd name="T40" fmla="*/ 34 w 158"/>
                  <a:gd name="T41" fmla="*/ 20 h 84"/>
                  <a:gd name="T42" fmla="*/ 46 w 158"/>
                  <a:gd name="T43" fmla="*/ 16 h 84"/>
                  <a:gd name="T44" fmla="*/ 52 w 158"/>
                  <a:gd name="T45" fmla="*/ 12 h 84"/>
                  <a:gd name="T46" fmla="*/ 58 w 158"/>
                  <a:gd name="T47" fmla="*/ 12 h 84"/>
                  <a:gd name="T48" fmla="*/ 64 w 158"/>
                  <a:gd name="T49" fmla="*/ 20 h 84"/>
                  <a:gd name="T50" fmla="*/ 66 w 158"/>
                  <a:gd name="T51" fmla="*/ 28 h 84"/>
                  <a:gd name="T52" fmla="*/ 62 w 158"/>
                  <a:gd name="T53" fmla="*/ 36 h 84"/>
                  <a:gd name="T54" fmla="*/ 82 w 158"/>
                  <a:gd name="T55" fmla="*/ 46 h 84"/>
                  <a:gd name="T56" fmla="*/ 112 w 158"/>
                  <a:gd name="T57" fmla="*/ 54 h 84"/>
                  <a:gd name="T58" fmla="*/ 128 w 158"/>
                  <a:gd name="T59" fmla="*/ 50 h 84"/>
                  <a:gd name="T60" fmla="*/ 108 w 158"/>
                  <a:gd name="T61" fmla="*/ 36 h 84"/>
                  <a:gd name="T62" fmla="*/ 92 w 158"/>
                  <a:gd name="T63" fmla="*/ 34 h 84"/>
                  <a:gd name="T64" fmla="*/ 86 w 158"/>
                  <a:gd name="T65" fmla="*/ 34 h 84"/>
                  <a:gd name="T66" fmla="*/ 80 w 158"/>
                  <a:gd name="T67" fmla="*/ 32 h 84"/>
                  <a:gd name="T68" fmla="*/ 80 w 158"/>
                  <a:gd name="T69" fmla="*/ 26 h 84"/>
                  <a:gd name="T70" fmla="*/ 86 w 158"/>
                  <a:gd name="T71" fmla="*/ 20 h 84"/>
                  <a:gd name="T72" fmla="*/ 92 w 158"/>
                  <a:gd name="T73" fmla="*/ 18 h 84"/>
                  <a:gd name="T74" fmla="*/ 98 w 158"/>
                  <a:gd name="T75" fmla="*/ 14 h 84"/>
                  <a:gd name="T76" fmla="*/ 84 w 158"/>
                  <a:gd name="T77" fmla="*/ 8 h 84"/>
                  <a:gd name="T78" fmla="*/ 108 w 158"/>
                  <a:gd name="T79" fmla="*/ 0 h 84"/>
                  <a:gd name="T80" fmla="*/ 122 w 158"/>
                  <a:gd name="T81" fmla="*/ 10 h 84"/>
                  <a:gd name="T82" fmla="*/ 122 w 158"/>
                  <a:gd name="T83" fmla="*/ 16 h 84"/>
                  <a:gd name="T84" fmla="*/ 120 w 158"/>
                  <a:gd name="T85" fmla="*/ 18 h 84"/>
                  <a:gd name="T86" fmla="*/ 118 w 158"/>
                  <a:gd name="T87" fmla="*/ 24 h 84"/>
                  <a:gd name="T88" fmla="*/ 120 w 158"/>
                  <a:gd name="T89" fmla="*/ 32 h 84"/>
                  <a:gd name="T90" fmla="*/ 128 w 158"/>
                  <a:gd name="T91" fmla="*/ 42 h 84"/>
                  <a:gd name="T92" fmla="*/ 134 w 158"/>
                  <a:gd name="T93" fmla="*/ 50 h 84"/>
                  <a:gd name="T94" fmla="*/ 138 w 158"/>
                  <a:gd name="T95" fmla="*/ 56 h 84"/>
                  <a:gd name="T96" fmla="*/ 142 w 158"/>
                  <a:gd name="T97" fmla="*/ 58 h 84"/>
                  <a:gd name="T98" fmla="*/ 150 w 158"/>
                  <a:gd name="T99" fmla="*/ 54 h 84"/>
                  <a:gd name="T100" fmla="*/ 156 w 158"/>
                  <a:gd name="T101" fmla="*/ 64 h 84"/>
                  <a:gd name="T102" fmla="*/ 158 w 158"/>
                  <a:gd name="T103" fmla="*/ 6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8" h="84">
                    <a:moveTo>
                      <a:pt x="158" y="64"/>
                    </a:moveTo>
                    <a:lnTo>
                      <a:pt x="152" y="70"/>
                    </a:lnTo>
                    <a:lnTo>
                      <a:pt x="144" y="70"/>
                    </a:lnTo>
                    <a:lnTo>
                      <a:pt x="134" y="70"/>
                    </a:lnTo>
                    <a:lnTo>
                      <a:pt x="124" y="70"/>
                    </a:lnTo>
                    <a:lnTo>
                      <a:pt x="116" y="70"/>
                    </a:lnTo>
                    <a:lnTo>
                      <a:pt x="110" y="74"/>
                    </a:lnTo>
                    <a:lnTo>
                      <a:pt x="102" y="80"/>
                    </a:lnTo>
                    <a:lnTo>
                      <a:pt x="92" y="84"/>
                    </a:lnTo>
                    <a:lnTo>
                      <a:pt x="84" y="84"/>
                    </a:lnTo>
                    <a:lnTo>
                      <a:pt x="78" y="78"/>
                    </a:lnTo>
                    <a:lnTo>
                      <a:pt x="80" y="74"/>
                    </a:lnTo>
                    <a:lnTo>
                      <a:pt x="84" y="70"/>
                    </a:lnTo>
                    <a:lnTo>
                      <a:pt x="90" y="70"/>
                    </a:lnTo>
                    <a:lnTo>
                      <a:pt x="94" y="68"/>
                    </a:lnTo>
                    <a:lnTo>
                      <a:pt x="98" y="68"/>
                    </a:lnTo>
                    <a:lnTo>
                      <a:pt x="90" y="66"/>
                    </a:lnTo>
                    <a:lnTo>
                      <a:pt x="80" y="66"/>
                    </a:lnTo>
                    <a:lnTo>
                      <a:pt x="76" y="66"/>
                    </a:lnTo>
                    <a:lnTo>
                      <a:pt x="70" y="66"/>
                    </a:lnTo>
                    <a:lnTo>
                      <a:pt x="66" y="66"/>
                    </a:lnTo>
                    <a:lnTo>
                      <a:pt x="62" y="66"/>
                    </a:lnTo>
                    <a:lnTo>
                      <a:pt x="58" y="66"/>
                    </a:lnTo>
                    <a:lnTo>
                      <a:pt x="54" y="64"/>
                    </a:lnTo>
                    <a:lnTo>
                      <a:pt x="54" y="60"/>
                    </a:lnTo>
                    <a:lnTo>
                      <a:pt x="54" y="58"/>
                    </a:lnTo>
                    <a:lnTo>
                      <a:pt x="56" y="56"/>
                    </a:lnTo>
                    <a:lnTo>
                      <a:pt x="60" y="52"/>
                    </a:lnTo>
                    <a:lnTo>
                      <a:pt x="64" y="52"/>
                    </a:lnTo>
                    <a:lnTo>
                      <a:pt x="68" y="50"/>
                    </a:lnTo>
                    <a:lnTo>
                      <a:pt x="58" y="38"/>
                    </a:lnTo>
                    <a:lnTo>
                      <a:pt x="48" y="36"/>
                    </a:lnTo>
                    <a:lnTo>
                      <a:pt x="36" y="40"/>
                    </a:lnTo>
                    <a:lnTo>
                      <a:pt x="28" y="44"/>
                    </a:lnTo>
                    <a:lnTo>
                      <a:pt x="20" y="48"/>
                    </a:lnTo>
                    <a:lnTo>
                      <a:pt x="12" y="48"/>
                    </a:lnTo>
                    <a:lnTo>
                      <a:pt x="2" y="44"/>
                    </a:lnTo>
                    <a:lnTo>
                      <a:pt x="0" y="34"/>
                    </a:lnTo>
                    <a:lnTo>
                      <a:pt x="2" y="28"/>
                    </a:lnTo>
                    <a:lnTo>
                      <a:pt x="12" y="24"/>
                    </a:lnTo>
                    <a:lnTo>
                      <a:pt x="22" y="22"/>
                    </a:lnTo>
                    <a:lnTo>
                      <a:pt x="34" y="20"/>
                    </a:lnTo>
                    <a:lnTo>
                      <a:pt x="40" y="18"/>
                    </a:lnTo>
                    <a:lnTo>
                      <a:pt x="46" y="16"/>
                    </a:lnTo>
                    <a:lnTo>
                      <a:pt x="50" y="14"/>
                    </a:lnTo>
                    <a:lnTo>
                      <a:pt x="52" y="12"/>
                    </a:lnTo>
                    <a:lnTo>
                      <a:pt x="56" y="12"/>
                    </a:lnTo>
                    <a:lnTo>
                      <a:pt x="58" y="12"/>
                    </a:lnTo>
                    <a:lnTo>
                      <a:pt x="62" y="14"/>
                    </a:lnTo>
                    <a:lnTo>
                      <a:pt x="64" y="20"/>
                    </a:lnTo>
                    <a:lnTo>
                      <a:pt x="66" y="24"/>
                    </a:lnTo>
                    <a:lnTo>
                      <a:pt x="66" y="28"/>
                    </a:lnTo>
                    <a:lnTo>
                      <a:pt x="64" y="32"/>
                    </a:lnTo>
                    <a:lnTo>
                      <a:pt x="62" y="36"/>
                    </a:lnTo>
                    <a:lnTo>
                      <a:pt x="70" y="40"/>
                    </a:lnTo>
                    <a:lnTo>
                      <a:pt x="82" y="46"/>
                    </a:lnTo>
                    <a:lnTo>
                      <a:pt x="98" y="50"/>
                    </a:lnTo>
                    <a:lnTo>
                      <a:pt x="112" y="54"/>
                    </a:lnTo>
                    <a:lnTo>
                      <a:pt x="122" y="54"/>
                    </a:lnTo>
                    <a:lnTo>
                      <a:pt x="128" y="50"/>
                    </a:lnTo>
                    <a:lnTo>
                      <a:pt x="118" y="42"/>
                    </a:lnTo>
                    <a:lnTo>
                      <a:pt x="108" y="36"/>
                    </a:lnTo>
                    <a:lnTo>
                      <a:pt x="96" y="34"/>
                    </a:lnTo>
                    <a:lnTo>
                      <a:pt x="92" y="34"/>
                    </a:lnTo>
                    <a:lnTo>
                      <a:pt x="88" y="34"/>
                    </a:lnTo>
                    <a:lnTo>
                      <a:pt x="86" y="34"/>
                    </a:lnTo>
                    <a:lnTo>
                      <a:pt x="82" y="32"/>
                    </a:lnTo>
                    <a:lnTo>
                      <a:pt x="80" y="32"/>
                    </a:lnTo>
                    <a:lnTo>
                      <a:pt x="80" y="28"/>
                    </a:lnTo>
                    <a:lnTo>
                      <a:pt x="80" y="26"/>
                    </a:lnTo>
                    <a:lnTo>
                      <a:pt x="82" y="22"/>
                    </a:lnTo>
                    <a:lnTo>
                      <a:pt x="86" y="20"/>
                    </a:lnTo>
                    <a:lnTo>
                      <a:pt x="88" y="20"/>
                    </a:lnTo>
                    <a:lnTo>
                      <a:pt x="92" y="18"/>
                    </a:lnTo>
                    <a:lnTo>
                      <a:pt x="96" y="18"/>
                    </a:lnTo>
                    <a:lnTo>
                      <a:pt x="98" y="14"/>
                    </a:lnTo>
                    <a:lnTo>
                      <a:pt x="90" y="12"/>
                    </a:lnTo>
                    <a:lnTo>
                      <a:pt x="84" y="8"/>
                    </a:lnTo>
                    <a:lnTo>
                      <a:pt x="96" y="0"/>
                    </a:lnTo>
                    <a:lnTo>
                      <a:pt x="108" y="0"/>
                    </a:lnTo>
                    <a:lnTo>
                      <a:pt x="120" y="6"/>
                    </a:lnTo>
                    <a:lnTo>
                      <a:pt x="122" y="10"/>
                    </a:lnTo>
                    <a:lnTo>
                      <a:pt x="122" y="12"/>
                    </a:lnTo>
                    <a:lnTo>
                      <a:pt x="122" y="16"/>
                    </a:lnTo>
                    <a:lnTo>
                      <a:pt x="122" y="18"/>
                    </a:lnTo>
                    <a:lnTo>
                      <a:pt x="120" y="18"/>
                    </a:lnTo>
                    <a:lnTo>
                      <a:pt x="118" y="22"/>
                    </a:lnTo>
                    <a:lnTo>
                      <a:pt x="118" y="24"/>
                    </a:lnTo>
                    <a:lnTo>
                      <a:pt x="118" y="28"/>
                    </a:lnTo>
                    <a:lnTo>
                      <a:pt x="120" y="32"/>
                    </a:lnTo>
                    <a:lnTo>
                      <a:pt x="124" y="38"/>
                    </a:lnTo>
                    <a:lnTo>
                      <a:pt x="128" y="42"/>
                    </a:lnTo>
                    <a:lnTo>
                      <a:pt x="132" y="46"/>
                    </a:lnTo>
                    <a:lnTo>
                      <a:pt x="134" y="50"/>
                    </a:lnTo>
                    <a:lnTo>
                      <a:pt x="136" y="52"/>
                    </a:lnTo>
                    <a:lnTo>
                      <a:pt x="138" y="56"/>
                    </a:lnTo>
                    <a:lnTo>
                      <a:pt x="140" y="58"/>
                    </a:lnTo>
                    <a:lnTo>
                      <a:pt x="142" y="58"/>
                    </a:lnTo>
                    <a:lnTo>
                      <a:pt x="146" y="58"/>
                    </a:lnTo>
                    <a:lnTo>
                      <a:pt x="150" y="54"/>
                    </a:lnTo>
                    <a:lnTo>
                      <a:pt x="152" y="58"/>
                    </a:lnTo>
                    <a:lnTo>
                      <a:pt x="156" y="64"/>
                    </a:lnTo>
                    <a:lnTo>
                      <a:pt x="158" y="66"/>
                    </a:lnTo>
                    <a:lnTo>
                      <a:pt x="158" y="64"/>
                    </a:lnTo>
                    <a:close/>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 name="Freeform 16"/>
              <p:cNvSpPr>
                <a:spLocks noChangeArrowheads="1"/>
              </p:cNvSpPr>
              <p:nvPr/>
            </p:nvSpPr>
            <p:spPr bwMode="auto">
              <a:xfrm>
                <a:off x="14" y="0"/>
                <a:ext cx="159" cy="84"/>
              </a:xfrm>
              <a:custGeom>
                <a:avLst/>
                <a:gdLst>
                  <a:gd name="T0" fmla="*/ 152 w 158"/>
                  <a:gd name="T1" fmla="*/ 70 h 84"/>
                  <a:gd name="T2" fmla="*/ 134 w 158"/>
                  <a:gd name="T3" fmla="*/ 70 h 84"/>
                  <a:gd name="T4" fmla="*/ 116 w 158"/>
                  <a:gd name="T5" fmla="*/ 70 h 84"/>
                  <a:gd name="T6" fmla="*/ 102 w 158"/>
                  <a:gd name="T7" fmla="*/ 80 h 84"/>
                  <a:gd name="T8" fmla="*/ 84 w 158"/>
                  <a:gd name="T9" fmla="*/ 84 h 84"/>
                  <a:gd name="T10" fmla="*/ 80 w 158"/>
                  <a:gd name="T11" fmla="*/ 74 h 84"/>
                  <a:gd name="T12" fmla="*/ 90 w 158"/>
                  <a:gd name="T13" fmla="*/ 70 h 84"/>
                  <a:gd name="T14" fmla="*/ 98 w 158"/>
                  <a:gd name="T15" fmla="*/ 68 h 84"/>
                  <a:gd name="T16" fmla="*/ 80 w 158"/>
                  <a:gd name="T17" fmla="*/ 66 h 84"/>
                  <a:gd name="T18" fmla="*/ 70 w 158"/>
                  <a:gd name="T19" fmla="*/ 66 h 84"/>
                  <a:gd name="T20" fmla="*/ 62 w 158"/>
                  <a:gd name="T21" fmla="*/ 66 h 84"/>
                  <a:gd name="T22" fmla="*/ 54 w 158"/>
                  <a:gd name="T23" fmla="*/ 64 h 84"/>
                  <a:gd name="T24" fmla="*/ 54 w 158"/>
                  <a:gd name="T25" fmla="*/ 58 h 84"/>
                  <a:gd name="T26" fmla="*/ 60 w 158"/>
                  <a:gd name="T27" fmla="*/ 52 h 84"/>
                  <a:gd name="T28" fmla="*/ 68 w 158"/>
                  <a:gd name="T29" fmla="*/ 50 h 84"/>
                  <a:gd name="T30" fmla="*/ 48 w 158"/>
                  <a:gd name="T31" fmla="*/ 36 h 84"/>
                  <a:gd name="T32" fmla="*/ 28 w 158"/>
                  <a:gd name="T33" fmla="*/ 44 h 84"/>
                  <a:gd name="T34" fmla="*/ 12 w 158"/>
                  <a:gd name="T35" fmla="*/ 48 h 84"/>
                  <a:gd name="T36" fmla="*/ 0 w 158"/>
                  <a:gd name="T37" fmla="*/ 34 h 84"/>
                  <a:gd name="T38" fmla="*/ 12 w 158"/>
                  <a:gd name="T39" fmla="*/ 24 h 84"/>
                  <a:gd name="T40" fmla="*/ 34 w 158"/>
                  <a:gd name="T41" fmla="*/ 20 h 84"/>
                  <a:gd name="T42" fmla="*/ 46 w 158"/>
                  <a:gd name="T43" fmla="*/ 16 h 84"/>
                  <a:gd name="T44" fmla="*/ 52 w 158"/>
                  <a:gd name="T45" fmla="*/ 12 h 84"/>
                  <a:gd name="T46" fmla="*/ 58 w 158"/>
                  <a:gd name="T47" fmla="*/ 12 h 84"/>
                  <a:gd name="T48" fmla="*/ 64 w 158"/>
                  <a:gd name="T49" fmla="*/ 20 h 84"/>
                  <a:gd name="T50" fmla="*/ 66 w 158"/>
                  <a:gd name="T51" fmla="*/ 28 h 84"/>
                  <a:gd name="T52" fmla="*/ 62 w 158"/>
                  <a:gd name="T53" fmla="*/ 36 h 84"/>
                  <a:gd name="T54" fmla="*/ 82 w 158"/>
                  <a:gd name="T55" fmla="*/ 46 h 84"/>
                  <a:gd name="T56" fmla="*/ 112 w 158"/>
                  <a:gd name="T57" fmla="*/ 54 h 84"/>
                  <a:gd name="T58" fmla="*/ 128 w 158"/>
                  <a:gd name="T59" fmla="*/ 50 h 84"/>
                  <a:gd name="T60" fmla="*/ 108 w 158"/>
                  <a:gd name="T61" fmla="*/ 36 h 84"/>
                  <a:gd name="T62" fmla="*/ 92 w 158"/>
                  <a:gd name="T63" fmla="*/ 34 h 84"/>
                  <a:gd name="T64" fmla="*/ 86 w 158"/>
                  <a:gd name="T65" fmla="*/ 34 h 84"/>
                  <a:gd name="T66" fmla="*/ 80 w 158"/>
                  <a:gd name="T67" fmla="*/ 32 h 84"/>
                  <a:gd name="T68" fmla="*/ 80 w 158"/>
                  <a:gd name="T69" fmla="*/ 26 h 84"/>
                  <a:gd name="T70" fmla="*/ 86 w 158"/>
                  <a:gd name="T71" fmla="*/ 20 h 84"/>
                  <a:gd name="T72" fmla="*/ 92 w 158"/>
                  <a:gd name="T73" fmla="*/ 18 h 84"/>
                  <a:gd name="T74" fmla="*/ 98 w 158"/>
                  <a:gd name="T75" fmla="*/ 14 h 84"/>
                  <a:gd name="T76" fmla="*/ 84 w 158"/>
                  <a:gd name="T77" fmla="*/ 8 h 84"/>
                  <a:gd name="T78" fmla="*/ 108 w 158"/>
                  <a:gd name="T79" fmla="*/ 0 h 84"/>
                  <a:gd name="T80" fmla="*/ 122 w 158"/>
                  <a:gd name="T81" fmla="*/ 10 h 84"/>
                  <a:gd name="T82" fmla="*/ 122 w 158"/>
                  <a:gd name="T83" fmla="*/ 16 h 84"/>
                  <a:gd name="T84" fmla="*/ 120 w 158"/>
                  <a:gd name="T85" fmla="*/ 18 h 84"/>
                  <a:gd name="T86" fmla="*/ 118 w 158"/>
                  <a:gd name="T87" fmla="*/ 24 h 84"/>
                  <a:gd name="T88" fmla="*/ 120 w 158"/>
                  <a:gd name="T89" fmla="*/ 32 h 84"/>
                  <a:gd name="T90" fmla="*/ 128 w 158"/>
                  <a:gd name="T91" fmla="*/ 42 h 84"/>
                  <a:gd name="T92" fmla="*/ 134 w 158"/>
                  <a:gd name="T93" fmla="*/ 50 h 84"/>
                  <a:gd name="T94" fmla="*/ 138 w 158"/>
                  <a:gd name="T95" fmla="*/ 56 h 84"/>
                  <a:gd name="T96" fmla="*/ 142 w 158"/>
                  <a:gd name="T97" fmla="*/ 58 h 84"/>
                  <a:gd name="T98" fmla="*/ 150 w 158"/>
                  <a:gd name="T99" fmla="*/ 54 h 84"/>
                  <a:gd name="T100" fmla="*/ 156 w 158"/>
                  <a:gd name="T101" fmla="*/ 6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8" h="84">
                    <a:moveTo>
                      <a:pt x="158" y="64"/>
                    </a:moveTo>
                    <a:lnTo>
                      <a:pt x="152" y="70"/>
                    </a:lnTo>
                    <a:lnTo>
                      <a:pt x="144" y="70"/>
                    </a:lnTo>
                    <a:lnTo>
                      <a:pt x="134" y="70"/>
                    </a:lnTo>
                    <a:lnTo>
                      <a:pt x="124" y="70"/>
                    </a:lnTo>
                    <a:lnTo>
                      <a:pt x="116" y="70"/>
                    </a:lnTo>
                    <a:lnTo>
                      <a:pt x="110" y="74"/>
                    </a:lnTo>
                    <a:lnTo>
                      <a:pt x="102" y="80"/>
                    </a:lnTo>
                    <a:lnTo>
                      <a:pt x="92" y="84"/>
                    </a:lnTo>
                    <a:lnTo>
                      <a:pt x="84" y="84"/>
                    </a:lnTo>
                    <a:lnTo>
                      <a:pt x="78" y="78"/>
                    </a:lnTo>
                    <a:lnTo>
                      <a:pt x="80" y="74"/>
                    </a:lnTo>
                    <a:lnTo>
                      <a:pt x="84" y="70"/>
                    </a:lnTo>
                    <a:lnTo>
                      <a:pt x="90" y="70"/>
                    </a:lnTo>
                    <a:lnTo>
                      <a:pt x="94" y="68"/>
                    </a:lnTo>
                    <a:lnTo>
                      <a:pt x="98" y="68"/>
                    </a:lnTo>
                    <a:lnTo>
                      <a:pt x="90" y="66"/>
                    </a:lnTo>
                    <a:lnTo>
                      <a:pt x="80" y="66"/>
                    </a:lnTo>
                    <a:lnTo>
                      <a:pt x="76" y="66"/>
                    </a:lnTo>
                    <a:lnTo>
                      <a:pt x="70" y="66"/>
                    </a:lnTo>
                    <a:lnTo>
                      <a:pt x="66" y="66"/>
                    </a:lnTo>
                    <a:lnTo>
                      <a:pt x="62" y="66"/>
                    </a:lnTo>
                    <a:lnTo>
                      <a:pt x="58" y="66"/>
                    </a:lnTo>
                    <a:lnTo>
                      <a:pt x="54" y="64"/>
                    </a:lnTo>
                    <a:lnTo>
                      <a:pt x="54" y="60"/>
                    </a:lnTo>
                    <a:lnTo>
                      <a:pt x="54" y="58"/>
                    </a:lnTo>
                    <a:lnTo>
                      <a:pt x="56" y="56"/>
                    </a:lnTo>
                    <a:lnTo>
                      <a:pt x="60" y="52"/>
                    </a:lnTo>
                    <a:lnTo>
                      <a:pt x="64" y="52"/>
                    </a:lnTo>
                    <a:lnTo>
                      <a:pt x="68" y="50"/>
                    </a:lnTo>
                    <a:lnTo>
                      <a:pt x="58" y="38"/>
                    </a:lnTo>
                    <a:lnTo>
                      <a:pt x="48" y="36"/>
                    </a:lnTo>
                    <a:lnTo>
                      <a:pt x="36" y="40"/>
                    </a:lnTo>
                    <a:lnTo>
                      <a:pt x="28" y="44"/>
                    </a:lnTo>
                    <a:lnTo>
                      <a:pt x="20" y="48"/>
                    </a:lnTo>
                    <a:lnTo>
                      <a:pt x="12" y="48"/>
                    </a:lnTo>
                    <a:lnTo>
                      <a:pt x="2" y="44"/>
                    </a:lnTo>
                    <a:lnTo>
                      <a:pt x="0" y="34"/>
                    </a:lnTo>
                    <a:lnTo>
                      <a:pt x="2" y="28"/>
                    </a:lnTo>
                    <a:lnTo>
                      <a:pt x="12" y="24"/>
                    </a:lnTo>
                    <a:lnTo>
                      <a:pt x="22" y="22"/>
                    </a:lnTo>
                    <a:lnTo>
                      <a:pt x="34" y="20"/>
                    </a:lnTo>
                    <a:lnTo>
                      <a:pt x="40" y="18"/>
                    </a:lnTo>
                    <a:lnTo>
                      <a:pt x="46" y="16"/>
                    </a:lnTo>
                    <a:lnTo>
                      <a:pt x="50" y="14"/>
                    </a:lnTo>
                    <a:lnTo>
                      <a:pt x="52" y="12"/>
                    </a:lnTo>
                    <a:lnTo>
                      <a:pt x="56" y="12"/>
                    </a:lnTo>
                    <a:lnTo>
                      <a:pt x="58" y="12"/>
                    </a:lnTo>
                    <a:lnTo>
                      <a:pt x="62" y="14"/>
                    </a:lnTo>
                    <a:lnTo>
                      <a:pt x="64" y="20"/>
                    </a:lnTo>
                    <a:lnTo>
                      <a:pt x="66" y="24"/>
                    </a:lnTo>
                    <a:lnTo>
                      <a:pt x="66" y="28"/>
                    </a:lnTo>
                    <a:lnTo>
                      <a:pt x="64" y="32"/>
                    </a:lnTo>
                    <a:lnTo>
                      <a:pt x="62" y="36"/>
                    </a:lnTo>
                    <a:lnTo>
                      <a:pt x="70" y="40"/>
                    </a:lnTo>
                    <a:lnTo>
                      <a:pt x="82" y="46"/>
                    </a:lnTo>
                    <a:lnTo>
                      <a:pt x="98" y="50"/>
                    </a:lnTo>
                    <a:lnTo>
                      <a:pt x="112" y="54"/>
                    </a:lnTo>
                    <a:lnTo>
                      <a:pt x="122" y="54"/>
                    </a:lnTo>
                    <a:lnTo>
                      <a:pt x="128" y="50"/>
                    </a:lnTo>
                    <a:lnTo>
                      <a:pt x="118" y="42"/>
                    </a:lnTo>
                    <a:lnTo>
                      <a:pt x="108" y="36"/>
                    </a:lnTo>
                    <a:lnTo>
                      <a:pt x="96" y="34"/>
                    </a:lnTo>
                    <a:lnTo>
                      <a:pt x="92" y="34"/>
                    </a:lnTo>
                    <a:lnTo>
                      <a:pt x="88" y="34"/>
                    </a:lnTo>
                    <a:lnTo>
                      <a:pt x="86" y="34"/>
                    </a:lnTo>
                    <a:lnTo>
                      <a:pt x="82" y="32"/>
                    </a:lnTo>
                    <a:lnTo>
                      <a:pt x="80" y="32"/>
                    </a:lnTo>
                    <a:lnTo>
                      <a:pt x="80" y="28"/>
                    </a:lnTo>
                    <a:lnTo>
                      <a:pt x="80" y="26"/>
                    </a:lnTo>
                    <a:lnTo>
                      <a:pt x="82" y="22"/>
                    </a:lnTo>
                    <a:lnTo>
                      <a:pt x="86" y="20"/>
                    </a:lnTo>
                    <a:lnTo>
                      <a:pt x="88" y="20"/>
                    </a:lnTo>
                    <a:lnTo>
                      <a:pt x="92" y="18"/>
                    </a:lnTo>
                    <a:lnTo>
                      <a:pt x="96" y="18"/>
                    </a:lnTo>
                    <a:lnTo>
                      <a:pt x="98" y="14"/>
                    </a:lnTo>
                    <a:lnTo>
                      <a:pt x="90" y="12"/>
                    </a:lnTo>
                    <a:lnTo>
                      <a:pt x="84" y="8"/>
                    </a:lnTo>
                    <a:lnTo>
                      <a:pt x="96" y="0"/>
                    </a:lnTo>
                    <a:lnTo>
                      <a:pt x="108" y="0"/>
                    </a:lnTo>
                    <a:lnTo>
                      <a:pt x="120" y="6"/>
                    </a:lnTo>
                    <a:lnTo>
                      <a:pt x="122" y="10"/>
                    </a:lnTo>
                    <a:lnTo>
                      <a:pt x="122" y="12"/>
                    </a:lnTo>
                    <a:lnTo>
                      <a:pt x="122" y="16"/>
                    </a:lnTo>
                    <a:lnTo>
                      <a:pt x="122" y="18"/>
                    </a:lnTo>
                    <a:lnTo>
                      <a:pt x="120" y="18"/>
                    </a:lnTo>
                    <a:lnTo>
                      <a:pt x="118" y="22"/>
                    </a:lnTo>
                    <a:lnTo>
                      <a:pt x="118" y="24"/>
                    </a:lnTo>
                    <a:lnTo>
                      <a:pt x="118" y="28"/>
                    </a:lnTo>
                    <a:lnTo>
                      <a:pt x="120" y="32"/>
                    </a:lnTo>
                    <a:lnTo>
                      <a:pt x="124" y="38"/>
                    </a:lnTo>
                    <a:lnTo>
                      <a:pt x="128" y="42"/>
                    </a:lnTo>
                    <a:lnTo>
                      <a:pt x="132" y="46"/>
                    </a:lnTo>
                    <a:lnTo>
                      <a:pt x="134" y="50"/>
                    </a:lnTo>
                    <a:lnTo>
                      <a:pt x="136" y="52"/>
                    </a:lnTo>
                    <a:lnTo>
                      <a:pt x="138" y="56"/>
                    </a:lnTo>
                    <a:lnTo>
                      <a:pt x="140" y="58"/>
                    </a:lnTo>
                    <a:lnTo>
                      <a:pt x="142" y="58"/>
                    </a:lnTo>
                    <a:lnTo>
                      <a:pt x="146" y="58"/>
                    </a:lnTo>
                    <a:lnTo>
                      <a:pt x="150" y="54"/>
                    </a:lnTo>
                    <a:lnTo>
                      <a:pt x="152" y="58"/>
                    </a:lnTo>
                    <a:lnTo>
                      <a:pt x="156" y="64"/>
                    </a:lnTo>
                    <a:lnTo>
                      <a:pt x="158" y="66"/>
                    </a:lnTo>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 name="Freeform 17"/>
              <p:cNvSpPr>
                <a:spLocks noChangeArrowheads="1"/>
              </p:cNvSpPr>
              <p:nvPr/>
            </p:nvSpPr>
            <p:spPr bwMode="auto">
              <a:xfrm>
                <a:off x="1007" y="386"/>
                <a:ext cx="32" cy="58"/>
              </a:xfrm>
              <a:custGeom>
                <a:avLst/>
                <a:gdLst>
                  <a:gd name="T0" fmla="*/ 6 w 30"/>
                  <a:gd name="T1" fmla="*/ 56 h 58"/>
                  <a:gd name="T2" fmla="*/ 12 w 30"/>
                  <a:gd name="T3" fmla="*/ 58 h 58"/>
                  <a:gd name="T4" fmla="*/ 16 w 30"/>
                  <a:gd name="T5" fmla="*/ 56 h 58"/>
                  <a:gd name="T6" fmla="*/ 20 w 30"/>
                  <a:gd name="T7" fmla="*/ 54 h 58"/>
                  <a:gd name="T8" fmla="*/ 24 w 30"/>
                  <a:gd name="T9" fmla="*/ 50 h 58"/>
                  <a:gd name="T10" fmla="*/ 26 w 30"/>
                  <a:gd name="T11" fmla="*/ 46 h 58"/>
                  <a:gd name="T12" fmla="*/ 28 w 30"/>
                  <a:gd name="T13" fmla="*/ 40 h 58"/>
                  <a:gd name="T14" fmla="*/ 28 w 30"/>
                  <a:gd name="T15" fmla="*/ 36 h 58"/>
                  <a:gd name="T16" fmla="*/ 30 w 30"/>
                  <a:gd name="T17" fmla="*/ 30 h 58"/>
                  <a:gd name="T18" fmla="*/ 30 w 30"/>
                  <a:gd name="T19" fmla="*/ 24 h 58"/>
                  <a:gd name="T20" fmla="*/ 28 w 30"/>
                  <a:gd name="T21" fmla="*/ 20 h 58"/>
                  <a:gd name="T22" fmla="*/ 26 w 30"/>
                  <a:gd name="T23" fmla="*/ 16 h 58"/>
                  <a:gd name="T24" fmla="*/ 28 w 30"/>
                  <a:gd name="T25" fmla="*/ 10 h 58"/>
                  <a:gd name="T26" fmla="*/ 28 w 30"/>
                  <a:gd name="T27" fmla="*/ 2 h 58"/>
                  <a:gd name="T28" fmla="*/ 22 w 30"/>
                  <a:gd name="T29" fmla="*/ 0 h 58"/>
                  <a:gd name="T30" fmla="*/ 14 w 30"/>
                  <a:gd name="T31" fmla="*/ 0 h 58"/>
                  <a:gd name="T32" fmla="*/ 12 w 30"/>
                  <a:gd name="T33" fmla="*/ 10 h 58"/>
                  <a:gd name="T34" fmla="*/ 12 w 30"/>
                  <a:gd name="T35" fmla="*/ 22 h 58"/>
                  <a:gd name="T36" fmla="*/ 8 w 30"/>
                  <a:gd name="T37" fmla="*/ 22 h 58"/>
                  <a:gd name="T38" fmla="*/ 6 w 30"/>
                  <a:gd name="T39" fmla="*/ 22 h 58"/>
                  <a:gd name="T40" fmla="*/ 6 w 30"/>
                  <a:gd name="T41" fmla="*/ 28 h 58"/>
                  <a:gd name="T42" fmla="*/ 6 w 30"/>
                  <a:gd name="T43" fmla="*/ 32 h 58"/>
                  <a:gd name="T44" fmla="*/ 8 w 30"/>
                  <a:gd name="T45" fmla="*/ 36 h 58"/>
                  <a:gd name="T46" fmla="*/ 8 w 30"/>
                  <a:gd name="T47" fmla="*/ 40 h 58"/>
                  <a:gd name="T48" fmla="*/ 8 w 30"/>
                  <a:gd name="T49" fmla="*/ 44 h 58"/>
                  <a:gd name="T50" fmla="*/ 8 w 30"/>
                  <a:gd name="T51" fmla="*/ 46 h 58"/>
                  <a:gd name="T52" fmla="*/ 6 w 30"/>
                  <a:gd name="T53" fmla="*/ 48 h 58"/>
                  <a:gd name="T54" fmla="*/ 0 w 30"/>
                  <a:gd name="T55" fmla="*/ 50 h 58"/>
                  <a:gd name="T56" fmla="*/ 6 w 30"/>
                  <a:gd name="T57" fmla="*/ 52 h 58"/>
                  <a:gd name="T58" fmla="*/ 12 w 30"/>
                  <a:gd name="T59" fmla="*/ 54 h 58"/>
                  <a:gd name="T60" fmla="*/ 18 w 30"/>
                  <a:gd name="T61" fmla="*/ 56 h 58"/>
                  <a:gd name="T62" fmla="*/ 6 w 30"/>
                  <a:gd name="T63" fmla="*/ 5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 h="58">
                    <a:moveTo>
                      <a:pt x="6" y="56"/>
                    </a:moveTo>
                    <a:lnTo>
                      <a:pt x="12" y="58"/>
                    </a:lnTo>
                    <a:lnTo>
                      <a:pt x="16" y="56"/>
                    </a:lnTo>
                    <a:lnTo>
                      <a:pt x="20" y="54"/>
                    </a:lnTo>
                    <a:lnTo>
                      <a:pt x="24" y="50"/>
                    </a:lnTo>
                    <a:lnTo>
                      <a:pt x="26" y="46"/>
                    </a:lnTo>
                    <a:lnTo>
                      <a:pt x="28" y="40"/>
                    </a:lnTo>
                    <a:lnTo>
                      <a:pt x="28" y="36"/>
                    </a:lnTo>
                    <a:lnTo>
                      <a:pt x="30" y="30"/>
                    </a:lnTo>
                    <a:lnTo>
                      <a:pt x="30" y="24"/>
                    </a:lnTo>
                    <a:lnTo>
                      <a:pt x="28" y="20"/>
                    </a:lnTo>
                    <a:lnTo>
                      <a:pt x="26" y="16"/>
                    </a:lnTo>
                    <a:lnTo>
                      <a:pt x="28" y="10"/>
                    </a:lnTo>
                    <a:lnTo>
                      <a:pt x="28" y="2"/>
                    </a:lnTo>
                    <a:lnTo>
                      <a:pt x="22" y="0"/>
                    </a:lnTo>
                    <a:lnTo>
                      <a:pt x="14" y="0"/>
                    </a:lnTo>
                    <a:lnTo>
                      <a:pt x="12" y="10"/>
                    </a:lnTo>
                    <a:lnTo>
                      <a:pt x="12" y="22"/>
                    </a:lnTo>
                    <a:lnTo>
                      <a:pt x="8" y="22"/>
                    </a:lnTo>
                    <a:lnTo>
                      <a:pt x="6" y="22"/>
                    </a:lnTo>
                    <a:lnTo>
                      <a:pt x="6" y="28"/>
                    </a:lnTo>
                    <a:lnTo>
                      <a:pt x="6" y="32"/>
                    </a:lnTo>
                    <a:lnTo>
                      <a:pt x="8" y="36"/>
                    </a:lnTo>
                    <a:lnTo>
                      <a:pt x="8" y="40"/>
                    </a:lnTo>
                    <a:lnTo>
                      <a:pt x="8" y="44"/>
                    </a:lnTo>
                    <a:lnTo>
                      <a:pt x="8" y="46"/>
                    </a:lnTo>
                    <a:lnTo>
                      <a:pt x="6" y="48"/>
                    </a:lnTo>
                    <a:lnTo>
                      <a:pt x="0" y="50"/>
                    </a:lnTo>
                    <a:lnTo>
                      <a:pt x="6" y="52"/>
                    </a:lnTo>
                    <a:lnTo>
                      <a:pt x="12" y="54"/>
                    </a:lnTo>
                    <a:lnTo>
                      <a:pt x="18" y="56"/>
                    </a:lnTo>
                    <a:lnTo>
                      <a:pt x="6" y="56"/>
                    </a:lnTo>
                    <a:close/>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 name="Freeform 18"/>
              <p:cNvSpPr>
                <a:spLocks noChangeArrowheads="1"/>
              </p:cNvSpPr>
              <p:nvPr/>
            </p:nvSpPr>
            <p:spPr bwMode="auto">
              <a:xfrm>
                <a:off x="1007" y="386"/>
                <a:ext cx="32" cy="58"/>
              </a:xfrm>
              <a:custGeom>
                <a:avLst/>
                <a:gdLst>
                  <a:gd name="T0" fmla="*/ 6 w 30"/>
                  <a:gd name="T1" fmla="*/ 56 h 58"/>
                  <a:gd name="T2" fmla="*/ 12 w 30"/>
                  <a:gd name="T3" fmla="*/ 58 h 58"/>
                  <a:gd name="T4" fmla="*/ 16 w 30"/>
                  <a:gd name="T5" fmla="*/ 56 h 58"/>
                  <a:gd name="T6" fmla="*/ 20 w 30"/>
                  <a:gd name="T7" fmla="*/ 54 h 58"/>
                  <a:gd name="T8" fmla="*/ 24 w 30"/>
                  <a:gd name="T9" fmla="*/ 50 h 58"/>
                  <a:gd name="T10" fmla="*/ 26 w 30"/>
                  <a:gd name="T11" fmla="*/ 46 h 58"/>
                  <a:gd name="T12" fmla="*/ 28 w 30"/>
                  <a:gd name="T13" fmla="*/ 40 h 58"/>
                  <a:gd name="T14" fmla="*/ 28 w 30"/>
                  <a:gd name="T15" fmla="*/ 36 h 58"/>
                  <a:gd name="T16" fmla="*/ 30 w 30"/>
                  <a:gd name="T17" fmla="*/ 30 h 58"/>
                  <a:gd name="T18" fmla="*/ 30 w 30"/>
                  <a:gd name="T19" fmla="*/ 24 h 58"/>
                  <a:gd name="T20" fmla="*/ 28 w 30"/>
                  <a:gd name="T21" fmla="*/ 20 h 58"/>
                  <a:gd name="T22" fmla="*/ 26 w 30"/>
                  <a:gd name="T23" fmla="*/ 16 h 58"/>
                  <a:gd name="T24" fmla="*/ 28 w 30"/>
                  <a:gd name="T25" fmla="*/ 10 h 58"/>
                  <a:gd name="T26" fmla="*/ 28 w 30"/>
                  <a:gd name="T27" fmla="*/ 2 h 58"/>
                  <a:gd name="T28" fmla="*/ 22 w 30"/>
                  <a:gd name="T29" fmla="*/ 0 h 58"/>
                  <a:gd name="T30" fmla="*/ 14 w 30"/>
                  <a:gd name="T31" fmla="*/ 0 h 58"/>
                  <a:gd name="T32" fmla="*/ 12 w 30"/>
                  <a:gd name="T33" fmla="*/ 10 h 58"/>
                  <a:gd name="T34" fmla="*/ 12 w 30"/>
                  <a:gd name="T35" fmla="*/ 22 h 58"/>
                  <a:gd name="T36" fmla="*/ 8 w 30"/>
                  <a:gd name="T37" fmla="*/ 22 h 58"/>
                  <a:gd name="T38" fmla="*/ 6 w 30"/>
                  <a:gd name="T39" fmla="*/ 22 h 58"/>
                  <a:gd name="T40" fmla="*/ 6 w 30"/>
                  <a:gd name="T41" fmla="*/ 28 h 58"/>
                  <a:gd name="T42" fmla="*/ 6 w 30"/>
                  <a:gd name="T43" fmla="*/ 32 h 58"/>
                  <a:gd name="T44" fmla="*/ 8 w 30"/>
                  <a:gd name="T45" fmla="*/ 36 h 58"/>
                  <a:gd name="T46" fmla="*/ 8 w 30"/>
                  <a:gd name="T47" fmla="*/ 40 h 58"/>
                  <a:gd name="T48" fmla="*/ 8 w 30"/>
                  <a:gd name="T49" fmla="*/ 44 h 58"/>
                  <a:gd name="T50" fmla="*/ 8 w 30"/>
                  <a:gd name="T51" fmla="*/ 46 h 58"/>
                  <a:gd name="T52" fmla="*/ 6 w 30"/>
                  <a:gd name="T53" fmla="*/ 48 h 58"/>
                  <a:gd name="T54" fmla="*/ 0 w 30"/>
                  <a:gd name="T55" fmla="*/ 50 h 58"/>
                  <a:gd name="T56" fmla="*/ 6 w 30"/>
                  <a:gd name="T57" fmla="*/ 52 h 58"/>
                  <a:gd name="T58" fmla="*/ 12 w 30"/>
                  <a:gd name="T59" fmla="*/ 54 h 58"/>
                  <a:gd name="T60" fmla="*/ 18 w 30"/>
                  <a:gd name="T61" fmla="*/ 5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 h="58">
                    <a:moveTo>
                      <a:pt x="6" y="56"/>
                    </a:moveTo>
                    <a:lnTo>
                      <a:pt x="12" y="58"/>
                    </a:lnTo>
                    <a:lnTo>
                      <a:pt x="16" y="56"/>
                    </a:lnTo>
                    <a:lnTo>
                      <a:pt x="20" y="54"/>
                    </a:lnTo>
                    <a:lnTo>
                      <a:pt x="24" y="50"/>
                    </a:lnTo>
                    <a:lnTo>
                      <a:pt x="26" y="46"/>
                    </a:lnTo>
                    <a:lnTo>
                      <a:pt x="28" y="40"/>
                    </a:lnTo>
                    <a:lnTo>
                      <a:pt x="28" y="36"/>
                    </a:lnTo>
                    <a:lnTo>
                      <a:pt x="30" y="30"/>
                    </a:lnTo>
                    <a:lnTo>
                      <a:pt x="30" y="24"/>
                    </a:lnTo>
                    <a:lnTo>
                      <a:pt x="28" y="20"/>
                    </a:lnTo>
                    <a:lnTo>
                      <a:pt x="26" y="16"/>
                    </a:lnTo>
                    <a:lnTo>
                      <a:pt x="28" y="10"/>
                    </a:lnTo>
                    <a:lnTo>
                      <a:pt x="28" y="2"/>
                    </a:lnTo>
                    <a:lnTo>
                      <a:pt x="22" y="0"/>
                    </a:lnTo>
                    <a:lnTo>
                      <a:pt x="14" y="0"/>
                    </a:lnTo>
                    <a:lnTo>
                      <a:pt x="12" y="10"/>
                    </a:lnTo>
                    <a:lnTo>
                      <a:pt x="12" y="22"/>
                    </a:lnTo>
                    <a:lnTo>
                      <a:pt x="8" y="22"/>
                    </a:lnTo>
                    <a:lnTo>
                      <a:pt x="6" y="22"/>
                    </a:lnTo>
                    <a:lnTo>
                      <a:pt x="6" y="28"/>
                    </a:lnTo>
                    <a:lnTo>
                      <a:pt x="6" y="32"/>
                    </a:lnTo>
                    <a:lnTo>
                      <a:pt x="8" y="36"/>
                    </a:lnTo>
                    <a:lnTo>
                      <a:pt x="8" y="40"/>
                    </a:lnTo>
                    <a:lnTo>
                      <a:pt x="8" y="44"/>
                    </a:lnTo>
                    <a:lnTo>
                      <a:pt x="8" y="46"/>
                    </a:lnTo>
                    <a:lnTo>
                      <a:pt x="6" y="48"/>
                    </a:lnTo>
                    <a:lnTo>
                      <a:pt x="0" y="50"/>
                    </a:lnTo>
                    <a:lnTo>
                      <a:pt x="6" y="52"/>
                    </a:lnTo>
                    <a:lnTo>
                      <a:pt x="12" y="54"/>
                    </a:lnTo>
                    <a:lnTo>
                      <a:pt x="18" y="56"/>
                    </a:lnTo>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Freeform 19"/>
              <p:cNvSpPr>
                <a:spLocks noChangeArrowheads="1"/>
              </p:cNvSpPr>
              <p:nvPr/>
            </p:nvSpPr>
            <p:spPr bwMode="auto">
              <a:xfrm>
                <a:off x="1044" y="334"/>
                <a:ext cx="64" cy="116"/>
              </a:xfrm>
              <a:custGeom>
                <a:avLst/>
                <a:gdLst>
                  <a:gd name="T0" fmla="*/ 54 w 66"/>
                  <a:gd name="T1" fmla="*/ 84 h 116"/>
                  <a:gd name="T2" fmla="*/ 50 w 66"/>
                  <a:gd name="T3" fmla="*/ 78 h 116"/>
                  <a:gd name="T4" fmla="*/ 50 w 66"/>
                  <a:gd name="T5" fmla="*/ 72 h 116"/>
                  <a:gd name="T6" fmla="*/ 52 w 66"/>
                  <a:gd name="T7" fmla="*/ 64 h 116"/>
                  <a:gd name="T8" fmla="*/ 50 w 66"/>
                  <a:gd name="T9" fmla="*/ 58 h 116"/>
                  <a:gd name="T10" fmla="*/ 46 w 66"/>
                  <a:gd name="T11" fmla="*/ 54 h 116"/>
                  <a:gd name="T12" fmla="*/ 42 w 66"/>
                  <a:gd name="T13" fmla="*/ 46 h 116"/>
                  <a:gd name="T14" fmla="*/ 42 w 66"/>
                  <a:gd name="T15" fmla="*/ 38 h 116"/>
                  <a:gd name="T16" fmla="*/ 48 w 66"/>
                  <a:gd name="T17" fmla="*/ 34 h 116"/>
                  <a:gd name="T18" fmla="*/ 54 w 66"/>
                  <a:gd name="T19" fmla="*/ 28 h 116"/>
                  <a:gd name="T20" fmla="*/ 48 w 66"/>
                  <a:gd name="T21" fmla="*/ 24 h 116"/>
                  <a:gd name="T22" fmla="*/ 38 w 66"/>
                  <a:gd name="T23" fmla="*/ 20 h 116"/>
                  <a:gd name="T24" fmla="*/ 34 w 66"/>
                  <a:gd name="T25" fmla="*/ 12 h 116"/>
                  <a:gd name="T26" fmla="*/ 28 w 66"/>
                  <a:gd name="T27" fmla="*/ 0 h 116"/>
                  <a:gd name="T28" fmla="*/ 20 w 66"/>
                  <a:gd name="T29" fmla="*/ 6 h 116"/>
                  <a:gd name="T30" fmla="*/ 12 w 66"/>
                  <a:gd name="T31" fmla="*/ 10 h 116"/>
                  <a:gd name="T32" fmla="*/ 4 w 66"/>
                  <a:gd name="T33" fmla="*/ 14 h 116"/>
                  <a:gd name="T34" fmla="*/ 0 w 66"/>
                  <a:gd name="T35" fmla="*/ 22 h 116"/>
                  <a:gd name="T36" fmla="*/ 4 w 66"/>
                  <a:gd name="T37" fmla="*/ 30 h 116"/>
                  <a:gd name="T38" fmla="*/ 6 w 66"/>
                  <a:gd name="T39" fmla="*/ 40 h 116"/>
                  <a:gd name="T40" fmla="*/ 8 w 66"/>
                  <a:gd name="T41" fmla="*/ 46 h 116"/>
                  <a:gd name="T42" fmla="*/ 20 w 66"/>
                  <a:gd name="T43" fmla="*/ 50 h 116"/>
                  <a:gd name="T44" fmla="*/ 28 w 66"/>
                  <a:gd name="T45" fmla="*/ 58 h 116"/>
                  <a:gd name="T46" fmla="*/ 30 w 66"/>
                  <a:gd name="T47" fmla="*/ 70 h 116"/>
                  <a:gd name="T48" fmla="*/ 22 w 66"/>
                  <a:gd name="T49" fmla="*/ 72 h 116"/>
                  <a:gd name="T50" fmla="*/ 20 w 66"/>
                  <a:gd name="T51" fmla="*/ 78 h 116"/>
                  <a:gd name="T52" fmla="*/ 22 w 66"/>
                  <a:gd name="T53" fmla="*/ 88 h 116"/>
                  <a:gd name="T54" fmla="*/ 16 w 66"/>
                  <a:gd name="T55" fmla="*/ 94 h 116"/>
                  <a:gd name="T56" fmla="*/ 4 w 66"/>
                  <a:gd name="T57" fmla="*/ 100 h 116"/>
                  <a:gd name="T58" fmla="*/ 2 w 66"/>
                  <a:gd name="T59" fmla="*/ 116 h 116"/>
                  <a:gd name="T60" fmla="*/ 42 w 66"/>
                  <a:gd name="T61" fmla="*/ 108 h 116"/>
                  <a:gd name="T62" fmla="*/ 58 w 66"/>
                  <a:gd name="T63" fmla="*/ 112 h 116"/>
                  <a:gd name="T64" fmla="*/ 64 w 66"/>
                  <a:gd name="T65" fmla="*/ 106 h 116"/>
                  <a:gd name="T66" fmla="*/ 60 w 66"/>
                  <a:gd name="T67" fmla="*/ 9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6" h="116">
                    <a:moveTo>
                      <a:pt x="60" y="86"/>
                    </a:moveTo>
                    <a:lnTo>
                      <a:pt x="54" y="84"/>
                    </a:lnTo>
                    <a:lnTo>
                      <a:pt x="50" y="82"/>
                    </a:lnTo>
                    <a:lnTo>
                      <a:pt x="50" y="78"/>
                    </a:lnTo>
                    <a:lnTo>
                      <a:pt x="50" y="76"/>
                    </a:lnTo>
                    <a:lnTo>
                      <a:pt x="50" y="72"/>
                    </a:lnTo>
                    <a:lnTo>
                      <a:pt x="52" y="68"/>
                    </a:lnTo>
                    <a:lnTo>
                      <a:pt x="52" y="64"/>
                    </a:lnTo>
                    <a:lnTo>
                      <a:pt x="52" y="60"/>
                    </a:lnTo>
                    <a:lnTo>
                      <a:pt x="50" y="58"/>
                    </a:lnTo>
                    <a:lnTo>
                      <a:pt x="48" y="56"/>
                    </a:lnTo>
                    <a:lnTo>
                      <a:pt x="46" y="54"/>
                    </a:lnTo>
                    <a:lnTo>
                      <a:pt x="44" y="50"/>
                    </a:lnTo>
                    <a:lnTo>
                      <a:pt x="42" y="46"/>
                    </a:lnTo>
                    <a:lnTo>
                      <a:pt x="42" y="42"/>
                    </a:lnTo>
                    <a:lnTo>
                      <a:pt x="42" y="38"/>
                    </a:lnTo>
                    <a:lnTo>
                      <a:pt x="46" y="36"/>
                    </a:lnTo>
                    <a:lnTo>
                      <a:pt x="48" y="34"/>
                    </a:lnTo>
                    <a:lnTo>
                      <a:pt x="52" y="30"/>
                    </a:lnTo>
                    <a:lnTo>
                      <a:pt x="54" y="28"/>
                    </a:lnTo>
                    <a:lnTo>
                      <a:pt x="56" y="24"/>
                    </a:lnTo>
                    <a:lnTo>
                      <a:pt x="48" y="24"/>
                    </a:lnTo>
                    <a:lnTo>
                      <a:pt x="42" y="22"/>
                    </a:lnTo>
                    <a:lnTo>
                      <a:pt x="38" y="20"/>
                    </a:lnTo>
                    <a:lnTo>
                      <a:pt x="36" y="16"/>
                    </a:lnTo>
                    <a:lnTo>
                      <a:pt x="34" y="12"/>
                    </a:lnTo>
                    <a:lnTo>
                      <a:pt x="30" y="6"/>
                    </a:lnTo>
                    <a:lnTo>
                      <a:pt x="28" y="0"/>
                    </a:lnTo>
                    <a:lnTo>
                      <a:pt x="24" y="4"/>
                    </a:lnTo>
                    <a:lnTo>
                      <a:pt x="20" y="6"/>
                    </a:lnTo>
                    <a:lnTo>
                      <a:pt x="16" y="8"/>
                    </a:lnTo>
                    <a:lnTo>
                      <a:pt x="12" y="10"/>
                    </a:lnTo>
                    <a:lnTo>
                      <a:pt x="6" y="12"/>
                    </a:lnTo>
                    <a:lnTo>
                      <a:pt x="4" y="14"/>
                    </a:lnTo>
                    <a:lnTo>
                      <a:pt x="0" y="20"/>
                    </a:lnTo>
                    <a:lnTo>
                      <a:pt x="0" y="22"/>
                    </a:lnTo>
                    <a:lnTo>
                      <a:pt x="2" y="24"/>
                    </a:lnTo>
                    <a:lnTo>
                      <a:pt x="4" y="30"/>
                    </a:lnTo>
                    <a:lnTo>
                      <a:pt x="4" y="34"/>
                    </a:lnTo>
                    <a:lnTo>
                      <a:pt x="6" y="40"/>
                    </a:lnTo>
                    <a:lnTo>
                      <a:pt x="8" y="44"/>
                    </a:lnTo>
                    <a:lnTo>
                      <a:pt x="8" y="46"/>
                    </a:lnTo>
                    <a:lnTo>
                      <a:pt x="14" y="48"/>
                    </a:lnTo>
                    <a:lnTo>
                      <a:pt x="20" y="50"/>
                    </a:lnTo>
                    <a:lnTo>
                      <a:pt x="24" y="54"/>
                    </a:lnTo>
                    <a:lnTo>
                      <a:pt x="28" y="58"/>
                    </a:lnTo>
                    <a:lnTo>
                      <a:pt x="30" y="64"/>
                    </a:lnTo>
                    <a:lnTo>
                      <a:pt x="30" y="70"/>
                    </a:lnTo>
                    <a:lnTo>
                      <a:pt x="26" y="70"/>
                    </a:lnTo>
                    <a:lnTo>
                      <a:pt x="22" y="72"/>
                    </a:lnTo>
                    <a:lnTo>
                      <a:pt x="18" y="72"/>
                    </a:lnTo>
                    <a:lnTo>
                      <a:pt x="20" y="78"/>
                    </a:lnTo>
                    <a:lnTo>
                      <a:pt x="20" y="82"/>
                    </a:lnTo>
                    <a:lnTo>
                      <a:pt x="22" y="88"/>
                    </a:lnTo>
                    <a:lnTo>
                      <a:pt x="24" y="92"/>
                    </a:lnTo>
                    <a:lnTo>
                      <a:pt x="16" y="94"/>
                    </a:lnTo>
                    <a:lnTo>
                      <a:pt x="10" y="96"/>
                    </a:lnTo>
                    <a:lnTo>
                      <a:pt x="4" y="100"/>
                    </a:lnTo>
                    <a:lnTo>
                      <a:pt x="2" y="108"/>
                    </a:lnTo>
                    <a:lnTo>
                      <a:pt x="2" y="116"/>
                    </a:lnTo>
                    <a:lnTo>
                      <a:pt x="22" y="110"/>
                    </a:lnTo>
                    <a:lnTo>
                      <a:pt x="42" y="108"/>
                    </a:lnTo>
                    <a:lnTo>
                      <a:pt x="50" y="110"/>
                    </a:lnTo>
                    <a:lnTo>
                      <a:pt x="58" y="112"/>
                    </a:lnTo>
                    <a:lnTo>
                      <a:pt x="66" y="114"/>
                    </a:lnTo>
                    <a:lnTo>
                      <a:pt x="64" y="106"/>
                    </a:lnTo>
                    <a:lnTo>
                      <a:pt x="62" y="100"/>
                    </a:lnTo>
                    <a:lnTo>
                      <a:pt x="60" y="92"/>
                    </a:lnTo>
                    <a:lnTo>
                      <a:pt x="60" y="86"/>
                    </a:lnTo>
                    <a:close/>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Freeform 20"/>
              <p:cNvSpPr>
                <a:spLocks noChangeArrowheads="1"/>
              </p:cNvSpPr>
              <p:nvPr/>
            </p:nvSpPr>
            <p:spPr bwMode="auto">
              <a:xfrm>
                <a:off x="1044" y="334"/>
                <a:ext cx="64" cy="116"/>
              </a:xfrm>
              <a:custGeom>
                <a:avLst/>
                <a:gdLst>
                  <a:gd name="T0" fmla="*/ 54 w 66"/>
                  <a:gd name="T1" fmla="*/ 84 h 116"/>
                  <a:gd name="T2" fmla="*/ 50 w 66"/>
                  <a:gd name="T3" fmla="*/ 78 h 116"/>
                  <a:gd name="T4" fmla="*/ 50 w 66"/>
                  <a:gd name="T5" fmla="*/ 72 h 116"/>
                  <a:gd name="T6" fmla="*/ 52 w 66"/>
                  <a:gd name="T7" fmla="*/ 64 h 116"/>
                  <a:gd name="T8" fmla="*/ 50 w 66"/>
                  <a:gd name="T9" fmla="*/ 58 h 116"/>
                  <a:gd name="T10" fmla="*/ 46 w 66"/>
                  <a:gd name="T11" fmla="*/ 54 h 116"/>
                  <a:gd name="T12" fmla="*/ 42 w 66"/>
                  <a:gd name="T13" fmla="*/ 46 h 116"/>
                  <a:gd name="T14" fmla="*/ 42 w 66"/>
                  <a:gd name="T15" fmla="*/ 38 h 116"/>
                  <a:gd name="T16" fmla="*/ 48 w 66"/>
                  <a:gd name="T17" fmla="*/ 34 h 116"/>
                  <a:gd name="T18" fmla="*/ 54 w 66"/>
                  <a:gd name="T19" fmla="*/ 28 h 116"/>
                  <a:gd name="T20" fmla="*/ 48 w 66"/>
                  <a:gd name="T21" fmla="*/ 24 h 116"/>
                  <a:gd name="T22" fmla="*/ 38 w 66"/>
                  <a:gd name="T23" fmla="*/ 20 h 116"/>
                  <a:gd name="T24" fmla="*/ 34 w 66"/>
                  <a:gd name="T25" fmla="*/ 12 h 116"/>
                  <a:gd name="T26" fmla="*/ 28 w 66"/>
                  <a:gd name="T27" fmla="*/ 0 h 116"/>
                  <a:gd name="T28" fmla="*/ 20 w 66"/>
                  <a:gd name="T29" fmla="*/ 6 h 116"/>
                  <a:gd name="T30" fmla="*/ 12 w 66"/>
                  <a:gd name="T31" fmla="*/ 10 h 116"/>
                  <a:gd name="T32" fmla="*/ 4 w 66"/>
                  <a:gd name="T33" fmla="*/ 14 h 116"/>
                  <a:gd name="T34" fmla="*/ 0 w 66"/>
                  <a:gd name="T35" fmla="*/ 22 h 116"/>
                  <a:gd name="T36" fmla="*/ 4 w 66"/>
                  <a:gd name="T37" fmla="*/ 30 h 116"/>
                  <a:gd name="T38" fmla="*/ 6 w 66"/>
                  <a:gd name="T39" fmla="*/ 40 h 116"/>
                  <a:gd name="T40" fmla="*/ 8 w 66"/>
                  <a:gd name="T41" fmla="*/ 46 h 116"/>
                  <a:gd name="T42" fmla="*/ 20 w 66"/>
                  <a:gd name="T43" fmla="*/ 50 h 116"/>
                  <a:gd name="T44" fmla="*/ 28 w 66"/>
                  <a:gd name="T45" fmla="*/ 58 h 116"/>
                  <a:gd name="T46" fmla="*/ 30 w 66"/>
                  <a:gd name="T47" fmla="*/ 70 h 116"/>
                  <a:gd name="T48" fmla="*/ 22 w 66"/>
                  <a:gd name="T49" fmla="*/ 72 h 116"/>
                  <a:gd name="T50" fmla="*/ 20 w 66"/>
                  <a:gd name="T51" fmla="*/ 78 h 116"/>
                  <a:gd name="T52" fmla="*/ 22 w 66"/>
                  <a:gd name="T53" fmla="*/ 88 h 116"/>
                  <a:gd name="T54" fmla="*/ 16 w 66"/>
                  <a:gd name="T55" fmla="*/ 94 h 116"/>
                  <a:gd name="T56" fmla="*/ 4 w 66"/>
                  <a:gd name="T57" fmla="*/ 100 h 116"/>
                  <a:gd name="T58" fmla="*/ 2 w 66"/>
                  <a:gd name="T59" fmla="*/ 116 h 116"/>
                  <a:gd name="T60" fmla="*/ 42 w 66"/>
                  <a:gd name="T61" fmla="*/ 108 h 116"/>
                  <a:gd name="T62" fmla="*/ 58 w 66"/>
                  <a:gd name="T63" fmla="*/ 112 h 116"/>
                  <a:gd name="T64" fmla="*/ 64 w 66"/>
                  <a:gd name="T65" fmla="*/ 106 h 116"/>
                  <a:gd name="T66" fmla="*/ 60 w 66"/>
                  <a:gd name="T67" fmla="*/ 9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6" h="116">
                    <a:moveTo>
                      <a:pt x="60" y="86"/>
                    </a:moveTo>
                    <a:lnTo>
                      <a:pt x="54" y="84"/>
                    </a:lnTo>
                    <a:lnTo>
                      <a:pt x="50" y="82"/>
                    </a:lnTo>
                    <a:lnTo>
                      <a:pt x="50" y="78"/>
                    </a:lnTo>
                    <a:lnTo>
                      <a:pt x="50" y="76"/>
                    </a:lnTo>
                    <a:lnTo>
                      <a:pt x="50" y="72"/>
                    </a:lnTo>
                    <a:lnTo>
                      <a:pt x="52" y="68"/>
                    </a:lnTo>
                    <a:lnTo>
                      <a:pt x="52" y="64"/>
                    </a:lnTo>
                    <a:lnTo>
                      <a:pt x="52" y="60"/>
                    </a:lnTo>
                    <a:lnTo>
                      <a:pt x="50" y="58"/>
                    </a:lnTo>
                    <a:lnTo>
                      <a:pt x="48" y="56"/>
                    </a:lnTo>
                    <a:lnTo>
                      <a:pt x="46" y="54"/>
                    </a:lnTo>
                    <a:lnTo>
                      <a:pt x="44" y="50"/>
                    </a:lnTo>
                    <a:lnTo>
                      <a:pt x="42" y="46"/>
                    </a:lnTo>
                    <a:lnTo>
                      <a:pt x="42" y="42"/>
                    </a:lnTo>
                    <a:lnTo>
                      <a:pt x="42" y="38"/>
                    </a:lnTo>
                    <a:lnTo>
                      <a:pt x="46" y="36"/>
                    </a:lnTo>
                    <a:lnTo>
                      <a:pt x="48" y="34"/>
                    </a:lnTo>
                    <a:lnTo>
                      <a:pt x="52" y="30"/>
                    </a:lnTo>
                    <a:lnTo>
                      <a:pt x="54" y="28"/>
                    </a:lnTo>
                    <a:lnTo>
                      <a:pt x="56" y="24"/>
                    </a:lnTo>
                    <a:lnTo>
                      <a:pt x="48" y="24"/>
                    </a:lnTo>
                    <a:lnTo>
                      <a:pt x="42" y="22"/>
                    </a:lnTo>
                    <a:lnTo>
                      <a:pt x="38" y="20"/>
                    </a:lnTo>
                    <a:lnTo>
                      <a:pt x="36" y="16"/>
                    </a:lnTo>
                    <a:lnTo>
                      <a:pt x="34" y="12"/>
                    </a:lnTo>
                    <a:lnTo>
                      <a:pt x="30" y="6"/>
                    </a:lnTo>
                    <a:lnTo>
                      <a:pt x="28" y="0"/>
                    </a:lnTo>
                    <a:lnTo>
                      <a:pt x="24" y="4"/>
                    </a:lnTo>
                    <a:lnTo>
                      <a:pt x="20" y="6"/>
                    </a:lnTo>
                    <a:lnTo>
                      <a:pt x="16" y="8"/>
                    </a:lnTo>
                    <a:lnTo>
                      <a:pt x="12" y="10"/>
                    </a:lnTo>
                    <a:lnTo>
                      <a:pt x="6" y="12"/>
                    </a:lnTo>
                    <a:lnTo>
                      <a:pt x="4" y="14"/>
                    </a:lnTo>
                    <a:lnTo>
                      <a:pt x="0" y="20"/>
                    </a:lnTo>
                    <a:lnTo>
                      <a:pt x="0" y="22"/>
                    </a:lnTo>
                    <a:lnTo>
                      <a:pt x="2" y="24"/>
                    </a:lnTo>
                    <a:lnTo>
                      <a:pt x="4" y="30"/>
                    </a:lnTo>
                    <a:lnTo>
                      <a:pt x="4" y="34"/>
                    </a:lnTo>
                    <a:lnTo>
                      <a:pt x="6" y="40"/>
                    </a:lnTo>
                    <a:lnTo>
                      <a:pt x="8" y="44"/>
                    </a:lnTo>
                    <a:lnTo>
                      <a:pt x="8" y="46"/>
                    </a:lnTo>
                    <a:lnTo>
                      <a:pt x="14" y="48"/>
                    </a:lnTo>
                    <a:lnTo>
                      <a:pt x="20" y="50"/>
                    </a:lnTo>
                    <a:lnTo>
                      <a:pt x="24" y="54"/>
                    </a:lnTo>
                    <a:lnTo>
                      <a:pt x="28" y="58"/>
                    </a:lnTo>
                    <a:lnTo>
                      <a:pt x="30" y="64"/>
                    </a:lnTo>
                    <a:lnTo>
                      <a:pt x="30" y="70"/>
                    </a:lnTo>
                    <a:lnTo>
                      <a:pt x="26" y="70"/>
                    </a:lnTo>
                    <a:lnTo>
                      <a:pt x="22" y="72"/>
                    </a:lnTo>
                    <a:lnTo>
                      <a:pt x="18" y="72"/>
                    </a:lnTo>
                    <a:lnTo>
                      <a:pt x="20" y="78"/>
                    </a:lnTo>
                    <a:lnTo>
                      <a:pt x="20" y="82"/>
                    </a:lnTo>
                    <a:lnTo>
                      <a:pt x="22" y="88"/>
                    </a:lnTo>
                    <a:lnTo>
                      <a:pt x="24" y="92"/>
                    </a:lnTo>
                    <a:lnTo>
                      <a:pt x="16" y="94"/>
                    </a:lnTo>
                    <a:lnTo>
                      <a:pt x="10" y="96"/>
                    </a:lnTo>
                    <a:lnTo>
                      <a:pt x="4" y="100"/>
                    </a:lnTo>
                    <a:lnTo>
                      <a:pt x="2" y="108"/>
                    </a:lnTo>
                    <a:lnTo>
                      <a:pt x="2" y="116"/>
                    </a:lnTo>
                    <a:lnTo>
                      <a:pt x="22" y="110"/>
                    </a:lnTo>
                    <a:lnTo>
                      <a:pt x="42" y="108"/>
                    </a:lnTo>
                    <a:lnTo>
                      <a:pt x="50" y="110"/>
                    </a:lnTo>
                    <a:lnTo>
                      <a:pt x="58" y="112"/>
                    </a:lnTo>
                    <a:lnTo>
                      <a:pt x="66" y="114"/>
                    </a:lnTo>
                    <a:lnTo>
                      <a:pt x="64" y="106"/>
                    </a:lnTo>
                    <a:lnTo>
                      <a:pt x="62" y="100"/>
                    </a:lnTo>
                    <a:lnTo>
                      <a:pt x="60" y="92"/>
                    </a:lnTo>
                    <a:lnTo>
                      <a:pt x="60" y="86"/>
                    </a:lnTo>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 name="Freeform 21"/>
              <p:cNvSpPr>
                <a:spLocks noChangeArrowheads="1"/>
              </p:cNvSpPr>
              <p:nvPr/>
            </p:nvSpPr>
            <p:spPr bwMode="auto">
              <a:xfrm>
                <a:off x="1776" y="137"/>
                <a:ext cx="8" cy="1"/>
              </a:xfrm>
              <a:custGeom>
                <a:avLst/>
                <a:gdLst>
                  <a:gd name="T0" fmla="*/ 8 w 8"/>
                  <a:gd name="T1" fmla="*/ 6 h 6"/>
                  <a:gd name="T2" fmla="*/ 4 w 8"/>
                  <a:gd name="T3" fmla="*/ 2 h 6"/>
                  <a:gd name="T4" fmla="*/ 0 w 8"/>
                  <a:gd name="T5" fmla="*/ 0 h 6"/>
                  <a:gd name="T6" fmla="*/ 4 w 8"/>
                  <a:gd name="T7" fmla="*/ 4 h 6"/>
                  <a:gd name="T8" fmla="*/ 8 w 8"/>
                  <a:gd name="T9" fmla="*/ 6 h 6"/>
                </a:gdLst>
                <a:ahLst/>
                <a:cxnLst>
                  <a:cxn ang="0">
                    <a:pos x="T0" y="T1"/>
                  </a:cxn>
                  <a:cxn ang="0">
                    <a:pos x="T2" y="T3"/>
                  </a:cxn>
                  <a:cxn ang="0">
                    <a:pos x="T4" y="T5"/>
                  </a:cxn>
                  <a:cxn ang="0">
                    <a:pos x="T6" y="T7"/>
                  </a:cxn>
                  <a:cxn ang="0">
                    <a:pos x="T8" y="T9"/>
                  </a:cxn>
                </a:cxnLst>
                <a:rect l="0" t="0" r="r" b="b"/>
                <a:pathLst>
                  <a:path w="8" h="6">
                    <a:moveTo>
                      <a:pt x="8" y="6"/>
                    </a:moveTo>
                    <a:lnTo>
                      <a:pt x="4" y="2"/>
                    </a:lnTo>
                    <a:lnTo>
                      <a:pt x="0" y="0"/>
                    </a:lnTo>
                    <a:lnTo>
                      <a:pt x="4" y="4"/>
                    </a:lnTo>
                    <a:lnTo>
                      <a:pt x="8" y="6"/>
                    </a:lnTo>
                    <a:close/>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 name="Freeform 22"/>
              <p:cNvSpPr>
                <a:spLocks noChangeArrowheads="1"/>
              </p:cNvSpPr>
              <p:nvPr/>
            </p:nvSpPr>
            <p:spPr bwMode="auto">
              <a:xfrm>
                <a:off x="1776" y="137"/>
                <a:ext cx="8" cy="1"/>
              </a:xfrm>
              <a:custGeom>
                <a:avLst/>
                <a:gdLst>
                  <a:gd name="T0" fmla="*/ 8 w 8"/>
                  <a:gd name="T1" fmla="*/ 6 h 6"/>
                  <a:gd name="T2" fmla="*/ 4 w 8"/>
                  <a:gd name="T3" fmla="*/ 2 h 6"/>
                  <a:gd name="T4" fmla="*/ 0 w 8"/>
                  <a:gd name="T5" fmla="*/ 0 h 6"/>
                  <a:gd name="T6" fmla="*/ 4 w 8"/>
                  <a:gd name="T7" fmla="*/ 4 h 6"/>
                  <a:gd name="T8" fmla="*/ 8 w 8"/>
                  <a:gd name="T9" fmla="*/ 6 h 6"/>
                </a:gdLst>
                <a:ahLst/>
                <a:cxnLst>
                  <a:cxn ang="0">
                    <a:pos x="T0" y="T1"/>
                  </a:cxn>
                  <a:cxn ang="0">
                    <a:pos x="T2" y="T3"/>
                  </a:cxn>
                  <a:cxn ang="0">
                    <a:pos x="T4" y="T5"/>
                  </a:cxn>
                  <a:cxn ang="0">
                    <a:pos x="T6" y="T7"/>
                  </a:cxn>
                  <a:cxn ang="0">
                    <a:pos x="T8" y="T9"/>
                  </a:cxn>
                </a:cxnLst>
                <a:rect l="0" t="0" r="r" b="b"/>
                <a:pathLst>
                  <a:path w="8" h="6">
                    <a:moveTo>
                      <a:pt x="8" y="6"/>
                    </a:moveTo>
                    <a:lnTo>
                      <a:pt x="4" y="2"/>
                    </a:lnTo>
                    <a:lnTo>
                      <a:pt x="0" y="0"/>
                    </a:lnTo>
                    <a:lnTo>
                      <a:pt x="4" y="4"/>
                    </a:lnTo>
                    <a:lnTo>
                      <a:pt x="8" y="6"/>
                    </a:lnTo>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 name="Freeform 23"/>
              <p:cNvSpPr>
                <a:spLocks noChangeArrowheads="1"/>
              </p:cNvSpPr>
              <p:nvPr/>
            </p:nvSpPr>
            <p:spPr bwMode="auto">
              <a:xfrm>
                <a:off x="1568" y="32"/>
                <a:ext cx="142" cy="134"/>
              </a:xfrm>
              <a:custGeom>
                <a:avLst/>
                <a:gdLst>
                  <a:gd name="T0" fmla="*/ 52 w 142"/>
                  <a:gd name="T1" fmla="*/ 122 h 138"/>
                  <a:gd name="T2" fmla="*/ 38 w 142"/>
                  <a:gd name="T3" fmla="*/ 108 h 138"/>
                  <a:gd name="T4" fmla="*/ 32 w 142"/>
                  <a:gd name="T5" fmla="*/ 94 h 138"/>
                  <a:gd name="T6" fmla="*/ 34 w 142"/>
                  <a:gd name="T7" fmla="*/ 82 h 138"/>
                  <a:gd name="T8" fmla="*/ 44 w 142"/>
                  <a:gd name="T9" fmla="*/ 68 h 138"/>
                  <a:gd name="T10" fmla="*/ 62 w 142"/>
                  <a:gd name="T11" fmla="*/ 56 h 138"/>
                  <a:gd name="T12" fmla="*/ 72 w 142"/>
                  <a:gd name="T13" fmla="*/ 50 h 138"/>
                  <a:gd name="T14" fmla="*/ 88 w 142"/>
                  <a:gd name="T15" fmla="*/ 44 h 138"/>
                  <a:gd name="T16" fmla="*/ 106 w 142"/>
                  <a:gd name="T17" fmla="*/ 38 h 138"/>
                  <a:gd name="T18" fmla="*/ 124 w 142"/>
                  <a:gd name="T19" fmla="*/ 32 h 138"/>
                  <a:gd name="T20" fmla="*/ 136 w 142"/>
                  <a:gd name="T21" fmla="*/ 22 h 138"/>
                  <a:gd name="T22" fmla="*/ 142 w 142"/>
                  <a:gd name="T23" fmla="*/ 12 h 138"/>
                  <a:gd name="T24" fmla="*/ 140 w 142"/>
                  <a:gd name="T25" fmla="*/ 0 h 138"/>
                  <a:gd name="T26" fmla="*/ 116 w 142"/>
                  <a:gd name="T27" fmla="*/ 6 h 138"/>
                  <a:gd name="T28" fmla="*/ 96 w 142"/>
                  <a:gd name="T29" fmla="*/ 12 h 138"/>
                  <a:gd name="T30" fmla="*/ 90 w 142"/>
                  <a:gd name="T31" fmla="*/ 16 h 138"/>
                  <a:gd name="T32" fmla="*/ 84 w 142"/>
                  <a:gd name="T33" fmla="*/ 20 h 138"/>
                  <a:gd name="T34" fmla="*/ 78 w 142"/>
                  <a:gd name="T35" fmla="*/ 22 h 138"/>
                  <a:gd name="T36" fmla="*/ 72 w 142"/>
                  <a:gd name="T37" fmla="*/ 26 h 138"/>
                  <a:gd name="T38" fmla="*/ 66 w 142"/>
                  <a:gd name="T39" fmla="*/ 28 h 138"/>
                  <a:gd name="T40" fmla="*/ 62 w 142"/>
                  <a:gd name="T41" fmla="*/ 28 h 138"/>
                  <a:gd name="T42" fmla="*/ 56 w 142"/>
                  <a:gd name="T43" fmla="*/ 28 h 138"/>
                  <a:gd name="T44" fmla="*/ 52 w 142"/>
                  <a:gd name="T45" fmla="*/ 28 h 138"/>
                  <a:gd name="T46" fmla="*/ 46 w 142"/>
                  <a:gd name="T47" fmla="*/ 30 h 138"/>
                  <a:gd name="T48" fmla="*/ 44 w 142"/>
                  <a:gd name="T49" fmla="*/ 30 h 138"/>
                  <a:gd name="T50" fmla="*/ 40 w 142"/>
                  <a:gd name="T51" fmla="*/ 34 h 138"/>
                  <a:gd name="T52" fmla="*/ 38 w 142"/>
                  <a:gd name="T53" fmla="*/ 38 h 138"/>
                  <a:gd name="T54" fmla="*/ 36 w 142"/>
                  <a:gd name="T55" fmla="*/ 42 h 138"/>
                  <a:gd name="T56" fmla="*/ 34 w 142"/>
                  <a:gd name="T57" fmla="*/ 46 h 138"/>
                  <a:gd name="T58" fmla="*/ 32 w 142"/>
                  <a:gd name="T59" fmla="*/ 52 h 138"/>
                  <a:gd name="T60" fmla="*/ 28 w 142"/>
                  <a:gd name="T61" fmla="*/ 54 h 138"/>
                  <a:gd name="T62" fmla="*/ 24 w 142"/>
                  <a:gd name="T63" fmla="*/ 54 h 138"/>
                  <a:gd name="T64" fmla="*/ 20 w 142"/>
                  <a:gd name="T65" fmla="*/ 56 h 138"/>
                  <a:gd name="T66" fmla="*/ 16 w 142"/>
                  <a:gd name="T67" fmla="*/ 56 h 138"/>
                  <a:gd name="T68" fmla="*/ 12 w 142"/>
                  <a:gd name="T69" fmla="*/ 58 h 138"/>
                  <a:gd name="T70" fmla="*/ 4 w 142"/>
                  <a:gd name="T71" fmla="*/ 70 h 138"/>
                  <a:gd name="T72" fmla="*/ 0 w 142"/>
                  <a:gd name="T73" fmla="*/ 84 h 138"/>
                  <a:gd name="T74" fmla="*/ 0 w 142"/>
                  <a:gd name="T75" fmla="*/ 98 h 138"/>
                  <a:gd name="T76" fmla="*/ 2 w 142"/>
                  <a:gd name="T77" fmla="*/ 112 h 138"/>
                  <a:gd name="T78" fmla="*/ 6 w 142"/>
                  <a:gd name="T79" fmla="*/ 120 h 138"/>
                  <a:gd name="T80" fmla="*/ 8 w 142"/>
                  <a:gd name="T81" fmla="*/ 126 h 138"/>
                  <a:gd name="T82" fmla="*/ 12 w 142"/>
                  <a:gd name="T83" fmla="*/ 130 h 138"/>
                  <a:gd name="T84" fmla="*/ 18 w 142"/>
                  <a:gd name="T85" fmla="*/ 134 h 138"/>
                  <a:gd name="T86" fmla="*/ 24 w 142"/>
                  <a:gd name="T87" fmla="*/ 136 h 138"/>
                  <a:gd name="T88" fmla="*/ 32 w 142"/>
                  <a:gd name="T89" fmla="*/ 136 h 138"/>
                  <a:gd name="T90" fmla="*/ 50 w 142"/>
                  <a:gd name="T91" fmla="*/ 138 h 138"/>
                  <a:gd name="T92" fmla="*/ 70 w 142"/>
                  <a:gd name="T93" fmla="*/ 138 h 138"/>
                  <a:gd name="T94" fmla="*/ 64 w 142"/>
                  <a:gd name="T95" fmla="*/ 132 h 138"/>
                  <a:gd name="T96" fmla="*/ 58 w 142"/>
                  <a:gd name="T97" fmla="*/ 128 h 138"/>
                  <a:gd name="T98" fmla="*/ 52 w 142"/>
                  <a:gd name="T99" fmla="*/ 1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2" h="138">
                    <a:moveTo>
                      <a:pt x="52" y="122"/>
                    </a:moveTo>
                    <a:lnTo>
                      <a:pt x="38" y="108"/>
                    </a:lnTo>
                    <a:lnTo>
                      <a:pt x="32" y="94"/>
                    </a:lnTo>
                    <a:lnTo>
                      <a:pt x="34" y="82"/>
                    </a:lnTo>
                    <a:lnTo>
                      <a:pt x="44" y="68"/>
                    </a:lnTo>
                    <a:lnTo>
                      <a:pt x="62" y="56"/>
                    </a:lnTo>
                    <a:lnTo>
                      <a:pt x="72" y="50"/>
                    </a:lnTo>
                    <a:lnTo>
                      <a:pt x="88" y="44"/>
                    </a:lnTo>
                    <a:lnTo>
                      <a:pt x="106" y="38"/>
                    </a:lnTo>
                    <a:lnTo>
                      <a:pt x="124" y="32"/>
                    </a:lnTo>
                    <a:lnTo>
                      <a:pt x="136" y="22"/>
                    </a:lnTo>
                    <a:lnTo>
                      <a:pt x="142" y="12"/>
                    </a:lnTo>
                    <a:lnTo>
                      <a:pt x="140" y="0"/>
                    </a:lnTo>
                    <a:lnTo>
                      <a:pt x="116" y="6"/>
                    </a:lnTo>
                    <a:lnTo>
                      <a:pt x="96" y="12"/>
                    </a:lnTo>
                    <a:lnTo>
                      <a:pt x="90" y="16"/>
                    </a:lnTo>
                    <a:lnTo>
                      <a:pt x="84" y="20"/>
                    </a:lnTo>
                    <a:lnTo>
                      <a:pt x="78" y="22"/>
                    </a:lnTo>
                    <a:lnTo>
                      <a:pt x="72" y="26"/>
                    </a:lnTo>
                    <a:lnTo>
                      <a:pt x="66" y="28"/>
                    </a:lnTo>
                    <a:lnTo>
                      <a:pt x="62" y="28"/>
                    </a:lnTo>
                    <a:lnTo>
                      <a:pt x="56" y="28"/>
                    </a:lnTo>
                    <a:lnTo>
                      <a:pt x="52" y="28"/>
                    </a:lnTo>
                    <a:lnTo>
                      <a:pt x="46" y="30"/>
                    </a:lnTo>
                    <a:lnTo>
                      <a:pt x="44" y="30"/>
                    </a:lnTo>
                    <a:lnTo>
                      <a:pt x="40" y="34"/>
                    </a:lnTo>
                    <a:lnTo>
                      <a:pt x="38" y="38"/>
                    </a:lnTo>
                    <a:lnTo>
                      <a:pt x="36" y="42"/>
                    </a:lnTo>
                    <a:lnTo>
                      <a:pt x="34" y="46"/>
                    </a:lnTo>
                    <a:lnTo>
                      <a:pt x="32" y="52"/>
                    </a:lnTo>
                    <a:lnTo>
                      <a:pt x="28" y="54"/>
                    </a:lnTo>
                    <a:lnTo>
                      <a:pt x="24" y="54"/>
                    </a:lnTo>
                    <a:lnTo>
                      <a:pt x="20" y="56"/>
                    </a:lnTo>
                    <a:lnTo>
                      <a:pt x="16" y="56"/>
                    </a:lnTo>
                    <a:lnTo>
                      <a:pt x="12" y="58"/>
                    </a:lnTo>
                    <a:lnTo>
                      <a:pt x="4" y="70"/>
                    </a:lnTo>
                    <a:lnTo>
                      <a:pt x="0" y="84"/>
                    </a:lnTo>
                    <a:lnTo>
                      <a:pt x="0" y="98"/>
                    </a:lnTo>
                    <a:lnTo>
                      <a:pt x="2" y="112"/>
                    </a:lnTo>
                    <a:lnTo>
                      <a:pt x="6" y="120"/>
                    </a:lnTo>
                    <a:lnTo>
                      <a:pt x="8" y="126"/>
                    </a:lnTo>
                    <a:lnTo>
                      <a:pt x="12" y="130"/>
                    </a:lnTo>
                    <a:lnTo>
                      <a:pt x="18" y="134"/>
                    </a:lnTo>
                    <a:lnTo>
                      <a:pt x="24" y="136"/>
                    </a:lnTo>
                    <a:lnTo>
                      <a:pt x="32" y="136"/>
                    </a:lnTo>
                    <a:lnTo>
                      <a:pt x="50" y="138"/>
                    </a:lnTo>
                    <a:lnTo>
                      <a:pt x="70" y="138"/>
                    </a:lnTo>
                    <a:lnTo>
                      <a:pt x="64" y="132"/>
                    </a:lnTo>
                    <a:lnTo>
                      <a:pt x="58" y="128"/>
                    </a:lnTo>
                    <a:lnTo>
                      <a:pt x="52" y="122"/>
                    </a:lnTo>
                    <a:close/>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 name="Freeform 24"/>
              <p:cNvSpPr>
                <a:spLocks noChangeArrowheads="1"/>
              </p:cNvSpPr>
              <p:nvPr/>
            </p:nvSpPr>
            <p:spPr bwMode="auto">
              <a:xfrm>
                <a:off x="1568" y="32"/>
                <a:ext cx="142" cy="134"/>
              </a:xfrm>
              <a:custGeom>
                <a:avLst/>
                <a:gdLst>
                  <a:gd name="T0" fmla="*/ 52 w 142"/>
                  <a:gd name="T1" fmla="*/ 122 h 138"/>
                  <a:gd name="T2" fmla="*/ 38 w 142"/>
                  <a:gd name="T3" fmla="*/ 108 h 138"/>
                  <a:gd name="T4" fmla="*/ 32 w 142"/>
                  <a:gd name="T5" fmla="*/ 94 h 138"/>
                  <a:gd name="T6" fmla="*/ 34 w 142"/>
                  <a:gd name="T7" fmla="*/ 82 h 138"/>
                  <a:gd name="T8" fmla="*/ 44 w 142"/>
                  <a:gd name="T9" fmla="*/ 68 h 138"/>
                  <a:gd name="T10" fmla="*/ 62 w 142"/>
                  <a:gd name="T11" fmla="*/ 56 h 138"/>
                  <a:gd name="T12" fmla="*/ 72 w 142"/>
                  <a:gd name="T13" fmla="*/ 50 h 138"/>
                  <a:gd name="T14" fmla="*/ 88 w 142"/>
                  <a:gd name="T15" fmla="*/ 44 h 138"/>
                  <a:gd name="T16" fmla="*/ 106 w 142"/>
                  <a:gd name="T17" fmla="*/ 38 h 138"/>
                  <a:gd name="T18" fmla="*/ 124 w 142"/>
                  <a:gd name="T19" fmla="*/ 32 h 138"/>
                  <a:gd name="T20" fmla="*/ 136 w 142"/>
                  <a:gd name="T21" fmla="*/ 22 h 138"/>
                  <a:gd name="T22" fmla="*/ 142 w 142"/>
                  <a:gd name="T23" fmla="*/ 12 h 138"/>
                  <a:gd name="T24" fmla="*/ 140 w 142"/>
                  <a:gd name="T25" fmla="*/ 0 h 138"/>
                  <a:gd name="T26" fmla="*/ 116 w 142"/>
                  <a:gd name="T27" fmla="*/ 6 h 138"/>
                  <a:gd name="T28" fmla="*/ 96 w 142"/>
                  <a:gd name="T29" fmla="*/ 12 h 138"/>
                  <a:gd name="T30" fmla="*/ 90 w 142"/>
                  <a:gd name="T31" fmla="*/ 16 h 138"/>
                  <a:gd name="T32" fmla="*/ 84 w 142"/>
                  <a:gd name="T33" fmla="*/ 20 h 138"/>
                  <a:gd name="T34" fmla="*/ 78 w 142"/>
                  <a:gd name="T35" fmla="*/ 22 h 138"/>
                  <a:gd name="T36" fmla="*/ 72 w 142"/>
                  <a:gd name="T37" fmla="*/ 26 h 138"/>
                  <a:gd name="T38" fmla="*/ 66 w 142"/>
                  <a:gd name="T39" fmla="*/ 28 h 138"/>
                  <a:gd name="T40" fmla="*/ 62 w 142"/>
                  <a:gd name="T41" fmla="*/ 28 h 138"/>
                  <a:gd name="T42" fmla="*/ 56 w 142"/>
                  <a:gd name="T43" fmla="*/ 28 h 138"/>
                  <a:gd name="T44" fmla="*/ 52 w 142"/>
                  <a:gd name="T45" fmla="*/ 28 h 138"/>
                  <a:gd name="T46" fmla="*/ 46 w 142"/>
                  <a:gd name="T47" fmla="*/ 30 h 138"/>
                  <a:gd name="T48" fmla="*/ 44 w 142"/>
                  <a:gd name="T49" fmla="*/ 30 h 138"/>
                  <a:gd name="T50" fmla="*/ 40 w 142"/>
                  <a:gd name="T51" fmla="*/ 34 h 138"/>
                  <a:gd name="T52" fmla="*/ 38 w 142"/>
                  <a:gd name="T53" fmla="*/ 38 h 138"/>
                  <a:gd name="T54" fmla="*/ 36 w 142"/>
                  <a:gd name="T55" fmla="*/ 42 h 138"/>
                  <a:gd name="T56" fmla="*/ 34 w 142"/>
                  <a:gd name="T57" fmla="*/ 46 h 138"/>
                  <a:gd name="T58" fmla="*/ 32 w 142"/>
                  <a:gd name="T59" fmla="*/ 52 h 138"/>
                  <a:gd name="T60" fmla="*/ 28 w 142"/>
                  <a:gd name="T61" fmla="*/ 54 h 138"/>
                  <a:gd name="T62" fmla="*/ 24 w 142"/>
                  <a:gd name="T63" fmla="*/ 54 h 138"/>
                  <a:gd name="T64" fmla="*/ 20 w 142"/>
                  <a:gd name="T65" fmla="*/ 56 h 138"/>
                  <a:gd name="T66" fmla="*/ 16 w 142"/>
                  <a:gd name="T67" fmla="*/ 56 h 138"/>
                  <a:gd name="T68" fmla="*/ 12 w 142"/>
                  <a:gd name="T69" fmla="*/ 58 h 138"/>
                  <a:gd name="T70" fmla="*/ 4 w 142"/>
                  <a:gd name="T71" fmla="*/ 70 h 138"/>
                  <a:gd name="T72" fmla="*/ 0 w 142"/>
                  <a:gd name="T73" fmla="*/ 84 h 138"/>
                  <a:gd name="T74" fmla="*/ 0 w 142"/>
                  <a:gd name="T75" fmla="*/ 98 h 138"/>
                  <a:gd name="T76" fmla="*/ 2 w 142"/>
                  <a:gd name="T77" fmla="*/ 112 h 138"/>
                  <a:gd name="T78" fmla="*/ 6 w 142"/>
                  <a:gd name="T79" fmla="*/ 120 h 138"/>
                  <a:gd name="T80" fmla="*/ 8 w 142"/>
                  <a:gd name="T81" fmla="*/ 126 h 138"/>
                  <a:gd name="T82" fmla="*/ 12 w 142"/>
                  <a:gd name="T83" fmla="*/ 130 h 138"/>
                  <a:gd name="T84" fmla="*/ 18 w 142"/>
                  <a:gd name="T85" fmla="*/ 134 h 138"/>
                  <a:gd name="T86" fmla="*/ 24 w 142"/>
                  <a:gd name="T87" fmla="*/ 136 h 138"/>
                  <a:gd name="T88" fmla="*/ 32 w 142"/>
                  <a:gd name="T89" fmla="*/ 136 h 138"/>
                  <a:gd name="T90" fmla="*/ 50 w 142"/>
                  <a:gd name="T91" fmla="*/ 138 h 138"/>
                  <a:gd name="T92" fmla="*/ 70 w 142"/>
                  <a:gd name="T93" fmla="*/ 138 h 138"/>
                  <a:gd name="T94" fmla="*/ 64 w 142"/>
                  <a:gd name="T95" fmla="*/ 132 h 138"/>
                  <a:gd name="T96" fmla="*/ 58 w 142"/>
                  <a:gd name="T97" fmla="*/ 128 h 138"/>
                  <a:gd name="T98" fmla="*/ 52 w 142"/>
                  <a:gd name="T99" fmla="*/ 1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2" h="138">
                    <a:moveTo>
                      <a:pt x="52" y="122"/>
                    </a:moveTo>
                    <a:lnTo>
                      <a:pt x="38" y="108"/>
                    </a:lnTo>
                    <a:lnTo>
                      <a:pt x="32" y="94"/>
                    </a:lnTo>
                    <a:lnTo>
                      <a:pt x="34" y="82"/>
                    </a:lnTo>
                    <a:lnTo>
                      <a:pt x="44" y="68"/>
                    </a:lnTo>
                    <a:lnTo>
                      <a:pt x="62" y="56"/>
                    </a:lnTo>
                    <a:lnTo>
                      <a:pt x="72" y="50"/>
                    </a:lnTo>
                    <a:lnTo>
                      <a:pt x="88" y="44"/>
                    </a:lnTo>
                    <a:lnTo>
                      <a:pt x="106" y="38"/>
                    </a:lnTo>
                    <a:lnTo>
                      <a:pt x="124" y="32"/>
                    </a:lnTo>
                    <a:lnTo>
                      <a:pt x="136" y="22"/>
                    </a:lnTo>
                    <a:lnTo>
                      <a:pt x="142" y="12"/>
                    </a:lnTo>
                    <a:lnTo>
                      <a:pt x="140" y="0"/>
                    </a:lnTo>
                    <a:lnTo>
                      <a:pt x="116" y="6"/>
                    </a:lnTo>
                    <a:lnTo>
                      <a:pt x="96" y="12"/>
                    </a:lnTo>
                    <a:lnTo>
                      <a:pt x="90" y="16"/>
                    </a:lnTo>
                    <a:lnTo>
                      <a:pt x="84" y="20"/>
                    </a:lnTo>
                    <a:lnTo>
                      <a:pt x="78" y="22"/>
                    </a:lnTo>
                    <a:lnTo>
                      <a:pt x="72" y="26"/>
                    </a:lnTo>
                    <a:lnTo>
                      <a:pt x="66" y="28"/>
                    </a:lnTo>
                    <a:lnTo>
                      <a:pt x="62" y="28"/>
                    </a:lnTo>
                    <a:lnTo>
                      <a:pt x="56" y="28"/>
                    </a:lnTo>
                    <a:lnTo>
                      <a:pt x="52" y="28"/>
                    </a:lnTo>
                    <a:lnTo>
                      <a:pt x="46" y="30"/>
                    </a:lnTo>
                    <a:lnTo>
                      <a:pt x="44" y="30"/>
                    </a:lnTo>
                    <a:lnTo>
                      <a:pt x="40" y="34"/>
                    </a:lnTo>
                    <a:lnTo>
                      <a:pt x="38" y="38"/>
                    </a:lnTo>
                    <a:lnTo>
                      <a:pt x="36" y="42"/>
                    </a:lnTo>
                    <a:lnTo>
                      <a:pt x="34" y="46"/>
                    </a:lnTo>
                    <a:lnTo>
                      <a:pt x="32" y="52"/>
                    </a:lnTo>
                    <a:lnTo>
                      <a:pt x="28" y="54"/>
                    </a:lnTo>
                    <a:lnTo>
                      <a:pt x="24" y="54"/>
                    </a:lnTo>
                    <a:lnTo>
                      <a:pt x="20" y="56"/>
                    </a:lnTo>
                    <a:lnTo>
                      <a:pt x="16" y="56"/>
                    </a:lnTo>
                    <a:lnTo>
                      <a:pt x="12" y="58"/>
                    </a:lnTo>
                    <a:lnTo>
                      <a:pt x="4" y="70"/>
                    </a:lnTo>
                    <a:lnTo>
                      <a:pt x="0" y="84"/>
                    </a:lnTo>
                    <a:lnTo>
                      <a:pt x="0" y="98"/>
                    </a:lnTo>
                    <a:lnTo>
                      <a:pt x="2" y="112"/>
                    </a:lnTo>
                    <a:lnTo>
                      <a:pt x="6" y="120"/>
                    </a:lnTo>
                    <a:lnTo>
                      <a:pt x="8" y="126"/>
                    </a:lnTo>
                    <a:lnTo>
                      <a:pt x="12" y="130"/>
                    </a:lnTo>
                    <a:lnTo>
                      <a:pt x="18" y="134"/>
                    </a:lnTo>
                    <a:lnTo>
                      <a:pt x="24" y="136"/>
                    </a:lnTo>
                    <a:lnTo>
                      <a:pt x="32" y="136"/>
                    </a:lnTo>
                    <a:lnTo>
                      <a:pt x="50" y="138"/>
                    </a:lnTo>
                    <a:lnTo>
                      <a:pt x="70" y="138"/>
                    </a:lnTo>
                    <a:lnTo>
                      <a:pt x="64" y="132"/>
                    </a:lnTo>
                    <a:lnTo>
                      <a:pt x="58" y="128"/>
                    </a:lnTo>
                    <a:lnTo>
                      <a:pt x="52" y="122"/>
                    </a:lnTo>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 name="Freeform 25"/>
              <p:cNvSpPr>
                <a:spLocks noEditPoints="1" noChangeArrowheads="1"/>
              </p:cNvSpPr>
              <p:nvPr/>
            </p:nvSpPr>
            <p:spPr bwMode="auto">
              <a:xfrm>
                <a:off x="946" y="46"/>
                <a:ext cx="1795" cy="1404"/>
              </a:xfrm>
              <a:custGeom>
                <a:avLst/>
                <a:gdLst>
                  <a:gd name="T0" fmla="*/ 1632 w 1796"/>
                  <a:gd name="T1" fmla="*/ 152 h 1416"/>
                  <a:gd name="T2" fmla="*/ 1476 w 1796"/>
                  <a:gd name="T3" fmla="*/ 114 h 1416"/>
                  <a:gd name="T4" fmla="*/ 1368 w 1796"/>
                  <a:gd name="T5" fmla="*/ 124 h 1416"/>
                  <a:gd name="T6" fmla="*/ 1224 w 1796"/>
                  <a:gd name="T7" fmla="*/ 90 h 1416"/>
                  <a:gd name="T8" fmla="*/ 1140 w 1796"/>
                  <a:gd name="T9" fmla="*/ 88 h 1416"/>
                  <a:gd name="T10" fmla="*/ 1150 w 1796"/>
                  <a:gd name="T11" fmla="*/ 18 h 1416"/>
                  <a:gd name="T12" fmla="*/ 946 w 1796"/>
                  <a:gd name="T13" fmla="*/ 30 h 1416"/>
                  <a:gd name="T14" fmla="*/ 894 w 1796"/>
                  <a:gd name="T15" fmla="*/ 106 h 1416"/>
                  <a:gd name="T16" fmla="*/ 876 w 1796"/>
                  <a:gd name="T17" fmla="*/ 116 h 1416"/>
                  <a:gd name="T18" fmla="*/ 840 w 1796"/>
                  <a:gd name="T19" fmla="*/ 120 h 1416"/>
                  <a:gd name="T20" fmla="*/ 794 w 1796"/>
                  <a:gd name="T21" fmla="*/ 78 h 1416"/>
                  <a:gd name="T22" fmla="*/ 696 w 1796"/>
                  <a:gd name="T23" fmla="*/ 150 h 1416"/>
                  <a:gd name="T24" fmla="*/ 560 w 1796"/>
                  <a:gd name="T25" fmla="*/ 174 h 1416"/>
                  <a:gd name="T26" fmla="*/ 518 w 1796"/>
                  <a:gd name="T27" fmla="*/ 204 h 1416"/>
                  <a:gd name="T28" fmla="*/ 466 w 1796"/>
                  <a:gd name="T29" fmla="*/ 170 h 1416"/>
                  <a:gd name="T30" fmla="*/ 338 w 1796"/>
                  <a:gd name="T31" fmla="*/ 114 h 1416"/>
                  <a:gd name="T32" fmla="*/ 272 w 1796"/>
                  <a:gd name="T33" fmla="*/ 210 h 1416"/>
                  <a:gd name="T34" fmla="*/ 206 w 1796"/>
                  <a:gd name="T35" fmla="*/ 302 h 1416"/>
                  <a:gd name="T36" fmla="*/ 286 w 1796"/>
                  <a:gd name="T37" fmla="*/ 344 h 1416"/>
                  <a:gd name="T38" fmla="*/ 304 w 1796"/>
                  <a:gd name="T39" fmla="*/ 224 h 1416"/>
                  <a:gd name="T40" fmla="*/ 368 w 1796"/>
                  <a:gd name="T41" fmla="*/ 228 h 1416"/>
                  <a:gd name="T42" fmla="*/ 428 w 1796"/>
                  <a:gd name="T43" fmla="*/ 266 h 1416"/>
                  <a:gd name="T44" fmla="*/ 388 w 1796"/>
                  <a:gd name="T45" fmla="*/ 304 h 1416"/>
                  <a:gd name="T46" fmla="*/ 258 w 1796"/>
                  <a:gd name="T47" fmla="*/ 366 h 1416"/>
                  <a:gd name="T48" fmla="*/ 172 w 1796"/>
                  <a:gd name="T49" fmla="*/ 414 h 1416"/>
                  <a:gd name="T50" fmla="*/ 76 w 1796"/>
                  <a:gd name="T51" fmla="*/ 512 h 1416"/>
                  <a:gd name="T52" fmla="*/ 150 w 1796"/>
                  <a:gd name="T53" fmla="*/ 550 h 1416"/>
                  <a:gd name="T54" fmla="*/ 274 w 1796"/>
                  <a:gd name="T55" fmla="*/ 536 h 1416"/>
                  <a:gd name="T56" fmla="*/ 320 w 1796"/>
                  <a:gd name="T57" fmla="*/ 548 h 1416"/>
                  <a:gd name="T58" fmla="*/ 350 w 1796"/>
                  <a:gd name="T59" fmla="*/ 592 h 1416"/>
                  <a:gd name="T60" fmla="*/ 370 w 1796"/>
                  <a:gd name="T61" fmla="*/ 538 h 1416"/>
                  <a:gd name="T62" fmla="*/ 468 w 1796"/>
                  <a:gd name="T63" fmla="*/ 652 h 1416"/>
                  <a:gd name="T64" fmla="*/ 254 w 1796"/>
                  <a:gd name="T65" fmla="*/ 602 h 1416"/>
                  <a:gd name="T66" fmla="*/ 84 w 1796"/>
                  <a:gd name="T67" fmla="*/ 638 h 1416"/>
                  <a:gd name="T68" fmla="*/ 64 w 1796"/>
                  <a:gd name="T69" fmla="*/ 960 h 1416"/>
                  <a:gd name="T70" fmla="*/ 230 w 1796"/>
                  <a:gd name="T71" fmla="*/ 972 h 1416"/>
                  <a:gd name="T72" fmla="*/ 290 w 1796"/>
                  <a:gd name="T73" fmla="*/ 1284 h 1416"/>
                  <a:gd name="T74" fmla="*/ 458 w 1796"/>
                  <a:gd name="T75" fmla="*/ 1292 h 1416"/>
                  <a:gd name="T76" fmla="*/ 530 w 1796"/>
                  <a:gd name="T77" fmla="*/ 1020 h 1416"/>
                  <a:gd name="T78" fmla="*/ 528 w 1796"/>
                  <a:gd name="T79" fmla="*/ 870 h 1416"/>
                  <a:gd name="T80" fmla="*/ 520 w 1796"/>
                  <a:gd name="T81" fmla="*/ 794 h 1416"/>
                  <a:gd name="T82" fmla="*/ 656 w 1796"/>
                  <a:gd name="T83" fmla="*/ 720 h 1416"/>
                  <a:gd name="T84" fmla="*/ 630 w 1796"/>
                  <a:gd name="T85" fmla="*/ 710 h 1416"/>
                  <a:gd name="T86" fmla="*/ 772 w 1796"/>
                  <a:gd name="T87" fmla="*/ 760 h 1416"/>
                  <a:gd name="T88" fmla="*/ 858 w 1796"/>
                  <a:gd name="T89" fmla="*/ 916 h 1416"/>
                  <a:gd name="T90" fmla="*/ 938 w 1796"/>
                  <a:gd name="T91" fmla="*/ 772 h 1416"/>
                  <a:gd name="T92" fmla="*/ 1004 w 1796"/>
                  <a:gd name="T93" fmla="*/ 834 h 1416"/>
                  <a:gd name="T94" fmla="*/ 1064 w 1796"/>
                  <a:gd name="T95" fmla="*/ 994 h 1416"/>
                  <a:gd name="T96" fmla="*/ 1118 w 1796"/>
                  <a:gd name="T97" fmla="*/ 862 h 1416"/>
                  <a:gd name="T98" fmla="*/ 1148 w 1796"/>
                  <a:gd name="T99" fmla="*/ 786 h 1416"/>
                  <a:gd name="T100" fmla="*/ 1232 w 1796"/>
                  <a:gd name="T101" fmla="*/ 588 h 1416"/>
                  <a:gd name="T102" fmla="*/ 1272 w 1796"/>
                  <a:gd name="T103" fmla="*/ 566 h 1416"/>
                  <a:gd name="T104" fmla="*/ 1300 w 1796"/>
                  <a:gd name="T105" fmla="*/ 546 h 1416"/>
                  <a:gd name="T106" fmla="*/ 1364 w 1796"/>
                  <a:gd name="T107" fmla="*/ 486 h 1416"/>
                  <a:gd name="T108" fmla="*/ 1330 w 1796"/>
                  <a:gd name="T109" fmla="*/ 366 h 1416"/>
                  <a:gd name="T110" fmla="*/ 1532 w 1796"/>
                  <a:gd name="T111" fmla="*/ 274 h 1416"/>
                  <a:gd name="T112" fmla="*/ 1552 w 1796"/>
                  <a:gd name="T113" fmla="*/ 406 h 1416"/>
                  <a:gd name="T114" fmla="*/ 1660 w 1796"/>
                  <a:gd name="T115" fmla="*/ 278 h 1416"/>
                  <a:gd name="T116" fmla="*/ 1768 w 1796"/>
                  <a:gd name="T117" fmla="*/ 206 h 1416"/>
                  <a:gd name="T118" fmla="*/ 812 w 1796"/>
                  <a:gd name="T119" fmla="*/ 188 h 1416"/>
                  <a:gd name="T120" fmla="*/ 834 w 1796"/>
                  <a:gd name="T121" fmla="*/ 162 h 1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96" h="1416">
                    <a:moveTo>
                      <a:pt x="1702" y="140"/>
                    </a:moveTo>
                    <a:lnTo>
                      <a:pt x="1696" y="138"/>
                    </a:lnTo>
                    <a:lnTo>
                      <a:pt x="1692" y="136"/>
                    </a:lnTo>
                    <a:lnTo>
                      <a:pt x="1686" y="136"/>
                    </a:lnTo>
                    <a:lnTo>
                      <a:pt x="1680" y="134"/>
                    </a:lnTo>
                    <a:lnTo>
                      <a:pt x="1676" y="134"/>
                    </a:lnTo>
                    <a:lnTo>
                      <a:pt x="1672" y="134"/>
                    </a:lnTo>
                    <a:lnTo>
                      <a:pt x="1668" y="138"/>
                    </a:lnTo>
                    <a:lnTo>
                      <a:pt x="1666" y="140"/>
                    </a:lnTo>
                    <a:lnTo>
                      <a:pt x="1666" y="144"/>
                    </a:lnTo>
                    <a:lnTo>
                      <a:pt x="1666" y="148"/>
                    </a:lnTo>
                    <a:lnTo>
                      <a:pt x="1666" y="150"/>
                    </a:lnTo>
                    <a:lnTo>
                      <a:pt x="1664" y="154"/>
                    </a:lnTo>
                    <a:lnTo>
                      <a:pt x="1664" y="156"/>
                    </a:lnTo>
                    <a:lnTo>
                      <a:pt x="1660" y="158"/>
                    </a:lnTo>
                    <a:lnTo>
                      <a:pt x="1654" y="160"/>
                    </a:lnTo>
                    <a:lnTo>
                      <a:pt x="1648" y="160"/>
                    </a:lnTo>
                    <a:lnTo>
                      <a:pt x="1642" y="158"/>
                    </a:lnTo>
                    <a:lnTo>
                      <a:pt x="1638" y="154"/>
                    </a:lnTo>
                    <a:lnTo>
                      <a:pt x="1632" y="152"/>
                    </a:lnTo>
                    <a:lnTo>
                      <a:pt x="1628" y="148"/>
                    </a:lnTo>
                    <a:lnTo>
                      <a:pt x="1622" y="146"/>
                    </a:lnTo>
                    <a:lnTo>
                      <a:pt x="1604" y="146"/>
                    </a:lnTo>
                    <a:lnTo>
                      <a:pt x="1590" y="152"/>
                    </a:lnTo>
                    <a:lnTo>
                      <a:pt x="1588" y="150"/>
                    </a:lnTo>
                    <a:lnTo>
                      <a:pt x="1584" y="146"/>
                    </a:lnTo>
                    <a:lnTo>
                      <a:pt x="1582" y="144"/>
                    </a:lnTo>
                    <a:lnTo>
                      <a:pt x="1580" y="140"/>
                    </a:lnTo>
                    <a:lnTo>
                      <a:pt x="1580" y="146"/>
                    </a:lnTo>
                    <a:lnTo>
                      <a:pt x="1580" y="154"/>
                    </a:lnTo>
                    <a:lnTo>
                      <a:pt x="1580" y="160"/>
                    </a:lnTo>
                    <a:lnTo>
                      <a:pt x="1570" y="146"/>
                    </a:lnTo>
                    <a:lnTo>
                      <a:pt x="1566" y="136"/>
                    </a:lnTo>
                    <a:lnTo>
                      <a:pt x="1560" y="128"/>
                    </a:lnTo>
                    <a:lnTo>
                      <a:pt x="1552" y="122"/>
                    </a:lnTo>
                    <a:lnTo>
                      <a:pt x="1536" y="118"/>
                    </a:lnTo>
                    <a:lnTo>
                      <a:pt x="1520" y="118"/>
                    </a:lnTo>
                    <a:lnTo>
                      <a:pt x="1504" y="120"/>
                    </a:lnTo>
                    <a:lnTo>
                      <a:pt x="1488" y="118"/>
                    </a:lnTo>
                    <a:lnTo>
                      <a:pt x="1476" y="114"/>
                    </a:lnTo>
                    <a:lnTo>
                      <a:pt x="1470" y="102"/>
                    </a:lnTo>
                    <a:lnTo>
                      <a:pt x="1472" y="100"/>
                    </a:lnTo>
                    <a:lnTo>
                      <a:pt x="1474" y="98"/>
                    </a:lnTo>
                    <a:lnTo>
                      <a:pt x="1476" y="96"/>
                    </a:lnTo>
                    <a:lnTo>
                      <a:pt x="1462" y="98"/>
                    </a:lnTo>
                    <a:lnTo>
                      <a:pt x="1450" y="108"/>
                    </a:lnTo>
                    <a:lnTo>
                      <a:pt x="1442" y="118"/>
                    </a:lnTo>
                    <a:lnTo>
                      <a:pt x="1442" y="112"/>
                    </a:lnTo>
                    <a:lnTo>
                      <a:pt x="1440" y="106"/>
                    </a:lnTo>
                    <a:lnTo>
                      <a:pt x="1440" y="100"/>
                    </a:lnTo>
                    <a:lnTo>
                      <a:pt x="1428" y="98"/>
                    </a:lnTo>
                    <a:lnTo>
                      <a:pt x="1416" y="96"/>
                    </a:lnTo>
                    <a:lnTo>
                      <a:pt x="1402" y="96"/>
                    </a:lnTo>
                    <a:lnTo>
                      <a:pt x="1390" y="96"/>
                    </a:lnTo>
                    <a:lnTo>
                      <a:pt x="1380" y="98"/>
                    </a:lnTo>
                    <a:lnTo>
                      <a:pt x="1376" y="104"/>
                    </a:lnTo>
                    <a:lnTo>
                      <a:pt x="1376" y="112"/>
                    </a:lnTo>
                    <a:lnTo>
                      <a:pt x="1386" y="122"/>
                    </a:lnTo>
                    <a:lnTo>
                      <a:pt x="1374" y="126"/>
                    </a:lnTo>
                    <a:lnTo>
                      <a:pt x="1368" y="124"/>
                    </a:lnTo>
                    <a:lnTo>
                      <a:pt x="1362" y="120"/>
                    </a:lnTo>
                    <a:lnTo>
                      <a:pt x="1358" y="114"/>
                    </a:lnTo>
                    <a:lnTo>
                      <a:pt x="1354" y="106"/>
                    </a:lnTo>
                    <a:lnTo>
                      <a:pt x="1346" y="104"/>
                    </a:lnTo>
                    <a:lnTo>
                      <a:pt x="1340" y="102"/>
                    </a:lnTo>
                    <a:lnTo>
                      <a:pt x="1334" y="104"/>
                    </a:lnTo>
                    <a:lnTo>
                      <a:pt x="1330" y="106"/>
                    </a:lnTo>
                    <a:lnTo>
                      <a:pt x="1328" y="110"/>
                    </a:lnTo>
                    <a:lnTo>
                      <a:pt x="1324" y="116"/>
                    </a:lnTo>
                    <a:lnTo>
                      <a:pt x="1322" y="120"/>
                    </a:lnTo>
                    <a:lnTo>
                      <a:pt x="1320" y="126"/>
                    </a:lnTo>
                    <a:lnTo>
                      <a:pt x="1318" y="130"/>
                    </a:lnTo>
                    <a:lnTo>
                      <a:pt x="1296" y="116"/>
                    </a:lnTo>
                    <a:lnTo>
                      <a:pt x="1274" y="104"/>
                    </a:lnTo>
                    <a:lnTo>
                      <a:pt x="1248" y="94"/>
                    </a:lnTo>
                    <a:lnTo>
                      <a:pt x="1242" y="92"/>
                    </a:lnTo>
                    <a:lnTo>
                      <a:pt x="1238" y="94"/>
                    </a:lnTo>
                    <a:lnTo>
                      <a:pt x="1234" y="94"/>
                    </a:lnTo>
                    <a:lnTo>
                      <a:pt x="1228" y="92"/>
                    </a:lnTo>
                    <a:lnTo>
                      <a:pt x="1224" y="90"/>
                    </a:lnTo>
                    <a:lnTo>
                      <a:pt x="1222" y="86"/>
                    </a:lnTo>
                    <a:lnTo>
                      <a:pt x="1218" y="82"/>
                    </a:lnTo>
                    <a:lnTo>
                      <a:pt x="1216" y="78"/>
                    </a:lnTo>
                    <a:lnTo>
                      <a:pt x="1212" y="76"/>
                    </a:lnTo>
                    <a:lnTo>
                      <a:pt x="1206" y="76"/>
                    </a:lnTo>
                    <a:lnTo>
                      <a:pt x="1200" y="76"/>
                    </a:lnTo>
                    <a:lnTo>
                      <a:pt x="1196" y="76"/>
                    </a:lnTo>
                    <a:lnTo>
                      <a:pt x="1190" y="76"/>
                    </a:lnTo>
                    <a:lnTo>
                      <a:pt x="1186" y="74"/>
                    </a:lnTo>
                    <a:lnTo>
                      <a:pt x="1184" y="72"/>
                    </a:lnTo>
                    <a:lnTo>
                      <a:pt x="1180" y="68"/>
                    </a:lnTo>
                    <a:lnTo>
                      <a:pt x="1176" y="64"/>
                    </a:lnTo>
                    <a:lnTo>
                      <a:pt x="1172" y="62"/>
                    </a:lnTo>
                    <a:lnTo>
                      <a:pt x="1168" y="62"/>
                    </a:lnTo>
                    <a:lnTo>
                      <a:pt x="1160" y="66"/>
                    </a:lnTo>
                    <a:lnTo>
                      <a:pt x="1154" y="76"/>
                    </a:lnTo>
                    <a:lnTo>
                      <a:pt x="1152" y="86"/>
                    </a:lnTo>
                    <a:lnTo>
                      <a:pt x="1152" y="96"/>
                    </a:lnTo>
                    <a:lnTo>
                      <a:pt x="1146" y="92"/>
                    </a:lnTo>
                    <a:lnTo>
                      <a:pt x="1140" y="88"/>
                    </a:lnTo>
                    <a:lnTo>
                      <a:pt x="1136" y="82"/>
                    </a:lnTo>
                    <a:lnTo>
                      <a:pt x="1132" y="76"/>
                    </a:lnTo>
                    <a:lnTo>
                      <a:pt x="1108" y="90"/>
                    </a:lnTo>
                    <a:lnTo>
                      <a:pt x="1082" y="96"/>
                    </a:lnTo>
                    <a:lnTo>
                      <a:pt x="1084" y="90"/>
                    </a:lnTo>
                    <a:lnTo>
                      <a:pt x="1086" y="84"/>
                    </a:lnTo>
                    <a:lnTo>
                      <a:pt x="1088" y="82"/>
                    </a:lnTo>
                    <a:lnTo>
                      <a:pt x="1092" y="78"/>
                    </a:lnTo>
                    <a:lnTo>
                      <a:pt x="1096" y="76"/>
                    </a:lnTo>
                    <a:lnTo>
                      <a:pt x="1100" y="74"/>
                    </a:lnTo>
                    <a:lnTo>
                      <a:pt x="1104" y="70"/>
                    </a:lnTo>
                    <a:lnTo>
                      <a:pt x="1110" y="66"/>
                    </a:lnTo>
                    <a:lnTo>
                      <a:pt x="1114" y="60"/>
                    </a:lnTo>
                    <a:lnTo>
                      <a:pt x="1118" y="56"/>
                    </a:lnTo>
                    <a:lnTo>
                      <a:pt x="1122" y="52"/>
                    </a:lnTo>
                    <a:lnTo>
                      <a:pt x="1138" y="42"/>
                    </a:lnTo>
                    <a:lnTo>
                      <a:pt x="1154" y="38"/>
                    </a:lnTo>
                    <a:lnTo>
                      <a:pt x="1172" y="36"/>
                    </a:lnTo>
                    <a:lnTo>
                      <a:pt x="1160" y="28"/>
                    </a:lnTo>
                    <a:lnTo>
                      <a:pt x="1150" y="18"/>
                    </a:lnTo>
                    <a:lnTo>
                      <a:pt x="1138" y="12"/>
                    </a:lnTo>
                    <a:lnTo>
                      <a:pt x="1126" y="14"/>
                    </a:lnTo>
                    <a:lnTo>
                      <a:pt x="1114" y="18"/>
                    </a:lnTo>
                    <a:lnTo>
                      <a:pt x="1102" y="20"/>
                    </a:lnTo>
                    <a:lnTo>
                      <a:pt x="1094" y="14"/>
                    </a:lnTo>
                    <a:lnTo>
                      <a:pt x="1088" y="6"/>
                    </a:lnTo>
                    <a:lnTo>
                      <a:pt x="1082" y="0"/>
                    </a:lnTo>
                    <a:lnTo>
                      <a:pt x="1066" y="4"/>
                    </a:lnTo>
                    <a:lnTo>
                      <a:pt x="1052" y="12"/>
                    </a:lnTo>
                    <a:lnTo>
                      <a:pt x="1038" y="22"/>
                    </a:lnTo>
                    <a:lnTo>
                      <a:pt x="1030" y="26"/>
                    </a:lnTo>
                    <a:lnTo>
                      <a:pt x="1018" y="32"/>
                    </a:lnTo>
                    <a:lnTo>
                      <a:pt x="1006" y="40"/>
                    </a:lnTo>
                    <a:lnTo>
                      <a:pt x="1008" y="32"/>
                    </a:lnTo>
                    <a:lnTo>
                      <a:pt x="1010" y="24"/>
                    </a:lnTo>
                    <a:lnTo>
                      <a:pt x="1014" y="18"/>
                    </a:lnTo>
                    <a:lnTo>
                      <a:pt x="1000" y="18"/>
                    </a:lnTo>
                    <a:lnTo>
                      <a:pt x="980" y="20"/>
                    </a:lnTo>
                    <a:lnTo>
                      <a:pt x="962" y="24"/>
                    </a:lnTo>
                    <a:lnTo>
                      <a:pt x="946" y="30"/>
                    </a:lnTo>
                    <a:lnTo>
                      <a:pt x="932" y="36"/>
                    </a:lnTo>
                    <a:lnTo>
                      <a:pt x="916" y="38"/>
                    </a:lnTo>
                    <a:lnTo>
                      <a:pt x="918" y="42"/>
                    </a:lnTo>
                    <a:lnTo>
                      <a:pt x="922" y="46"/>
                    </a:lnTo>
                    <a:lnTo>
                      <a:pt x="928" y="50"/>
                    </a:lnTo>
                    <a:lnTo>
                      <a:pt x="932" y="52"/>
                    </a:lnTo>
                    <a:lnTo>
                      <a:pt x="938" y="54"/>
                    </a:lnTo>
                    <a:lnTo>
                      <a:pt x="932" y="60"/>
                    </a:lnTo>
                    <a:lnTo>
                      <a:pt x="920" y="66"/>
                    </a:lnTo>
                    <a:lnTo>
                      <a:pt x="902" y="70"/>
                    </a:lnTo>
                    <a:lnTo>
                      <a:pt x="886" y="74"/>
                    </a:lnTo>
                    <a:lnTo>
                      <a:pt x="876" y="80"/>
                    </a:lnTo>
                    <a:lnTo>
                      <a:pt x="880" y="82"/>
                    </a:lnTo>
                    <a:lnTo>
                      <a:pt x="884" y="84"/>
                    </a:lnTo>
                    <a:lnTo>
                      <a:pt x="890" y="88"/>
                    </a:lnTo>
                    <a:lnTo>
                      <a:pt x="894" y="90"/>
                    </a:lnTo>
                    <a:lnTo>
                      <a:pt x="896" y="94"/>
                    </a:lnTo>
                    <a:lnTo>
                      <a:pt x="898" y="98"/>
                    </a:lnTo>
                    <a:lnTo>
                      <a:pt x="898" y="102"/>
                    </a:lnTo>
                    <a:lnTo>
                      <a:pt x="894" y="106"/>
                    </a:lnTo>
                    <a:lnTo>
                      <a:pt x="886" y="110"/>
                    </a:lnTo>
                    <a:lnTo>
                      <a:pt x="888" y="114"/>
                    </a:lnTo>
                    <a:lnTo>
                      <a:pt x="890" y="120"/>
                    </a:lnTo>
                    <a:lnTo>
                      <a:pt x="894" y="124"/>
                    </a:lnTo>
                    <a:lnTo>
                      <a:pt x="898" y="126"/>
                    </a:lnTo>
                    <a:lnTo>
                      <a:pt x="902" y="128"/>
                    </a:lnTo>
                    <a:lnTo>
                      <a:pt x="904" y="134"/>
                    </a:lnTo>
                    <a:lnTo>
                      <a:pt x="902" y="140"/>
                    </a:lnTo>
                    <a:lnTo>
                      <a:pt x="900" y="144"/>
                    </a:lnTo>
                    <a:lnTo>
                      <a:pt x="896" y="146"/>
                    </a:lnTo>
                    <a:lnTo>
                      <a:pt x="892" y="146"/>
                    </a:lnTo>
                    <a:lnTo>
                      <a:pt x="888" y="146"/>
                    </a:lnTo>
                    <a:lnTo>
                      <a:pt x="884" y="144"/>
                    </a:lnTo>
                    <a:lnTo>
                      <a:pt x="878" y="140"/>
                    </a:lnTo>
                    <a:lnTo>
                      <a:pt x="874" y="136"/>
                    </a:lnTo>
                    <a:lnTo>
                      <a:pt x="872" y="132"/>
                    </a:lnTo>
                    <a:lnTo>
                      <a:pt x="870" y="126"/>
                    </a:lnTo>
                    <a:lnTo>
                      <a:pt x="872" y="122"/>
                    </a:lnTo>
                    <a:lnTo>
                      <a:pt x="872" y="118"/>
                    </a:lnTo>
                    <a:lnTo>
                      <a:pt x="876" y="116"/>
                    </a:lnTo>
                    <a:lnTo>
                      <a:pt x="878" y="114"/>
                    </a:lnTo>
                    <a:lnTo>
                      <a:pt x="880" y="112"/>
                    </a:lnTo>
                    <a:lnTo>
                      <a:pt x="880" y="108"/>
                    </a:lnTo>
                    <a:lnTo>
                      <a:pt x="880" y="104"/>
                    </a:lnTo>
                    <a:lnTo>
                      <a:pt x="876" y="100"/>
                    </a:lnTo>
                    <a:lnTo>
                      <a:pt x="870" y="96"/>
                    </a:lnTo>
                    <a:lnTo>
                      <a:pt x="864" y="94"/>
                    </a:lnTo>
                    <a:lnTo>
                      <a:pt x="858" y="92"/>
                    </a:lnTo>
                    <a:lnTo>
                      <a:pt x="852" y="90"/>
                    </a:lnTo>
                    <a:lnTo>
                      <a:pt x="852" y="92"/>
                    </a:lnTo>
                    <a:lnTo>
                      <a:pt x="850" y="96"/>
                    </a:lnTo>
                    <a:lnTo>
                      <a:pt x="848" y="100"/>
                    </a:lnTo>
                    <a:lnTo>
                      <a:pt x="848" y="104"/>
                    </a:lnTo>
                    <a:lnTo>
                      <a:pt x="844" y="104"/>
                    </a:lnTo>
                    <a:lnTo>
                      <a:pt x="842" y="102"/>
                    </a:lnTo>
                    <a:lnTo>
                      <a:pt x="846" y="106"/>
                    </a:lnTo>
                    <a:lnTo>
                      <a:pt x="850" y="108"/>
                    </a:lnTo>
                    <a:lnTo>
                      <a:pt x="850" y="114"/>
                    </a:lnTo>
                    <a:lnTo>
                      <a:pt x="850" y="118"/>
                    </a:lnTo>
                    <a:lnTo>
                      <a:pt x="840" y="120"/>
                    </a:lnTo>
                    <a:lnTo>
                      <a:pt x="830" y="118"/>
                    </a:lnTo>
                    <a:lnTo>
                      <a:pt x="822" y="114"/>
                    </a:lnTo>
                    <a:lnTo>
                      <a:pt x="816" y="108"/>
                    </a:lnTo>
                    <a:lnTo>
                      <a:pt x="816" y="104"/>
                    </a:lnTo>
                    <a:lnTo>
                      <a:pt x="816" y="102"/>
                    </a:lnTo>
                    <a:lnTo>
                      <a:pt x="818" y="98"/>
                    </a:lnTo>
                    <a:lnTo>
                      <a:pt x="820" y="96"/>
                    </a:lnTo>
                    <a:lnTo>
                      <a:pt x="822" y="92"/>
                    </a:lnTo>
                    <a:lnTo>
                      <a:pt x="824" y="88"/>
                    </a:lnTo>
                    <a:lnTo>
                      <a:pt x="824" y="86"/>
                    </a:lnTo>
                    <a:lnTo>
                      <a:pt x="824" y="82"/>
                    </a:lnTo>
                    <a:lnTo>
                      <a:pt x="822" y="82"/>
                    </a:lnTo>
                    <a:lnTo>
                      <a:pt x="818" y="80"/>
                    </a:lnTo>
                    <a:lnTo>
                      <a:pt x="812" y="80"/>
                    </a:lnTo>
                    <a:lnTo>
                      <a:pt x="806" y="100"/>
                    </a:lnTo>
                    <a:lnTo>
                      <a:pt x="804" y="126"/>
                    </a:lnTo>
                    <a:lnTo>
                      <a:pt x="796" y="114"/>
                    </a:lnTo>
                    <a:lnTo>
                      <a:pt x="792" y="100"/>
                    </a:lnTo>
                    <a:lnTo>
                      <a:pt x="790" y="90"/>
                    </a:lnTo>
                    <a:lnTo>
                      <a:pt x="794" y="78"/>
                    </a:lnTo>
                    <a:lnTo>
                      <a:pt x="780" y="76"/>
                    </a:lnTo>
                    <a:lnTo>
                      <a:pt x="768" y="82"/>
                    </a:lnTo>
                    <a:lnTo>
                      <a:pt x="760" y="92"/>
                    </a:lnTo>
                    <a:lnTo>
                      <a:pt x="754" y="106"/>
                    </a:lnTo>
                    <a:lnTo>
                      <a:pt x="752" y="120"/>
                    </a:lnTo>
                    <a:lnTo>
                      <a:pt x="754" y="128"/>
                    </a:lnTo>
                    <a:lnTo>
                      <a:pt x="760" y="138"/>
                    </a:lnTo>
                    <a:lnTo>
                      <a:pt x="764" y="148"/>
                    </a:lnTo>
                    <a:lnTo>
                      <a:pt x="766" y="156"/>
                    </a:lnTo>
                    <a:lnTo>
                      <a:pt x="762" y="164"/>
                    </a:lnTo>
                    <a:lnTo>
                      <a:pt x="750" y="166"/>
                    </a:lnTo>
                    <a:lnTo>
                      <a:pt x="740" y="160"/>
                    </a:lnTo>
                    <a:lnTo>
                      <a:pt x="730" y="150"/>
                    </a:lnTo>
                    <a:lnTo>
                      <a:pt x="722" y="142"/>
                    </a:lnTo>
                    <a:lnTo>
                      <a:pt x="712" y="138"/>
                    </a:lnTo>
                    <a:lnTo>
                      <a:pt x="704" y="136"/>
                    </a:lnTo>
                    <a:lnTo>
                      <a:pt x="694" y="136"/>
                    </a:lnTo>
                    <a:lnTo>
                      <a:pt x="696" y="140"/>
                    </a:lnTo>
                    <a:lnTo>
                      <a:pt x="696" y="144"/>
                    </a:lnTo>
                    <a:lnTo>
                      <a:pt x="696" y="150"/>
                    </a:lnTo>
                    <a:lnTo>
                      <a:pt x="692" y="158"/>
                    </a:lnTo>
                    <a:lnTo>
                      <a:pt x="684" y="162"/>
                    </a:lnTo>
                    <a:lnTo>
                      <a:pt x="678" y="160"/>
                    </a:lnTo>
                    <a:lnTo>
                      <a:pt x="668" y="156"/>
                    </a:lnTo>
                    <a:lnTo>
                      <a:pt x="660" y="152"/>
                    </a:lnTo>
                    <a:lnTo>
                      <a:pt x="652" y="150"/>
                    </a:lnTo>
                    <a:lnTo>
                      <a:pt x="646" y="152"/>
                    </a:lnTo>
                    <a:lnTo>
                      <a:pt x="638" y="154"/>
                    </a:lnTo>
                    <a:lnTo>
                      <a:pt x="632" y="158"/>
                    </a:lnTo>
                    <a:lnTo>
                      <a:pt x="626" y="162"/>
                    </a:lnTo>
                    <a:lnTo>
                      <a:pt x="628" y="158"/>
                    </a:lnTo>
                    <a:lnTo>
                      <a:pt x="630" y="152"/>
                    </a:lnTo>
                    <a:lnTo>
                      <a:pt x="634" y="148"/>
                    </a:lnTo>
                    <a:lnTo>
                      <a:pt x="618" y="150"/>
                    </a:lnTo>
                    <a:lnTo>
                      <a:pt x="604" y="160"/>
                    </a:lnTo>
                    <a:lnTo>
                      <a:pt x="588" y="174"/>
                    </a:lnTo>
                    <a:lnTo>
                      <a:pt x="572" y="186"/>
                    </a:lnTo>
                    <a:lnTo>
                      <a:pt x="558" y="188"/>
                    </a:lnTo>
                    <a:lnTo>
                      <a:pt x="558" y="182"/>
                    </a:lnTo>
                    <a:lnTo>
                      <a:pt x="560" y="174"/>
                    </a:lnTo>
                    <a:lnTo>
                      <a:pt x="566" y="168"/>
                    </a:lnTo>
                    <a:lnTo>
                      <a:pt x="562" y="162"/>
                    </a:lnTo>
                    <a:lnTo>
                      <a:pt x="558" y="160"/>
                    </a:lnTo>
                    <a:lnTo>
                      <a:pt x="552" y="158"/>
                    </a:lnTo>
                    <a:lnTo>
                      <a:pt x="546" y="158"/>
                    </a:lnTo>
                    <a:lnTo>
                      <a:pt x="544" y="164"/>
                    </a:lnTo>
                    <a:lnTo>
                      <a:pt x="542" y="170"/>
                    </a:lnTo>
                    <a:lnTo>
                      <a:pt x="542" y="174"/>
                    </a:lnTo>
                    <a:lnTo>
                      <a:pt x="540" y="180"/>
                    </a:lnTo>
                    <a:lnTo>
                      <a:pt x="538" y="184"/>
                    </a:lnTo>
                    <a:lnTo>
                      <a:pt x="534" y="188"/>
                    </a:lnTo>
                    <a:lnTo>
                      <a:pt x="536" y="192"/>
                    </a:lnTo>
                    <a:lnTo>
                      <a:pt x="536" y="196"/>
                    </a:lnTo>
                    <a:lnTo>
                      <a:pt x="534" y="198"/>
                    </a:lnTo>
                    <a:lnTo>
                      <a:pt x="530" y="200"/>
                    </a:lnTo>
                    <a:lnTo>
                      <a:pt x="526" y="200"/>
                    </a:lnTo>
                    <a:lnTo>
                      <a:pt x="522" y="200"/>
                    </a:lnTo>
                    <a:lnTo>
                      <a:pt x="518" y="198"/>
                    </a:lnTo>
                    <a:lnTo>
                      <a:pt x="514" y="196"/>
                    </a:lnTo>
                    <a:lnTo>
                      <a:pt x="518" y="204"/>
                    </a:lnTo>
                    <a:lnTo>
                      <a:pt x="518" y="212"/>
                    </a:lnTo>
                    <a:lnTo>
                      <a:pt x="518" y="220"/>
                    </a:lnTo>
                    <a:lnTo>
                      <a:pt x="512" y="222"/>
                    </a:lnTo>
                    <a:lnTo>
                      <a:pt x="506" y="222"/>
                    </a:lnTo>
                    <a:lnTo>
                      <a:pt x="502" y="220"/>
                    </a:lnTo>
                    <a:lnTo>
                      <a:pt x="500" y="218"/>
                    </a:lnTo>
                    <a:lnTo>
                      <a:pt x="500" y="214"/>
                    </a:lnTo>
                    <a:lnTo>
                      <a:pt x="498" y="210"/>
                    </a:lnTo>
                    <a:lnTo>
                      <a:pt x="498" y="206"/>
                    </a:lnTo>
                    <a:lnTo>
                      <a:pt x="496" y="202"/>
                    </a:lnTo>
                    <a:lnTo>
                      <a:pt x="494" y="196"/>
                    </a:lnTo>
                    <a:lnTo>
                      <a:pt x="486" y="204"/>
                    </a:lnTo>
                    <a:lnTo>
                      <a:pt x="476" y="212"/>
                    </a:lnTo>
                    <a:lnTo>
                      <a:pt x="466" y="218"/>
                    </a:lnTo>
                    <a:lnTo>
                      <a:pt x="466" y="206"/>
                    </a:lnTo>
                    <a:lnTo>
                      <a:pt x="462" y="196"/>
                    </a:lnTo>
                    <a:lnTo>
                      <a:pt x="456" y="188"/>
                    </a:lnTo>
                    <a:lnTo>
                      <a:pt x="450" y="180"/>
                    </a:lnTo>
                    <a:lnTo>
                      <a:pt x="444" y="170"/>
                    </a:lnTo>
                    <a:lnTo>
                      <a:pt x="466" y="170"/>
                    </a:lnTo>
                    <a:lnTo>
                      <a:pt x="488" y="174"/>
                    </a:lnTo>
                    <a:lnTo>
                      <a:pt x="510" y="176"/>
                    </a:lnTo>
                    <a:lnTo>
                      <a:pt x="494" y="150"/>
                    </a:lnTo>
                    <a:lnTo>
                      <a:pt x="474" y="134"/>
                    </a:lnTo>
                    <a:lnTo>
                      <a:pt x="448" y="128"/>
                    </a:lnTo>
                    <a:lnTo>
                      <a:pt x="420" y="130"/>
                    </a:lnTo>
                    <a:lnTo>
                      <a:pt x="422" y="126"/>
                    </a:lnTo>
                    <a:lnTo>
                      <a:pt x="424" y="122"/>
                    </a:lnTo>
                    <a:lnTo>
                      <a:pt x="426" y="118"/>
                    </a:lnTo>
                    <a:lnTo>
                      <a:pt x="428" y="114"/>
                    </a:lnTo>
                    <a:lnTo>
                      <a:pt x="418" y="106"/>
                    </a:lnTo>
                    <a:lnTo>
                      <a:pt x="408" y="106"/>
                    </a:lnTo>
                    <a:lnTo>
                      <a:pt x="398" y="112"/>
                    </a:lnTo>
                    <a:lnTo>
                      <a:pt x="388" y="118"/>
                    </a:lnTo>
                    <a:lnTo>
                      <a:pt x="378" y="120"/>
                    </a:lnTo>
                    <a:lnTo>
                      <a:pt x="366" y="120"/>
                    </a:lnTo>
                    <a:lnTo>
                      <a:pt x="360" y="116"/>
                    </a:lnTo>
                    <a:lnTo>
                      <a:pt x="356" y="112"/>
                    </a:lnTo>
                    <a:lnTo>
                      <a:pt x="350" y="110"/>
                    </a:lnTo>
                    <a:lnTo>
                      <a:pt x="338" y="114"/>
                    </a:lnTo>
                    <a:lnTo>
                      <a:pt x="332" y="118"/>
                    </a:lnTo>
                    <a:lnTo>
                      <a:pt x="326" y="122"/>
                    </a:lnTo>
                    <a:lnTo>
                      <a:pt x="320" y="128"/>
                    </a:lnTo>
                    <a:lnTo>
                      <a:pt x="316" y="134"/>
                    </a:lnTo>
                    <a:lnTo>
                      <a:pt x="314" y="140"/>
                    </a:lnTo>
                    <a:lnTo>
                      <a:pt x="312" y="146"/>
                    </a:lnTo>
                    <a:lnTo>
                      <a:pt x="312" y="150"/>
                    </a:lnTo>
                    <a:lnTo>
                      <a:pt x="312" y="156"/>
                    </a:lnTo>
                    <a:lnTo>
                      <a:pt x="312" y="160"/>
                    </a:lnTo>
                    <a:lnTo>
                      <a:pt x="308" y="166"/>
                    </a:lnTo>
                    <a:lnTo>
                      <a:pt x="302" y="168"/>
                    </a:lnTo>
                    <a:lnTo>
                      <a:pt x="298" y="172"/>
                    </a:lnTo>
                    <a:lnTo>
                      <a:pt x="292" y="174"/>
                    </a:lnTo>
                    <a:lnTo>
                      <a:pt x="288" y="176"/>
                    </a:lnTo>
                    <a:lnTo>
                      <a:pt x="282" y="180"/>
                    </a:lnTo>
                    <a:lnTo>
                      <a:pt x="278" y="184"/>
                    </a:lnTo>
                    <a:lnTo>
                      <a:pt x="274" y="190"/>
                    </a:lnTo>
                    <a:lnTo>
                      <a:pt x="272" y="194"/>
                    </a:lnTo>
                    <a:lnTo>
                      <a:pt x="272" y="200"/>
                    </a:lnTo>
                    <a:lnTo>
                      <a:pt x="272" y="210"/>
                    </a:lnTo>
                    <a:lnTo>
                      <a:pt x="260" y="214"/>
                    </a:lnTo>
                    <a:lnTo>
                      <a:pt x="250" y="220"/>
                    </a:lnTo>
                    <a:lnTo>
                      <a:pt x="242" y="228"/>
                    </a:lnTo>
                    <a:lnTo>
                      <a:pt x="232" y="234"/>
                    </a:lnTo>
                    <a:lnTo>
                      <a:pt x="220" y="234"/>
                    </a:lnTo>
                    <a:lnTo>
                      <a:pt x="220" y="240"/>
                    </a:lnTo>
                    <a:lnTo>
                      <a:pt x="220" y="246"/>
                    </a:lnTo>
                    <a:lnTo>
                      <a:pt x="222" y="252"/>
                    </a:lnTo>
                    <a:lnTo>
                      <a:pt x="220" y="260"/>
                    </a:lnTo>
                    <a:lnTo>
                      <a:pt x="220" y="264"/>
                    </a:lnTo>
                    <a:lnTo>
                      <a:pt x="216" y="268"/>
                    </a:lnTo>
                    <a:lnTo>
                      <a:pt x="212" y="272"/>
                    </a:lnTo>
                    <a:lnTo>
                      <a:pt x="208" y="276"/>
                    </a:lnTo>
                    <a:lnTo>
                      <a:pt x="204" y="278"/>
                    </a:lnTo>
                    <a:lnTo>
                      <a:pt x="200" y="282"/>
                    </a:lnTo>
                    <a:lnTo>
                      <a:pt x="198" y="288"/>
                    </a:lnTo>
                    <a:lnTo>
                      <a:pt x="198" y="292"/>
                    </a:lnTo>
                    <a:lnTo>
                      <a:pt x="200" y="296"/>
                    </a:lnTo>
                    <a:lnTo>
                      <a:pt x="202" y="300"/>
                    </a:lnTo>
                    <a:lnTo>
                      <a:pt x="206" y="302"/>
                    </a:lnTo>
                    <a:lnTo>
                      <a:pt x="210" y="304"/>
                    </a:lnTo>
                    <a:lnTo>
                      <a:pt x="214" y="306"/>
                    </a:lnTo>
                    <a:lnTo>
                      <a:pt x="218" y="308"/>
                    </a:lnTo>
                    <a:lnTo>
                      <a:pt x="220" y="310"/>
                    </a:lnTo>
                    <a:lnTo>
                      <a:pt x="220" y="314"/>
                    </a:lnTo>
                    <a:lnTo>
                      <a:pt x="220" y="318"/>
                    </a:lnTo>
                    <a:lnTo>
                      <a:pt x="240" y="302"/>
                    </a:lnTo>
                    <a:lnTo>
                      <a:pt x="262" y="290"/>
                    </a:lnTo>
                    <a:lnTo>
                      <a:pt x="286" y="286"/>
                    </a:lnTo>
                    <a:lnTo>
                      <a:pt x="286" y="298"/>
                    </a:lnTo>
                    <a:lnTo>
                      <a:pt x="282" y="306"/>
                    </a:lnTo>
                    <a:lnTo>
                      <a:pt x="272" y="310"/>
                    </a:lnTo>
                    <a:lnTo>
                      <a:pt x="262" y="310"/>
                    </a:lnTo>
                    <a:lnTo>
                      <a:pt x="252" y="306"/>
                    </a:lnTo>
                    <a:lnTo>
                      <a:pt x="252" y="316"/>
                    </a:lnTo>
                    <a:lnTo>
                      <a:pt x="258" y="324"/>
                    </a:lnTo>
                    <a:lnTo>
                      <a:pt x="266" y="328"/>
                    </a:lnTo>
                    <a:lnTo>
                      <a:pt x="272" y="334"/>
                    </a:lnTo>
                    <a:lnTo>
                      <a:pt x="274" y="344"/>
                    </a:lnTo>
                    <a:lnTo>
                      <a:pt x="286" y="344"/>
                    </a:lnTo>
                    <a:lnTo>
                      <a:pt x="296" y="340"/>
                    </a:lnTo>
                    <a:lnTo>
                      <a:pt x="302" y="332"/>
                    </a:lnTo>
                    <a:lnTo>
                      <a:pt x="304" y="324"/>
                    </a:lnTo>
                    <a:lnTo>
                      <a:pt x="300" y="316"/>
                    </a:lnTo>
                    <a:lnTo>
                      <a:pt x="290" y="310"/>
                    </a:lnTo>
                    <a:lnTo>
                      <a:pt x="298" y="306"/>
                    </a:lnTo>
                    <a:lnTo>
                      <a:pt x="308" y="304"/>
                    </a:lnTo>
                    <a:lnTo>
                      <a:pt x="318" y="300"/>
                    </a:lnTo>
                    <a:lnTo>
                      <a:pt x="328" y="298"/>
                    </a:lnTo>
                    <a:lnTo>
                      <a:pt x="334" y="290"/>
                    </a:lnTo>
                    <a:lnTo>
                      <a:pt x="334" y="278"/>
                    </a:lnTo>
                    <a:lnTo>
                      <a:pt x="316" y="276"/>
                    </a:lnTo>
                    <a:lnTo>
                      <a:pt x="308" y="272"/>
                    </a:lnTo>
                    <a:lnTo>
                      <a:pt x="306" y="264"/>
                    </a:lnTo>
                    <a:lnTo>
                      <a:pt x="310" y="254"/>
                    </a:lnTo>
                    <a:lnTo>
                      <a:pt x="314" y="242"/>
                    </a:lnTo>
                    <a:lnTo>
                      <a:pt x="320" y="228"/>
                    </a:lnTo>
                    <a:lnTo>
                      <a:pt x="314" y="226"/>
                    </a:lnTo>
                    <a:lnTo>
                      <a:pt x="310" y="224"/>
                    </a:lnTo>
                    <a:lnTo>
                      <a:pt x="304" y="224"/>
                    </a:lnTo>
                    <a:lnTo>
                      <a:pt x="316" y="222"/>
                    </a:lnTo>
                    <a:lnTo>
                      <a:pt x="326" y="220"/>
                    </a:lnTo>
                    <a:lnTo>
                      <a:pt x="336" y="222"/>
                    </a:lnTo>
                    <a:lnTo>
                      <a:pt x="344" y="220"/>
                    </a:lnTo>
                    <a:lnTo>
                      <a:pt x="352" y="216"/>
                    </a:lnTo>
                    <a:lnTo>
                      <a:pt x="356" y="208"/>
                    </a:lnTo>
                    <a:lnTo>
                      <a:pt x="356" y="194"/>
                    </a:lnTo>
                    <a:lnTo>
                      <a:pt x="362" y="194"/>
                    </a:lnTo>
                    <a:lnTo>
                      <a:pt x="368" y="194"/>
                    </a:lnTo>
                    <a:lnTo>
                      <a:pt x="374" y="194"/>
                    </a:lnTo>
                    <a:lnTo>
                      <a:pt x="378" y="194"/>
                    </a:lnTo>
                    <a:lnTo>
                      <a:pt x="380" y="194"/>
                    </a:lnTo>
                    <a:lnTo>
                      <a:pt x="382" y="196"/>
                    </a:lnTo>
                    <a:lnTo>
                      <a:pt x="384" y="200"/>
                    </a:lnTo>
                    <a:lnTo>
                      <a:pt x="384" y="206"/>
                    </a:lnTo>
                    <a:lnTo>
                      <a:pt x="382" y="210"/>
                    </a:lnTo>
                    <a:lnTo>
                      <a:pt x="378" y="214"/>
                    </a:lnTo>
                    <a:lnTo>
                      <a:pt x="376" y="218"/>
                    </a:lnTo>
                    <a:lnTo>
                      <a:pt x="372" y="222"/>
                    </a:lnTo>
                    <a:lnTo>
                      <a:pt x="368" y="228"/>
                    </a:lnTo>
                    <a:lnTo>
                      <a:pt x="366" y="230"/>
                    </a:lnTo>
                    <a:lnTo>
                      <a:pt x="364" y="232"/>
                    </a:lnTo>
                    <a:lnTo>
                      <a:pt x="362" y="234"/>
                    </a:lnTo>
                    <a:lnTo>
                      <a:pt x="360" y="238"/>
                    </a:lnTo>
                    <a:lnTo>
                      <a:pt x="358" y="240"/>
                    </a:lnTo>
                    <a:lnTo>
                      <a:pt x="356" y="242"/>
                    </a:lnTo>
                    <a:lnTo>
                      <a:pt x="356" y="244"/>
                    </a:lnTo>
                    <a:lnTo>
                      <a:pt x="356" y="262"/>
                    </a:lnTo>
                    <a:lnTo>
                      <a:pt x="362" y="274"/>
                    </a:lnTo>
                    <a:lnTo>
                      <a:pt x="374" y="280"/>
                    </a:lnTo>
                    <a:lnTo>
                      <a:pt x="388" y="276"/>
                    </a:lnTo>
                    <a:lnTo>
                      <a:pt x="404" y="266"/>
                    </a:lnTo>
                    <a:lnTo>
                      <a:pt x="408" y="270"/>
                    </a:lnTo>
                    <a:lnTo>
                      <a:pt x="414" y="274"/>
                    </a:lnTo>
                    <a:lnTo>
                      <a:pt x="420" y="276"/>
                    </a:lnTo>
                    <a:lnTo>
                      <a:pt x="424" y="278"/>
                    </a:lnTo>
                    <a:lnTo>
                      <a:pt x="432" y="278"/>
                    </a:lnTo>
                    <a:lnTo>
                      <a:pt x="432" y="274"/>
                    </a:lnTo>
                    <a:lnTo>
                      <a:pt x="430" y="270"/>
                    </a:lnTo>
                    <a:lnTo>
                      <a:pt x="428" y="266"/>
                    </a:lnTo>
                    <a:lnTo>
                      <a:pt x="426" y="262"/>
                    </a:lnTo>
                    <a:lnTo>
                      <a:pt x="424" y="258"/>
                    </a:lnTo>
                    <a:lnTo>
                      <a:pt x="424" y="254"/>
                    </a:lnTo>
                    <a:lnTo>
                      <a:pt x="426" y="250"/>
                    </a:lnTo>
                    <a:lnTo>
                      <a:pt x="428" y="246"/>
                    </a:lnTo>
                    <a:lnTo>
                      <a:pt x="434" y="246"/>
                    </a:lnTo>
                    <a:lnTo>
                      <a:pt x="438" y="246"/>
                    </a:lnTo>
                    <a:lnTo>
                      <a:pt x="444" y="250"/>
                    </a:lnTo>
                    <a:lnTo>
                      <a:pt x="448" y="254"/>
                    </a:lnTo>
                    <a:lnTo>
                      <a:pt x="450" y="260"/>
                    </a:lnTo>
                    <a:lnTo>
                      <a:pt x="452" y="264"/>
                    </a:lnTo>
                    <a:lnTo>
                      <a:pt x="452" y="268"/>
                    </a:lnTo>
                    <a:lnTo>
                      <a:pt x="448" y="280"/>
                    </a:lnTo>
                    <a:lnTo>
                      <a:pt x="438" y="286"/>
                    </a:lnTo>
                    <a:lnTo>
                      <a:pt x="424" y="290"/>
                    </a:lnTo>
                    <a:lnTo>
                      <a:pt x="408" y="292"/>
                    </a:lnTo>
                    <a:lnTo>
                      <a:pt x="396" y="294"/>
                    </a:lnTo>
                    <a:lnTo>
                      <a:pt x="396" y="298"/>
                    </a:lnTo>
                    <a:lnTo>
                      <a:pt x="398" y="302"/>
                    </a:lnTo>
                    <a:lnTo>
                      <a:pt x="388" y="304"/>
                    </a:lnTo>
                    <a:lnTo>
                      <a:pt x="376" y="306"/>
                    </a:lnTo>
                    <a:lnTo>
                      <a:pt x="366" y="306"/>
                    </a:lnTo>
                    <a:lnTo>
                      <a:pt x="366" y="308"/>
                    </a:lnTo>
                    <a:lnTo>
                      <a:pt x="364" y="312"/>
                    </a:lnTo>
                    <a:lnTo>
                      <a:pt x="364" y="314"/>
                    </a:lnTo>
                    <a:lnTo>
                      <a:pt x="370" y="314"/>
                    </a:lnTo>
                    <a:lnTo>
                      <a:pt x="374" y="314"/>
                    </a:lnTo>
                    <a:lnTo>
                      <a:pt x="370" y="318"/>
                    </a:lnTo>
                    <a:lnTo>
                      <a:pt x="366" y="320"/>
                    </a:lnTo>
                    <a:lnTo>
                      <a:pt x="360" y="322"/>
                    </a:lnTo>
                    <a:lnTo>
                      <a:pt x="354" y="322"/>
                    </a:lnTo>
                    <a:lnTo>
                      <a:pt x="350" y="324"/>
                    </a:lnTo>
                    <a:lnTo>
                      <a:pt x="346" y="328"/>
                    </a:lnTo>
                    <a:lnTo>
                      <a:pt x="340" y="338"/>
                    </a:lnTo>
                    <a:lnTo>
                      <a:pt x="340" y="354"/>
                    </a:lnTo>
                    <a:lnTo>
                      <a:pt x="340" y="366"/>
                    </a:lnTo>
                    <a:lnTo>
                      <a:pt x="316" y="372"/>
                    </a:lnTo>
                    <a:lnTo>
                      <a:pt x="290" y="372"/>
                    </a:lnTo>
                    <a:lnTo>
                      <a:pt x="264" y="368"/>
                    </a:lnTo>
                    <a:lnTo>
                      <a:pt x="258" y="366"/>
                    </a:lnTo>
                    <a:lnTo>
                      <a:pt x="252" y="366"/>
                    </a:lnTo>
                    <a:lnTo>
                      <a:pt x="250" y="366"/>
                    </a:lnTo>
                    <a:lnTo>
                      <a:pt x="248" y="366"/>
                    </a:lnTo>
                    <a:lnTo>
                      <a:pt x="248" y="368"/>
                    </a:lnTo>
                    <a:lnTo>
                      <a:pt x="246" y="368"/>
                    </a:lnTo>
                    <a:lnTo>
                      <a:pt x="246" y="370"/>
                    </a:lnTo>
                    <a:lnTo>
                      <a:pt x="244" y="372"/>
                    </a:lnTo>
                    <a:lnTo>
                      <a:pt x="242" y="374"/>
                    </a:lnTo>
                    <a:lnTo>
                      <a:pt x="238" y="378"/>
                    </a:lnTo>
                    <a:lnTo>
                      <a:pt x="220" y="388"/>
                    </a:lnTo>
                    <a:lnTo>
                      <a:pt x="200" y="392"/>
                    </a:lnTo>
                    <a:lnTo>
                      <a:pt x="200" y="398"/>
                    </a:lnTo>
                    <a:lnTo>
                      <a:pt x="198" y="400"/>
                    </a:lnTo>
                    <a:lnTo>
                      <a:pt x="196" y="402"/>
                    </a:lnTo>
                    <a:lnTo>
                      <a:pt x="192" y="404"/>
                    </a:lnTo>
                    <a:lnTo>
                      <a:pt x="190" y="406"/>
                    </a:lnTo>
                    <a:lnTo>
                      <a:pt x="186" y="408"/>
                    </a:lnTo>
                    <a:lnTo>
                      <a:pt x="184" y="410"/>
                    </a:lnTo>
                    <a:lnTo>
                      <a:pt x="178" y="412"/>
                    </a:lnTo>
                    <a:lnTo>
                      <a:pt x="172" y="414"/>
                    </a:lnTo>
                    <a:lnTo>
                      <a:pt x="166" y="414"/>
                    </a:lnTo>
                    <a:lnTo>
                      <a:pt x="166" y="418"/>
                    </a:lnTo>
                    <a:lnTo>
                      <a:pt x="166" y="424"/>
                    </a:lnTo>
                    <a:lnTo>
                      <a:pt x="164" y="428"/>
                    </a:lnTo>
                    <a:lnTo>
                      <a:pt x="156" y="434"/>
                    </a:lnTo>
                    <a:lnTo>
                      <a:pt x="144" y="440"/>
                    </a:lnTo>
                    <a:lnTo>
                      <a:pt x="130" y="444"/>
                    </a:lnTo>
                    <a:lnTo>
                      <a:pt x="120" y="450"/>
                    </a:lnTo>
                    <a:lnTo>
                      <a:pt x="134" y="458"/>
                    </a:lnTo>
                    <a:lnTo>
                      <a:pt x="146" y="468"/>
                    </a:lnTo>
                    <a:lnTo>
                      <a:pt x="154" y="480"/>
                    </a:lnTo>
                    <a:lnTo>
                      <a:pt x="156" y="492"/>
                    </a:lnTo>
                    <a:lnTo>
                      <a:pt x="152" y="506"/>
                    </a:lnTo>
                    <a:lnTo>
                      <a:pt x="138" y="516"/>
                    </a:lnTo>
                    <a:lnTo>
                      <a:pt x="126" y="520"/>
                    </a:lnTo>
                    <a:lnTo>
                      <a:pt x="114" y="516"/>
                    </a:lnTo>
                    <a:lnTo>
                      <a:pt x="102" y="512"/>
                    </a:lnTo>
                    <a:lnTo>
                      <a:pt x="92" y="508"/>
                    </a:lnTo>
                    <a:lnTo>
                      <a:pt x="82" y="506"/>
                    </a:lnTo>
                    <a:lnTo>
                      <a:pt x="76" y="512"/>
                    </a:lnTo>
                    <a:lnTo>
                      <a:pt x="74" y="516"/>
                    </a:lnTo>
                    <a:lnTo>
                      <a:pt x="74" y="522"/>
                    </a:lnTo>
                    <a:lnTo>
                      <a:pt x="76" y="526"/>
                    </a:lnTo>
                    <a:lnTo>
                      <a:pt x="78" y="530"/>
                    </a:lnTo>
                    <a:lnTo>
                      <a:pt x="82" y="534"/>
                    </a:lnTo>
                    <a:lnTo>
                      <a:pt x="82" y="538"/>
                    </a:lnTo>
                    <a:lnTo>
                      <a:pt x="82" y="544"/>
                    </a:lnTo>
                    <a:lnTo>
                      <a:pt x="80" y="550"/>
                    </a:lnTo>
                    <a:lnTo>
                      <a:pt x="78" y="554"/>
                    </a:lnTo>
                    <a:lnTo>
                      <a:pt x="76" y="560"/>
                    </a:lnTo>
                    <a:lnTo>
                      <a:pt x="76" y="564"/>
                    </a:lnTo>
                    <a:lnTo>
                      <a:pt x="76" y="580"/>
                    </a:lnTo>
                    <a:lnTo>
                      <a:pt x="82" y="588"/>
                    </a:lnTo>
                    <a:lnTo>
                      <a:pt x="90" y="590"/>
                    </a:lnTo>
                    <a:lnTo>
                      <a:pt x="100" y="588"/>
                    </a:lnTo>
                    <a:lnTo>
                      <a:pt x="112" y="582"/>
                    </a:lnTo>
                    <a:lnTo>
                      <a:pt x="124" y="574"/>
                    </a:lnTo>
                    <a:lnTo>
                      <a:pt x="134" y="566"/>
                    </a:lnTo>
                    <a:lnTo>
                      <a:pt x="144" y="556"/>
                    </a:lnTo>
                    <a:lnTo>
                      <a:pt x="150" y="550"/>
                    </a:lnTo>
                    <a:lnTo>
                      <a:pt x="160" y="536"/>
                    </a:lnTo>
                    <a:lnTo>
                      <a:pt x="168" y="518"/>
                    </a:lnTo>
                    <a:lnTo>
                      <a:pt x="176" y="508"/>
                    </a:lnTo>
                    <a:lnTo>
                      <a:pt x="188" y="502"/>
                    </a:lnTo>
                    <a:lnTo>
                      <a:pt x="200" y="502"/>
                    </a:lnTo>
                    <a:lnTo>
                      <a:pt x="212" y="500"/>
                    </a:lnTo>
                    <a:lnTo>
                      <a:pt x="222" y="490"/>
                    </a:lnTo>
                    <a:lnTo>
                      <a:pt x="226" y="494"/>
                    </a:lnTo>
                    <a:lnTo>
                      <a:pt x="230" y="498"/>
                    </a:lnTo>
                    <a:lnTo>
                      <a:pt x="234" y="500"/>
                    </a:lnTo>
                    <a:lnTo>
                      <a:pt x="240" y="500"/>
                    </a:lnTo>
                    <a:lnTo>
                      <a:pt x="244" y="502"/>
                    </a:lnTo>
                    <a:lnTo>
                      <a:pt x="248" y="506"/>
                    </a:lnTo>
                    <a:lnTo>
                      <a:pt x="252" y="512"/>
                    </a:lnTo>
                    <a:lnTo>
                      <a:pt x="256" y="516"/>
                    </a:lnTo>
                    <a:lnTo>
                      <a:pt x="258" y="522"/>
                    </a:lnTo>
                    <a:lnTo>
                      <a:pt x="262" y="528"/>
                    </a:lnTo>
                    <a:lnTo>
                      <a:pt x="266" y="530"/>
                    </a:lnTo>
                    <a:lnTo>
                      <a:pt x="270" y="534"/>
                    </a:lnTo>
                    <a:lnTo>
                      <a:pt x="274" y="536"/>
                    </a:lnTo>
                    <a:lnTo>
                      <a:pt x="278" y="538"/>
                    </a:lnTo>
                    <a:lnTo>
                      <a:pt x="282" y="542"/>
                    </a:lnTo>
                    <a:lnTo>
                      <a:pt x="286" y="548"/>
                    </a:lnTo>
                    <a:lnTo>
                      <a:pt x="288" y="554"/>
                    </a:lnTo>
                    <a:lnTo>
                      <a:pt x="290" y="562"/>
                    </a:lnTo>
                    <a:lnTo>
                      <a:pt x="290" y="572"/>
                    </a:lnTo>
                    <a:lnTo>
                      <a:pt x="272" y="576"/>
                    </a:lnTo>
                    <a:lnTo>
                      <a:pt x="254" y="580"/>
                    </a:lnTo>
                    <a:lnTo>
                      <a:pt x="268" y="588"/>
                    </a:lnTo>
                    <a:lnTo>
                      <a:pt x="282" y="594"/>
                    </a:lnTo>
                    <a:lnTo>
                      <a:pt x="298" y="598"/>
                    </a:lnTo>
                    <a:lnTo>
                      <a:pt x="310" y="596"/>
                    </a:lnTo>
                    <a:lnTo>
                      <a:pt x="314" y="590"/>
                    </a:lnTo>
                    <a:lnTo>
                      <a:pt x="314" y="582"/>
                    </a:lnTo>
                    <a:lnTo>
                      <a:pt x="308" y="572"/>
                    </a:lnTo>
                    <a:lnTo>
                      <a:pt x="304" y="564"/>
                    </a:lnTo>
                    <a:lnTo>
                      <a:pt x="300" y="554"/>
                    </a:lnTo>
                    <a:lnTo>
                      <a:pt x="306" y="552"/>
                    </a:lnTo>
                    <a:lnTo>
                      <a:pt x="312" y="550"/>
                    </a:lnTo>
                    <a:lnTo>
                      <a:pt x="320" y="548"/>
                    </a:lnTo>
                    <a:lnTo>
                      <a:pt x="304" y="538"/>
                    </a:lnTo>
                    <a:lnTo>
                      <a:pt x="288" y="524"/>
                    </a:lnTo>
                    <a:lnTo>
                      <a:pt x="270" y="510"/>
                    </a:lnTo>
                    <a:lnTo>
                      <a:pt x="252" y="500"/>
                    </a:lnTo>
                    <a:lnTo>
                      <a:pt x="234" y="496"/>
                    </a:lnTo>
                    <a:lnTo>
                      <a:pt x="250" y="492"/>
                    </a:lnTo>
                    <a:lnTo>
                      <a:pt x="266" y="488"/>
                    </a:lnTo>
                    <a:lnTo>
                      <a:pt x="280" y="484"/>
                    </a:lnTo>
                    <a:lnTo>
                      <a:pt x="292" y="474"/>
                    </a:lnTo>
                    <a:lnTo>
                      <a:pt x="298" y="488"/>
                    </a:lnTo>
                    <a:lnTo>
                      <a:pt x="306" y="500"/>
                    </a:lnTo>
                    <a:lnTo>
                      <a:pt x="316" y="512"/>
                    </a:lnTo>
                    <a:lnTo>
                      <a:pt x="322" y="520"/>
                    </a:lnTo>
                    <a:lnTo>
                      <a:pt x="330" y="526"/>
                    </a:lnTo>
                    <a:lnTo>
                      <a:pt x="336" y="532"/>
                    </a:lnTo>
                    <a:lnTo>
                      <a:pt x="340" y="542"/>
                    </a:lnTo>
                    <a:lnTo>
                      <a:pt x="348" y="558"/>
                    </a:lnTo>
                    <a:lnTo>
                      <a:pt x="350" y="574"/>
                    </a:lnTo>
                    <a:lnTo>
                      <a:pt x="346" y="592"/>
                    </a:lnTo>
                    <a:lnTo>
                      <a:pt x="350" y="592"/>
                    </a:lnTo>
                    <a:lnTo>
                      <a:pt x="356" y="592"/>
                    </a:lnTo>
                    <a:lnTo>
                      <a:pt x="362" y="592"/>
                    </a:lnTo>
                    <a:lnTo>
                      <a:pt x="368" y="592"/>
                    </a:lnTo>
                    <a:lnTo>
                      <a:pt x="372" y="590"/>
                    </a:lnTo>
                    <a:lnTo>
                      <a:pt x="378" y="586"/>
                    </a:lnTo>
                    <a:lnTo>
                      <a:pt x="380" y="584"/>
                    </a:lnTo>
                    <a:lnTo>
                      <a:pt x="380" y="580"/>
                    </a:lnTo>
                    <a:lnTo>
                      <a:pt x="378" y="578"/>
                    </a:lnTo>
                    <a:lnTo>
                      <a:pt x="376" y="576"/>
                    </a:lnTo>
                    <a:lnTo>
                      <a:pt x="374" y="572"/>
                    </a:lnTo>
                    <a:lnTo>
                      <a:pt x="372" y="568"/>
                    </a:lnTo>
                    <a:lnTo>
                      <a:pt x="370" y="566"/>
                    </a:lnTo>
                    <a:lnTo>
                      <a:pt x="368" y="562"/>
                    </a:lnTo>
                    <a:lnTo>
                      <a:pt x="364" y="560"/>
                    </a:lnTo>
                    <a:lnTo>
                      <a:pt x="362" y="556"/>
                    </a:lnTo>
                    <a:lnTo>
                      <a:pt x="360" y="552"/>
                    </a:lnTo>
                    <a:lnTo>
                      <a:pt x="360" y="548"/>
                    </a:lnTo>
                    <a:lnTo>
                      <a:pt x="362" y="544"/>
                    </a:lnTo>
                    <a:lnTo>
                      <a:pt x="366" y="540"/>
                    </a:lnTo>
                    <a:lnTo>
                      <a:pt x="370" y="538"/>
                    </a:lnTo>
                    <a:lnTo>
                      <a:pt x="376" y="536"/>
                    </a:lnTo>
                    <a:lnTo>
                      <a:pt x="382" y="538"/>
                    </a:lnTo>
                    <a:lnTo>
                      <a:pt x="388" y="540"/>
                    </a:lnTo>
                    <a:lnTo>
                      <a:pt x="398" y="548"/>
                    </a:lnTo>
                    <a:lnTo>
                      <a:pt x="400" y="560"/>
                    </a:lnTo>
                    <a:lnTo>
                      <a:pt x="400" y="574"/>
                    </a:lnTo>
                    <a:lnTo>
                      <a:pt x="402" y="586"/>
                    </a:lnTo>
                    <a:lnTo>
                      <a:pt x="404" y="596"/>
                    </a:lnTo>
                    <a:lnTo>
                      <a:pt x="414" y="604"/>
                    </a:lnTo>
                    <a:lnTo>
                      <a:pt x="426" y="606"/>
                    </a:lnTo>
                    <a:lnTo>
                      <a:pt x="438" y="604"/>
                    </a:lnTo>
                    <a:lnTo>
                      <a:pt x="448" y="600"/>
                    </a:lnTo>
                    <a:lnTo>
                      <a:pt x="458" y="602"/>
                    </a:lnTo>
                    <a:lnTo>
                      <a:pt x="466" y="610"/>
                    </a:lnTo>
                    <a:lnTo>
                      <a:pt x="470" y="608"/>
                    </a:lnTo>
                    <a:lnTo>
                      <a:pt x="474" y="606"/>
                    </a:lnTo>
                    <a:lnTo>
                      <a:pt x="478" y="604"/>
                    </a:lnTo>
                    <a:lnTo>
                      <a:pt x="484" y="620"/>
                    </a:lnTo>
                    <a:lnTo>
                      <a:pt x="478" y="638"/>
                    </a:lnTo>
                    <a:lnTo>
                      <a:pt x="468" y="652"/>
                    </a:lnTo>
                    <a:lnTo>
                      <a:pt x="452" y="664"/>
                    </a:lnTo>
                    <a:lnTo>
                      <a:pt x="438" y="672"/>
                    </a:lnTo>
                    <a:lnTo>
                      <a:pt x="420" y="674"/>
                    </a:lnTo>
                    <a:lnTo>
                      <a:pt x="404" y="672"/>
                    </a:lnTo>
                    <a:lnTo>
                      <a:pt x="390" y="666"/>
                    </a:lnTo>
                    <a:lnTo>
                      <a:pt x="376" y="660"/>
                    </a:lnTo>
                    <a:lnTo>
                      <a:pt x="362" y="654"/>
                    </a:lnTo>
                    <a:lnTo>
                      <a:pt x="346" y="654"/>
                    </a:lnTo>
                    <a:lnTo>
                      <a:pt x="342" y="664"/>
                    </a:lnTo>
                    <a:lnTo>
                      <a:pt x="332" y="668"/>
                    </a:lnTo>
                    <a:lnTo>
                      <a:pt x="320" y="666"/>
                    </a:lnTo>
                    <a:lnTo>
                      <a:pt x="306" y="662"/>
                    </a:lnTo>
                    <a:lnTo>
                      <a:pt x="290" y="656"/>
                    </a:lnTo>
                    <a:lnTo>
                      <a:pt x="276" y="648"/>
                    </a:lnTo>
                    <a:lnTo>
                      <a:pt x="264" y="644"/>
                    </a:lnTo>
                    <a:lnTo>
                      <a:pt x="254" y="642"/>
                    </a:lnTo>
                    <a:lnTo>
                      <a:pt x="250" y="622"/>
                    </a:lnTo>
                    <a:lnTo>
                      <a:pt x="252" y="604"/>
                    </a:lnTo>
                    <a:lnTo>
                      <a:pt x="254" y="608"/>
                    </a:lnTo>
                    <a:lnTo>
                      <a:pt x="254" y="602"/>
                    </a:lnTo>
                    <a:lnTo>
                      <a:pt x="254" y="598"/>
                    </a:lnTo>
                    <a:lnTo>
                      <a:pt x="254" y="592"/>
                    </a:lnTo>
                    <a:lnTo>
                      <a:pt x="236" y="590"/>
                    </a:lnTo>
                    <a:lnTo>
                      <a:pt x="214" y="590"/>
                    </a:lnTo>
                    <a:lnTo>
                      <a:pt x="194" y="590"/>
                    </a:lnTo>
                    <a:lnTo>
                      <a:pt x="174" y="592"/>
                    </a:lnTo>
                    <a:lnTo>
                      <a:pt x="162" y="594"/>
                    </a:lnTo>
                    <a:lnTo>
                      <a:pt x="156" y="596"/>
                    </a:lnTo>
                    <a:lnTo>
                      <a:pt x="148" y="602"/>
                    </a:lnTo>
                    <a:lnTo>
                      <a:pt x="140" y="606"/>
                    </a:lnTo>
                    <a:lnTo>
                      <a:pt x="126" y="608"/>
                    </a:lnTo>
                    <a:lnTo>
                      <a:pt x="114" y="604"/>
                    </a:lnTo>
                    <a:lnTo>
                      <a:pt x="104" y="606"/>
                    </a:lnTo>
                    <a:lnTo>
                      <a:pt x="102" y="608"/>
                    </a:lnTo>
                    <a:lnTo>
                      <a:pt x="98" y="612"/>
                    </a:lnTo>
                    <a:lnTo>
                      <a:pt x="96" y="618"/>
                    </a:lnTo>
                    <a:lnTo>
                      <a:pt x="92" y="624"/>
                    </a:lnTo>
                    <a:lnTo>
                      <a:pt x="90" y="628"/>
                    </a:lnTo>
                    <a:lnTo>
                      <a:pt x="88" y="632"/>
                    </a:lnTo>
                    <a:lnTo>
                      <a:pt x="84" y="638"/>
                    </a:lnTo>
                    <a:lnTo>
                      <a:pt x="78" y="642"/>
                    </a:lnTo>
                    <a:lnTo>
                      <a:pt x="74" y="646"/>
                    </a:lnTo>
                    <a:lnTo>
                      <a:pt x="72" y="652"/>
                    </a:lnTo>
                    <a:lnTo>
                      <a:pt x="68" y="658"/>
                    </a:lnTo>
                    <a:lnTo>
                      <a:pt x="58" y="676"/>
                    </a:lnTo>
                    <a:lnTo>
                      <a:pt x="46" y="690"/>
                    </a:lnTo>
                    <a:lnTo>
                      <a:pt x="32" y="708"/>
                    </a:lnTo>
                    <a:lnTo>
                      <a:pt x="20" y="726"/>
                    </a:lnTo>
                    <a:lnTo>
                      <a:pt x="8" y="746"/>
                    </a:lnTo>
                    <a:lnTo>
                      <a:pt x="2" y="766"/>
                    </a:lnTo>
                    <a:lnTo>
                      <a:pt x="2" y="790"/>
                    </a:lnTo>
                    <a:lnTo>
                      <a:pt x="4" y="812"/>
                    </a:lnTo>
                    <a:lnTo>
                      <a:pt x="4" y="832"/>
                    </a:lnTo>
                    <a:lnTo>
                      <a:pt x="2" y="848"/>
                    </a:lnTo>
                    <a:lnTo>
                      <a:pt x="0" y="864"/>
                    </a:lnTo>
                    <a:lnTo>
                      <a:pt x="4" y="880"/>
                    </a:lnTo>
                    <a:lnTo>
                      <a:pt x="16" y="898"/>
                    </a:lnTo>
                    <a:lnTo>
                      <a:pt x="30" y="920"/>
                    </a:lnTo>
                    <a:lnTo>
                      <a:pt x="48" y="942"/>
                    </a:lnTo>
                    <a:lnTo>
                      <a:pt x="64" y="960"/>
                    </a:lnTo>
                    <a:lnTo>
                      <a:pt x="80" y="972"/>
                    </a:lnTo>
                    <a:lnTo>
                      <a:pt x="96" y="978"/>
                    </a:lnTo>
                    <a:lnTo>
                      <a:pt x="112" y="982"/>
                    </a:lnTo>
                    <a:lnTo>
                      <a:pt x="126" y="978"/>
                    </a:lnTo>
                    <a:lnTo>
                      <a:pt x="130" y="976"/>
                    </a:lnTo>
                    <a:lnTo>
                      <a:pt x="132" y="972"/>
                    </a:lnTo>
                    <a:lnTo>
                      <a:pt x="134" y="968"/>
                    </a:lnTo>
                    <a:lnTo>
                      <a:pt x="138" y="962"/>
                    </a:lnTo>
                    <a:lnTo>
                      <a:pt x="140" y="960"/>
                    </a:lnTo>
                    <a:lnTo>
                      <a:pt x="146" y="958"/>
                    </a:lnTo>
                    <a:lnTo>
                      <a:pt x="150" y="958"/>
                    </a:lnTo>
                    <a:lnTo>
                      <a:pt x="156" y="958"/>
                    </a:lnTo>
                    <a:lnTo>
                      <a:pt x="162" y="958"/>
                    </a:lnTo>
                    <a:lnTo>
                      <a:pt x="174" y="952"/>
                    </a:lnTo>
                    <a:lnTo>
                      <a:pt x="186" y="944"/>
                    </a:lnTo>
                    <a:lnTo>
                      <a:pt x="198" y="942"/>
                    </a:lnTo>
                    <a:lnTo>
                      <a:pt x="210" y="948"/>
                    </a:lnTo>
                    <a:lnTo>
                      <a:pt x="218" y="962"/>
                    </a:lnTo>
                    <a:lnTo>
                      <a:pt x="220" y="976"/>
                    </a:lnTo>
                    <a:lnTo>
                      <a:pt x="230" y="972"/>
                    </a:lnTo>
                    <a:lnTo>
                      <a:pt x="240" y="968"/>
                    </a:lnTo>
                    <a:lnTo>
                      <a:pt x="250" y="960"/>
                    </a:lnTo>
                    <a:lnTo>
                      <a:pt x="250" y="980"/>
                    </a:lnTo>
                    <a:lnTo>
                      <a:pt x="250" y="998"/>
                    </a:lnTo>
                    <a:lnTo>
                      <a:pt x="246" y="1018"/>
                    </a:lnTo>
                    <a:lnTo>
                      <a:pt x="244" y="1032"/>
                    </a:lnTo>
                    <a:lnTo>
                      <a:pt x="248" y="1044"/>
                    </a:lnTo>
                    <a:lnTo>
                      <a:pt x="254" y="1056"/>
                    </a:lnTo>
                    <a:lnTo>
                      <a:pt x="264" y="1072"/>
                    </a:lnTo>
                    <a:lnTo>
                      <a:pt x="270" y="1086"/>
                    </a:lnTo>
                    <a:lnTo>
                      <a:pt x="272" y="1096"/>
                    </a:lnTo>
                    <a:lnTo>
                      <a:pt x="270" y="1108"/>
                    </a:lnTo>
                    <a:lnTo>
                      <a:pt x="268" y="1120"/>
                    </a:lnTo>
                    <a:lnTo>
                      <a:pt x="268" y="1134"/>
                    </a:lnTo>
                    <a:lnTo>
                      <a:pt x="270" y="1154"/>
                    </a:lnTo>
                    <a:lnTo>
                      <a:pt x="272" y="1174"/>
                    </a:lnTo>
                    <a:lnTo>
                      <a:pt x="270" y="1194"/>
                    </a:lnTo>
                    <a:lnTo>
                      <a:pt x="272" y="1222"/>
                    </a:lnTo>
                    <a:lnTo>
                      <a:pt x="280" y="1254"/>
                    </a:lnTo>
                    <a:lnTo>
                      <a:pt x="290" y="1284"/>
                    </a:lnTo>
                    <a:lnTo>
                      <a:pt x="300" y="1314"/>
                    </a:lnTo>
                    <a:lnTo>
                      <a:pt x="310" y="1346"/>
                    </a:lnTo>
                    <a:lnTo>
                      <a:pt x="318" y="1380"/>
                    </a:lnTo>
                    <a:lnTo>
                      <a:pt x="322" y="1416"/>
                    </a:lnTo>
                    <a:lnTo>
                      <a:pt x="346" y="1412"/>
                    </a:lnTo>
                    <a:lnTo>
                      <a:pt x="366" y="1404"/>
                    </a:lnTo>
                    <a:lnTo>
                      <a:pt x="382" y="1394"/>
                    </a:lnTo>
                    <a:lnTo>
                      <a:pt x="400" y="1382"/>
                    </a:lnTo>
                    <a:lnTo>
                      <a:pt x="418" y="1370"/>
                    </a:lnTo>
                    <a:lnTo>
                      <a:pt x="424" y="1366"/>
                    </a:lnTo>
                    <a:lnTo>
                      <a:pt x="430" y="1364"/>
                    </a:lnTo>
                    <a:lnTo>
                      <a:pt x="436" y="1360"/>
                    </a:lnTo>
                    <a:lnTo>
                      <a:pt x="440" y="1358"/>
                    </a:lnTo>
                    <a:lnTo>
                      <a:pt x="442" y="1354"/>
                    </a:lnTo>
                    <a:lnTo>
                      <a:pt x="446" y="1350"/>
                    </a:lnTo>
                    <a:lnTo>
                      <a:pt x="448" y="1342"/>
                    </a:lnTo>
                    <a:lnTo>
                      <a:pt x="448" y="1326"/>
                    </a:lnTo>
                    <a:lnTo>
                      <a:pt x="446" y="1310"/>
                    </a:lnTo>
                    <a:lnTo>
                      <a:pt x="446" y="1294"/>
                    </a:lnTo>
                    <a:lnTo>
                      <a:pt x="458" y="1292"/>
                    </a:lnTo>
                    <a:lnTo>
                      <a:pt x="466" y="1286"/>
                    </a:lnTo>
                    <a:lnTo>
                      <a:pt x="468" y="1276"/>
                    </a:lnTo>
                    <a:lnTo>
                      <a:pt x="468" y="1264"/>
                    </a:lnTo>
                    <a:lnTo>
                      <a:pt x="466" y="1252"/>
                    </a:lnTo>
                    <a:lnTo>
                      <a:pt x="466" y="1240"/>
                    </a:lnTo>
                    <a:lnTo>
                      <a:pt x="468" y="1224"/>
                    </a:lnTo>
                    <a:lnTo>
                      <a:pt x="476" y="1214"/>
                    </a:lnTo>
                    <a:lnTo>
                      <a:pt x="486" y="1208"/>
                    </a:lnTo>
                    <a:lnTo>
                      <a:pt x="496" y="1204"/>
                    </a:lnTo>
                    <a:lnTo>
                      <a:pt x="508" y="1200"/>
                    </a:lnTo>
                    <a:lnTo>
                      <a:pt x="518" y="1192"/>
                    </a:lnTo>
                    <a:lnTo>
                      <a:pt x="526" y="1180"/>
                    </a:lnTo>
                    <a:lnTo>
                      <a:pt x="530" y="1160"/>
                    </a:lnTo>
                    <a:lnTo>
                      <a:pt x="526" y="1140"/>
                    </a:lnTo>
                    <a:lnTo>
                      <a:pt x="518" y="1118"/>
                    </a:lnTo>
                    <a:lnTo>
                      <a:pt x="508" y="1096"/>
                    </a:lnTo>
                    <a:lnTo>
                      <a:pt x="504" y="1076"/>
                    </a:lnTo>
                    <a:lnTo>
                      <a:pt x="506" y="1056"/>
                    </a:lnTo>
                    <a:lnTo>
                      <a:pt x="516" y="1038"/>
                    </a:lnTo>
                    <a:lnTo>
                      <a:pt x="530" y="1020"/>
                    </a:lnTo>
                    <a:lnTo>
                      <a:pt x="548" y="1002"/>
                    </a:lnTo>
                    <a:lnTo>
                      <a:pt x="564" y="986"/>
                    </a:lnTo>
                    <a:lnTo>
                      <a:pt x="580" y="970"/>
                    </a:lnTo>
                    <a:lnTo>
                      <a:pt x="586" y="960"/>
                    </a:lnTo>
                    <a:lnTo>
                      <a:pt x="596" y="948"/>
                    </a:lnTo>
                    <a:lnTo>
                      <a:pt x="606" y="932"/>
                    </a:lnTo>
                    <a:lnTo>
                      <a:pt x="616" y="918"/>
                    </a:lnTo>
                    <a:lnTo>
                      <a:pt x="620" y="904"/>
                    </a:lnTo>
                    <a:lnTo>
                      <a:pt x="618" y="892"/>
                    </a:lnTo>
                    <a:lnTo>
                      <a:pt x="608" y="884"/>
                    </a:lnTo>
                    <a:lnTo>
                      <a:pt x="594" y="882"/>
                    </a:lnTo>
                    <a:lnTo>
                      <a:pt x="580" y="886"/>
                    </a:lnTo>
                    <a:lnTo>
                      <a:pt x="564" y="892"/>
                    </a:lnTo>
                    <a:lnTo>
                      <a:pt x="550" y="894"/>
                    </a:lnTo>
                    <a:lnTo>
                      <a:pt x="536" y="890"/>
                    </a:lnTo>
                    <a:lnTo>
                      <a:pt x="534" y="888"/>
                    </a:lnTo>
                    <a:lnTo>
                      <a:pt x="532" y="884"/>
                    </a:lnTo>
                    <a:lnTo>
                      <a:pt x="530" y="878"/>
                    </a:lnTo>
                    <a:lnTo>
                      <a:pt x="530" y="874"/>
                    </a:lnTo>
                    <a:lnTo>
                      <a:pt x="528" y="870"/>
                    </a:lnTo>
                    <a:lnTo>
                      <a:pt x="524" y="862"/>
                    </a:lnTo>
                    <a:lnTo>
                      <a:pt x="518" y="856"/>
                    </a:lnTo>
                    <a:lnTo>
                      <a:pt x="514" y="850"/>
                    </a:lnTo>
                    <a:lnTo>
                      <a:pt x="504" y="830"/>
                    </a:lnTo>
                    <a:lnTo>
                      <a:pt x="496" y="810"/>
                    </a:lnTo>
                    <a:lnTo>
                      <a:pt x="488" y="794"/>
                    </a:lnTo>
                    <a:lnTo>
                      <a:pt x="478" y="780"/>
                    </a:lnTo>
                    <a:lnTo>
                      <a:pt x="468" y="766"/>
                    </a:lnTo>
                    <a:lnTo>
                      <a:pt x="462" y="742"/>
                    </a:lnTo>
                    <a:lnTo>
                      <a:pt x="456" y="718"/>
                    </a:lnTo>
                    <a:lnTo>
                      <a:pt x="446" y="694"/>
                    </a:lnTo>
                    <a:lnTo>
                      <a:pt x="458" y="688"/>
                    </a:lnTo>
                    <a:lnTo>
                      <a:pt x="468" y="690"/>
                    </a:lnTo>
                    <a:lnTo>
                      <a:pt x="474" y="698"/>
                    </a:lnTo>
                    <a:lnTo>
                      <a:pt x="480" y="708"/>
                    </a:lnTo>
                    <a:lnTo>
                      <a:pt x="484" y="720"/>
                    </a:lnTo>
                    <a:lnTo>
                      <a:pt x="502" y="750"/>
                    </a:lnTo>
                    <a:lnTo>
                      <a:pt x="518" y="780"/>
                    </a:lnTo>
                    <a:lnTo>
                      <a:pt x="520" y="788"/>
                    </a:lnTo>
                    <a:lnTo>
                      <a:pt x="520" y="794"/>
                    </a:lnTo>
                    <a:lnTo>
                      <a:pt x="520" y="800"/>
                    </a:lnTo>
                    <a:lnTo>
                      <a:pt x="522" y="806"/>
                    </a:lnTo>
                    <a:lnTo>
                      <a:pt x="524" y="810"/>
                    </a:lnTo>
                    <a:lnTo>
                      <a:pt x="526" y="814"/>
                    </a:lnTo>
                    <a:lnTo>
                      <a:pt x="528" y="818"/>
                    </a:lnTo>
                    <a:lnTo>
                      <a:pt x="532" y="824"/>
                    </a:lnTo>
                    <a:lnTo>
                      <a:pt x="540" y="850"/>
                    </a:lnTo>
                    <a:lnTo>
                      <a:pt x="548" y="876"/>
                    </a:lnTo>
                    <a:lnTo>
                      <a:pt x="590" y="856"/>
                    </a:lnTo>
                    <a:lnTo>
                      <a:pt x="634" y="830"/>
                    </a:lnTo>
                    <a:lnTo>
                      <a:pt x="672" y="800"/>
                    </a:lnTo>
                    <a:lnTo>
                      <a:pt x="684" y="790"/>
                    </a:lnTo>
                    <a:lnTo>
                      <a:pt x="692" y="778"/>
                    </a:lnTo>
                    <a:lnTo>
                      <a:pt x="694" y="766"/>
                    </a:lnTo>
                    <a:lnTo>
                      <a:pt x="686" y="752"/>
                    </a:lnTo>
                    <a:lnTo>
                      <a:pt x="678" y="746"/>
                    </a:lnTo>
                    <a:lnTo>
                      <a:pt x="670" y="742"/>
                    </a:lnTo>
                    <a:lnTo>
                      <a:pt x="664" y="740"/>
                    </a:lnTo>
                    <a:lnTo>
                      <a:pt x="660" y="732"/>
                    </a:lnTo>
                    <a:lnTo>
                      <a:pt x="656" y="720"/>
                    </a:lnTo>
                    <a:lnTo>
                      <a:pt x="652" y="718"/>
                    </a:lnTo>
                    <a:lnTo>
                      <a:pt x="646" y="718"/>
                    </a:lnTo>
                    <a:lnTo>
                      <a:pt x="644" y="718"/>
                    </a:lnTo>
                    <a:lnTo>
                      <a:pt x="642" y="720"/>
                    </a:lnTo>
                    <a:lnTo>
                      <a:pt x="638" y="724"/>
                    </a:lnTo>
                    <a:lnTo>
                      <a:pt x="636" y="728"/>
                    </a:lnTo>
                    <a:lnTo>
                      <a:pt x="634" y="732"/>
                    </a:lnTo>
                    <a:lnTo>
                      <a:pt x="632" y="734"/>
                    </a:lnTo>
                    <a:lnTo>
                      <a:pt x="630" y="738"/>
                    </a:lnTo>
                    <a:lnTo>
                      <a:pt x="626" y="740"/>
                    </a:lnTo>
                    <a:lnTo>
                      <a:pt x="612" y="726"/>
                    </a:lnTo>
                    <a:lnTo>
                      <a:pt x="596" y="712"/>
                    </a:lnTo>
                    <a:lnTo>
                      <a:pt x="584" y="696"/>
                    </a:lnTo>
                    <a:lnTo>
                      <a:pt x="576" y="676"/>
                    </a:lnTo>
                    <a:lnTo>
                      <a:pt x="590" y="672"/>
                    </a:lnTo>
                    <a:lnTo>
                      <a:pt x="600" y="676"/>
                    </a:lnTo>
                    <a:lnTo>
                      <a:pt x="608" y="684"/>
                    </a:lnTo>
                    <a:lnTo>
                      <a:pt x="614" y="694"/>
                    </a:lnTo>
                    <a:lnTo>
                      <a:pt x="620" y="704"/>
                    </a:lnTo>
                    <a:lnTo>
                      <a:pt x="630" y="710"/>
                    </a:lnTo>
                    <a:lnTo>
                      <a:pt x="642" y="712"/>
                    </a:lnTo>
                    <a:lnTo>
                      <a:pt x="656" y="708"/>
                    </a:lnTo>
                    <a:lnTo>
                      <a:pt x="668" y="706"/>
                    </a:lnTo>
                    <a:lnTo>
                      <a:pt x="672" y="720"/>
                    </a:lnTo>
                    <a:lnTo>
                      <a:pt x="680" y="726"/>
                    </a:lnTo>
                    <a:lnTo>
                      <a:pt x="690" y="728"/>
                    </a:lnTo>
                    <a:lnTo>
                      <a:pt x="704" y="726"/>
                    </a:lnTo>
                    <a:lnTo>
                      <a:pt x="718" y="724"/>
                    </a:lnTo>
                    <a:lnTo>
                      <a:pt x="730" y="724"/>
                    </a:lnTo>
                    <a:lnTo>
                      <a:pt x="736" y="724"/>
                    </a:lnTo>
                    <a:lnTo>
                      <a:pt x="740" y="726"/>
                    </a:lnTo>
                    <a:lnTo>
                      <a:pt x="742" y="726"/>
                    </a:lnTo>
                    <a:lnTo>
                      <a:pt x="744" y="726"/>
                    </a:lnTo>
                    <a:lnTo>
                      <a:pt x="744" y="728"/>
                    </a:lnTo>
                    <a:lnTo>
                      <a:pt x="744" y="730"/>
                    </a:lnTo>
                    <a:lnTo>
                      <a:pt x="746" y="732"/>
                    </a:lnTo>
                    <a:lnTo>
                      <a:pt x="748" y="736"/>
                    </a:lnTo>
                    <a:lnTo>
                      <a:pt x="750" y="742"/>
                    </a:lnTo>
                    <a:lnTo>
                      <a:pt x="760" y="752"/>
                    </a:lnTo>
                    <a:lnTo>
                      <a:pt x="772" y="760"/>
                    </a:lnTo>
                    <a:lnTo>
                      <a:pt x="786" y="760"/>
                    </a:lnTo>
                    <a:lnTo>
                      <a:pt x="786" y="766"/>
                    </a:lnTo>
                    <a:lnTo>
                      <a:pt x="784" y="770"/>
                    </a:lnTo>
                    <a:lnTo>
                      <a:pt x="780" y="774"/>
                    </a:lnTo>
                    <a:lnTo>
                      <a:pt x="776" y="776"/>
                    </a:lnTo>
                    <a:lnTo>
                      <a:pt x="780" y="780"/>
                    </a:lnTo>
                    <a:lnTo>
                      <a:pt x="786" y="784"/>
                    </a:lnTo>
                    <a:lnTo>
                      <a:pt x="792" y="784"/>
                    </a:lnTo>
                    <a:lnTo>
                      <a:pt x="800" y="786"/>
                    </a:lnTo>
                    <a:lnTo>
                      <a:pt x="800" y="810"/>
                    </a:lnTo>
                    <a:lnTo>
                      <a:pt x="804" y="834"/>
                    </a:lnTo>
                    <a:lnTo>
                      <a:pt x="812" y="858"/>
                    </a:lnTo>
                    <a:lnTo>
                      <a:pt x="822" y="874"/>
                    </a:lnTo>
                    <a:lnTo>
                      <a:pt x="832" y="892"/>
                    </a:lnTo>
                    <a:lnTo>
                      <a:pt x="840" y="910"/>
                    </a:lnTo>
                    <a:lnTo>
                      <a:pt x="844" y="928"/>
                    </a:lnTo>
                    <a:lnTo>
                      <a:pt x="848" y="926"/>
                    </a:lnTo>
                    <a:lnTo>
                      <a:pt x="852" y="924"/>
                    </a:lnTo>
                    <a:lnTo>
                      <a:pt x="854" y="922"/>
                    </a:lnTo>
                    <a:lnTo>
                      <a:pt x="858" y="916"/>
                    </a:lnTo>
                    <a:lnTo>
                      <a:pt x="856" y="928"/>
                    </a:lnTo>
                    <a:lnTo>
                      <a:pt x="858" y="938"/>
                    </a:lnTo>
                    <a:lnTo>
                      <a:pt x="864" y="950"/>
                    </a:lnTo>
                    <a:lnTo>
                      <a:pt x="874" y="958"/>
                    </a:lnTo>
                    <a:lnTo>
                      <a:pt x="876" y="942"/>
                    </a:lnTo>
                    <a:lnTo>
                      <a:pt x="872" y="926"/>
                    </a:lnTo>
                    <a:lnTo>
                      <a:pt x="866" y="910"/>
                    </a:lnTo>
                    <a:lnTo>
                      <a:pt x="864" y="890"/>
                    </a:lnTo>
                    <a:lnTo>
                      <a:pt x="864" y="870"/>
                    </a:lnTo>
                    <a:lnTo>
                      <a:pt x="866" y="850"/>
                    </a:lnTo>
                    <a:lnTo>
                      <a:pt x="866" y="836"/>
                    </a:lnTo>
                    <a:lnTo>
                      <a:pt x="870" y="830"/>
                    </a:lnTo>
                    <a:lnTo>
                      <a:pt x="874" y="826"/>
                    </a:lnTo>
                    <a:lnTo>
                      <a:pt x="884" y="824"/>
                    </a:lnTo>
                    <a:lnTo>
                      <a:pt x="896" y="818"/>
                    </a:lnTo>
                    <a:lnTo>
                      <a:pt x="908" y="806"/>
                    </a:lnTo>
                    <a:lnTo>
                      <a:pt x="918" y="792"/>
                    </a:lnTo>
                    <a:lnTo>
                      <a:pt x="930" y="780"/>
                    </a:lnTo>
                    <a:lnTo>
                      <a:pt x="932" y="776"/>
                    </a:lnTo>
                    <a:lnTo>
                      <a:pt x="938" y="772"/>
                    </a:lnTo>
                    <a:lnTo>
                      <a:pt x="944" y="766"/>
                    </a:lnTo>
                    <a:lnTo>
                      <a:pt x="948" y="762"/>
                    </a:lnTo>
                    <a:lnTo>
                      <a:pt x="954" y="758"/>
                    </a:lnTo>
                    <a:lnTo>
                      <a:pt x="958" y="756"/>
                    </a:lnTo>
                    <a:lnTo>
                      <a:pt x="964" y="754"/>
                    </a:lnTo>
                    <a:lnTo>
                      <a:pt x="968" y="754"/>
                    </a:lnTo>
                    <a:lnTo>
                      <a:pt x="970" y="754"/>
                    </a:lnTo>
                    <a:lnTo>
                      <a:pt x="972" y="756"/>
                    </a:lnTo>
                    <a:lnTo>
                      <a:pt x="974" y="760"/>
                    </a:lnTo>
                    <a:lnTo>
                      <a:pt x="974" y="762"/>
                    </a:lnTo>
                    <a:lnTo>
                      <a:pt x="974" y="766"/>
                    </a:lnTo>
                    <a:lnTo>
                      <a:pt x="974" y="772"/>
                    </a:lnTo>
                    <a:lnTo>
                      <a:pt x="974" y="776"/>
                    </a:lnTo>
                    <a:lnTo>
                      <a:pt x="976" y="780"/>
                    </a:lnTo>
                    <a:lnTo>
                      <a:pt x="982" y="792"/>
                    </a:lnTo>
                    <a:lnTo>
                      <a:pt x="988" y="800"/>
                    </a:lnTo>
                    <a:lnTo>
                      <a:pt x="994" y="810"/>
                    </a:lnTo>
                    <a:lnTo>
                      <a:pt x="998" y="820"/>
                    </a:lnTo>
                    <a:lnTo>
                      <a:pt x="996" y="834"/>
                    </a:lnTo>
                    <a:lnTo>
                      <a:pt x="1004" y="834"/>
                    </a:lnTo>
                    <a:lnTo>
                      <a:pt x="1012" y="832"/>
                    </a:lnTo>
                    <a:lnTo>
                      <a:pt x="1018" y="828"/>
                    </a:lnTo>
                    <a:lnTo>
                      <a:pt x="1020" y="850"/>
                    </a:lnTo>
                    <a:lnTo>
                      <a:pt x="1026" y="868"/>
                    </a:lnTo>
                    <a:lnTo>
                      <a:pt x="1032" y="888"/>
                    </a:lnTo>
                    <a:lnTo>
                      <a:pt x="1032" y="902"/>
                    </a:lnTo>
                    <a:lnTo>
                      <a:pt x="1032" y="916"/>
                    </a:lnTo>
                    <a:lnTo>
                      <a:pt x="1034" y="930"/>
                    </a:lnTo>
                    <a:lnTo>
                      <a:pt x="1038" y="936"/>
                    </a:lnTo>
                    <a:lnTo>
                      <a:pt x="1042" y="940"/>
                    </a:lnTo>
                    <a:lnTo>
                      <a:pt x="1048" y="946"/>
                    </a:lnTo>
                    <a:lnTo>
                      <a:pt x="1052" y="950"/>
                    </a:lnTo>
                    <a:lnTo>
                      <a:pt x="1054" y="956"/>
                    </a:lnTo>
                    <a:lnTo>
                      <a:pt x="1056" y="962"/>
                    </a:lnTo>
                    <a:lnTo>
                      <a:pt x="1056" y="970"/>
                    </a:lnTo>
                    <a:lnTo>
                      <a:pt x="1058" y="976"/>
                    </a:lnTo>
                    <a:lnTo>
                      <a:pt x="1058" y="980"/>
                    </a:lnTo>
                    <a:lnTo>
                      <a:pt x="1060" y="986"/>
                    </a:lnTo>
                    <a:lnTo>
                      <a:pt x="1062" y="990"/>
                    </a:lnTo>
                    <a:lnTo>
                      <a:pt x="1064" y="994"/>
                    </a:lnTo>
                    <a:lnTo>
                      <a:pt x="1068" y="996"/>
                    </a:lnTo>
                    <a:lnTo>
                      <a:pt x="1074" y="998"/>
                    </a:lnTo>
                    <a:lnTo>
                      <a:pt x="1080" y="996"/>
                    </a:lnTo>
                    <a:lnTo>
                      <a:pt x="1080" y="980"/>
                    </a:lnTo>
                    <a:lnTo>
                      <a:pt x="1074" y="966"/>
                    </a:lnTo>
                    <a:lnTo>
                      <a:pt x="1064" y="954"/>
                    </a:lnTo>
                    <a:lnTo>
                      <a:pt x="1054" y="942"/>
                    </a:lnTo>
                    <a:lnTo>
                      <a:pt x="1048" y="928"/>
                    </a:lnTo>
                    <a:lnTo>
                      <a:pt x="1042" y="908"/>
                    </a:lnTo>
                    <a:lnTo>
                      <a:pt x="1042" y="886"/>
                    </a:lnTo>
                    <a:lnTo>
                      <a:pt x="1044" y="866"/>
                    </a:lnTo>
                    <a:lnTo>
                      <a:pt x="1056" y="864"/>
                    </a:lnTo>
                    <a:lnTo>
                      <a:pt x="1066" y="870"/>
                    </a:lnTo>
                    <a:lnTo>
                      <a:pt x="1074" y="880"/>
                    </a:lnTo>
                    <a:lnTo>
                      <a:pt x="1080" y="894"/>
                    </a:lnTo>
                    <a:lnTo>
                      <a:pt x="1086" y="906"/>
                    </a:lnTo>
                    <a:lnTo>
                      <a:pt x="1090" y="918"/>
                    </a:lnTo>
                    <a:lnTo>
                      <a:pt x="1104" y="902"/>
                    </a:lnTo>
                    <a:lnTo>
                      <a:pt x="1114" y="884"/>
                    </a:lnTo>
                    <a:lnTo>
                      <a:pt x="1118" y="862"/>
                    </a:lnTo>
                    <a:lnTo>
                      <a:pt x="1112" y="842"/>
                    </a:lnTo>
                    <a:lnTo>
                      <a:pt x="1104" y="832"/>
                    </a:lnTo>
                    <a:lnTo>
                      <a:pt x="1096" y="824"/>
                    </a:lnTo>
                    <a:lnTo>
                      <a:pt x="1090" y="816"/>
                    </a:lnTo>
                    <a:lnTo>
                      <a:pt x="1090" y="804"/>
                    </a:lnTo>
                    <a:lnTo>
                      <a:pt x="1094" y="792"/>
                    </a:lnTo>
                    <a:lnTo>
                      <a:pt x="1104" y="782"/>
                    </a:lnTo>
                    <a:lnTo>
                      <a:pt x="1116" y="774"/>
                    </a:lnTo>
                    <a:lnTo>
                      <a:pt x="1128" y="768"/>
                    </a:lnTo>
                    <a:lnTo>
                      <a:pt x="1130" y="774"/>
                    </a:lnTo>
                    <a:lnTo>
                      <a:pt x="1128" y="784"/>
                    </a:lnTo>
                    <a:lnTo>
                      <a:pt x="1124" y="794"/>
                    </a:lnTo>
                    <a:lnTo>
                      <a:pt x="1120" y="804"/>
                    </a:lnTo>
                    <a:lnTo>
                      <a:pt x="1118" y="812"/>
                    </a:lnTo>
                    <a:lnTo>
                      <a:pt x="1118" y="818"/>
                    </a:lnTo>
                    <a:lnTo>
                      <a:pt x="1124" y="820"/>
                    </a:lnTo>
                    <a:lnTo>
                      <a:pt x="1134" y="818"/>
                    </a:lnTo>
                    <a:lnTo>
                      <a:pt x="1146" y="810"/>
                    </a:lnTo>
                    <a:lnTo>
                      <a:pt x="1148" y="800"/>
                    </a:lnTo>
                    <a:lnTo>
                      <a:pt x="1148" y="786"/>
                    </a:lnTo>
                    <a:lnTo>
                      <a:pt x="1148" y="774"/>
                    </a:lnTo>
                    <a:lnTo>
                      <a:pt x="1152" y="764"/>
                    </a:lnTo>
                    <a:lnTo>
                      <a:pt x="1160" y="756"/>
                    </a:lnTo>
                    <a:lnTo>
                      <a:pt x="1172" y="752"/>
                    </a:lnTo>
                    <a:lnTo>
                      <a:pt x="1184" y="750"/>
                    </a:lnTo>
                    <a:lnTo>
                      <a:pt x="1196" y="748"/>
                    </a:lnTo>
                    <a:lnTo>
                      <a:pt x="1208" y="742"/>
                    </a:lnTo>
                    <a:lnTo>
                      <a:pt x="1216" y="730"/>
                    </a:lnTo>
                    <a:lnTo>
                      <a:pt x="1218" y="716"/>
                    </a:lnTo>
                    <a:lnTo>
                      <a:pt x="1218" y="700"/>
                    </a:lnTo>
                    <a:lnTo>
                      <a:pt x="1224" y="688"/>
                    </a:lnTo>
                    <a:lnTo>
                      <a:pt x="1232" y="674"/>
                    </a:lnTo>
                    <a:lnTo>
                      <a:pt x="1232" y="660"/>
                    </a:lnTo>
                    <a:lnTo>
                      <a:pt x="1228" y="652"/>
                    </a:lnTo>
                    <a:lnTo>
                      <a:pt x="1222" y="644"/>
                    </a:lnTo>
                    <a:lnTo>
                      <a:pt x="1216" y="634"/>
                    </a:lnTo>
                    <a:lnTo>
                      <a:pt x="1212" y="624"/>
                    </a:lnTo>
                    <a:lnTo>
                      <a:pt x="1214" y="610"/>
                    </a:lnTo>
                    <a:lnTo>
                      <a:pt x="1222" y="598"/>
                    </a:lnTo>
                    <a:lnTo>
                      <a:pt x="1232" y="588"/>
                    </a:lnTo>
                    <a:lnTo>
                      <a:pt x="1222" y="586"/>
                    </a:lnTo>
                    <a:lnTo>
                      <a:pt x="1212" y="588"/>
                    </a:lnTo>
                    <a:lnTo>
                      <a:pt x="1204" y="590"/>
                    </a:lnTo>
                    <a:lnTo>
                      <a:pt x="1196" y="586"/>
                    </a:lnTo>
                    <a:lnTo>
                      <a:pt x="1194" y="576"/>
                    </a:lnTo>
                    <a:lnTo>
                      <a:pt x="1196" y="564"/>
                    </a:lnTo>
                    <a:lnTo>
                      <a:pt x="1206" y="552"/>
                    </a:lnTo>
                    <a:lnTo>
                      <a:pt x="1218" y="542"/>
                    </a:lnTo>
                    <a:lnTo>
                      <a:pt x="1230" y="536"/>
                    </a:lnTo>
                    <a:lnTo>
                      <a:pt x="1242" y="534"/>
                    </a:lnTo>
                    <a:lnTo>
                      <a:pt x="1242" y="542"/>
                    </a:lnTo>
                    <a:lnTo>
                      <a:pt x="1240" y="548"/>
                    </a:lnTo>
                    <a:lnTo>
                      <a:pt x="1236" y="556"/>
                    </a:lnTo>
                    <a:lnTo>
                      <a:pt x="1232" y="562"/>
                    </a:lnTo>
                    <a:lnTo>
                      <a:pt x="1238" y="562"/>
                    </a:lnTo>
                    <a:lnTo>
                      <a:pt x="1248" y="560"/>
                    </a:lnTo>
                    <a:lnTo>
                      <a:pt x="1256" y="558"/>
                    </a:lnTo>
                    <a:lnTo>
                      <a:pt x="1264" y="558"/>
                    </a:lnTo>
                    <a:lnTo>
                      <a:pt x="1270" y="560"/>
                    </a:lnTo>
                    <a:lnTo>
                      <a:pt x="1272" y="566"/>
                    </a:lnTo>
                    <a:lnTo>
                      <a:pt x="1268" y="578"/>
                    </a:lnTo>
                    <a:lnTo>
                      <a:pt x="1280" y="582"/>
                    </a:lnTo>
                    <a:lnTo>
                      <a:pt x="1282" y="590"/>
                    </a:lnTo>
                    <a:lnTo>
                      <a:pt x="1282" y="600"/>
                    </a:lnTo>
                    <a:lnTo>
                      <a:pt x="1276" y="610"/>
                    </a:lnTo>
                    <a:lnTo>
                      <a:pt x="1272" y="620"/>
                    </a:lnTo>
                    <a:lnTo>
                      <a:pt x="1270" y="628"/>
                    </a:lnTo>
                    <a:lnTo>
                      <a:pt x="1278" y="626"/>
                    </a:lnTo>
                    <a:lnTo>
                      <a:pt x="1284" y="624"/>
                    </a:lnTo>
                    <a:lnTo>
                      <a:pt x="1292" y="618"/>
                    </a:lnTo>
                    <a:lnTo>
                      <a:pt x="1296" y="610"/>
                    </a:lnTo>
                    <a:lnTo>
                      <a:pt x="1300" y="600"/>
                    </a:lnTo>
                    <a:lnTo>
                      <a:pt x="1300" y="592"/>
                    </a:lnTo>
                    <a:lnTo>
                      <a:pt x="1296" y="588"/>
                    </a:lnTo>
                    <a:lnTo>
                      <a:pt x="1290" y="580"/>
                    </a:lnTo>
                    <a:lnTo>
                      <a:pt x="1286" y="572"/>
                    </a:lnTo>
                    <a:lnTo>
                      <a:pt x="1284" y="562"/>
                    </a:lnTo>
                    <a:lnTo>
                      <a:pt x="1288" y="556"/>
                    </a:lnTo>
                    <a:lnTo>
                      <a:pt x="1294" y="550"/>
                    </a:lnTo>
                    <a:lnTo>
                      <a:pt x="1300" y="546"/>
                    </a:lnTo>
                    <a:lnTo>
                      <a:pt x="1306" y="536"/>
                    </a:lnTo>
                    <a:lnTo>
                      <a:pt x="1306" y="532"/>
                    </a:lnTo>
                    <a:lnTo>
                      <a:pt x="1306" y="528"/>
                    </a:lnTo>
                    <a:lnTo>
                      <a:pt x="1304" y="526"/>
                    </a:lnTo>
                    <a:lnTo>
                      <a:pt x="1304" y="522"/>
                    </a:lnTo>
                    <a:lnTo>
                      <a:pt x="1304" y="518"/>
                    </a:lnTo>
                    <a:lnTo>
                      <a:pt x="1306" y="514"/>
                    </a:lnTo>
                    <a:lnTo>
                      <a:pt x="1310" y="510"/>
                    </a:lnTo>
                    <a:lnTo>
                      <a:pt x="1314" y="506"/>
                    </a:lnTo>
                    <a:lnTo>
                      <a:pt x="1320" y="502"/>
                    </a:lnTo>
                    <a:lnTo>
                      <a:pt x="1326" y="500"/>
                    </a:lnTo>
                    <a:lnTo>
                      <a:pt x="1330" y="494"/>
                    </a:lnTo>
                    <a:lnTo>
                      <a:pt x="1330" y="500"/>
                    </a:lnTo>
                    <a:lnTo>
                      <a:pt x="1330" y="504"/>
                    </a:lnTo>
                    <a:lnTo>
                      <a:pt x="1334" y="508"/>
                    </a:lnTo>
                    <a:lnTo>
                      <a:pt x="1336" y="512"/>
                    </a:lnTo>
                    <a:lnTo>
                      <a:pt x="1340" y="516"/>
                    </a:lnTo>
                    <a:lnTo>
                      <a:pt x="1346" y="518"/>
                    </a:lnTo>
                    <a:lnTo>
                      <a:pt x="1352" y="502"/>
                    </a:lnTo>
                    <a:lnTo>
                      <a:pt x="1364" y="486"/>
                    </a:lnTo>
                    <a:lnTo>
                      <a:pt x="1376" y="472"/>
                    </a:lnTo>
                    <a:lnTo>
                      <a:pt x="1386" y="458"/>
                    </a:lnTo>
                    <a:lnTo>
                      <a:pt x="1394" y="442"/>
                    </a:lnTo>
                    <a:lnTo>
                      <a:pt x="1398" y="424"/>
                    </a:lnTo>
                    <a:lnTo>
                      <a:pt x="1398" y="410"/>
                    </a:lnTo>
                    <a:lnTo>
                      <a:pt x="1394" y="396"/>
                    </a:lnTo>
                    <a:lnTo>
                      <a:pt x="1388" y="386"/>
                    </a:lnTo>
                    <a:lnTo>
                      <a:pt x="1378" y="382"/>
                    </a:lnTo>
                    <a:lnTo>
                      <a:pt x="1364" y="384"/>
                    </a:lnTo>
                    <a:lnTo>
                      <a:pt x="1362" y="380"/>
                    </a:lnTo>
                    <a:lnTo>
                      <a:pt x="1360" y="376"/>
                    </a:lnTo>
                    <a:lnTo>
                      <a:pt x="1360" y="374"/>
                    </a:lnTo>
                    <a:lnTo>
                      <a:pt x="1356" y="374"/>
                    </a:lnTo>
                    <a:lnTo>
                      <a:pt x="1352" y="374"/>
                    </a:lnTo>
                    <a:lnTo>
                      <a:pt x="1346" y="374"/>
                    </a:lnTo>
                    <a:lnTo>
                      <a:pt x="1342" y="374"/>
                    </a:lnTo>
                    <a:lnTo>
                      <a:pt x="1338" y="374"/>
                    </a:lnTo>
                    <a:lnTo>
                      <a:pt x="1334" y="372"/>
                    </a:lnTo>
                    <a:lnTo>
                      <a:pt x="1332" y="370"/>
                    </a:lnTo>
                    <a:lnTo>
                      <a:pt x="1330" y="366"/>
                    </a:lnTo>
                    <a:lnTo>
                      <a:pt x="1330" y="362"/>
                    </a:lnTo>
                    <a:lnTo>
                      <a:pt x="1332" y="356"/>
                    </a:lnTo>
                    <a:lnTo>
                      <a:pt x="1340" y="350"/>
                    </a:lnTo>
                    <a:lnTo>
                      <a:pt x="1352" y="346"/>
                    </a:lnTo>
                    <a:lnTo>
                      <a:pt x="1366" y="344"/>
                    </a:lnTo>
                    <a:lnTo>
                      <a:pt x="1376" y="340"/>
                    </a:lnTo>
                    <a:lnTo>
                      <a:pt x="1384" y="334"/>
                    </a:lnTo>
                    <a:lnTo>
                      <a:pt x="1390" y="328"/>
                    </a:lnTo>
                    <a:lnTo>
                      <a:pt x="1396" y="320"/>
                    </a:lnTo>
                    <a:lnTo>
                      <a:pt x="1402" y="312"/>
                    </a:lnTo>
                    <a:lnTo>
                      <a:pt x="1424" y="294"/>
                    </a:lnTo>
                    <a:lnTo>
                      <a:pt x="1446" y="282"/>
                    </a:lnTo>
                    <a:lnTo>
                      <a:pt x="1472" y="278"/>
                    </a:lnTo>
                    <a:lnTo>
                      <a:pt x="1500" y="278"/>
                    </a:lnTo>
                    <a:lnTo>
                      <a:pt x="1498" y="290"/>
                    </a:lnTo>
                    <a:lnTo>
                      <a:pt x="1494" y="300"/>
                    </a:lnTo>
                    <a:lnTo>
                      <a:pt x="1508" y="300"/>
                    </a:lnTo>
                    <a:lnTo>
                      <a:pt x="1518" y="294"/>
                    </a:lnTo>
                    <a:lnTo>
                      <a:pt x="1524" y="284"/>
                    </a:lnTo>
                    <a:lnTo>
                      <a:pt x="1532" y="274"/>
                    </a:lnTo>
                    <a:lnTo>
                      <a:pt x="1540" y="264"/>
                    </a:lnTo>
                    <a:lnTo>
                      <a:pt x="1548" y="260"/>
                    </a:lnTo>
                    <a:lnTo>
                      <a:pt x="1560" y="258"/>
                    </a:lnTo>
                    <a:lnTo>
                      <a:pt x="1570" y="258"/>
                    </a:lnTo>
                    <a:lnTo>
                      <a:pt x="1578" y="262"/>
                    </a:lnTo>
                    <a:lnTo>
                      <a:pt x="1580" y="270"/>
                    </a:lnTo>
                    <a:lnTo>
                      <a:pt x="1588" y="258"/>
                    </a:lnTo>
                    <a:lnTo>
                      <a:pt x="1600" y="246"/>
                    </a:lnTo>
                    <a:lnTo>
                      <a:pt x="1614" y="242"/>
                    </a:lnTo>
                    <a:lnTo>
                      <a:pt x="1614" y="260"/>
                    </a:lnTo>
                    <a:lnTo>
                      <a:pt x="1608" y="274"/>
                    </a:lnTo>
                    <a:lnTo>
                      <a:pt x="1598" y="286"/>
                    </a:lnTo>
                    <a:lnTo>
                      <a:pt x="1584" y="296"/>
                    </a:lnTo>
                    <a:lnTo>
                      <a:pt x="1572" y="306"/>
                    </a:lnTo>
                    <a:lnTo>
                      <a:pt x="1560" y="316"/>
                    </a:lnTo>
                    <a:lnTo>
                      <a:pt x="1550" y="330"/>
                    </a:lnTo>
                    <a:lnTo>
                      <a:pt x="1540" y="358"/>
                    </a:lnTo>
                    <a:lnTo>
                      <a:pt x="1538" y="388"/>
                    </a:lnTo>
                    <a:lnTo>
                      <a:pt x="1544" y="420"/>
                    </a:lnTo>
                    <a:lnTo>
                      <a:pt x="1552" y="406"/>
                    </a:lnTo>
                    <a:lnTo>
                      <a:pt x="1560" y="390"/>
                    </a:lnTo>
                    <a:lnTo>
                      <a:pt x="1568" y="376"/>
                    </a:lnTo>
                    <a:lnTo>
                      <a:pt x="1574" y="372"/>
                    </a:lnTo>
                    <a:lnTo>
                      <a:pt x="1578" y="368"/>
                    </a:lnTo>
                    <a:lnTo>
                      <a:pt x="1584" y="364"/>
                    </a:lnTo>
                    <a:lnTo>
                      <a:pt x="1588" y="358"/>
                    </a:lnTo>
                    <a:lnTo>
                      <a:pt x="1592" y="352"/>
                    </a:lnTo>
                    <a:lnTo>
                      <a:pt x="1598" y="336"/>
                    </a:lnTo>
                    <a:lnTo>
                      <a:pt x="1602" y="322"/>
                    </a:lnTo>
                    <a:lnTo>
                      <a:pt x="1606" y="308"/>
                    </a:lnTo>
                    <a:lnTo>
                      <a:pt x="1614" y="296"/>
                    </a:lnTo>
                    <a:lnTo>
                      <a:pt x="1628" y="284"/>
                    </a:lnTo>
                    <a:lnTo>
                      <a:pt x="1632" y="284"/>
                    </a:lnTo>
                    <a:lnTo>
                      <a:pt x="1638" y="282"/>
                    </a:lnTo>
                    <a:lnTo>
                      <a:pt x="1644" y="282"/>
                    </a:lnTo>
                    <a:lnTo>
                      <a:pt x="1650" y="280"/>
                    </a:lnTo>
                    <a:lnTo>
                      <a:pt x="1654" y="280"/>
                    </a:lnTo>
                    <a:lnTo>
                      <a:pt x="1656" y="278"/>
                    </a:lnTo>
                    <a:lnTo>
                      <a:pt x="1658" y="278"/>
                    </a:lnTo>
                    <a:lnTo>
                      <a:pt x="1660" y="278"/>
                    </a:lnTo>
                    <a:lnTo>
                      <a:pt x="1662" y="278"/>
                    </a:lnTo>
                    <a:lnTo>
                      <a:pt x="1664" y="276"/>
                    </a:lnTo>
                    <a:lnTo>
                      <a:pt x="1666" y="274"/>
                    </a:lnTo>
                    <a:lnTo>
                      <a:pt x="1672" y="270"/>
                    </a:lnTo>
                    <a:lnTo>
                      <a:pt x="1688" y="256"/>
                    </a:lnTo>
                    <a:lnTo>
                      <a:pt x="1700" y="250"/>
                    </a:lnTo>
                    <a:lnTo>
                      <a:pt x="1714" y="248"/>
                    </a:lnTo>
                    <a:lnTo>
                      <a:pt x="1732" y="248"/>
                    </a:lnTo>
                    <a:lnTo>
                      <a:pt x="1732" y="242"/>
                    </a:lnTo>
                    <a:lnTo>
                      <a:pt x="1730" y="238"/>
                    </a:lnTo>
                    <a:lnTo>
                      <a:pt x="1728" y="232"/>
                    </a:lnTo>
                    <a:lnTo>
                      <a:pt x="1724" y="228"/>
                    </a:lnTo>
                    <a:lnTo>
                      <a:pt x="1736" y="226"/>
                    </a:lnTo>
                    <a:lnTo>
                      <a:pt x="1744" y="218"/>
                    </a:lnTo>
                    <a:lnTo>
                      <a:pt x="1746" y="208"/>
                    </a:lnTo>
                    <a:lnTo>
                      <a:pt x="1746" y="194"/>
                    </a:lnTo>
                    <a:lnTo>
                      <a:pt x="1752" y="194"/>
                    </a:lnTo>
                    <a:lnTo>
                      <a:pt x="1758" y="198"/>
                    </a:lnTo>
                    <a:lnTo>
                      <a:pt x="1764" y="202"/>
                    </a:lnTo>
                    <a:lnTo>
                      <a:pt x="1768" y="206"/>
                    </a:lnTo>
                    <a:lnTo>
                      <a:pt x="1774" y="210"/>
                    </a:lnTo>
                    <a:lnTo>
                      <a:pt x="1778" y="214"/>
                    </a:lnTo>
                    <a:lnTo>
                      <a:pt x="1792" y="204"/>
                    </a:lnTo>
                    <a:lnTo>
                      <a:pt x="1796" y="194"/>
                    </a:lnTo>
                    <a:lnTo>
                      <a:pt x="1790" y="184"/>
                    </a:lnTo>
                    <a:lnTo>
                      <a:pt x="1778" y="172"/>
                    </a:lnTo>
                    <a:lnTo>
                      <a:pt x="1764" y="162"/>
                    </a:lnTo>
                    <a:lnTo>
                      <a:pt x="1746" y="154"/>
                    </a:lnTo>
                    <a:lnTo>
                      <a:pt x="1728" y="146"/>
                    </a:lnTo>
                    <a:lnTo>
                      <a:pt x="1712" y="142"/>
                    </a:lnTo>
                    <a:lnTo>
                      <a:pt x="1702" y="140"/>
                    </a:lnTo>
                    <a:close/>
                    <a:moveTo>
                      <a:pt x="818" y="196"/>
                    </a:moveTo>
                    <a:lnTo>
                      <a:pt x="822" y="188"/>
                    </a:lnTo>
                    <a:lnTo>
                      <a:pt x="824" y="182"/>
                    </a:lnTo>
                    <a:lnTo>
                      <a:pt x="828" y="174"/>
                    </a:lnTo>
                    <a:lnTo>
                      <a:pt x="824" y="172"/>
                    </a:lnTo>
                    <a:lnTo>
                      <a:pt x="822" y="170"/>
                    </a:lnTo>
                    <a:lnTo>
                      <a:pt x="818" y="176"/>
                    </a:lnTo>
                    <a:lnTo>
                      <a:pt x="816" y="182"/>
                    </a:lnTo>
                    <a:lnTo>
                      <a:pt x="812" y="188"/>
                    </a:lnTo>
                    <a:lnTo>
                      <a:pt x="808" y="194"/>
                    </a:lnTo>
                    <a:lnTo>
                      <a:pt x="804" y="198"/>
                    </a:lnTo>
                    <a:lnTo>
                      <a:pt x="798" y="200"/>
                    </a:lnTo>
                    <a:lnTo>
                      <a:pt x="792" y="200"/>
                    </a:lnTo>
                    <a:lnTo>
                      <a:pt x="790" y="194"/>
                    </a:lnTo>
                    <a:lnTo>
                      <a:pt x="790" y="190"/>
                    </a:lnTo>
                    <a:lnTo>
                      <a:pt x="792" y="186"/>
                    </a:lnTo>
                    <a:lnTo>
                      <a:pt x="794" y="184"/>
                    </a:lnTo>
                    <a:lnTo>
                      <a:pt x="798" y="182"/>
                    </a:lnTo>
                    <a:lnTo>
                      <a:pt x="802" y="178"/>
                    </a:lnTo>
                    <a:lnTo>
                      <a:pt x="804" y="176"/>
                    </a:lnTo>
                    <a:lnTo>
                      <a:pt x="808" y="170"/>
                    </a:lnTo>
                    <a:lnTo>
                      <a:pt x="810" y="166"/>
                    </a:lnTo>
                    <a:lnTo>
                      <a:pt x="812" y="164"/>
                    </a:lnTo>
                    <a:lnTo>
                      <a:pt x="814" y="160"/>
                    </a:lnTo>
                    <a:lnTo>
                      <a:pt x="814" y="158"/>
                    </a:lnTo>
                    <a:lnTo>
                      <a:pt x="814" y="154"/>
                    </a:lnTo>
                    <a:lnTo>
                      <a:pt x="812" y="148"/>
                    </a:lnTo>
                    <a:lnTo>
                      <a:pt x="826" y="154"/>
                    </a:lnTo>
                    <a:lnTo>
                      <a:pt x="834" y="162"/>
                    </a:lnTo>
                    <a:lnTo>
                      <a:pt x="842" y="172"/>
                    </a:lnTo>
                    <a:lnTo>
                      <a:pt x="844" y="182"/>
                    </a:lnTo>
                    <a:lnTo>
                      <a:pt x="840" y="190"/>
                    </a:lnTo>
                    <a:lnTo>
                      <a:pt x="832" y="196"/>
                    </a:lnTo>
                    <a:lnTo>
                      <a:pt x="818" y="196"/>
                    </a:lnTo>
                    <a:close/>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Freeform 26"/>
              <p:cNvSpPr>
                <a:spLocks noChangeArrowheads="1"/>
              </p:cNvSpPr>
              <p:nvPr/>
            </p:nvSpPr>
            <p:spPr bwMode="auto">
              <a:xfrm>
                <a:off x="946" y="46"/>
                <a:ext cx="1795" cy="1404"/>
              </a:xfrm>
              <a:custGeom>
                <a:avLst/>
                <a:gdLst>
                  <a:gd name="T0" fmla="*/ 1638 w 1796"/>
                  <a:gd name="T1" fmla="*/ 154 h 1416"/>
                  <a:gd name="T2" fmla="*/ 1504 w 1796"/>
                  <a:gd name="T3" fmla="*/ 120 h 1416"/>
                  <a:gd name="T4" fmla="*/ 1376 w 1796"/>
                  <a:gd name="T5" fmla="*/ 112 h 1416"/>
                  <a:gd name="T6" fmla="*/ 1242 w 1796"/>
                  <a:gd name="T7" fmla="*/ 92 h 1416"/>
                  <a:gd name="T8" fmla="*/ 1160 w 1796"/>
                  <a:gd name="T9" fmla="*/ 66 h 1416"/>
                  <a:gd name="T10" fmla="*/ 1118 w 1796"/>
                  <a:gd name="T11" fmla="*/ 56 h 1416"/>
                  <a:gd name="T12" fmla="*/ 1006 w 1796"/>
                  <a:gd name="T13" fmla="*/ 40 h 1416"/>
                  <a:gd name="T14" fmla="*/ 876 w 1796"/>
                  <a:gd name="T15" fmla="*/ 80 h 1416"/>
                  <a:gd name="T16" fmla="*/ 892 w 1796"/>
                  <a:gd name="T17" fmla="*/ 146 h 1416"/>
                  <a:gd name="T18" fmla="*/ 852 w 1796"/>
                  <a:gd name="T19" fmla="*/ 92 h 1416"/>
                  <a:gd name="T20" fmla="*/ 824 w 1796"/>
                  <a:gd name="T21" fmla="*/ 88 h 1416"/>
                  <a:gd name="T22" fmla="*/ 764 w 1796"/>
                  <a:gd name="T23" fmla="*/ 148 h 1416"/>
                  <a:gd name="T24" fmla="*/ 646 w 1796"/>
                  <a:gd name="T25" fmla="*/ 152 h 1416"/>
                  <a:gd name="T26" fmla="*/ 544 w 1796"/>
                  <a:gd name="T27" fmla="*/ 164 h 1416"/>
                  <a:gd name="T28" fmla="*/ 502 w 1796"/>
                  <a:gd name="T29" fmla="*/ 220 h 1416"/>
                  <a:gd name="T30" fmla="*/ 474 w 1796"/>
                  <a:gd name="T31" fmla="*/ 134 h 1416"/>
                  <a:gd name="T32" fmla="*/ 320 w 1796"/>
                  <a:gd name="T33" fmla="*/ 128 h 1416"/>
                  <a:gd name="T34" fmla="*/ 250 w 1796"/>
                  <a:gd name="T35" fmla="*/ 220 h 1416"/>
                  <a:gd name="T36" fmla="*/ 210 w 1796"/>
                  <a:gd name="T37" fmla="*/ 304 h 1416"/>
                  <a:gd name="T38" fmla="*/ 286 w 1796"/>
                  <a:gd name="T39" fmla="*/ 344 h 1416"/>
                  <a:gd name="T40" fmla="*/ 310 w 1796"/>
                  <a:gd name="T41" fmla="*/ 224 h 1416"/>
                  <a:gd name="T42" fmla="*/ 376 w 1796"/>
                  <a:gd name="T43" fmla="*/ 218 h 1416"/>
                  <a:gd name="T44" fmla="*/ 432 w 1796"/>
                  <a:gd name="T45" fmla="*/ 278 h 1416"/>
                  <a:gd name="T46" fmla="*/ 408 w 1796"/>
                  <a:gd name="T47" fmla="*/ 292 h 1416"/>
                  <a:gd name="T48" fmla="*/ 340 w 1796"/>
                  <a:gd name="T49" fmla="*/ 354 h 1416"/>
                  <a:gd name="T50" fmla="*/ 196 w 1796"/>
                  <a:gd name="T51" fmla="*/ 402 h 1416"/>
                  <a:gd name="T52" fmla="*/ 152 w 1796"/>
                  <a:gd name="T53" fmla="*/ 506 h 1416"/>
                  <a:gd name="T54" fmla="*/ 76 w 1796"/>
                  <a:gd name="T55" fmla="*/ 580 h 1416"/>
                  <a:gd name="T56" fmla="*/ 240 w 1796"/>
                  <a:gd name="T57" fmla="*/ 500 h 1416"/>
                  <a:gd name="T58" fmla="*/ 282 w 1796"/>
                  <a:gd name="T59" fmla="*/ 594 h 1416"/>
                  <a:gd name="T60" fmla="*/ 292 w 1796"/>
                  <a:gd name="T61" fmla="*/ 474 h 1416"/>
                  <a:gd name="T62" fmla="*/ 378 w 1796"/>
                  <a:gd name="T63" fmla="*/ 578 h 1416"/>
                  <a:gd name="T64" fmla="*/ 402 w 1796"/>
                  <a:gd name="T65" fmla="*/ 586 h 1416"/>
                  <a:gd name="T66" fmla="*/ 376 w 1796"/>
                  <a:gd name="T67" fmla="*/ 660 h 1416"/>
                  <a:gd name="T68" fmla="*/ 194 w 1796"/>
                  <a:gd name="T69" fmla="*/ 590 h 1416"/>
                  <a:gd name="T70" fmla="*/ 68 w 1796"/>
                  <a:gd name="T71" fmla="*/ 658 h 1416"/>
                  <a:gd name="T72" fmla="*/ 112 w 1796"/>
                  <a:gd name="T73" fmla="*/ 982 h 1416"/>
                  <a:gd name="T74" fmla="*/ 250 w 1796"/>
                  <a:gd name="T75" fmla="*/ 960 h 1416"/>
                  <a:gd name="T76" fmla="*/ 300 w 1796"/>
                  <a:gd name="T77" fmla="*/ 1314 h 1416"/>
                  <a:gd name="T78" fmla="*/ 458 w 1796"/>
                  <a:gd name="T79" fmla="*/ 1292 h 1416"/>
                  <a:gd name="T80" fmla="*/ 516 w 1796"/>
                  <a:gd name="T81" fmla="*/ 1038 h 1416"/>
                  <a:gd name="T82" fmla="*/ 530 w 1796"/>
                  <a:gd name="T83" fmla="*/ 878 h 1416"/>
                  <a:gd name="T84" fmla="*/ 502 w 1796"/>
                  <a:gd name="T85" fmla="*/ 750 h 1416"/>
                  <a:gd name="T86" fmla="*/ 678 w 1796"/>
                  <a:gd name="T87" fmla="*/ 746 h 1416"/>
                  <a:gd name="T88" fmla="*/ 590 w 1796"/>
                  <a:gd name="T89" fmla="*/ 672 h 1416"/>
                  <a:gd name="T90" fmla="*/ 744 w 1796"/>
                  <a:gd name="T91" fmla="*/ 728 h 1416"/>
                  <a:gd name="T92" fmla="*/ 822 w 1796"/>
                  <a:gd name="T93" fmla="*/ 874 h 1416"/>
                  <a:gd name="T94" fmla="*/ 870 w 1796"/>
                  <a:gd name="T95" fmla="*/ 830 h 1416"/>
                  <a:gd name="T96" fmla="*/ 974 w 1796"/>
                  <a:gd name="T97" fmla="*/ 766 h 1416"/>
                  <a:gd name="T98" fmla="*/ 1042 w 1796"/>
                  <a:gd name="T99" fmla="*/ 940 h 1416"/>
                  <a:gd name="T100" fmla="*/ 1042 w 1796"/>
                  <a:gd name="T101" fmla="*/ 908 h 1416"/>
                  <a:gd name="T102" fmla="*/ 1116 w 1796"/>
                  <a:gd name="T103" fmla="*/ 774 h 1416"/>
                  <a:gd name="T104" fmla="*/ 1208 w 1796"/>
                  <a:gd name="T105" fmla="*/ 742 h 1416"/>
                  <a:gd name="T106" fmla="*/ 1196 w 1796"/>
                  <a:gd name="T107" fmla="*/ 564 h 1416"/>
                  <a:gd name="T108" fmla="*/ 1276 w 1796"/>
                  <a:gd name="T109" fmla="*/ 610 h 1416"/>
                  <a:gd name="T110" fmla="*/ 1304 w 1796"/>
                  <a:gd name="T111" fmla="*/ 526 h 1416"/>
                  <a:gd name="T112" fmla="*/ 1394 w 1796"/>
                  <a:gd name="T113" fmla="*/ 442 h 1416"/>
                  <a:gd name="T114" fmla="*/ 1332 w 1796"/>
                  <a:gd name="T115" fmla="*/ 356 h 1416"/>
                  <a:gd name="T116" fmla="*/ 1540 w 1796"/>
                  <a:gd name="T117" fmla="*/ 264 h 1416"/>
                  <a:gd name="T118" fmla="*/ 1552 w 1796"/>
                  <a:gd name="T119" fmla="*/ 406 h 1416"/>
                  <a:gd name="T120" fmla="*/ 1658 w 1796"/>
                  <a:gd name="T121" fmla="*/ 278 h 1416"/>
                  <a:gd name="T122" fmla="*/ 1758 w 1796"/>
                  <a:gd name="T123" fmla="*/ 198 h 1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96" h="1416">
                    <a:moveTo>
                      <a:pt x="1702" y="140"/>
                    </a:moveTo>
                    <a:lnTo>
                      <a:pt x="1696" y="138"/>
                    </a:lnTo>
                    <a:lnTo>
                      <a:pt x="1692" y="136"/>
                    </a:lnTo>
                    <a:lnTo>
                      <a:pt x="1686" y="136"/>
                    </a:lnTo>
                    <a:lnTo>
                      <a:pt x="1680" y="134"/>
                    </a:lnTo>
                    <a:lnTo>
                      <a:pt x="1676" y="134"/>
                    </a:lnTo>
                    <a:lnTo>
                      <a:pt x="1672" y="134"/>
                    </a:lnTo>
                    <a:lnTo>
                      <a:pt x="1668" y="138"/>
                    </a:lnTo>
                    <a:lnTo>
                      <a:pt x="1666" y="140"/>
                    </a:lnTo>
                    <a:lnTo>
                      <a:pt x="1666" y="144"/>
                    </a:lnTo>
                    <a:lnTo>
                      <a:pt x="1666" y="148"/>
                    </a:lnTo>
                    <a:lnTo>
                      <a:pt x="1666" y="150"/>
                    </a:lnTo>
                    <a:lnTo>
                      <a:pt x="1664" y="154"/>
                    </a:lnTo>
                    <a:lnTo>
                      <a:pt x="1664" y="156"/>
                    </a:lnTo>
                    <a:lnTo>
                      <a:pt x="1660" y="158"/>
                    </a:lnTo>
                    <a:lnTo>
                      <a:pt x="1654" y="160"/>
                    </a:lnTo>
                    <a:lnTo>
                      <a:pt x="1648" y="160"/>
                    </a:lnTo>
                    <a:lnTo>
                      <a:pt x="1642" y="158"/>
                    </a:lnTo>
                    <a:lnTo>
                      <a:pt x="1638" y="154"/>
                    </a:lnTo>
                    <a:lnTo>
                      <a:pt x="1632" y="152"/>
                    </a:lnTo>
                    <a:lnTo>
                      <a:pt x="1628" y="148"/>
                    </a:lnTo>
                    <a:lnTo>
                      <a:pt x="1622" y="146"/>
                    </a:lnTo>
                    <a:lnTo>
                      <a:pt x="1604" y="146"/>
                    </a:lnTo>
                    <a:lnTo>
                      <a:pt x="1590" y="152"/>
                    </a:lnTo>
                    <a:lnTo>
                      <a:pt x="1588" y="150"/>
                    </a:lnTo>
                    <a:lnTo>
                      <a:pt x="1584" y="146"/>
                    </a:lnTo>
                    <a:lnTo>
                      <a:pt x="1582" y="144"/>
                    </a:lnTo>
                    <a:lnTo>
                      <a:pt x="1580" y="140"/>
                    </a:lnTo>
                    <a:lnTo>
                      <a:pt x="1580" y="146"/>
                    </a:lnTo>
                    <a:lnTo>
                      <a:pt x="1580" y="154"/>
                    </a:lnTo>
                    <a:lnTo>
                      <a:pt x="1580" y="160"/>
                    </a:lnTo>
                    <a:lnTo>
                      <a:pt x="1570" y="146"/>
                    </a:lnTo>
                    <a:lnTo>
                      <a:pt x="1566" y="136"/>
                    </a:lnTo>
                    <a:lnTo>
                      <a:pt x="1560" y="128"/>
                    </a:lnTo>
                    <a:lnTo>
                      <a:pt x="1552" y="122"/>
                    </a:lnTo>
                    <a:lnTo>
                      <a:pt x="1536" y="118"/>
                    </a:lnTo>
                    <a:lnTo>
                      <a:pt x="1520" y="118"/>
                    </a:lnTo>
                    <a:lnTo>
                      <a:pt x="1504" y="120"/>
                    </a:lnTo>
                    <a:lnTo>
                      <a:pt x="1488" y="118"/>
                    </a:lnTo>
                    <a:lnTo>
                      <a:pt x="1476" y="114"/>
                    </a:lnTo>
                    <a:lnTo>
                      <a:pt x="1470" y="102"/>
                    </a:lnTo>
                    <a:lnTo>
                      <a:pt x="1472" y="100"/>
                    </a:lnTo>
                    <a:lnTo>
                      <a:pt x="1474" y="98"/>
                    </a:lnTo>
                    <a:lnTo>
                      <a:pt x="1476" y="96"/>
                    </a:lnTo>
                    <a:lnTo>
                      <a:pt x="1462" y="98"/>
                    </a:lnTo>
                    <a:lnTo>
                      <a:pt x="1450" y="108"/>
                    </a:lnTo>
                    <a:lnTo>
                      <a:pt x="1442" y="118"/>
                    </a:lnTo>
                    <a:lnTo>
                      <a:pt x="1442" y="112"/>
                    </a:lnTo>
                    <a:lnTo>
                      <a:pt x="1440" y="106"/>
                    </a:lnTo>
                    <a:lnTo>
                      <a:pt x="1440" y="100"/>
                    </a:lnTo>
                    <a:lnTo>
                      <a:pt x="1428" y="98"/>
                    </a:lnTo>
                    <a:lnTo>
                      <a:pt x="1416" y="96"/>
                    </a:lnTo>
                    <a:lnTo>
                      <a:pt x="1402" y="96"/>
                    </a:lnTo>
                    <a:lnTo>
                      <a:pt x="1390" y="96"/>
                    </a:lnTo>
                    <a:lnTo>
                      <a:pt x="1380" y="98"/>
                    </a:lnTo>
                    <a:lnTo>
                      <a:pt x="1376" y="104"/>
                    </a:lnTo>
                    <a:lnTo>
                      <a:pt x="1376" y="112"/>
                    </a:lnTo>
                    <a:lnTo>
                      <a:pt x="1386" y="122"/>
                    </a:lnTo>
                    <a:lnTo>
                      <a:pt x="1374" y="126"/>
                    </a:lnTo>
                    <a:lnTo>
                      <a:pt x="1368" y="124"/>
                    </a:lnTo>
                    <a:lnTo>
                      <a:pt x="1362" y="120"/>
                    </a:lnTo>
                    <a:lnTo>
                      <a:pt x="1358" y="114"/>
                    </a:lnTo>
                    <a:lnTo>
                      <a:pt x="1354" y="106"/>
                    </a:lnTo>
                    <a:lnTo>
                      <a:pt x="1346" y="104"/>
                    </a:lnTo>
                    <a:lnTo>
                      <a:pt x="1340" y="102"/>
                    </a:lnTo>
                    <a:lnTo>
                      <a:pt x="1334" y="104"/>
                    </a:lnTo>
                    <a:lnTo>
                      <a:pt x="1330" y="106"/>
                    </a:lnTo>
                    <a:lnTo>
                      <a:pt x="1328" y="110"/>
                    </a:lnTo>
                    <a:lnTo>
                      <a:pt x="1324" y="116"/>
                    </a:lnTo>
                    <a:lnTo>
                      <a:pt x="1322" y="120"/>
                    </a:lnTo>
                    <a:lnTo>
                      <a:pt x="1320" y="126"/>
                    </a:lnTo>
                    <a:lnTo>
                      <a:pt x="1318" y="130"/>
                    </a:lnTo>
                    <a:lnTo>
                      <a:pt x="1296" y="116"/>
                    </a:lnTo>
                    <a:lnTo>
                      <a:pt x="1274" y="104"/>
                    </a:lnTo>
                    <a:lnTo>
                      <a:pt x="1248" y="94"/>
                    </a:lnTo>
                    <a:lnTo>
                      <a:pt x="1242" y="92"/>
                    </a:lnTo>
                    <a:lnTo>
                      <a:pt x="1238" y="94"/>
                    </a:lnTo>
                    <a:lnTo>
                      <a:pt x="1234" y="94"/>
                    </a:lnTo>
                    <a:lnTo>
                      <a:pt x="1228" y="92"/>
                    </a:lnTo>
                    <a:lnTo>
                      <a:pt x="1224" y="90"/>
                    </a:lnTo>
                    <a:lnTo>
                      <a:pt x="1222" y="86"/>
                    </a:lnTo>
                    <a:lnTo>
                      <a:pt x="1218" y="82"/>
                    </a:lnTo>
                    <a:lnTo>
                      <a:pt x="1216" y="78"/>
                    </a:lnTo>
                    <a:lnTo>
                      <a:pt x="1212" y="76"/>
                    </a:lnTo>
                    <a:lnTo>
                      <a:pt x="1206" y="76"/>
                    </a:lnTo>
                    <a:lnTo>
                      <a:pt x="1200" y="76"/>
                    </a:lnTo>
                    <a:lnTo>
                      <a:pt x="1196" y="76"/>
                    </a:lnTo>
                    <a:lnTo>
                      <a:pt x="1190" y="76"/>
                    </a:lnTo>
                    <a:lnTo>
                      <a:pt x="1186" y="74"/>
                    </a:lnTo>
                    <a:lnTo>
                      <a:pt x="1184" y="72"/>
                    </a:lnTo>
                    <a:lnTo>
                      <a:pt x="1180" y="68"/>
                    </a:lnTo>
                    <a:lnTo>
                      <a:pt x="1176" y="64"/>
                    </a:lnTo>
                    <a:lnTo>
                      <a:pt x="1172" y="62"/>
                    </a:lnTo>
                    <a:lnTo>
                      <a:pt x="1168" y="62"/>
                    </a:lnTo>
                    <a:lnTo>
                      <a:pt x="1160" y="66"/>
                    </a:lnTo>
                    <a:lnTo>
                      <a:pt x="1154" y="76"/>
                    </a:lnTo>
                    <a:lnTo>
                      <a:pt x="1152" y="86"/>
                    </a:lnTo>
                    <a:lnTo>
                      <a:pt x="1152" y="96"/>
                    </a:lnTo>
                    <a:lnTo>
                      <a:pt x="1146" y="92"/>
                    </a:lnTo>
                    <a:lnTo>
                      <a:pt x="1140" y="88"/>
                    </a:lnTo>
                    <a:lnTo>
                      <a:pt x="1136" y="82"/>
                    </a:lnTo>
                    <a:lnTo>
                      <a:pt x="1132" y="76"/>
                    </a:lnTo>
                    <a:lnTo>
                      <a:pt x="1108" y="90"/>
                    </a:lnTo>
                    <a:lnTo>
                      <a:pt x="1082" y="96"/>
                    </a:lnTo>
                    <a:lnTo>
                      <a:pt x="1084" y="90"/>
                    </a:lnTo>
                    <a:lnTo>
                      <a:pt x="1086" y="84"/>
                    </a:lnTo>
                    <a:lnTo>
                      <a:pt x="1088" y="82"/>
                    </a:lnTo>
                    <a:lnTo>
                      <a:pt x="1092" y="78"/>
                    </a:lnTo>
                    <a:lnTo>
                      <a:pt x="1096" y="76"/>
                    </a:lnTo>
                    <a:lnTo>
                      <a:pt x="1100" y="74"/>
                    </a:lnTo>
                    <a:lnTo>
                      <a:pt x="1104" y="70"/>
                    </a:lnTo>
                    <a:lnTo>
                      <a:pt x="1110" y="66"/>
                    </a:lnTo>
                    <a:lnTo>
                      <a:pt x="1114" y="60"/>
                    </a:lnTo>
                    <a:lnTo>
                      <a:pt x="1118" y="56"/>
                    </a:lnTo>
                    <a:lnTo>
                      <a:pt x="1122" y="52"/>
                    </a:lnTo>
                    <a:lnTo>
                      <a:pt x="1138" y="42"/>
                    </a:lnTo>
                    <a:lnTo>
                      <a:pt x="1154" y="38"/>
                    </a:lnTo>
                    <a:lnTo>
                      <a:pt x="1172" y="36"/>
                    </a:lnTo>
                    <a:lnTo>
                      <a:pt x="1160" y="28"/>
                    </a:lnTo>
                    <a:lnTo>
                      <a:pt x="1150" y="18"/>
                    </a:lnTo>
                    <a:lnTo>
                      <a:pt x="1138" y="12"/>
                    </a:lnTo>
                    <a:lnTo>
                      <a:pt x="1126" y="14"/>
                    </a:lnTo>
                    <a:lnTo>
                      <a:pt x="1114" y="18"/>
                    </a:lnTo>
                    <a:lnTo>
                      <a:pt x="1102" y="20"/>
                    </a:lnTo>
                    <a:lnTo>
                      <a:pt x="1094" y="14"/>
                    </a:lnTo>
                    <a:lnTo>
                      <a:pt x="1088" y="6"/>
                    </a:lnTo>
                    <a:lnTo>
                      <a:pt x="1082" y="0"/>
                    </a:lnTo>
                    <a:lnTo>
                      <a:pt x="1066" y="4"/>
                    </a:lnTo>
                    <a:lnTo>
                      <a:pt x="1052" y="12"/>
                    </a:lnTo>
                    <a:lnTo>
                      <a:pt x="1038" y="22"/>
                    </a:lnTo>
                    <a:lnTo>
                      <a:pt x="1030" y="26"/>
                    </a:lnTo>
                    <a:lnTo>
                      <a:pt x="1018" y="32"/>
                    </a:lnTo>
                    <a:lnTo>
                      <a:pt x="1006" y="40"/>
                    </a:lnTo>
                    <a:lnTo>
                      <a:pt x="1008" y="32"/>
                    </a:lnTo>
                    <a:lnTo>
                      <a:pt x="1010" y="24"/>
                    </a:lnTo>
                    <a:lnTo>
                      <a:pt x="1014" y="18"/>
                    </a:lnTo>
                    <a:lnTo>
                      <a:pt x="1000" y="18"/>
                    </a:lnTo>
                    <a:lnTo>
                      <a:pt x="980" y="20"/>
                    </a:lnTo>
                    <a:lnTo>
                      <a:pt x="962" y="24"/>
                    </a:lnTo>
                    <a:lnTo>
                      <a:pt x="946" y="30"/>
                    </a:lnTo>
                    <a:lnTo>
                      <a:pt x="932" y="36"/>
                    </a:lnTo>
                    <a:lnTo>
                      <a:pt x="916" y="38"/>
                    </a:lnTo>
                    <a:lnTo>
                      <a:pt x="918" y="42"/>
                    </a:lnTo>
                    <a:lnTo>
                      <a:pt x="922" y="46"/>
                    </a:lnTo>
                    <a:lnTo>
                      <a:pt x="928" y="50"/>
                    </a:lnTo>
                    <a:lnTo>
                      <a:pt x="932" y="52"/>
                    </a:lnTo>
                    <a:lnTo>
                      <a:pt x="938" y="54"/>
                    </a:lnTo>
                    <a:lnTo>
                      <a:pt x="932" y="60"/>
                    </a:lnTo>
                    <a:lnTo>
                      <a:pt x="920" y="66"/>
                    </a:lnTo>
                    <a:lnTo>
                      <a:pt x="902" y="70"/>
                    </a:lnTo>
                    <a:lnTo>
                      <a:pt x="886" y="74"/>
                    </a:lnTo>
                    <a:lnTo>
                      <a:pt x="876" y="80"/>
                    </a:lnTo>
                    <a:lnTo>
                      <a:pt x="880" y="82"/>
                    </a:lnTo>
                    <a:lnTo>
                      <a:pt x="884" y="84"/>
                    </a:lnTo>
                    <a:lnTo>
                      <a:pt x="890" y="88"/>
                    </a:lnTo>
                    <a:lnTo>
                      <a:pt x="894" y="90"/>
                    </a:lnTo>
                    <a:lnTo>
                      <a:pt x="896" y="94"/>
                    </a:lnTo>
                    <a:lnTo>
                      <a:pt x="898" y="98"/>
                    </a:lnTo>
                    <a:lnTo>
                      <a:pt x="898" y="102"/>
                    </a:lnTo>
                    <a:lnTo>
                      <a:pt x="894" y="106"/>
                    </a:lnTo>
                    <a:lnTo>
                      <a:pt x="886" y="110"/>
                    </a:lnTo>
                    <a:lnTo>
                      <a:pt x="888" y="114"/>
                    </a:lnTo>
                    <a:lnTo>
                      <a:pt x="890" y="120"/>
                    </a:lnTo>
                    <a:lnTo>
                      <a:pt x="894" y="124"/>
                    </a:lnTo>
                    <a:lnTo>
                      <a:pt x="898" y="126"/>
                    </a:lnTo>
                    <a:lnTo>
                      <a:pt x="902" y="128"/>
                    </a:lnTo>
                    <a:lnTo>
                      <a:pt x="904" y="134"/>
                    </a:lnTo>
                    <a:lnTo>
                      <a:pt x="902" y="140"/>
                    </a:lnTo>
                    <a:lnTo>
                      <a:pt x="900" y="144"/>
                    </a:lnTo>
                    <a:lnTo>
                      <a:pt x="896" y="146"/>
                    </a:lnTo>
                    <a:lnTo>
                      <a:pt x="892" y="146"/>
                    </a:lnTo>
                    <a:lnTo>
                      <a:pt x="888" y="146"/>
                    </a:lnTo>
                    <a:lnTo>
                      <a:pt x="884" y="144"/>
                    </a:lnTo>
                    <a:lnTo>
                      <a:pt x="878" y="140"/>
                    </a:lnTo>
                    <a:lnTo>
                      <a:pt x="874" y="136"/>
                    </a:lnTo>
                    <a:lnTo>
                      <a:pt x="872" y="132"/>
                    </a:lnTo>
                    <a:lnTo>
                      <a:pt x="870" y="126"/>
                    </a:lnTo>
                    <a:lnTo>
                      <a:pt x="872" y="122"/>
                    </a:lnTo>
                    <a:lnTo>
                      <a:pt x="872" y="118"/>
                    </a:lnTo>
                    <a:lnTo>
                      <a:pt x="876" y="116"/>
                    </a:lnTo>
                    <a:lnTo>
                      <a:pt x="878" y="114"/>
                    </a:lnTo>
                    <a:lnTo>
                      <a:pt x="880" y="112"/>
                    </a:lnTo>
                    <a:lnTo>
                      <a:pt x="880" y="108"/>
                    </a:lnTo>
                    <a:lnTo>
                      <a:pt x="880" y="104"/>
                    </a:lnTo>
                    <a:lnTo>
                      <a:pt x="876" y="100"/>
                    </a:lnTo>
                    <a:lnTo>
                      <a:pt x="870" y="96"/>
                    </a:lnTo>
                    <a:lnTo>
                      <a:pt x="864" y="94"/>
                    </a:lnTo>
                    <a:lnTo>
                      <a:pt x="858" y="92"/>
                    </a:lnTo>
                    <a:lnTo>
                      <a:pt x="852" y="90"/>
                    </a:lnTo>
                    <a:lnTo>
                      <a:pt x="852" y="92"/>
                    </a:lnTo>
                    <a:lnTo>
                      <a:pt x="850" y="96"/>
                    </a:lnTo>
                    <a:lnTo>
                      <a:pt x="848" y="100"/>
                    </a:lnTo>
                    <a:lnTo>
                      <a:pt x="848" y="104"/>
                    </a:lnTo>
                    <a:lnTo>
                      <a:pt x="844" y="104"/>
                    </a:lnTo>
                    <a:lnTo>
                      <a:pt x="842" y="102"/>
                    </a:lnTo>
                    <a:lnTo>
                      <a:pt x="846" y="106"/>
                    </a:lnTo>
                    <a:lnTo>
                      <a:pt x="850" y="108"/>
                    </a:lnTo>
                    <a:lnTo>
                      <a:pt x="850" y="114"/>
                    </a:lnTo>
                    <a:lnTo>
                      <a:pt x="850" y="118"/>
                    </a:lnTo>
                    <a:lnTo>
                      <a:pt x="840" y="120"/>
                    </a:lnTo>
                    <a:lnTo>
                      <a:pt x="830" y="118"/>
                    </a:lnTo>
                    <a:lnTo>
                      <a:pt x="822" y="114"/>
                    </a:lnTo>
                    <a:lnTo>
                      <a:pt x="816" y="108"/>
                    </a:lnTo>
                    <a:lnTo>
                      <a:pt x="816" y="104"/>
                    </a:lnTo>
                    <a:lnTo>
                      <a:pt x="816" y="102"/>
                    </a:lnTo>
                    <a:lnTo>
                      <a:pt x="818" y="98"/>
                    </a:lnTo>
                    <a:lnTo>
                      <a:pt x="820" y="96"/>
                    </a:lnTo>
                    <a:lnTo>
                      <a:pt x="822" y="92"/>
                    </a:lnTo>
                    <a:lnTo>
                      <a:pt x="824" y="88"/>
                    </a:lnTo>
                    <a:lnTo>
                      <a:pt x="824" y="86"/>
                    </a:lnTo>
                    <a:lnTo>
                      <a:pt x="824" y="82"/>
                    </a:lnTo>
                    <a:lnTo>
                      <a:pt x="822" y="82"/>
                    </a:lnTo>
                    <a:lnTo>
                      <a:pt x="818" y="80"/>
                    </a:lnTo>
                    <a:lnTo>
                      <a:pt x="812" y="80"/>
                    </a:lnTo>
                    <a:lnTo>
                      <a:pt x="806" y="100"/>
                    </a:lnTo>
                    <a:lnTo>
                      <a:pt x="804" y="126"/>
                    </a:lnTo>
                    <a:lnTo>
                      <a:pt x="796" y="114"/>
                    </a:lnTo>
                    <a:lnTo>
                      <a:pt x="792" y="100"/>
                    </a:lnTo>
                    <a:lnTo>
                      <a:pt x="790" y="90"/>
                    </a:lnTo>
                    <a:lnTo>
                      <a:pt x="794" y="78"/>
                    </a:lnTo>
                    <a:lnTo>
                      <a:pt x="780" y="76"/>
                    </a:lnTo>
                    <a:lnTo>
                      <a:pt x="768" y="82"/>
                    </a:lnTo>
                    <a:lnTo>
                      <a:pt x="760" y="92"/>
                    </a:lnTo>
                    <a:lnTo>
                      <a:pt x="754" y="106"/>
                    </a:lnTo>
                    <a:lnTo>
                      <a:pt x="752" y="120"/>
                    </a:lnTo>
                    <a:lnTo>
                      <a:pt x="754" y="128"/>
                    </a:lnTo>
                    <a:lnTo>
                      <a:pt x="760" y="138"/>
                    </a:lnTo>
                    <a:lnTo>
                      <a:pt x="764" y="148"/>
                    </a:lnTo>
                    <a:lnTo>
                      <a:pt x="766" y="156"/>
                    </a:lnTo>
                    <a:lnTo>
                      <a:pt x="762" y="164"/>
                    </a:lnTo>
                    <a:lnTo>
                      <a:pt x="750" y="166"/>
                    </a:lnTo>
                    <a:lnTo>
                      <a:pt x="740" y="160"/>
                    </a:lnTo>
                    <a:lnTo>
                      <a:pt x="730" y="150"/>
                    </a:lnTo>
                    <a:lnTo>
                      <a:pt x="722" y="142"/>
                    </a:lnTo>
                    <a:lnTo>
                      <a:pt x="712" y="138"/>
                    </a:lnTo>
                    <a:lnTo>
                      <a:pt x="704" y="136"/>
                    </a:lnTo>
                    <a:lnTo>
                      <a:pt x="694" y="136"/>
                    </a:lnTo>
                    <a:lnTo>
                      <a:pt x="696" y="140"/>
                    </a:lnTo>
                    <a:lnTo>
                      <a:pt x="696" y="144"/>
                    </a:lnTo>
                    <a:lnTo>
                      <a:pt x="696" y="150"/>
                    </a:lnTo>
                    <a:lnTo>
                      <a:pt x="692" y="158"/>
                    </a:lnTo>
                    <a:lnTo>
                      <a:pt x="684" y="162"/>
                    </a:lnTo>
                    <a:lnTo>
                      <a:pt x="678" y="160"/>
                    </a:lnTo>
                    <a:lnTo>
                      <a:pt x="668" y="156"/>
                    </a:lnTo>
                    <a:lnTo>
                      <a:pt x="660" y="152"/>
                    </a:lnTo>
                    <a:lnTo>
                      <a:pt x="652" y="150"/>
                    </a:lnTo>
                    <a:lnTo>
                      <a:pt x="646" y="152"/>
                    </a:lnTo>
                    <a:lnTo>
                      <a:pt x="638" y="154"/>
                    </a:lnTo>
                    <a:lnTo>
                      <a:pt x="632" y="158"/>
                    </a:lnTo>
                    <a:lnTo>
                      <a:pt x="626" y="162"/>
                    </a:lnTo>
                    <a:lnTo>
                      <a:pt x="628" y="158"/>
                    </a:lnTo>
                    <a:lnTo>
                      <a:pt x="630" y="152"/>
                    </a:lnTo>
                    <a:lnTo>
                      <a:pt x="634" y="148"/>
                    </a:lnTo>
                    <a:lnTo>
                      <a:pt x="618" y="150"/>
                    </a:lnTo>
                    <a:lnTo>
                      <a:pt x="604" y="160"/>
                    </a:lnTo>
                    <a:lnTo>
                      <a:pt x="588" y="174"/>
                    </a:lnTo>
                    <a:lnTo>
                      <a:pt x="572" y="186"/>
                    </a:lnTo>
                    <a:lnTo>
                      <a:pt x="558" y="188"/>
                    </a:lnTo>
                    <a:lnTo>
                      <a:pt x="558" y="182"/>
                    </a:lnTo>
                    <a:lnTo>
                      <a:pt x="560" y="174"/>
                    </a:lnTo>
                    <a:lnTo>
                      <a:pt x="566" y="168"/>
                    </a:lnTo>
                    <a:lnTo>
                      <a:pt x="562" y="162"/>
                    </a:lnTo>
                    <a:lnTo>
                      <a:pt x="558" y="160"/>
                    </a:lnTo>
                    <a:lnTo>
                      <a:pt x="552" y="158"/>
                    </a:lnTo>
                    <a:lnTo>
                      <a:pt x="546" y="158"/>
                    </a:lnTo>
                    <a:lnTo>
                      <a:pt x="544" y="164"/>
                    </a:lnTo>
                    <a:lnTo>
                      <a:pt x="542" y="170"/>
                    </a:lnTo>
                    <a:lnTo>
                      <a:pt x="542" y="174"/>
                    </a:lnTo>
                    <a:lnTo>
                      <a:pt x="540" y="180"/>
                    </a:lnTo>
                    <a:lnTo>
                      <a:pt x="538" y="184"/>
                    </a:lnTo>
                    <a:lnTo>
                      <a:pt x="534" y="188"/>
                    </a:lnTo>
                    <a:lnTo>
                      <a:pt x="536" y="192"/>
                    </a:lnTo>
                    <a:lnTo>
                      <a:pt x="536" y="196"/>
                    </a:lnTo>
                    <a:lnTo>
                      <a:pt x="534" y="198"/>
                    </a:lnTo>
                    <a:lnTo>
                      <a:pt x="530" y="200"/>
                    </a:lnTo>
                    <a:lnTo>
                      <a:pt x="526" y="200"/>
                    </a:lnTo>
                    <a:lnTo>
                      <a:pt x="522" y="200"/>
                    </a:lnTo>
                    <a:lnTo>
                      <a:pt x="518" y="198"/>
                    </a:lnTo>
                    <a:lnTo>
                      <a:pt x="514" y="196"/>
                    </a:lnTo>
                    <a:lnTo>
                      <a:pt x="518" y="204"/>
                    </a:lnTo>
                    <a:lnTo>
                      <a:pt x="518" y="212"/>
                    </a:lnTo>
                    <a:lnTo>
                      <a:pt x="518" y="220"/>
                    </a:lnTo>
                    <a:lnTo>
                      <a:pt x="512" y="222"/>
                    </a:lnTo>
                    <a:lnTo>
                      <a:pt x="506" y="222"/>
                    </a:lnTo>
                    <a:lnTo>
                      <a:pt x="502" y="220"/>
                    </a:lnTo>
                    <a:lnTo>
                      <a:pt x="500" y="218"/>
                    </a:lnTo>
                    <a:lnTo>
                      <a:pt x="500" y="214"/>
                    </a:lnTo>
                    <a:lnTo>
                      <a:pt x="498" y="210"/>
                    </a:lnTo>
                    <a:lnTo>
                      <a:pt x="498" y="206"/>
                    </a:lnTo>
                    <a:lnTo>
                      <a:pt x="496" y="202"/>
                    </a:lnTo>
                    <a:lnTo>
                      <a:pt x="494" y="196"/>
                    </a:lnTo>
                    <a:lnTo>
                      <a:pt x="486" y="204"/>
                    </a:lnTo>
                    <a:lnTo>
                      <a:pt x="476" y="212"/>
                    </a:lnTo>
                    <a:lnTo>
                      <a:pt x="466" y="218"/>
                    </a:lnTo>
                    <a:lnTo>
                      <a:pt x="466" y="206"/>
                    </a:lnTo>
                    <a:lnTo>
                      <a:pt x="462" y="196"/>
                    </a:lnTo>
                    <a:lnTo>
                      <a:pt x="456" y="188"/>
                    </a:lnTo>
                    <a:lnTo>
                      <a:pt x="450" y="180"/>
                    </a:lnTo>
                    <a:lnTo>
                      <a:pt x="444" y="170"/>
                    </a:lnTo>
                    <a:lnTo>
                      <a:pt x="466" y="170"/>
                    </a:lnTo>
                    <a:lnTo>
                      <a:pt x="488" y="174"/>
                    </a:lnTo>
                    <a:lnTo>
                      <a:pt x="510" y="176"/>
                    </a:lnTo>
                    <a:lnTo>
                      <a:pt x="494" y="150"/>
                    </a:lnTo>
                    <a:lnTo>
                      <a:pt x="474" y="134"/>
                    </a:lnTo>
                    <a:lnTo>
                      <a:pt x="448" y="128"/>
                    </a:lnTo>
                    <a:lnTo>
                      <a:pt x="420" y="130"/>
                    </a:lnTo>
                    <a:lnTo>
                      <a:pt x="422" y="126"/>
                    </a:lnTo>
                    <a:lnTo>
                      <a:pt x="424" y="122"/>
                    </a:lnTo>
                    <a:lnTo>
                      <a:pt x="426" y="118"/>
                    </a:lnTo>
                    <a:lnTo>
                      <a:pt x="428" y="114"/>
                    </a:lnTo>
                    <a:lnTo>
                      <a:pt x="418" y="106"/>
                    </a:lnTo>
                    <a:lnTo>
                      <a:pt x="408" y="106"/>
                    </a:lnTo>
                    <a:lnTo>
                      <a:pt x="398" y="112"/>
                    </a:lnTo>
                    <a:lnTo>
                      <a:pt x="388" y="118"/>
                    </a:lnTo>
                    <a:lnTo>
                      <a:pt x="378" y="120"/>
                    </a:lnTo>
                    <a:lnTo>
                      <a:pt x="366" y="120"/>
                    </a:lnTo>
                    <a:lnTo>
                      <a:pt x="360" y="116"/>
                    </a:lnTo>
                    <a:lnTo>
                      <a:pt x="356" y="112"/>
                    </a:lnTo>
                    <a:lnTo>
                      <a:pt x="350" y="110"/>
                    </a:lnTo>
                    <a:lnTo>
                      <a:pt x="338" y="114"/>
                    </a:lnTo>
                    <a:lnTo>
                      <a:pt x="332" y="118"/>
                    </a:lnTo>
                    <a:lnTo>
                      <a:pt x="326" y="122"/>
                    </a:lnTo>
                    <a:lnTo>
                      <a:pt x="320" y="128"/>
                    </a:lnTo>
                    <a:lnTo>
                      <a:pt x="316" y="134"/>
                    </a:lnTo>
                    <a:lnTo>
                      <a:pt x="314" y="140"/>
                    </a:lnTo>
                    <a:lnTo>
                      <a:pt x="312" y="146"/>
                    </a:lnTo>
                    <a:lnTo>
                      <a:pt x="312" y="150"/>
                    </a:lnTo>
                    <a:lnTo>
                      <a:pt x="312" y="156"/>
                    </a:lnTo>
                    <a:lnTo>
                      <a:pt x="312" y="160"/>
                    </a:lnTo>
                    <a:lnTo>
                      <a:pt x="308" y="166"/>
                    </a:lnTo>
                    <a:lnTo>
                      <a:pt x="302" y="168"/>
                    </a:lnTo>
                    <a:lnTo>
                      <a:pt x="298" y="172"/>
                    </a:lnTo>
                    <a:lnTo>
                      <a:pt x="292" y="174"/>
                    </a:lnTo>
                    <a:lnTo>
                      <a:pt x="288" y="176"/>
                    </a:lnTo>
                    <a:lnTo>
                      <a:pt x="282" y="180"/>
                    </a:lnTo>
                    <a:lnTo>
                      <a:pt x="278" y="184"/>
                    </a:lnTo>
                    <a:lnTo>
                      <a:pt x="274" y="190"/>
                    </a:lnTo>
                    <a:lnTo>
                      <a:pt x="272" y="194"/>
                    </a:lnTo>
                    <a:lnTo>
                      <a:pt x="272" y="200"/>
                    </a:lnTo>
                    <a:lnTo>
                      <a:pt x="272" y="210"/>
                    </a:lnTo>
                    <a:lnTo>
                      <a:pt x="260" y="214"/>
                    </a:lnTo>
                    <a:lnTo>
                      <a:pt x="250" y="220"/>
                    </a:lnTo>
                    <a:lnTo>
                      <a:pt x="242" y="228"/>
                    </a:lnTo>
                    <a:lnTo>
                      <a:pt x="232" y="234"/>
                    </a:lnTo>
                    <a:lnTo>
                      <a:pt x="220" y="234"/>
                    </a:lnTo>
                    <a:lnTo>
                      <a:pt x="220" y="240"/>
                    </a:lnTo>
                    <a:lnTo>
                      <a:pt x="220" y="246"/>
                    </a:lnTo>
                    <a:lnTo>
                      <a:pt x="222" y="252"/>
                    </a:lnTo>
                    <a:lnTo>
                      <a:pt x="220" y="260"/>
                    </a:lnTo>
                    <a:lnTo>
                      <a:pt x="220" y="264"/>
                    </a:lnTo>
                    <a:lnTo>
                      <a:pt x="216" y="268"/>
                    </a:lnTo>
                    <a:lnTo>
                      <a:pt x="212" y="272"/>
                    </a:lnTo>
                    <a:lnTo>
                      <a:pt x="208" y="276"/>
                    </a:lnTo>
                    <a:lnTo>
                      <a:pt x="204" y="278"/>
                    </a:lnTo>
                    <a:lnTo>
                      <a:pt x="200" y="282"/>
                    </a:lnTo>
                    <a:lnTo>
                      <a:pt x="198" y="288"/>
                    </a:lnTo>
                    <a:lnTo>
                      <a:pt x="198" y="292"/>
                    </a:lnTo>
                    <a:lnTo>
                      <a:pt x="200" y="296"/>
                    </a:lnTo>
                    <a:lnTo>
                      <a:pt x="202" y="300"/>
                    </a:lnTo>
                    <a:lnTo>
                      <a:pt x="206" y="302"/>
                    </a:lnTo>
                    <a:lnTo>
                      <a:pt x="210" y="304"/>
                    </a:lnTo>
                    <a:lnTo>
                      <a:pt x="214" y="306"/>
                    </a:lnTo>
                    <a:lnTo>
                      <a:pt x="218" y="308"/>
                    </a:lnTo>
                    <a:lnTo>
                      <a:pt x="220" y="310"/>
                    </a:lnTo>
                    <a:lnTo>
                      <a:pt x="220" y="314"/>
                    </a:lnTo>
                    <a:lnTo>
                      <a:pt x="220" y="318"/>
                    </a:lnTo>
                    <a:lnTo>
                      <a:pt x="240" y="302"/>
                    </a:lnTo>
                    <a:lnTo>
                      <a:pt x="262" y="290"/>
                    </a:lnTo>
                    <a:lnTo>
                      <a:pt x="286" y="286"/>
                    </a:lnTo>
                    <a:lnTo>
                      <a:pt x="286" y="298"/>
                    </a:lnTo>
                    <a:lnTo>
                      <a:pt x="282" y="306"/>
                    </a:lnTo>
                    <a:lnTo>
                      <a:pt x="272" y="310"/>
                    </a:lnTo>
                    <a:lnTo>
                      <a:pt x="262" y="310"/>
                    </a:lnTo>
                    <a:lnTo>
                      <a:pt x="252" y="306"/>
                    </a:lnTo>
                    <a:lnTo>
                      <a:pt x="252" y="316"/>
                    </a:lnTo>
                    <a:lnTo>
                      <a:pt x="258" y="324"/>
                    </a:lnTo>
                    <a:lnTo>
                      <a:pt x="266" y="328"/>
                    </a:lnTo>
                    <a:lnTo>
                      <a:pt x="272" y="334"/>
                    </a:lnTo>
                    <a:lnTo>
                      <a:pt x="274" y="344"/>
                    </a:lnTo>
                    <a:lnTo>
                      <a:pt x="286" y="344"/>
                    </a:lnTo>
                    <a:lnTo>
                      <a:pt x="296" y="340"/>
                    </a:lnTo>
                    <a:lnTo>
                      <a:pt x="302" y="332"/>
                    </a:lnTo>
                    <a:lnTo>
                      <a:pt x="304" y="324"/>
                    </a:lnTo>
                    <a:lnTo>
                      <a:pt x="300" y="316"/>
                    </a:lnTo>
                    <a:lnTo>
                      <a:pt x="290" y="310"/>
                    </a:lnTo>
                    <a:lnTo>
                      <a:pt x="298" y="306"/>
                    </a:lnTo>
                    <a:lnTo>
                      <a:pt x="308" y="304"/>
                    </a:lnTo>
                    <a:lnTo>
                      <a:pt x="318" y="300"/>
                    </a:lnTo>
                    <a:lnTo>
                      <a:pt x="328" y="298"/>
                    </a:lnTo>
                    <a:lnTo>
                      <a:pt x="334" y="290"/>
                    </a:lnTo>
                    <a:lnTo>
                      <a:pt x="334" y="278"/>
                    </a:lnTo>
                    <a:lnTo>
                      <a:pt x="316" y="276"/>
                    </a:lnTo>
                    <a:lnTo>
                      <a:pt x="308" y="272"/>
                    </a:lnTo>
                    <a:lnTo>
                      <a:pt x="306" y="264"/>
                    </a:lnTo>
                    <a:lnTo>
                      <a:pt x="310" y="254"/>
                    </a:lnTo>
                    <a:lnTo>
                      <a:pt x="314" y="242"/>
                    </a:lnTo>
                    <a:lnTo>
                      <a:pt x="320" y="228"/>
                    </a:lnTo>
                    <a:lnTo>
                      <a:pt x="314" y="226"/>
                    </a:lnTo>
                    <a:lnTo>
                      <a:pt x="310" y="224"/>
                    </a:lnTo>
                    <a:lnTo>
                      <a:pt x="304" y="224"/>
                    </a:lnTo>
                    <a:lnTo>
                      <a:pt x="316" y="222"/>
                    </a:lnTo>
                    <a:lnTo>
                      <a:pt x="326" y="220"/>
                    </a:lnTo>
                    <a:lnTo>
                      <a:pt x="336" y="222"/>
                    </a:lnTo>
                    <a:lnTo>
                      <a:pt x="344" y="220"/>
                    </a:lnTo>
                    <a:lnTo>
                      <a:pt x="352" y="216"/>
                    </a:lnTo>
                    <a:lnTo>
                      <a:pt x="356" y="208"/>
                    </a:lnTo>
                    <a:lnTo>
                      <a:pt x="356" y="194"/>
                    </a:lnTo>
                    <a:lnTo>
                      <a:pt x="362" y="194"/>
                    </a:lnTo>
                    <a:lnTo>
                      <a:pt x="368" y="194"/>
                    </a:lnTo>
                    <a:lnTo>
                      <a:pt x="374" y="194"/>
                    </a:lnTo>
                    <a:lnTo>
                      <a:pt x="378" y="194"/>
                    </a:lnTo>
                    <a:lnTo>
                      <a:pt x="380" y="194"/>
                    </a:lnTo>
                    <a:lnTo>
                      <a:pt x="382" y="196"/>
                    </a:lnTo>
                    <a:lnTo>
                      <a:pt x="384" y="200"/>
                    </a:lnTo>
                    <a:lnTo>
                      <a:pt x="384" y="206"/>
                    </a:lnTo>
                    <a:lnTo>
                      <a:pt x="382" y="210"/>
                    </a:lnTo>
                    <a:lnTo>
                      <a:pt x="378" y="214"/>
                    </a:lnTo>
                    <a:lnTo>
                      <a:pt x="376" y="218"/>
                    </a:lnTo>
                    <a:lnTo>
                      <a:pt x="372" y="222"/>
                    </a:lnTo>
                    <a:lnTo>
                      <a:pt x="368" y="228"/>
                    </a:lnTo>
                    <a:lnTo>
                      <a:pt x="366" y="230"/>
                    </a:lnTo>
                    <a:lnTo>
                      <a:pt x="364" y="232"/>
                    </a:lnTo>
                    <a:lnTo>
                      <a:pt x="362" y="234"/>
                    </a:lnTo>
                    <a:lnTo>
                      <a:pt x="360" y="238"/>
                    </a:lnTo>
                    <a:lnTo>
                      <a:pt x="358" y="240"/>
                    </a:lnTo>
                    <a:lnTo>
                      <a:pt x="356" y="242"/>
                    </a:lnTo>
                    <a:lnTo>
                      <a:pt x="356" y="244"/>
                    </a:lnTo>
                    <a:lnTo>
                      <a:pt x="356" y="262"/>
                    </a:lnTo>
                    <a:lnTo>
                      <a:pt x="362" y="274"/>
                    </a:lnTo>
                    <a:lnTo>
                      <a:pt x="374" y="280"/>
                    </a:lnTo>
                    <a:lnTo>
                      <a:pt x="388" y="276"/>
                    </a:lnTo>
                    <a:lnTo>
                      <a:pt x="404" y="266"/>
                    </a:lnTo>
                    <a:lnTo>
                      <a:pt x="408" y="270"/>
                    </a:lnTo>
                    <a:lnTo>
                      <a:pt x="414" y="274"/>
                    </a:lnTo>
                    <a:lnTo>
                      <a:pt x="420" y="276"/>
                    </a:lnTo>
                    <a:lnTo>
                      <a:pt x="424" y="278"/>
                    </a:lnTo>
                    <a:lnTo>
                      <a:pt x="432" y="278"/>
                    </a:lnTo>
                    <a:lnTo>
                      <a:pt x="432" y="274"/>
                    </a:lnTo>
                    <a:lnTo>
                      <a:pt x="430" y="270"/>
                    </a:lnTo>
                    <a:lnTo>
                      <a:pt x="428" y="266"/>
                    </a:lnTo>
                    <a:lnTo>
                      <a:pt x="426" y="262"/>
                    </a:lnTo>
                    <a:lnTo>
                      <a:pt x="424" y="258"/>
                    </a:lnTo>
                    <a:lnTo>
                      <a:pt x="424" y="254"/>
                    </a:lnTo>
                    <a:lnTo>
                      <a:pt x="426" y="250"/>
                    </a:lnTo>
                    <a:lnTo>
                      <a:pt x="428" y="246"/>
                    </a:lnTo>
                    <a:lnTo>
                      <a:pt x="434" y="246"/>
                    </a:lnTo>
                    <a:lnTo>
                      <a:pt x="438" y="246"/>
                    </a:lnTo>
                    <a:lnTo>
                      <a:pt x="444" y="250"/>
                    </a:lnTo>
                    <a:lnTo>
                      <a:pt x="448" y="254"/>
                    </a:lnTo>
                    <a:lnTo>
                      <a:pt x="450" y="260"/>
                    </a:lnTo>
                    <a:lnTo>
                      <a:pt x="452" y="264"/>
                    </a:lnTo>
                    <a:lnTo>
                      <a:pt x="452" y="268"/>
                    </a:lnTo>
                    <a:lnTo>
                      <a:pt x="448" y="280"/>
                    </a:lnTo>
                    <a:lnTo>
                      <a:pt x="438" y="286"/>
                    </a:lnTo>
                    <a:lnTo>
                      <a:pt x="424" y="290"/>
                    </a:lnTo>
                    <a:lnTo>
                      <a:pt x="408" y="292"/>
                    </a:lnTo>
                    <a:lnTo>
                      <a:pt x="396" y="294"/>
                    </a:lnTo>
                    <a:lnTo>
                      <a:pt x="396" y="298"/>
                    </a:lnTo>
                    <a:lnTo>
                      <a:pt x="398" y="302"/>
                    </a:lnTo>
                    <a:lnTo>
                      <a:pt x="388" y="304"/>
                    </a:lnTo>
                    <a:lnTo>
                      <a:pt x="376" y="306"/>
                    </a:lnTo>
                    <a:lnTo>
                      <a:pt x="366" y="306"/>
                    </a:lnTo>
                    <a:lnTo>
                      <a:pt x="366" y="308"/>
                    </a:lnTo>
                    <a:lnTo>
                      <a:pt x="364" y="312"/>
                    </a:lnTo>
                    <a:lnTo>
                      <a:pt x="364" y="314"/>
                    </a:lnTo>
                    <a:lnTo>
                      <a:pt x="370" y="314"/>
                    </a:lnTo>
                    <a:lnTo>
                      <a:pt x="374" y="314"/>
                    </a:lnTo>
                    <a:lnTo>
                      <a:pt x="370" y="318"/>
                    </a:lnTo>
                    <a:lnTo>
                      <a:pt x="366" y="320"/>
                    </a:lnTo>
                    <a:lnTo>
                      <a:pt x="360" y="322"/>
                    </a:lnTo>
                    <a:lnTo>
                      <a:pt x="354" y="322"/>
                    </a:lnTo>
                    <a:lnTo>
                      <a:pt x="350" y="324"/>
                    </a:lnTo>
                    <a:lnTo>
                      <a:pt x="346" y="328"/>
                    </a:lnTo>
                    <a:lnTo>
                      <a:pt x="340" y="338"/>
                    </a:lnTo>
                    <a:lnTo>
                      <a:pt x="340" y="354"/>
                    </a:lnTo>
                    <a:lnTo>
                      <a:pt x="340" y="366"/>
                    </a:lnTo>
                    <a:lnTo>
                      <a:pt x="316" y="372"/>
                    </a:lnTo>
                    <a:lnTo>
                      <a:pt x="290" y="372"/>
                    </a:lnTo>
                    <a:lnTo>
                      <a:pt x="264" y="368"/>
                    </a:lnTo>
                    <a:lnTo>
                      <a:pt x="258" y="366"/>
                    </a:lnTo>
                    <a:lnTo>
                      <a:pt x="252" y="366"/>
                    </a:lnTo>
                    <a:lnTo>
                      <a:pt x="250" y="366"/>
                    </a:lnTo>
                    <a:lnTo>
                      <a:pt x="248" y="366"/>
                    </a:lnTo>
                    <a:lnTo>
                      <a:pt x="248" y="368"/>
                    </a:lnTo>
                    <a:lnTo>
                      <a:pt x="246" y="368"/>
                    </a:lnTo>
                    <a:lnTo>
                      <a:pt x="246" y="370"/>
                    </a:lnTo>
                    <a:lnTo>
                      <a:pt x="244" y="372"/>
                    </a:lnTo>
                    <a:lnTo>
                      <a:pt x="242" y="374"/>
                    </a:lnTo>
                    <a:lnTo>
                      <a:pt x="238" y="378"/>
                    </a:lnTo>
                    <a:lnTo>
                      <a:pt x="220" y="388"/>
                    </a:lnTo>
                    <a:lnTo>
                      <a:pt x="200" y="392"/>
                    </a:lnTo>
                    <a:lnTo>
                      <a:pt x="200" y="398"/>
                    </a:lnTo>
                    <a:lnTo>
                      <a:pt x="198" y="400"/>
                    </a:lnTo>
                    <a:lnTo>
                      <a:pt x="196" y="402"/>
                    </a:lnTo>
                    <a:lnTo>
                      <a:pt x="192" y="404"/>
                    </a:lnTo>
                    <a:lnTo>
                      <a:pt x="190" y="406"/>
                    </a:lnTo>
                    <a:lnTo>
                      <a:pt x="186" y="408"/>
                    </a:lnTo>
                    <a:lnTo>
                      <a:pt x="184" y="410"/>
                    </a:lnTo>
                    <a:lnTo>
                      <a:pt x="178" y="412"/>
                    </a:lnTo>
                    <a:lnTo>
                      <a:pt x="172" y="414"/>
                    </a:lnTo>
                    <a:lnTo>
                      <a:pt x="166" y="414"/>
                    </a:lnTo>
                    <a:lnTo>
                      <a:pt x="166" y="418"/>
                    </a:lnTo>
                    <a:lnTo>
                      <a:pt x="166" y="424"/>
                    </a:lnTo>
                    <a:lnTo>
                      <a:pt x="164" y="428"/>
                    </a:lnTo>
                    <a:lnTo>
                      <a:pt x="156" y="434"/>
                    </a:lnTo>
                    <a:lnTo>
                      <a:pt x="144" y="440"/>
                    </a:lnTo>
                    <a:lnTo>
                      <a:pt x="130" y="444"/>
                    </a:lnTo>
                    <a:lnTo>
                      <a:pt x="120" y="450"/>
                    </a:lnTo>
                    <a:lnTo>
                      <a:pt x="134" y="458"/>
                    </a:lnTo>
                    <a:lnTo>
                      <a:pt x="146" y="468"/>
                    </a:lnTo>
                    <a:lnTo>
                      <a:pt x="154" y="480"/>
                    </a:lnTo>
                    <a:lnTo>
                      <a:pt x="156" y="492"/>
                    </a:lnTo>
                    <a:lnTo>
                      <a:pt x="152" y="506"/>
                    </a:lnTo>
                    <a:lnTo>
                      <a:pt x="138" y="516"/>
                    </a:lnTo>
                    <a:lnTo>
                      <a:pt x="126" y="520"/>
                    </a:lnTo>
                    <a:lnTo>
                      <a:pt x="114" y="516"/>
                    </a:lnTo>
                    <a:lnTo>
                      <a:pt x="102" y="512"/>
                    </a:lnTo>
                    <a:lnTo>
                      <a:pt x="92" y="508"/>
                    </a:lnTo>
                    <a:lnTo>
                      <a:pt x="82" y="506"/>
                    </a:lnTo>
                    <a:lnTo>
                      <a:pt x="76" y="512"/>
                    </a:lnTo>
                    <a:lnTo>
                      <a:pt x="74" y="516"/>
                    </a:lnTo>
                    <a:lnTo>
                      <a:pt x="74" y="522"/>
                    </a:lnTo>
                    <a:lnTo>
                      <a:pt x="76" y="526"/>
                    </a:lnTo>
                    <a:lnTo>
                      <a:pt x="78" y="530"/>
                    </a:lnTo>
                    <a:lnTo>
                      <a:pt x="82" y="534"/>
                    </a:lnTo>
                    <a:lnTo>
                      <a:pt x="82" y="538"/>
                    </a:lnTo>
                    <a:lnTo>
                      <a:pt x="82" y="544"/>
                    </a:lnTo>
                    <a:lnTo>
                      <a:pt x="80" y="550"/>
                    </a:lnTo>
                    <a:lnTo>
                      <a:pt x="78" y="554"/>
                    </a:lnTo>
                    <a:lnTo>
                      <a:pt x="76" y="560"/>
                    </a:lnTo>
                    <a:lnTo>
                      <a:pt x="76" y="564"/>
                    </a:lnTo>
                    <a:lnTo>
                      <a:pt x="76" y="580"/>
                    </a:lnTo>
                    <a:lnTo>
                      <a:pt x="82" y="588"/>
                    </a:lnTo>
                    <a:lnTo>
                      <a:pt x="90" y="590"/>
                    </a:lnTo>
                    <a:lnTo>
                      <a:pt x="100" y="588"/>
                    </a:lnTo>
                    <a:lnTo>
                      <a:pt x="112" y="582"/>
                    </a:lnTo>
                    <a:lnTo>
                      <a:pt x="124" y="574"/>
                    </a:lnTo>
                    <a:lnTo>
                      <a:pt x="134" y="566"/>
                    </a:lnTo>
                    <a:lnTo>
                      <a:pt x="144" y="556"/>
                    </a:lnTo>
                    <a:lnTo>
                      <a:pt x="150" y="550"/>
                    </a:lnTo>
                    <a:lnTo>
                      <a:pt x="160" y="536"/>
                    </a:lnTo>
                    <a:lnTo>
                      <a:pt x="168" y="518"/>
                    </a:lnTo>
                    <a:lnTo>
                      <a:pt x="176" y="508"/>
                    </a:lnTo>
                    <a:lnTo>
                      <a:pt x="188" y="502"/>
                    </a:lnTo>
                    <a:lnTo>
                      <a:pt x="200" y="502"/>
                    </a:lnTo>
                    <a:lnTo>
                      <a:pt x="212" y="500"/>
                    </a:lnTo>
                    <a:lnTo>
                      <a:pt x="222" y="490"/>
                    </a:lnTo>
                    <a:lnTo>
                      <a:pt x="226" y="494"/>
                    </a:lnTo>
                    <a:lnTo>
                      <a:pt x="230" y="498"/>
                    </a:lnTo>
                    <a:lnTo>
                      <a:pt x="234" y="500"/>
                    </a:lnTo>
                    <a:lnTo>
                      <a:pt x="240" y="500"/>
                    </a:lnTo>
                    <a:lnTo>
                      <a:pt x="244" y="502"/>
                    </a:lnTo>
                    <a:lnTo>
                      <a:pt x="248" y="506"/>
                    </a:lnTo>
                    <a:lnTo>
                      <a:pt x="252" y="512"/>
                    </a:lnTo>
                    <a:lnTo>
                      <a:pt x="256" y="516"/>
                    </a:lnTo>
                    <a:lnTo>
                      <a:pt x="258" y="522"/>
                    </a:lnTo>
                    <a:lnTo>
                      <a:pt x="262" y="528"/>
                    </a:lnTo>
                    <a:lnTo>
                      <a:pt x="266" y="530"/>
                    </a:lnTo>
                    <a:lnTo>
                      <a:pt x="270" y="534"/>
                    </a:lnTo>
                    <a:lnTo>
                      <a:pt x="274" y="536"/>
                    </a:lnTo>
                    <a:lnTo>
                      <a:pt x="278" y="538"/>
                    </a:lnTo>
                    <a:lnTo>
                      <a:pt x="282" y="542"/>
                    </a:lnTo>
                    <a:lnTo>
                      <a:pt x="286" y="548"/>
                    </a:lnTo>
                    <a:lnTo>
                      <a:pt x="288" y="554"/>
                    </a:lnTo>
                    <a:lnTo>
                      <a:pt x="290" y="562"/>
                    </a:lnTo>
                    <a:lnTo>
                      <a:pt x="290" y="572"/>
                    </a:lnTo>
                    <a:lnTo>
                      <a:pt x="272" y="576"/>
                    </a:lnTo>
                    <a:lnTo>
                      <a:pt x="254" y="580"/>
                    </a:lnTo>
                    <a:lnTo>
                      <a:pt x="268" y="588"/>
                    </a:lnTo>
                    <a:lnTo>
                      <a:pt x="282" y="594"/>
                    </a:lnTo>
                    <a:lnTo>
                      <a:pt x="298" y="598"/>
                    </a:lnTo>
                    <a:lnTo>
                      <a:pt x="310" y="596"/>
                    </a:lnTo>
                    <a:lnTo>
                      <a:pt x="314" y="590"/>
                    </a:lnTo>
                    <a:lnTo>
                      <a:pt x="314" y="582"/>
                    </a:lnTo>
                    <a:lnTo>
                      <a:pt x="308" y="572"/>
                    </a:lnTo>
                    <a:lnTo>
                      <a:pt x="304" y="564"/>
                    </a:lnTo>
                    <a:lnTo>
                      <a:pt x="300" y="554"/>
                    </a:lnTo>
                    <a:lnTo>
                      <a:pt x="306" y="552"/>
                    </a:lnTo>
                    <a:lnTo>
                      <a:pt x="312" y="550"/>
                    </a:lnTo>
                    <a:lnTo>
                      <a:pt x="320" y="548"/>
                    </a:lnTo>
                    <a:lnTo>
                      <a:pt x="304" y="538"/>
                    </a:lnTo>
                    <a:lnTo>
                      <a:pt x="288" y="524"/>
                    </a:lnTo>
                    <a:lnTo>
                      <a:pt x="270" y="510"/>
                    </a:lnTo>
                    <a:lnTo>
                      <a:pt x="252" y="500"/>
                    </a:lnTo>
                    <a:lnTo>
                      <a:pt x="234" y="496"/>
                    </a:lnTo>
                    <a:lnTo>
                      <a:pt x="250" y="492"/>
                    </a:lnTo>
                    <a:lnTo>
                      <a:pt x="266" y="488"/>
                    </a:lnTo>
                    <a:lnTo>
                      <a:pt x="280" y="484"/>
                    </a:lnTo>
                    <a:lnTo>
                      <a:pt x="292" y="474"/>
                    </a:lnTo>
                    <a:lnTo>
                      <a:pt x="298" y="488"/>
                    </a:lnTo>
                    <a:lnTo>
                      <a:pt x="306" y="500"/>
                    </a:lnTo>
                    <a:lnTo>
                      <a:pt x="316" y="512"/>
                    </a:lnTo>
                    <a:lnTo>
                      <a:pt x="322" y="520"/>
                    </a:lnTo>
                    <a:lnTo>
                      <a:pt x="330" y="526"/>
                    </a:lnTo>
                    <a:lnTo>
                      <a:pt x="336" y="532"/>
                    </a:lnTo>
                    <a:lnTo>
                      <a:pt x="340" y="542"/>
                    </a:lnTo>
                    <a:lnTo>
                      <a:pt x="348" y="558"/>
                    </a:lnTo>
                    <a:lnTo>
                      <a:pt x="350" y="574"/>
                    </a:lnTo>
                    <a:lnTo>
                      <a:pt x="346" y="592"/>
                    </a:lnTo>
                    <a:lnTo>
                      <a:pt x="350" y="592"/>
                    </a:lnTo>
                    <a:lnTo>
                      <a:pt x="356" y="592"/>
                    </a:lnTo>
                    <a:lnTo>
                      <a:pt x="362" y="592"/>
                    </a:lnTo>
                    <a:lnTo>
                      <a:pt x="368" y="592"/>
                    </a:lnTo>
                    <a:lnTo>
                      <a:pt x="372" y="590"/>
                    </a:lnTo>
                    <a:lnTo>
                      <a:pt x="378" y="586"/>
                    </a:lnTo>
                    <a:lnTo>
                      <a:pt x="380" y="584"/>
                    </a:lnTo>
                    <a:lnTo>
                      <a:pt x="380" y="580"/>
                    </a:lnTo>
                    <a:lnTo>
                      <a:pt x="378" y="578"/>
                    </a:lnTo>
                    <a:lnTo>
                      <a:pt x="376" y="576"/>
                    </a:lnTo>
                    <a:lnTo>
                      <a:pt x="374" y="572"/>
                    </a:lnTo>
                    <a:lnTo>
                      <a:pt x="372" y="568"/>
                    </a:lnTo>
                    <a:lnTo>
                      <a:pt x="370" y="566"/>
                    </a:lnTo>
                    <a:lnTo>
                      <a:pt x="368" y="562"/>
                    </a:lnTo>
                    <a:lnTo>
                      <a:pt x="364" y="560"/>
                    </a:lnTo>
                    <a:lnTo>
                      <a:pt x="362" y="556"/>
                    </a:lnTo>
                    <a:lnTo>
                      <a:pt x="360" y="552"/>
                    </a:lnTo>
                    <a:lnTo>
                      <a:pt x="360" y="548"/>
                    </a:lnTo>
                    <a:lnTo>
                      <a:pt x="362" y="544"/>
                    </a:lnTo>
                    <a:lnTo>
                      <a:pt x="366" y="540"/>
                    </a:lnTo>
                    <a:lnTo>
                      <a:pt x="370" y="538"/>
                    </a:lnTo>
                    <a:lnTo>
                      <a:pt x="376" y="536"/>
                    </a:lnTo>
                    <a:lnTo>
                      <a:pt x="382" y="538"/>
                    </a:lnTo>
                    <a:lnTo>
                      <a:pt x="388" y="540"/>
                    </a:lnTo>
                    <a:lnTo>
                      <a:pt x="398" y="548"/>
                    </a:lnTo>
                    <a:lnTo>
                      <a:pt x="400" y="560"/>
                    </a:lnTo>
                    <a:lnTo>
                      <a:pt x="400" y="574"/>
                    </a:lnTo>
                    <a:lnTo>
                      <a:pt x="402" y="586"/>
                    </a:lnTo>
                    <a:lnTo>
                      <a:pt x="404" y="596"/>
                    </a:lnTo>
                    <a:lnTo>
                      <a:pt x="414" y="604"/>
                    </a:lnTo>
                    <a:lnTo>
                      <a:pt x="426" y="606"/>
                    </a:lnTo>
                    <a:lnTo>
                      <a:pt x="438" y="604"/>
                    </a:lnTo>
                    <a:lnTo>
                      <a:pt x="448" y="600"/>
                    </a:lnTo>
                    <a:lnTo>
                      <a:pt x="458" y="602"/>
                    </a:lnTo>
                    <a:lnTo>
                      <a:pt x="466" y="610"/>
                    </a:lnTo>
                    <a:lnTo>
                      <a:pt x="470" y="608"/>
                    </a:lnTo>
                    <a:lnTo>
                      <a:pt x="474" y="606"/>
                    </a:lnTo>
                    <a:lnTo>
                      <a:pt x="478" y="604"/>
                    </a:lnTo>
                    <a:lnTo>
                      <a:pt x="484" y="620"/>
                    </a:lnTo>
                    <a:lnTo>
                      <a:pt x="478" y="638"/>
                    </a:lnTo>
                    <a:lnTo>
                      <a:pt x="468" y="652"/>
                    </a:lnTo>
                    <a:lnTo>
                      <a:pt x="452" y="664"/>
                    </a:lnTo>
                    <a:lnTo>
                      <a:pt x="438" y="672"/>
                    </a:lnTo>
                    <a:lnTo>
                      <a:pt x="420" y="674"/>
                    </a:lnTo>
                    <a:lnTo>
                      <a:pt x="404" y="672"/>
                    </a:lnTo>
                    <a:lnTo>
                      <a:pt x="390" y="666"/>
                    </a:lnTo>
                    <a:lnTo>
                      <a:pt x="376" y="660"/>
                    </a:lnTo>
                    <a:lnTo>
                      <a:pt x="362" y="654"/>
                    </a:lnTo>
                    <a:lnTo>
                      <a:pt x="346" y="654"/>
                    </a:lnTo>
                    <a:lnTo>
                      <a:pt x="342" y="664"/>
                    </a:lnTo>
                    <a:lnTo>
                      <a:pt x="332" y="668"/>
                    </a:lnTo>
                    <a:lnTo>
                      <a:pt x="320" y="666"/>
                    </a:lnTo>
                    <a:lnTo>
                      <a:pt x="306" y="662"/>
                    </a:lnTo>
                    <a:lnTo>
                      <a:pt x="290" y="656"/>
                    </a:lnTo>
                    <a:lnTo>
                      <a:pt x="276" y="648"/>
                    </a:lnTo>
                    <a:lnTo>
                      <a:pt x="264" y="644"/>
                    </a:lnTo>
                    <a:lnTo>
                      <a:pt x="254" y="642"/>
                    </a:lnTo>
                    <a:lnTo>
                      <a:pt x="250" y="622"/>
                    </a:lnTo>
                    <a:lnTo>
                      <a:pt x="252" y="604"/>
                    </a:lnTo>
                    <a:lnTo>
                      <a:pt x="254" y="608"/>
                    </a:lnTo>
                    <a:lnTo>
                      <a:pt x="254" y="602"/>
                    </a:lnTo>
                    <a:lnTo>
                      <a:pt x="254" y="598"/>
                    </a:lnTo>
                    <a:lnTo>
                      <a:pt x="254" y="592"/>
                    </a:lnTo>
                    <a:lnTo>
                      <a:pt x="236" y="590"/>
                    </a:lnTo>
                    <a:lnTo>
                      <a:pt x="214" y="590"/>
                    </a:lnTo>
                    <a:lnTo>
                      <a:pt x="194" y="590"/>
                    </a:lnTo>
                    <a:lnTo>
                      <a:pt x="174" y="592"/>
                    </a:lnTo>
                    <a:lnTo>
                      <a:pt x="162" y="594"/>
                    </a:lnTo>
                    <a:lnTo>
                      <a:pt x="156" y="596"/>
                    </a:lnTo>
                    <a:lnTo>
                      <a:pt x="148" y="602"/>
                    </a:lnTo>
                    <a:lnTo>
                      <a:pt x="140" y="606"/>
                    </a:lnTo>
                    <a:lnTo>
                      <a:pt x="126" y="608"/>
                    </a:lnTo>
                    <a:lnTo>
                      <a:pt x="114" y="604"/>
                    </a:lnTo>
                    <a:lnTo>
                      <a:pt x="104" y="606"/>
                    </a:lnTo>
                    <a:lnTo>
                      <a:pt x="102" y="608"/>
                    </a:lnTo>
                    <a:lnTo>
                      <a:pt x="98" y="612"/>
                    </a:lnTo>
                    <a:lnTo>
                      <a:pt x="96" y="618"/>
                    </a:lnTo>
                    <a:lnTo>
                      <a:pt x="92" y="624"/>
                    </a:lnTo>
                    <a:lnTo>
                      <a:pt x="90" y="628"/>
                    </a:lnTo>
                    <a:lnTo>
                      <a:pt x="88" y="632"/>
                    </a:lnTo>
                    <a:lnTo>
                      <a:pt x="84" y="638"/>
                    </a:lnTo>
                    <a:lnTo>
                      <a:pt x="78" y="642"/>
                    </a:lnTo>
                    <a:lnTo>
                      <a:pt x="74" y="646"/>
                    </a:lnTo>
                    <a:lnTo>
                      <a:pt x="72" y="652"/>
                    </a:lnTo>
                    <a:lnTo>
                      <a:pt x="68" y="658"/>
                    </a:lnTo>
                    <a:lnTo>
                      <a:pt x="58" y="676"/>
                    </a:lnTo>
                    <a:lnTo>
                      <a:pt x="46" y="690"/>
                    </a:lnTo>
                    <a:lnTo>
                      <a:pt x="32" y="708"/>
                    </a:lnTo>
                    <a:lnTo>
                      <a:pt x="20" y="726"/>
                    </a:lnTo>
                    <a:lnTo>
                      <a:pt x="8" y="746"/>
                    </a:lnTo>
                    <a:lnTo>
                      <a:pt x="2" y="766"/>
                    </a:lnTo>
                    <a:lnTo>
                      <a:pt x="2" y="790"/>
                    </a:lnTo>
                    <a:lnTo>
                      <a:pt x="4" y="812"/>
                    </a:lnTo>
                    <a:lnTo>
                      <a:pt x="4" y="832"/>
                    </a:lnTo>
                    <a:lnTo>
                      <a:pt x="2" y="848"/>
                    </a:lnTo>
                    <a:lnTo>
                      <a:pt x="0" y="864"/>
                    </a:lnTo>
                    <a:lnTo>
                      <a:pt x="4" y="880"/>
                    </a:lnTo>
                    <a:lnTo>
                      <a:pt x="16" y="898"/>
                    </a:lnTo>
                    <a:lnTo>
                      <a:pt x="30" y="920"/>
                    </a:lnTo>
                    <a:lnTo>
                      <a:pt x="48" y="942"/>
                    </a:lnTo>
                    <a:lnTo>
                      <a:pt x="64" y="960"/>
                    </a:lnTo>
                    <a:lnTo>
                      <a:pt x="80" y="972"/>
                    </a:lnTo>
                    <a:lnTo>
                      <a:pt x="96" y="978"/>
                    </a:lnTo>
                    <a:lnTo>
                      <a:pt x="112" y="982"/>
                    </a:lnTo>
                    <a:lnTo>
                      <a:pt x="126" y="978"/>
                    </a:lnTo>
                    <a:lnTo>
                      <a:pt x="130" y="976"/>
                    </a:lnTo>
                    <a:lnTo>
                      <a:pt x="132" y="972"/>
                    </a:lnTo>
                    <a:lnTo>
                      <a:pt x="134" y="968"/>
                    </a:lnTo>
                    <a:lnTo>
                      <a:pt x="138" y="962"/>
                    </a:lnTo>
                    <a:lnTo>
                      <a:pt x="140" y="960"/>
                    </a:lnTo>
                    <a:lnTo>
                      <a:pt x="146" y="958"/>
                    </a:lnTo>
                    <a:lnTo>
                      <a:pt x="150" y="958"/>
                    </a:lnTo>
                    <a:lnTo>
                      <a:pt x="156" y="958"/>
                    </a:lnTo>
                    <a:lnTo>
                      <a:pt x="162" y="958"/>
                    </a:lnTo>
                    <a:lnTo>
                      <a:pt x="174" y="952"/>
                    </a:lnTo>
                    <a:lnTo>
                      <a:pt x="186" y="944"/>
                    </a:lnTo>
                    <a:lnTo>
                      <a:pt x="198" y="942"/>
                    </a:lnTo>
                    <a:lnTo>
                      <a:pt x="210" y="948"/>
                    </a:lnTo>
                    <a:lnTo>
                      <a:pt x="218" y="962"/>
                    </a:lnTo>
                    <a:lnTo>
                      <a:pt x="220" y="976"/>
                    </a:lnTo>
                    <a:lnTo>
                      <a:pt x="230" y="972"/>
                    </a:lnTo>
                    <a:lnTo>
                      <a:pt x="240" y="968"/>
                    </a:lnTo>
                    <a:lnTo>
                      <a:pt x="250" y="960"/>
                    </a:lnTo>
                    <a:lnTo>
                      <a:pt x="250" y="980"/>
                    </a:lnTo>
                    <a:lnTo>
                      <a:pt x="250" y="998"/>
                    </a:lnTo>
                    <a:lnTo>
                      <a:pt x="246" y="1018"/>
                    </a:lnTo>
                    <a:lnTo>
                      <a:pt x="244" y="1032"/>
                    </a:lnTo>
                    <a:lnTo>
                      <a:pt x="248" y="1044"/>
                    </a:lnTo>
                    <a:lnTo>
                      <a:pt x="254" y="1056"/>
                    </a:lnTo>
                    <a:lnTo>
                      <a:pt x="264" y="1072"/>
                    </a:lnTo>
                    <a:lnTo>
                      <a:pt x="270" y="1086"/>
                    </a:lnTo>
                    <a:lnTo>
                      <a:pt x="272" y="1096"/>
                    </a:lnTo>
                    <a:lnTo>
                      <a:pt x="270" y="1108"/>
                    </a:lnTo>
                    <a:lnTo>
                      <a:pt x="268" y="1120"/>
                    </a:lnTo>
                    <a:lnTo>
                      <a:pt x="268" y="1134"/>
                    </a:lnTo>
                    <a:lnTo>
                      <a:pt x="270" y="1154"/>
                    </a:lnTo>
                    <a:lnTo>
                      <a:pt x="272" y="1174"/>
                    </a:lnTo>
                    <a:lnTo>
                      <a:pt x="270" y="1194"/>
                    </a:lnTo>
                    <a:lnTo>
                      <a:pt x="272" y="1222"/>
                    </a:lnTo>
                    <a:lnTo>
                      <a:pt x="280" y="1254"/>
                    </a:lnTo>
                    <a:lnTo>
                      <a:pt x="290" y="1284"/>
                    </a:lnTo>
                    <a:lnTo>
                      <a:pt x="300" y="1314"/>
                    </a:lnTo>
                    <a:lnTo>
                      <a:pt x="310" y="1346"/>
                    </a:lnTo>
                    <a:lnTo>
                      <a:pt x="318" y="1380"/>
                    </a:lnTo>
                    <a:lnTo>
                      <a:pt x="322" y="1416"/>
                    </a:lnTo>
                    <a:lnTo>
                      <a:pt x="346" y="1412"/>
                    </a:lnTo>
                    <a:lnTo>
                      <a:pt x="366" y="1404"/>
                    </a:lnTo>
                    <a:lnTo>
                      <a:pt x="382" y="1394"/>
                    </a:lnTo>
                    <a:lnTo>
                      <a:pt x="400" y="1382"/>
                    </a:lnTo>
                    <a:lnTo>
                      <a:pt x="418" y="1370"/>
                    </a:lnTo>
                    <a:lnTo>
                      <a:pt x="424" y="1366"/>
                    </a:lnTo>
                    <a:lnTo>
                      <a:pt x="430" y="1364"/>
                    </a:lnTo>
                    <a:lnTo>
                      <a:pt x="436" y="1360"/>
                    </a:lnTo>
                    <a:lnTo>
                      <a:pt x="440" y="1358"/>
                    </a:lnTo>
                    <a:lnTo>
                      <a:pt x="442" y="1354"/>
                    </a:lnTo>
                    <a:lnTo>
                      <a:pt x="446" y="1350"/>
                    </a:lnTo>
                    <a:lnTo>
                      <a:pt x="448" y="1342"/>
                    </a:lnTo>
                    <a:lnTo>
                      <a:pt x="448" y="1326"/>
                    </a:lnTo>
                    <a:lnTo>
                      <a:pt x="446" y="1310"/>
                    </a:lnTo>
                    <a:lnTo>
                      <a:pt x="446" y="1294"/>
                    </a:lnTo>
                    <a:lnTo>
                      <a:pt x="458" y="1292"/>
                    </a:lnTo>
                    <a:lnTo>
                      <a:pt x="466" y="1286"/>
                    </a:lnTo>
                    <a:lnTo>
                      <a:pt x="468" y="1276"/>
                    </a:lnTo>
                    <a:lnTo>
                      <a:pt x="468" y="1264"/>
                    </a:lnTo>
                    <a:lnTo>
                      <a:pt x="466" y="1252"/>
                    </a:lnTo>
                    <a:lnTo>
                      <a:pt x="466" y="1240"/>
                    </a:lnTo>
                    <a:lnTo>
                      <a:pt x="468" y="1224"/>
                    </a:lnTo>
                    <a:lnTo>
                      <a:pt x="476" y="1214"/>
                    </a:lnTo>
                    <a:lnTo>
                      <a:pt x="486" y="1208"/>
                    </a:lnTo>
                    <a:lnTo>
                      <a:pt x="496" y="1204"/>
                    </a:lnTo>
                    <a:lnTo>
                      <a:pt x="508" y="1200"/>
                    </a:lnTo>
                    <a:lnTo>
                      <a:pt x="518" y="1192"/>
                    </a:lnTo>
                    <a:lnTo>
                      <a:pt x="526" y="1180"/>
                    </a:lnTo>
                    <a:lnTo>
                      <a:pt x="530" y="1160"/>
                    </a:lnTo>
                    <a:lnTo>
                      <a:pt x="526" y="1140"/>
                    </a:lnTo>
                    <a:lnTo>
                      <a:pt x="518" y="1118"/>
                    </a:lnTo>
                    <a:lnTo>
                      <a:pt x="508" y="1096"/>
                    </a:lnTo>
                    <a:lnTo>
                      <a:pt x="504" y="1076"/>
                    </a:lnTo>
                    <a:lnTo>
                      <a:pt x="506" y="1056"/>
                    </a:lnTo>
                    <a:lnTo>
                      <a:pt x="516" y="1038"/>
                    </a:lnTo>
                    <a:lnTo>
                      <a:pt x="530" y="1020"/>
                    </a:lnTo>
                    <a:lnTo>
                      <a:pt x="548" y="1002"/>
                    </a:lnTo>
                    <a:lnTo>
                      <a:pt x="564" y="986"/>
                    </a:lnTo>
                    <a:lnTo>
                      <a:pt x="580" y="970"/>
                    </a:lnTo>
                    <a:lnTo>
                      <a:pt x="586" y="960"/>
                    </a:lnTo>
                    <a:lnTo>
                      <a:pt x="596" y="948"/>
                    </a:lnTo>
                    <a:lnTo>
                      <a:pt x="606" y="932"/>
                    </a:lnTo>
                    <a:lnTo>
                      <a:pt x="616" y="918"/>
                    </a:lnTo>
                    <a:lnTo>
                      <a:pt x="620" y="904"/>
                    </a:lnTo>
                    <a:lnTo>
                      <a:pt x="618" y="892"/>
                    </a:lnTo>
                    <a:lnTo>
                      <a:pt x="608" y="884"/>
                    </a:lnTo>
                    <a:lnTo>
                      <a:pt x="594" y="882"/>
                    </a:lnTo>
                    <a:lnTo>
                      <a:pt x="580" y="886"/>
                    </a:lnTo>
                    <a:lnTo>
                      <a:pt x="564" y="892"/>
                    </a:lnTo>
                    <a:lnTo>
                      <a:pt x="550" y="894"/>
                    </a:lnTo>
                    <a:lnTo>
                      <a:pt x="536" y="890"/>
                    </a:lnTo>
                    <a:lnTo>
                      <a:pt x="534" y="888"/>
                    </a:lnTo>
                    <a:lnTo>
                      <a:pt x="532" y="884"/>
                    </a:lnTo>
                    <a:lnTo>
                      <a:pt x="530" y="878"/>
                    </a:lnTo>
                    <a:lnTo>
                      <a:pt x="530" y="874"/>
                    </a:lnTo>
                    <a:lnTo>
                      <a:pt x="528" y="870"/>
                    </a:lnTo>
                    <a:lnTo>
                      <a:pt x="524" y="862"/>
                    </a:lnTo>
                    <a:lnTo>
                      <a:pt x="518" y="856"/>
                    </a:lnTo>
                    <a:lnTo>
                      <a:pt x="514" y="850"/>
                    </a:lnTo>
                    <a:lnTo>
                      <a:pt x="504" y="830"/>
                    </a:lnTo>
                    <a:lnTo>
                      <a:pt x="496" y="810"/>
                    </a:lnTo>
                    <a:lnTo>
                      <a:pt x="488" y="794"/>
                    </a:lnTo>
                    <a:lnTo>
                      <a:pt x="478" y="780"/>
                    </a:lnTo>
                    <a:lnTo>
                      <a:pt x="468" y="766"/>
                    </a:lnTo>
                    <a:lnTo>
                      <a:pt x="462" y="742"/>
                    </a:lnTo>
                    <a:lnTo>
                      <a:pt x="456" y="718"/>
                    </a:lnTo>
                    <a:lnTo>
                      <a:pt x="446" y="694"/>
                    </a:lnTo>
                    <a:lnTo>
                      <a:pt x="458" y="688"/>
                    </a:lnTo>
                    <a:lnTo>
                      <a:pt x="468" y="690"/>
                    </a:lnTo>
                    <a:lnTo>
                      <a:pt x="474" y="698"/>
                    </a:lnTo>
                    <a:lnTo>
                      <a:pt x="480" y="708"/>
                    </a:lnTo>
                    <a:lnTo>
                      <a:pt x="484" y="720"/>
                    </a:lnTo>
                    <a:lnTo>
                      <a:pt x="502" y="750"/>
                    </a:lnTo>
                    <a:lnTo>
                      <a:pt x="518" y="780"/>
                    </a:lnTo>
                    <a:lnTo>
                      <a:pt x="520" y="788"/>
                    </a:lnTo>
                    <a:lnTo>
                      <a:pt x="520" y="794"/>
                    </a:lnTo>
                    <a:lnTo>
                      <a:pt x="520" y="800"/>
                    </a:lnTo>
                    <a:lnTo>
                      <a:pt x="522" y="806"/>
                    </a:lnTo>
                    <a:lnTo>
                      <a:pt x="524" y="810"/>
                    </a:lnTo>
                    <a:lnTo>
                      <a:pt x="526" y="814"/>
                    </a:lnTo>
                    <a:lnTo>
                      <a:pt x="528" y="818"/>
                    </a:lnTo>
                    <a:lnTo>
                      <a:pt x="532" y="824"/>
                    </a:lnTo>
                    <a:lnTo>
                      <a:pt x="540" y="850"/>
                    </a:lnTo>
                    <a:lnTo>
                      <a:pt x="548" y="876"/>
                    </a:lnTo>
                    <a:lnTo>
                      <a:pt x="590" y="856"/>
                    </a:lnTo>
                    <a:lnTo>
                      <a:pt x="634" y="830"/>
                    </a:lnTo>
                    <a:lnTo>
                      <a:pt x="672" y="800"/>
                    </a:lnTo>
                    <a:lnTo>
                      <a:pt x="684" y="790"/>
                    </a:lnTo>
                    <a:lnTo>
                      <a:pt x="692" y="778"/>
                    </a:lnTo>
                    <a:lnTo>
                      <a:pt x="694" y="766"/>
                    </a:lnTo>
                    <a:lnTo>
                      <a:pt x="686" y="752"/>
                    </a:lnTo>
                    <a:lnTo>
                      <a:pt x="678" y="746"/>
                    </a:lnTo>
                    <a:lnTo>
                      <a:pt x="670" y="742"/>
                    </a:lnTo>
                    <a:lnTo>
                      <a:pt x="664" y="740"/>
                    </a:lnTo>
                    <a:lnTo>
                      <a:pt x="660" y="732"/>
                    </a:lnTo>
                    <a:lnTo>
                      <a:pt x="656" y="720"/>
                    </a:lnTo>
                    <a:lnTo>
                      <a:pt x="652" y="718"/>
                    </a:lnTo>
                    <a:lnTo>
                      <a:pt x="646" y="718"/>
                    </a:lnTo>
                    <a:lnTo>
                      <a:pt x="644" y="718"/>
                    </a:lnTo>
                    <a:lnTo>
                      <a:pt x="642" y="720"/>
                    </a:lnTo>
                    <a:lnTo>
                      <a:pt x="638" y="724"/>
                    </a:lnTo>
                    <a:lnTo>
                      <a:pt x="636" y="728"/>
                    </a:lnTo>
                    <a:lnTo>
                      <a:pt x="634" y="732"/>
                    </a:lnTo>
                    <a:lnTo>
                      <a:pt x="632" y="734"/>
                    </a:lnTo>
                    <a:lnTo>
                      <a:pt x="630" y="738"/>
                    </a:lnTo>
                    <a:lnTo>
                      <a:pt x="626" y="740"/>
                    </a:lnTo>
                    <a:lnTo>
                      <a:pt x="612" y="726"/>
                    </a:lnTo>
                    <a:lnTo>
                      <a:pt x="596" y="712"/>
                    </a:lnTo>
                    <a:lnTo>
                      <a:pt x="584" y="696"/>
                    </a:lnTo>
                    <a:lnTo>
                      <a:pt x="576" y="676"/>
                    </a:lnTo>
                    <a:lnTo>
                      <a:pt x="590" y="672"/>
                    </a:lnTo>
                    <a:lnTo>
                      <a:pt x="600" y="676"/>
                    </a:lnTo>
                    <a:lnTo>
                      <a:pt x="608" y="684"/>
                    </a:lnTo>
                    <a:lnTo>
                      <a:pt x="614" y="694"/>
                    </a:lnTo>
                    <a:lnTo>
                      <a:pt x="620" y="704"/>
                    </a:lnTo>
                    <a:lnTo>
                      <a:pt x="630" y="710"/>
                    </a:lnTo>
                    <a:lnTo>
                      <a:pt x="642" y="712"/>
                    </a:lnTo>
                    <a:lnTo>
                      <a:pt x="656" y="708"/>
                    </a:lnTo>
                    <a:lnTo>
                      <a:pt x="668" y="706"/>
                    </a:lnTo>
                    <a:lnTo>
                      <a:pt x="672" y="720"/>
                    </a:lnTo>
                    <a:lnTo>
                      <a:pt x="680" y="726"/>
                    </a:lnTo>
                    <a:lnTo>
                      <a:pt x="690" y="728"/>
                    </a:lnTo>
                    <a:lnTo>
                      <a:pt x="704" y="726"/>
                    </a:lnTo>
                    <a:lnTo>
                      <a:pt x="718" y="724"/>
                    </a:lnTo>
                    <a:lnTo>
                      <a:pt x="730" y="724"/>
                    </a:lnTo>
                    <a:lnTo>
                      <a:pt x="736" y="724"/>
                    </a:lnTo>
                    <a:lnTo>
                      <a:pt x="740" y="726"/>
                    </a:lnTo>
                    <a:lnTo>
                      <a:pt x="742" y="726"/>
                    </a:lnTo>
                    <a:lnTo>
                      <a:pt x="744" y="726"/>
                    </a:lnTo>
                    <a:lnTo>
                      <a:pt x="744" y="728"/>
                    </a:lnTo>
                    <a:lnTo>
                      <a:pt x="744" y="730"/>
                    </a:lnTo>
                    <a:lnTo>
                      <a:pt x="746" y="732"/>
                    </a:lnTo>
                    <a:lnTo>
                      <a:pt x="748" y="736"/>
                    </a:lnTo>
                    <a:lnTo>
                      <a:pt x="750" y="742"/>
                    </a:lnTo>
                    <a:lnTo>
                      <a:pt x="760" y="752"/>
                    </a:lnTo>
                    <a:lnTo>
                      <a:pt x="772" y="760"/>
                    </a:lnTo>
                    <a:lnTo>
                      <a:pt x="786" y="760"/>
                    </a:lnTo>
                    <a:lnTo>
                      <a:pt x="786" y="766"/>
                    </a:lnTo>
                    <a:lnTo>
                      <a:pt x="784" y="770"/>
                    </a:lnTo>
                    <a:lnTo>
                      <a:pt x="780" y="774"/>
                    </a:lnTo>
                    <a:lnTo>
                      <a:pt x="776" y="776"/>
                    </a:lnTo>
                    <a:lnTo>
                      <a:pt x="780" y="780"/>
                    </a:lnTo>
                    <a:lnTo>
                      <a:pt x="786" y="784"/>
                    </a:lnTo>
                    <a:lnTo>
                      <a:pt x="792" y="784"/>
                    </a:lnTo>
                    <a:lnTo>
                      <a:pt x="800" y="786"/>
                    </a:lnTo>
                    <a:lnTo>
                      <a:pt x="800" y="810"/>
                    </a:lnTo>
                    <a:lnTo>
                      <a:pt x="804" y="834"/>
                    </a:lnTo>
                    <a:lnTo>
                      <a:pt x="812" y="858"/>
                    </a:lnTo>
                    <a:lnTo>
                      <a:pt x="822" y="874"/>
                    </a:lnTo>
                    <a:lnTo>
                      <a:pt x="832" y="892"/>
                    </a:lnTo>
                    <a:lnTo>
                      <a:pt x="840" y="910"/>
                    </a:lnTo>
                    <a:lnTo>
                      <a:pt x="844" y="928"/>
                    </a:lnTo>
                    <a:lnTo>
                      <a:pt x="848" y="926"/>
                    </a:lnTo>
                    <a:lnTo>
                      <a:pt x="852" y="924"/>
                    </a:lnTo>
                    <a:lnTo>
                      <a:pt x="854" y="922"/>
                    </a:lnTo>
                    <a:lnTo>
                      <a:pt x="858" y="916"/>
                    </a:lnTo>
                    <a:lnTo>
                      <a:pt x="856" y="928"/>
                    </a:lnTo>
                    <a:lnTo>
                      <a:pt x="858" y="938"/>
                    </a:lnTo>
                    <a:lnTo>
                      <a:pt x="864" y="950"/>
                    </a:lnTo>
                    <a:lnTo>
                      <a:pt x="874" y="958"/>
                    </a:lnTo>
                    <a:lnTo>
                      <a:pt x="876" y="942"/>
                    </a:lnTo>
                    <a:lnTo>
                      <a:pt x="872" y="926"/>
                    </a:lnTo>
                    <a:lnTo>
                      <a:pt x="866" y="910"/>
                    </a:lnTo>
                    <a:lnTo>
                      <a:pt x="864" y="890"/>
                    </a:lnTo>
                    <a:lnTo>
                      <a:pt x="864" y="870"/>
                    </a:lnTo>
                    <a:lnTo>
                      <a:pt x="866" y="850"/>
                    </a:lnTo>
                    <a:lnTo>
                      <a:pt x="866" y="836"/>
                    </a:lnTo>
                    <a:lnTo>
                      <a:pt x="870" y="830"/>
                    </a:lnTo>
                    <a:lnTo>
                      <a:pt x="874" y="826"/>
                    </a:lnTo>
                    <a:lnTo>
                      <a:pt x="884" y="824"/>
                    </a:lnTo>
                    <a:lnTo>
                      <a:pt x="896" y="818"/>
                    </a:lnTo>
                    <a:lnTo>
                      <a:pt x="908" y="806"/>
                    </a:lnTo>
                    <a:lnTo>
                      <a:pt x="918" y="792"/>
                    </a:lnTo>
                    <a:lnTo>
                      <a:pt x="930" y="780"/>
                    </a:lnTo>
                    <a:lnTo>
                      <a:pt x="932" y="776"/>
                    </a:lnTo>
                    <a:lnTo>
                      <a:pt x="938" y="772"/>
                    </a:lnTo>
                    <a:lnTo>
                      <a:pt x="944" y="766"/>
                    </a:lnTo>
                    <a:lnTo>
                      <a:pt x="948" y="762"/>
                    </a:lnTo>
                    <a:lnTo>
                      <a:pt x="954" y="758"/>
                    </a:lnTo>
                    <a:lnTo>
                      <a:pt x="958" y="756"/>
                    </a:lnTo>
                    <a:lnTo>
                      <a:pt x="964" y="754"/>
                    </a:lnTo>
                    <a:lnTo>
                      <a:pt x="968" y="754"/>
                    </a:lnTo>
                    <a:lnTo>
                      <a:pt x="970" y="754"/>
                    </a:lnTo>
                    <a:lnTo>
                      <a:pt x="972" y="756"/>
                    </a:lnTo>
                    <a:lnTo>
                      <a:pt x="974" y="760"/>
                    </a:lnTo>
                    <a:lnTo>
                      <a:pt x="974" y="762"/>
                    </a:lnTo>
                    <a:lnTo>
                      <a:pt x="974" y="766"/>
                    </a:lnTo>
                    <a:lnTo>
                      <a:pt x="974" y="772"/>
                    </a:lnTo>
                    <a:lnTo>
                      <a:pt x="974" y="776"/>
                    </a:lnTo>
                    <a:lnTo>
                      <a:pt x="976" y="780"/>
                    </a:lnTo>
                    <a:lnTo>
                      <a:pt x="982" y="792"/>
                    </a:lnTo>
                    <a:lnTo>
                      <a:pt x="988" y="800"/>
                    </a:lnTo>
                    <a:lnTo>
                      <a:pt x="994" y="810"/>
                    </a:lnTo>
                    <a:lnTo>
                      <a:pt x="998" y="820"/>
                    </a:lnTo>
                    <a:lnTo>
                      <a:pt x="996" y="834"/>
                    </a:lnTo>
                    <a:lnTo>
                      <a:pt x="1004" y="834"/>
                    </a:lnTo>
                    <a:lnTo>
                      <a:pt x="1012" y="832"/>
                    </a:lnTo>
                    <a:lnTo>
                      <a:pt x="1018" y="828"/>
                    </a:lnTo>
                    <a:lnTo>
                      <a:pt x="1020" y="850"/>
                    </a:lnTo>
                    <a:lnTo>
                      <a:pt x="1026" y="868"/>
                    </a:lnTo>
                    <a:lnTo>
                      <a:pt x="1032" y="888"/>
                    </a:lnTo>
                    <a:lnTo>
                      <a:pt x="1032" y="902"/>
                    </a:lnTo>
                    <a:lnTo>
                      <a:pt x="1032" y="916"/>
                    </a:lnTo>
                    <a:lnTo>
                      <a:pt x="1034" y="930"/>
                    </a:lnTo>
                    <a:lnTo>
                      <a:pt x="1038" y="936"/>
                    </a:lnTo>
                    <a:lnTo>
                      <a:pt x="1042" y="940"/>
                    </a:lnTo>
                    <a:lnTo>
                      <a:pt x="1048" y="946"/>
                    </a:lnTo>
                    <a:lnTo>
                      <a:pt x="1052" y="950"/>
                    </a:lnTo>
                    <a:lnTo>
                      <a:pt x="1054" y="956"/>
                    </a:lnTo>
                    <a:lnTo>
                      <a:pt x="1056" y="962"/>
                    </a:lnTo>
                    <a:lnTo>
                      <a:pt x="1056" y="970"/>
                    </a:lnTo>
                    <a:lnTo>
                      <a:pt x="1058" y="976"/>
                    </a:lnTo>
                    <a:lnTo>
                      <a:pt x="1058" y="980"/>
                    </a:lnTo>
                    <a:lnTo>
                      <a:pt x="1060" y="986"/>
                    </a:lnTo>
                    <a:lnTo>
                      <a:pt x="1062" y="990"/>
                    </a:lnTo>
                    <a:lnTo>
                      <a:pt x="1064" y="994"/>
                    </a:lnTo>
                    <a:lnTo>
                      <a:pt x="1068" y="996"/>
                    </a:lnTo>
                    <a:lnTo>
                      <a:pt x="1074" y="998"/>
                    </a:lnTo>
                    <a:lnTo>
                      <a:pt x="1080" y="996"/>
                    </a:lnTo>
                    <a:lnTo>
                      <a:pt x="1080" y="980"/>
                    </a:lnTo>
                    <a:lnTo>
                      <a:pt x="1074" y="966"/>
                    </a:lnTo>
                    <a:lnTo>
                      <a:pt x="1064" y="954"/>
                    </a:lnTo>
                    <a:lnTo>
                      <a:pt x="1054" y="942"/>
                    </a:lnTo>
                    <a:lnTo>
                      <a:pt x="1048" y="928"/>
                    </a:lnTo>
                    <a:lnTo>
                      <a:pt x="1042" y="908"/>
                    </a:lnTo>
                    <a:lnTo>
                      <a:pt x="1042" y="886"/>
                    </a:lnTo>
                    <a:lnTo>
                      <a:pt x="1044" y="866"/>
                    </a:lnTo>
                    <a:lnTo>
                      <a:pt x="1056" y="864"/>
                    </a:lnTo>
                    <a:lnTo>
                      <a:pt x="1066" y="870"/>
                    </a:lnTo>
                    <a:lnTo>
                      <a:pt x="1074" y="880"/>
                    </a:lnTo>
                    <a:lnTo>
                      <a:pt x="1080" y="894"/>
                    </a:lnTo>
                    <a:lnTo>
                      <a:pt x="1086" y="906"/>
                    </a:lnTo>
                    <a:lnTo>
                      <a:pt x="1090" y="918"/>
                    </a:lnTo>
                    <a:lnTo>
                      <a:pt x="1104" y="902"/>
                    </a:lnTo>
                    <a:lnTo>
                      <a:pt x="1114" y="884"/>
                    </a:lnTo>
                    <a:lnTo>
                      <a:pt x="1118" y="862"/>
                    </a:lnTo>
                    <a:lnTo>
                      <a:pt x="1112" y="842"/>
                    </a:lnTo>
                    <a:lnTo>
                      <a:pt x="1104" y="832"/>
                    </a:lnTo>
                    <a:lnTo>
                      <a:pt x="1096" y="824"/>
                    </a:lnTo>
                    <a:lnTo>
                      <a:pt x="1090" y="816"/>
                    </a:lnTo>
                    <a:lnTo>
                      <a:pt x="1090" y="804"/>
                    </a:lnTo>
                    <a:lnTo>
                      <a:pt x="1094" y="792"/>
                    </a:lnTo>
                    <a:lnTo>
                      <a:pt x="1104" y="782"/>
                    </a:lnTo>
                    <a:lnTo>
                      <a:pt x="1116" y="774"/>
                    </a:lnTo>
                    <a:lnTo>
                      <a:pt x="1128" y="768"/>
                    </a:lnTo>
                    <a:lnTo>
                      <a:pt x="1130" y="774"/>
                    </a:lnTo>
                    <a:lnTo>
                      <a:pt x="1128" y="784"/>
                    </a:lnTo>
                    <a:lnTo>
                      <a:pt x="1124" y="794"/>
                    </a:lnTo>
                    <a:lnTo>
                      <a:pt x="1120" y="804"/>
                    </a:lnTo>
                    <a:lnTo>
                      <a:pt x="1118" y="812"/>
                    </a:lnTo>
                    <a:lnTo>
                      <a:pt x="1118" y="818"/>
                    </a:lnTo>
                    <a:lnTo>
                      <a:pt x="1124" y="820"/>
                    </a:lnTo>
                    <a:lnTo>
                      <a:pt x="1134" y="818"/>
                    </a:lnTo>
                    <a:lnTo>
                      <a:pt x="1146" y="810"/>
                    </a:lnTo>
                    <a:lnTo>
                      <a:pt x="1148" y="800"/>
                    </a:lnTo>
                    <a:lnTo>
                      <a:pt x="1148" y="786"/>
                    </a:lnTo>
                    <a:lnTo>
                      <a:pt x="1148" y="774"/>
                    </a:lnTo>
                    <a:lnTo>
                      <a:pt x="1152" y="764"/>
                    </a:lnTo>
                    <a:lnTo>
                      <a:pt x="1160" y="756"/>
                    </a:lnTo>
                    <a:lnTo>
                      <a:pt x="1172" y="752"/>
                    </a:lnTo>
                    <a:lnTo>
                      <a:pt x="1184" y="750"/>
                    </a:lnTo>
                    <a:lnTo>
                      <a:pt x="1196" y="748"/>
                    </a:lnTo>
                    <a:lnTo>
                      <a:pt x="1208" y="742"/>
                    </a:lnTo>
                    <a:lnTo>
                      <a:pt x="1216" y="730"/>
                    </a:lnTo>
                    <a:lnTo>
                      <a:pt x="1218" y="716"/>
                    </a:lnTo>
                    <a:lnTo>
                      <a:pt x="1218" y="700"/>
                    </a:lnTo>
                    <a:lnTo>
                      <a:pt x="1224" y="688"/>
                    </a:lnTo>
                    <a:lnTo>
                      <a:pt x="1232" y="674"/>
                    </a:lnTo>
                    <a:lnTo>
                      <a:pt x="1232" y="660"/>
                    </a:lnTo>
                    <a:lnTo>
                      <a:pt x="1228" y="652"/>
                    </a:lnTo>
                    <a:lnTo>
                      <a:pt x="1222" y="644"/>
                    </a:lnTo>
                    <a:lnTo>
                      <a:pt x="1216" y="634"/>
                    </a:lnTo>
                    <a:lnTo>
                      <a:pt x="1212" y="624"/>
                    </a:lnTo>
                    <a:lnTo>
                      <a:pt x="1214" y="610"/>
                    </a:lnTo>
                    <a:lnTo>
                      <a:pt x="1222" y="598"/>
                    </a:lnTo>
                    <a:lnTo>
                      <a:pt x="1232" y="588"/>
                    </a:lnTo>
                    <a:lnTo>
                      <a:pt x="1222" y="586"/>
                    </a:lnTo>
                    <a:lnTo>
                      <a:pt x="1212" y="588"/>
                    </a:lnTo>
                    <a:lnTo>
                      <a:pt x="1204" y="590"/>
                    </a:lnTo>
                    <a:lnTo>
                      <a:pt x="1196" y="586"/>
                    </a:lnTo>
                    <a:lnTo>
                      <a:pt x="1194" y="576"/>
                    </a:lnTo>
                    <a:lnTo>
                      <a:pt x="1196" y="564"/>
                    </a:lnTo>
                    <a:lnTo>
                      <a:pt x="1206" y="552"/>
                    </a:lnTo>
                    <a:lnTo>
                      <a:pt x="1218" y="542"/>
                    </a:lnTo>
                    <a:lnTo>
                      <a:pt x="1230" y="536"/>
                    </a:lnTo>
                    <a:lnTo>
                      <a:pt x="1242" y="534"/>
                    </a:lnTo>
                    <a:lnTo>
                      <a:pt x="1242" y="542"/>
                    </a:lnTo>
                    <a:lnTo>
                      <a:pt x="1240" y="548"/>
                    </a:lnTo>
                    <a:lnTo>
                      <a:pt x="1236" y="556"/>
                    </a:lnTo>
                    <a:lnTo>
                      <a:pt x="1232" y="562"/>
                    </a:lnTo>
                    <a:lnTo>
                      <a:pt x="1238" y="562"/>
                    </a:lnTo>
                    <a:lnTo>
                      <a:pt x="1248" y="560"/>
                    </a:lnTo>
                    <a:lnTo>
                      <a:pt x="1256" y="558"/>
                    </a:lnTo>
                    <a:lnTo>
                      <a:pt x="1264" y="558"/>
                    </a:lnTo>
                    <a:lnTo>
                      <a:pt x="1270" y="560"/>
                    </a:lnTo>
                    <a:lnTo>
                      <a:pt x="1272" y="566"/>
                    </a:lnTo>
                    <a:lnTo>
                      <a:pt x="1268" y="578"/>
                    </a:lnTo>
                    <a:lnTo>
                      <a:pt x="1280" y="582"/>
                    </a:lnTo>
                    <a:lnTo>
                      <a:pt x="1282" y="590"/>
                    </a:lnTo>
                    <a:lnTo>
                      <a:pt x="1282" y="600"/>
                    </a:lnTo>
                    <a:lnTo>
                      <a:pt x="1276" y="610"/>
                    </a:lnTo>
                    <a:lnTo>
                      <a:pt x="1272" y="620"/>
                    </a:lnTo>
                    <a:lnTo>
                      <a:pt x="1270" y="628"/>
                    </a:lnTo>
                    <a:lnTo>
                      <a:pt x="1278" y="626"/>
                    </a:lnTo>
                    <a:lnTo>
                      <a:pt x="1284" y="624"/>
                    </a:lnTo>
                    <a:lnTo>
                      <a:pt x="1292" y="618"/>
                    </a:lnTo>
                    <a:lnTo>
                      <a:pt x="1296" y="610"/>
                    </a:lnTo>
                    <a:lnTo>
                      <a:pt x="1300" y="600"/>
                    </a:lnTo>
                    <a:lnTo>
                      <a:pt x="1300" y="592"/>
                    </a:lnTo>
                    <a:lnTo>
                      <a:pt x="1296" y="588"/>
                    </a:lnTo>
                    <a:lnTo>
                      <a:pt x="1290" y="580"/>
                    </a:lnTo>
                    <a:lnTo>
                      <a:pt x="1286" y="572"/>
                    </a:lnTo>
                    <a:lnTo>
                      <a:pt x="1284" y="562"/>
                    </a:lnTo>
                    <a:lnTo>
                      <a:pt x="1288" y="556"/>
                    </a:lnTo>
                    <a:lnTo>
                      <a:pt x="1294" y="550"/>
                    </a:lnTo>
                    <a:lnTo>
                      <a:pt x="1300" y="546"/>
                    </a:lnTo>
                    <a:lnTo>
                      <a:pt x="1306" y="536"/>
                    </a:lnTo>
                    <a:lnTo>
                      <a:pt x="1306" y="532"/>
                    </a:lnTo>
                    <a:lnTo>
                      <a:pt x="1306" y="528"/>
                    </a:lnTo>
                    <a:lnTo>
                      <a:pt x="1304" y="526"/>
                    </a:lnTo>
                    <a:lnTo>
                      <a:pt x="1304" y="522"/>
                    </a:lnTo>
                    <a:lnTo>
                      <a:pt x="1304" y="518"/>
                    </a:lnTo>
                    <a:lnTo>
                      <a:pt x="1306" y="514"/>
                    </a:lnTo>
                    <a:lnTo>
                      <a:pt x="1310" y="510"/>
                    </a:lnTo>
                    <a:lnTo>
                      <a:pt x="1314" y="506"/>
                    </a:lnTo>
                    <a:lnTo>
                      <a:pt x="1320" y="502"/>
                    </a:lnTo>
                    <a:lnTo>
                      <a:pt x="1326" y="500"/>
                    </a:lnTo>
                    <a:lnTo>
                      <a:pt x="1330" y="494"/>
                    </a:lnTo>
                    <a:lnTo>
                      <a:pt x="1330" y="500"/>
                    </a:lnTo>
                    <a:lnTo>
                      <a:pt x="1330" y="504"/>
                    </a:lnTo>
                    <a:lnTo>
                      <a:pt x="1334" y="508"/>
                    </a:lnTo>
                    <a:lnTo>
                      <a:pt x="1336" y="512"/>
                    </a:lnTo>
                    <a:lnTo>
                      <a:pt x="1340" y="516"/>
                    </a:lnTo>
                    <a:lnTo>
                      <a:pt x="1346" y="518"/>
                    </a:lnTo>
                    <a:lnTo>
                      <a:pt x="1352" y="502"/>
                    </a:lnTo>
                    <a:lnTo>
                      <a:pt x="1364" y="486"/>
                    </a:lnTo>
                    <a:lnTo>
                      <a:pt x="1376" y="472"/>
                    </a:lnTo>
                    <a:lnTo>
                      <a:pt x="1386" y="458"/>
                    </a:lnTo>
                    <a:lnTo>
                      <a:pt x="1394" y="442"/>
                    </a:lnTo>
                    <a:lnTo>
                      <a:pt x="1398" y="424"/>
                    </a:lnTo>
                    <a:lnTo>
                      <a:pt x="1398" y="410"/>
                    </a:lnTo>
                    <a:lnTo>
                      <a:pt x="1394" y="396"/>
                    </a:lnTo>
                    <a:lnTo>
                      <a:pt x="1388" y="386"/>
                    </a:lnTo>
                    <a:lnTo>
                      <a:pt x="1378" y="382"/>
                    </a:lnTo>
                    <a:lnTo>
                      <a:pt x="1364" y="384"/>
                    </a:lnTo>
                    <a:lnTo>
                      <a:pt x="1362" y="380"/>
                    </a:lnTo>
                    <a:lnTo>
                      <a:pt x="1360" y="376"/>
                    </a:lnTo>
                    <a:lnTo>
                      <a:pt x="1360" y="374"/>
                    </a:lnTo>
                    <a:lnTo>
                      <a:pt x="1356" y="374"/>
                    </a:lnTo>
                    <a:lnTo>
                      <a:pt x="1352" y="374"/>
                    </a:lnTo>
                    <a:lnTo>
                      <a:pt x="1346" y="374"/>
                    </a:lnTo>
                    <a:lnTo>
                      <a:pt x="1342" y="374"/>
                    </a:lnTo>
                    <a:lnTo>
                      <a:pt x="1338" y="374"/>
                    </a:lnTo>
                    <a:lnTo>
                      <a:pt x="1334" y="372"/>
                    </a:lnTo>
                    <a:lnTo>
                      <a:pt x="1332" y="370"/>
                    </a:lnTo>
                    <a:lnTo>
                      <a:pt x="1330" y="366"/>
                    </a:lnTo>
                    <a:lnTo>
                      <a:pt x="1330" y="362"/>
                    </a:lnTo>
                    <a:lnTo>
                      <a:pt x="1332" y="356"/>
                    </a:lnTo>
                    <a:lnTo>
                      <a:pt x="1340" y="350"/>
                    </a:lnTo>
                    <a:lnTo>
                      <a:pt x="1352" y="346"/>
                    </a:lnTo>
                    <a:lnTo>
                      <a:pt x="1366" y="344"/>
                    </a:lnTo>
                    <a:lnTo>
                      <a:pt x="1376" y="340"/>
                    </a:lnTo>
                    <a:lnTo>
                      <a:pt x="1384" y="334"/>
                    </a:lnTo>
                    <a:lnTo>
                      <a:pt x="1390" y="328"/>
                    </a:lnTo>
                    <a:lnTo>
                      <a:pt x="1396" y="320"/>
                    </a:lnTo>
                    <a:lnTo>
                      <a:pt x="1402" y="312"/>
                    </a:lnTo>
                    <a:lnTo>
                      <a:pt x="1424" y="294"/>
                    </a:lnTo>
                    <a:lnTo>
                      <a:pt x="1446" y="282"/>
                    </a:lnTo>
                    <a:lnTo>
                      <a:pt x="1472" y="278"/>
                    </a:lnTo>
                    <a:lnTo>
                      <a:pt x="1500" y="278"/>
                    </a:lnTo>
                    <a:lnTo>
                      <a:pt x="1498" y="290"/>
                    </a:lnTo>
                    <a:lnTo>
                      <a:pt x="1494" y="300"/>
                    </a:lnTo>
                    <a:lnTo>
                      <a:pt x="1508" y="300"/>
                    </a:lnTo>
                    <a:lnTo>
                      <a:pt x="1518" y="294"/>
                    </a:lnTo>
                    <a:lnTo>
                      <a:pt x="1524" y="284"/>
                    </a:lnTo>
                    <a:lnTo>
                      <a:pt x="1532" y="274"/>
                    </a:lnTo>
                    <a:lnTo>
                      <a:pt x="1540" y="264"/>
                    </a:lnTo>
                    <a:lnTo>
                      <a:pt x="1548" y="260"/>
                    </a:lnTo>
                    <a:lnTo>
                      <a:pt x="1560" y="258"/>
                    </a:lnTo>
                    <a:lnTo>
                      <a:pt x="1570" y="258"/>
                    </a:lnTo>
                    <a:lnTo>
                      <a:pt x="1578" y="262"/>
                    </a:lnTo>
                    <a:lnTo>
                      <a:pt x="1580" y="270"/>
                    </a:lnTo>
                    <a:lnTo>
                      <a:pt x="1588" y="258"/>
                    </a:lnTo>
                    <a:lnTo>
                      <a:pt x="1600" y="246"/>
                    </a:lnTo>
                    <a:lnTo>
                      <a:pt x="1614" y="242"/>
                    </a:lnTo>
                    <a:lnTo>
                      <a:pt x="1614" y="260"/>
                    </a:lnTo>
                    <a:lnTo>
                      <a:pt x="1608" y="274"/>
                    </a:lnTo>
                    <a:lnTo>
                      <a:pt x="1598" y="286"/>
                    </a:lnTo>
                    <a:lnTo>
                      <a:pt x="1584" y="296"/>
                    </a:lnTo>
                    <a:lnTo>
                      <a:pt x="1572" y="306"/>
                    </a:lnTo>
                    <a:lnTo>
                      <a:pt x="1560" y="316"/>
                    </a:lnTo>
                    <a:lnTo>
                      <a:pt x="1550" y="330"/>
                    </a:lnTo>
                    <a:lnTo>
                      <a:pt x="1540" y="358"/>
                    </a:lnTo>
                    <a:lnTo>
                      <a:pt x="1538" y="388"/>
                    </a:lnTo>
                    <a:lnTo>
                      <a:pt x="1544" y="420"/>
                    </a:lnTo>
                    <a:lnTo>
                      <a:pt x="1552" y="406"/>
                    </a:lnTo>
                    <a:lnTo>
                      <a:pt x="1560" y="390"/>
                    </a:lnTo>
                    <a:lnTo>
                      <a:pt x="1568" y="376"/>
                    </a:lnTo>
                    <a:lnTo>
                      <a:pt x="1574" y="372"/>
                    </a:lnTo>
                    <a:lnTo>
                      <a:pt x="1578" y="368"/>
                    </a:lnTo>
                    <a:lnTo>
                      <a:pt x="1584" y="364"/>
                    </a:lnTo>
                    <a:lnTo>
                      <a:pt x="1588" y="358"/>
                    </a:lnTo>
                    <a:lnTo>
                      <a:pt x="1592" y="352"/>
                    </a:lnTo>
                    <a:lnTo>
                      <a:pt x="1598" y="336"/>
                    </a:lnTo>
                    <a:lnTo>
                      <a:pt x="1602" y="322"/>
                    </a:lnTo>
                    <a:lnTo>
                      <a:pt x="1606" y="308"/>
                    </a:lnTo>
                    <a:lnTo>
                      <a:pt x="1614" y="296"/>
                    </a:lnTo>
                    <a:lnTo>
                      <a:pt x="1628" y="284"/>
                    </a:lnTo>
                    <a:lnTo>
                      <a:pt x="1632" y="284"/>
                    </a:lnTo>
                    <a:lnTo>
                      <a:pt x="1638" y="282"/>
                    </a:lnTo>
                    <a:lnTo>
                      <a:pt x="1644" y="282"/>
                    </a:lnTo>
                    <a:lnTo>
                      <a:pt x="1650" y="280"/>
                    </a:lnTo>
                    <a:lnTo>
                      <a:pt x="1654" y="280"/>
                    </a:lnTo>
                    <a:lnTo>
                      <a:pt x="1656" y="278"/>
                    </a:lnTo>
                    <a:lnTo>
                      <a:pt x="1658" y="278"/>
                    </a:lnTo>
                    <a:lnTo>
                      <a:pt x="1660" y="278"/>
                    </a:lnTo>
                    <a:lnTo>
                      <a:pt x="1662" y="278"/>
                    </a:lnTo>
                    <a:lnTo>
                      <a:pt x="1664" y="276"/>
                    </a:lnTo>
                    <a:lnTo>
                      <a:pt x="1666" y="274"/>
                    </a:lnTo>
                    <a:lnTo>
                      <a:pt x="1672" y="270"/>
                    </a:lnTo>
                    <a:lnTo>
                      <a:pt x="1688" y="256"/>
                    </a:lnTo>
                    <a:lnTo>
                      <a:pt x="1700" y="250"/>
                    </a:lnTo>
                    <a:lnTo>
                      <a:pt x="1714" y="248"/>
                    </a:lnTo>
                    <a:lnTo>
                      <a:pt x="1732" y="248"/>
                    </a:lnTo>
                    <a:lnTo>
                      <a:pt x="1732" y="242"/>
                    </a:lnTo>
                    <a:lnTo>
                      <a:pt x="1730" y="238"/>
                    </a:lnTo>
                    <a:lnTo>
                      <a:pt x="1728" y="232"/>
                    </a:lnTo>
                    <a:lnTo>
                      <a:pt x="1724" y="228"/>
                    </a:lnTo>
                    <a:lnTo>
                      <a:pt x="1736" y="226"/>
                    </a:lnTo>
                    <a:lnTo>
                      <a:pt x="1744" y="218"/>
                    </a:lnTo>
                    <a:lnTo>
                      <a:pt x="1746" y="208"/>
                    </a:lnTo>
                    <a:lnTo>
                      <a:pt x="1746" y="194"/>
                    </a:lnTo>
                    <a:lnTo>
                      <a:pt x="1752" y="194"/>
                    </a:lnTo>
                    <a:lnTo>
                      <a:pt x="1758" y="198"/>
                    </a:lnTo>
                    <a:lnTo>
                      <a:pt x="1764" y="202"/>
                    </a:lnTo>
                    <a:lnTo>
                      <a:pt x="1768" y="206"/>
                    </a:lnTo>
                    <a:lnTo>
                      <a:pt x="1774" y="210"/>
                    </a:lnTo>
                    <a:lnTo>
                      <a:pt x="1778" y="214"/>
                    </a:lnTo>
                    <a:lnTo>
                      <a:pt x="1792" y="204"/>
                    </a:lnTo>
                    <a:lnTo>
                      <a:pt x="1796" y="194"/>
                    </a:lnTo>
                    <a:lnTo>
                      <a:pt x="1790" y="184"/>
                    </a:lnTo>
                    <a:lnTo>
                      <a:pt x="1778" y="172"/>
                    </a:lnTo>
                    <a:lnTo>
                      <a:pt x="1764" y="162"/>
                    </a:lnTo>
                    <a:lnTo>
                      <a:pt x="1746" y="154"/>
                    </a:lnTo>
                    <a:lnTo>
                      <a:pt x="1728" y="146"/>
                    </a:lnTo>
                    <a:lnTo>
                      <a:pt x="1712" y="142"/>
                    </a:lnTo>
                    <a:lnTo>
                      <a:pt x="1702" y="140"/>
                    </a:lnTo>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Freeform 27"/>
              <p:cNvSpPr>
                <a:spLocks noChangeArrowheads="1"/>
              </p:cNvSpPr>
              <p:nvPr/>
            </p:nvSpPr>
            <p:spPr bwMode="auto">
              <a:xfrm>
                <a:off x="1736" y="182"/>
                <a:ext cx="66" cy="52"/>
              </a:xfrm>
              <a:custGeom>
                <a:avLst/>
                <a:gdLst>
                  <a:gd name="T0" fmla="*/ 28 w 54"/>
                  <a:gd name="T1" fmla="*/ 48 h 52"/>
                  <a:gd name="T2" fmla="*/ 32 w 54"/>
                  <a:gd name="T3" fmla="*/ 40 h 52"/>
                  <a:gd name="T4" fmla="*/ 34 w 54"/>
                  <a:gd name="T5" fmla="*/ 34 h 52"/>
                  <a:gd name="T6" fmla="*/ 38 w 54"/>
                  <a:gd name="T7" fmla="*/ 26 h 52"/>
                  <a:gd name="T8" fmla="*/ 34 w 54"/>
                  <a:gd name="T9" fmla="*/ 24 h 52"/>
                  <a:gd name="T10" fmla="*/ 32 w 54"/>
                  <a:gd name="T11" fmla="*/ 22 h 52"/>
                  <a:gd name="T12" fmla="*/ 28 w 54"/>
                  <a:gd name="T13" fmla="*/ 28 h 52"/>
                  <a:gd name="T14" fmla="*/ 26 w 54"/>
                  <a:gd name="T15" fmla="*/ 34 h 52"/>
                  <a:gd name="T16" fmla="*/ 22 w 54"/>
                  <a:gd name="T17" fmla="*/ 40 h 52"/>
                  <a:gd name="T18" fmla="*/ 18 w 54"/>
                  <a:gd name="T19" fmla="*/ 46 h 52"/>
                  <a:gd name="T20" fmla="*/ 14 w 54"/>
                  <a:gd name="T21" fmla="*/ 50 h 52"/>
                  <a:gd name="T22" fmla="*/ 8 w 54"/>
                  <a:gd name="T23" fmla="*/ 52 h 52"/>
                  <a:gd name="T24" fmla="*/ 2 w 54"/>
                  <a:gd name="T25" fmla="*/ 52 h 52"/>
                  <a:gd name="T26" fmla="*/ 0 w 54"/>
                  <a:gd name="T27" fmla="*/ 46 h 52"/>
                  <a:gd name="T28" fmla="*/ 0 w 54"/>
                  <a:gd name="T29" fmla="*/ 42 h 52"/>
                  <a:gd name="T30" fmla="*/ 2 w 54"/>
                  <a:gd name="T31" fmla="*/ 38 h 52"/>
                  <a:gd name="T32" fmla="*/ 4 w 54"/>
                  <a:gd name="T33" fmla="*/ 36 h 52"/>
                  <a:gd name="T34" fmla="*/ 8 w 54"/>
                  <a:gd name="T35" fmla="*/ 34 h 52"/>
                  <a:gd name="T36" fmla="*/ 12 w 54"/>
                  <a:gd name="T37" fmla="*/ 30 h 52"/>
                  <a:gd name="T38" fmla="*/ 14 w 54"/>
                  <a:gd name="T39" fmla="*/ 28 h 52"/>
                  <a:gd name="T40" fmla="*/ 18 w 54"/>
                  <a:gd name="T41" fmla="*/ 22 h 52"/>
                  <a:gd name="T42" fmla="*/ 20 w 54"/>
                  <a:gd name="T43" fmla="*/ 18 h 52"/>
                  <a:gd name="T44" fmla="*/ 22 w 54"/>
                  <a:gd name="T45" fmla="*/ 16 h 52"/>
                  <a:gd name="T46" fmla="*/ 24 w 54"/>
                  <a:gd name="T47" fmla="*/ 12 h 52"/>
                  <a:gd name="T48" fmla="*/ 24 w 54"/>
                  <a:gd name="T49" fmla="*/ 10 h 52"/>
                  <a:gd name="T50" fmla="*/ 24 w 54"/>
                  <a:gd name="T51" fmla="*/ 6 h 52"/>
                  <a:gd name="T52" fmla="*/ 22 w 54"/>
                  <a:gd name="T53" fmla="*/ 0 h 52"/>
                  <a:gd name="T54" fmla="*/ 36 w 54"/>
                  <a:gd name="T55" fmla="*/ 6 h 52"/>
                  <a:gd name="T56" fmla="*/ 44 w 54"/>
                  <a:gd name="T57" fmla="*/ 14 h 52"/>
                  <a:gd name="T58" fmla="*/ 52 w 54"/>
                  <a:gd name="T59" fmla="*/ 24 h 52"/>
                  <a:gd name="T60" fmla="*/ 54 w 54"/>
                  <a:gd name="T61" fmla="*/ 34 h 52"/>
                  <a:gd name="T62" fmla="*/ 50 w 54"/>
                  <a:gd name="T63" fmla="*/ 42 h 52"/>
                  <a:gd name="T64" fmla="*/ 42 w 54"/>
                  <a:gd name="T65" fmla="*/ 48 h 52"/>
                  <a:gd name="T66" fmla="*/ 28 w 54"/>
                  <a:gd name="T67"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2">
                    <a:moveTo>
                      <a:pt x="28" y="48"/>
                    </a:moveTo>
                    <a:lnTo>
                      <a:pt x="32" y="40"/>
                    </a:lnTo>
                    <a:lnTo>
                      <a:pt x="34" y="34"/>
                    </a:lnTo>
                    <a:lnTo>
                      <a:pt x="38" y="26"/>
                    </a:lnTo>
                    <a:lnTo>
                      <a:pt x="34" y="24"/>
                    </a:lnTo>
                    <a:lnTo>
                      <a:pt x="32" y="22"/>
                    </a:lnTo>
                    <a:lnTo>
                      <a:pt x="28" y="28"/>
                    </a:lnTo>
                    <a:lnTo>
                      <a:pt x="26" y="34"/>
                    </a:lnTo>
                    <a:lnTo>
                      <a:pt x="22" y="40"/>
                    </a:lnTo>
                    <a:lnTo>
                      <a:pt x="18" y="46"/>
                    </a:lnTo>
                    <a:lnTo>
                      <a:pt x="14" y="50"/>
                    </a:lnTo>
                    <a:lnTo>
                      <a:pt x="8" y="52"/>
                    </a:lnTo>
                    <a:lnTo>
                      <a:pt x="2" y="52"/>
                    </a:lnTo>
                    <a:lnTo>
                      <a:pt x="0" y="46"/>
                    </a:lnTo>
                    <a:lnTo>
                      <a:pt x="0" y="42"/>
                    </a:lnTo>
                    <a:lnTo>
                      <a:pt x="2" y="38"/>
                    </a:lnTo>
                    <a:lnTo>
                      <a:pt x="4" y="36"/>
                    </a:lnTo>
                    <a:lnTo>
                      <a:pt x="8" y="34"/>
                    </a:lnTo>
                    <a:lnTo>
                      <a:pt x="12" y="30"/>
                    </a:lnTo>
                    <a:lnTo>
                      <a:pt x="14" y="28"/>
                    </a:lnTo>
                    <a:lnTo>
                      <a:pt x="18" y="22"/>
                    </a:lnTo>
                    <a:lnTo>
                      <a:pt x="20" y="18"/>
                    </a:lnTo>
                    <a:lnTo>
                      <a:pt x="22" y="16"/>
                    </a:lnTo>
                    <a:lnTo>
                      <a:pt x="24" y="12"/>
                    </a:lnTo>
                    <a:lnTo>
                      <a:pt x="24" y="10"/>
                    </a:lnTo>
                    <a:lnTo>
                      <a:pt x="24" y="6"/>
                    </a:lnTo>
                    <a:lnTo>
                      <a:pt x="22" y="0"/>
                    </a:lnTo>
                    <a:lnTo>
                      <a:pt x="36" y="6"/>
                    </a:lnTo>
                    <a:lnTo>
                      <a:pt x="44" y="14"/>
                    </a:lnTo>
                    <a:lnTo>
                      <a:pt x="52" y="24"/>
                    </a:lnTo>
                    <a:lnTo>
                      <a:pt x="54" y="34"/>
                    </a:lnTo>
                    <a:lnTo>
                      <a:pt x="50" y="42"/>
                    </a:lnTo>
                    <a:lnTo>
                      <a:pt x="42" y="48"/>
                    </a:lnTo>
                    <a:lnTo>
                      <a:pt x="28" y="48"/>
                    </a:lnTo>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Freeform 28"/>
              <p:cNvSpPr>
                <a:spLocks noChangeArrowheads="1"/>
              </p:cNvSpPr>
              <p:nvPr/>
            </p:nvSpPr>
            <p:spPr bwMode="auto">
              <a:xfrm>
                <a:off x="2242" y="398"/>
                <a:ext cx="197" cy="310"/>
              </a:xfrm>
              <a:custGeom>
                <a:avLst/>
                <a:gdLst>
                  <a:gd name="T0" fmla="*/ 118 w 180"/>
                  <a:gd name="T1" fmla="*/ 116 h 310"/>
                  <a:gd name="T2" fmla="*/ 122 w 180"/>
                  <a:gd name="T3" fmla="*/ 96 h 310"/>
                  <a:gd name="T4" fmla="*/ 144 w 180"/>
                  <a:gd name="T5" fmla="*/ 86 h 310"/>
                  <a:gd name="T6" fmla="*/ 126 w 180"/>
                  <a:gd name="T7" fmla="*/ 28 h 310"/>
                  <a:gd name="T8" fmla="*/ 110 w 180"/>
                  <a:gd name="T9" fmla="*/ 10 h 310"/>
                  <a:gd name="T10" fmla="*/ 102 w 180"/>
                  <a:gd name="T11" fmla="*/ 34 h 310"/>
                  <a:gd name="T12" fmla="*/ 106 w 180"/>
                  <a:gd name="T13" fmla="*/ 38 h 310"/>
                  <a:gd name="T14" fmla="*/ 106 w 180"/>
                  <a:gd name="T15" fmla="*/ 42 h 310"/>
                  <a:gd name="T16" fmla="*/ 108 w 180"/>
                  <a:gd name="T17" fmla="*/ 56 h 310"/>
                  <a:gd name="T18" fmla="*/ 102 w 180"/>
                  <a:gd name="T19" fmla="*/ 90 h 310"/>
                  <a:gd name="T20" fmla="*/ 102 w 180"/>
                  <a:gd name="T21" fmla="*/ 114 h 310"/>
                  <a:gd name="T22" fmla="*/ 102 w 180"/>
                  <a:gd name="T23" fmla="*/ 140 h 310"/>
                  <a:gd name="T24" fmla="*/ 98 w 180"/>
                  <a:gd name="T25" fmla="*/ 148 h 310"/>
                  <a:gd name="T26" fmla="*/ 94 w 180"/>
                  <a:gd name="T27" fmla="*/ 152 h 310"/>
                  <a:gd name="T28" fmla="*/ 92 w 180"/>
                  <a:gd name="T29" fmla="*/ 156 h 310"/>
                  <a:gd name="T30" fmla="*/ 94 w 180"/>
                  <a:gd name="T31" fmla="*/ 164 h 310"/>
                  <a:gd name="T32" fmla="*/ 96 w 180"/>
                  <a:gd name="T33" fmla="*/ 172 h 310"/>
                  <a:gd name="T34" fmla="*/ 100 w 180"/>
                  <a:gd name="T35" fmla="*/ 180 h 310"/>
                  <a:gd name="T36" fmla="*/ 100 w 180"/>
                  <a:gd name="T37" fmla="*/ 190 h 310"/>
                  <a:gd name="T38" fmla="*/ 96 w 180"/>
                  <a:gd name="T39" fmla="*/ 200 h 310"/>
                  <a:gd name="T40" fmla="*/ 92 w 180"/>
                  <a:gd name="T41" fmla="*/ 212 h 310"/>
                  <a:gd name="T42" fmla="*/ 88 w 180"/>
                  <a:gd name="T43" fmla="*/ 222 h 310"/>
                  <a:gd name="T44" fmla="*/ 52 w 180"/>
                  <a:gd name="T45" fmla="*/ 248 h 310"/>
                  <a:gd name="T46" fmla="*/ 10 w 180"/>
                  <a:gd name="T47" fmla="*/ 258 h 310"/>
                  <a:gd name="T48" fmla="*/ 0 w 180"/>
                  <a:gd name="T49" fmla="*/ 310 h 310"/>
                  <a:gd name="T50" fmla="*/ 8 w 180"/>
                  <a:gd name="T51" fmla="*/ 310 h 310"/>
                  <a:gd name="T52" fmla="*/ 10 w 180"/>
                  <a:gd name="T53" fmla="*/ 292 h 310"/>
                  <a:gd name="T54" fmla="*/ 12 w 180"/>
                  <a:gd name="T55" fmla="*/ 282 h 310"/>
                  <a:gd name="T56" fmla="*/ 24 w 180"/>
                  <a:gd name="T57" fmla="*/ 272 h 310"/>
                  <a:gd name="T58" fmla="*/ 32 w 180"/>
                  <a:gd name="T59" fmla="*/ 270 h 310"/>
                  <a:gd name="T60" fmla="*/ 38 w 180"/>
                  <a:gd name="T61" fmla="*/ 268 h 310"/>
                  <a:gd name="T62" fmla="*/ 44 w 180"/>
                  <a:gd name="T63" fmla="*/ 260 h 310"/>
                  <a:gd name="T64" fmla="*/ 48 w 180"/>
                  <a:gd name="T65" fmla="*/ 268 h 310"/>
                  <a:gd name="T66" fmla="*/ 52 w 180"/>
                  <a:gd name="T67" fmla="*/ 274 h 310"/>
                  <a:gd name="T68" fmla="*/ 76 w 180"/>
                  <a:gd name="T69" fmla="*/ 264 h 310"/>
                  <a:gd name="T70" fmla="*/ 98 w 180"/>
                  <a:gd name="T71" fmla="*/ 256 h 310"/>
                  <a:gd name="T72" fmla="*/ 108 w 180"/>
                  <a:gd name="T73" fmla="*/ 232 h 310"/>
                  <a:gd name="T74" fmla="*/ 114 w 180"/>
                  <a:gd name="T75" fmla="*/ 204 h 310"/>
                  <a:gd name="T76" fmla="*/ 118 w 180"/>
                  <a:gd name="T77" fmla="*/ 194 h 310"/>
                  <a:gd name="T78" fmla="*/ 120 w 180"/>
                  <a:gd name="T79" fmla="*/ 182 h 310"/>
                  <a:gd name="T80" fmla="*/ 118 w 180"/>
                  <a:gd name="T81" fmla="*/ 176 h 310"/>
                  <a:gd name="T82" fmla="*/ 112 w 180"/>
                  <a:gd name="T83" fmla="*/ 168 h 310"/>
                  <a:gd name="T84" fmla="*/ 108 w 180"/>
                  <a:gd name="T85" fmla="*/ 162 h 310"/>
                  <a:gd name="T86" fmla="*/ 104 w 180"/>
                  <a:gd name="T87" fmla="*/ 160 h 310"/>
                  <a:gd name="T88" fmla="*/ 122 w 180"/>
                  <a:gd name="T89" fmla="*/ 154 h 310"/>
                  <a:gd name="T90" fmla="*/ 140 w 180"/>
                  <a:gd name="T91" fmla="*/ 138 h 310"/>
                  <a:gd name="T92" fmla="*/ 166 w 180"/>
                  <a:gd name="T93" fmla="*/ 128 h 310"/>
                  <a:gd name="T94" fmla="*/ 180 w 180"/>
                  <a:gd name="T95" fmla="*/ 106 h 310"/>
                  <a:gd name="T96" fmla="*/ 154 w 180"/>
                  <a:gd name="T97" fmla="*/ 124 h 310"/>
                  <a:gd name="T98" fmla="*/ 126 w 180"/>
                  <a:gd name="T99" fmla="*/ 126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 h="310">
                    <a:moveTo>
                      <a:pt x="126" y="126"/>
                    </a:moveTo>
                    <a:lnTo>
                      <a:pt x="118" y="116"/>
                    </a:lnTo>
                    <a:lnTo>
                      <a:pt x="116" y="106"/>
                    </a:lnTo>
                    <a:lnTo>
                      <a:pt x="122" y="96"/>
                    </a:lnTo>
                    <a:lnTo>
                      <a:pt x="132" y="88"/>
                    </a:lnTo>
                    <a:lnTo>
                      <a:pt x="144" y="86"/>
                    </a:lnTo>
                    <a:lnTo>
                      <a:pt x="132" y="58"/>
                    </a:lnTo>
                    <a:lnTo>
                      <a:pt x="126" y="28"/>
                    </a:lnTo>
                    <a:lnTo>
                      <a:pt x="118" y="0"/>
                    </a:lnTo>
                    <a:lnTo>
                      <a:pt x="110" y="10"/>
                    </a:lnTo>
                    <a:lnTo>
                      <a:pt x="104" y="22"/>
                    </a:lnTo>
                    <a:lnTo>
                      <a:pt x="102" y="34"/>
                    </a:lnTo>
                    <a:lnTo>
                      <a:pt x="104" y="36"/>
                    </a:lnTo>
                    <a:lnTo>
                      <a:pt x="106" y="38"/>
                    </a:lnTo>
                    <a:lnTo>
                      <a:pt x="106" y="40"/>
                    </a:lnTo>
                    <a:lnTo>
                      <a:pt x="106" y="42"/>
                    </a:lnTo>
                    <a:lnTo>
                      <a:pt x="110" y="42"/>
                    </a:lnTo>
                    <a:lnTo>
                      <a:pt x="108" y="56"/>
                    </a:lnTo>
                    <a:lnTo>
                      <a:pt x="106" y="74"/>
                    </a:lnTo>
                    <a:lnTo>
                      <a:pt x="102" y="90"/>
                    </a:lnTo>
                    <a:lnTo>
                      <a:pt x="100" y="102"/>
                    </a:lnTo>
                    <a:lnTo>
                      <a:pt x="102" y="114"/>
                    </a:lnTo>
                    <a:lnTo>
                      <a:pt x="104" y="128"/>
                    </a:lnTo>
                    <a:lnTo>
                      <a:pt x="102" y="140"/>
                    </a:lnTo>
                    <a:lnTo>
                      <a:pt x="100" y="146"/>
                    </a:lnTo>
                    <a:lnTo>
                      <a:pt x="98" y="148"/>
                    </a:lnTo>
                    <a:lnTo>
                      <a:pt x="96" y="150"/>
                    </a:lnTo>
                    <a:lnTo>
                      <a:pt x="94" y="152"/>
                    </a:lnTo>
                    <a:lnTo>
                      <a:pt x="94" y="154"/>
                    </a:lnTo>
                    <a:lnTo>
                      <a:pt x="92" y="156"/>
                    </a:lnTo>
                    <a:lnTo>
                      <a:pt x="92" y="160"/>
                    </a:lnTo>
                    <a:lnTo>
                      <a:pt x="94" y="164"/>
                    </a:lnTo>
                    <a:lnTo>
                      <a:pt x="94" y="168"/>
                    </a:lnTo>
                    <a:lnTo>
                      <a:pt x="96" y="172"/>
                    </a:lnTo>
                    <a:lnTo>
                      <a:pt x="98" y="176"/>
                    </a:lnTo>
                    <a:lnTo>
                      <a:pt x="100" y="180"/>
                    </a:lnTo>
                    <a:lnTo>
                      <a:pt x="100" y="184"/>
                    </a:lnTo>
                    <a:lnTo>
                      <a:pt x="100" y="190"/>
                    </a:lnTo>
                    <a:lnTo>
                      <a:pt x="98" y="194"/>
                    </a:lnTo>
                    <a:lnTo>
                      <a:pt x="96" y="200"/>
                    </a:lnTo>
                    <a:lnTo>
                      <a:pt x="94" y="206"/>
                    </a:lnTo>
                    <a:lnTo>
                      <a:pt x="92" y="212"/>
                    </a:lnTo>
                    <a:lnTo>
                      <a:pt x="90" y="218"/>
                    </a:lnTo>
                    <a:lnTo>
                      <a:pt x="88" y="222"/>
                    </a:lnTo>
                    <a:lnTo>
                      <a:pt x="74" y="236"/>
                    </a:lnTo>
                    <a:lnTo>
                      <a:pt x="52" y="248"/>
                    </a:lnTo>
                    <a:lnTo>
                      <a:pt x="30" y="256"/>
                    </a:lnTo>
                    <a:lnTo>
                      <a:pt x="10" y="258"/>
                    </a:lnTo>
                    <a:lnTo>
                      <a:pt x="2" y="284"/>
                    </a:lnTo>
                    <a:lnTo>
                      <a:pt x="0" y="310"/>
                    </a:lnTo>
                    <a:lnTo>
                      <a:pt x="4" y="310"/>
                    </a:lnTo>
                    <a:lnTo>
                      <a:pt x="8" y="310"/>
                    </a:lnTo>
                    <a:lnTo>
                      <a:pt x="10" y="300"/>
                    </a:lnTo>
                    <a:lnTo>
                      <a:pt x="10" y="292"/>
                    </a:lnTo>
                    <a:lnTo>
                      <a:pt x="10" y="288"/>
                    </a:lnTo>
                    <a:lnTo>
                      <a:pt x="12" y="282"/>
                    </a:lnTo>
                    <a:lnTo>
                      <a:pt x="20" y="274"/>
                    </a:lnTo>
                    <a:lnTo>
                      <a:pt x="24" y="272"/>
                    </a:lnTo>
                    <a:lnTo>
                      <a:pt x="28" y="270"/>
                    </a:lnTo>
                    <a:lnTo>
                      <a:pt x="32" y="270"/>
                    </a:lnTo>
                    <a:lnTo>
                      <a:pt x="34" y="270"/>
                    </a:lnTo>
                    <a:lnTo>
                      <a:pt x="38" y="268"/>
                    </a:lnTo>
                    <a:lnTo>
                      <a:pt x="40" y="266"/>
                    </a:lnTo>
                    <a:lnTo>
                      <a:pt x="44" y="260"/>
                    </a:lnTo>
                    <a:lnTo>
                      <a:pt x="46" y="264"/>
                    </a:lnTo>
                    <a:lnTo>
                      <a:pt x="48" y="268"/>
                    </a:lnTo>
                    <a:lnTo>
                      <a:pt x="50" y="270"/>
                    </a:lnTo>
                    <a:lnTo>
                      <a:pt x="52" y="274"/>
                    </a:lnTo>
                    <a:lnTo>
                      <a:pt x="64" y="266"/>
                    </a:lnTo>
                    <a:lnTo>
                      <a:pt x="76" y="264"/>
                    </a:lnTo>
                    <a:lnTo>
                      <a:pt x="86" y="262"/>
                    </a:lnTo>
                    <a:lnTo>
                      <a:pt x="98" y="256"/>
                    </a:lnTo>
                    <a:lnTo>
                      <a:pt x="104" y="246"/>
                    </a:lnTo>
                    <a:lnTo>
                      <a:pt x="108" y="232"/>
                    </a:lnTo>
                    <a:lnTo>
                      <a:pt x="112" y="216"/>
                    </a:lnTo>
                    <a:lnTo>
                      <a:pt x="114" y="204"/>
                    </a:lnTo>
                    <a:lnTo>
                      <a:pt x="116" y="198"/>
                    </a:lnTo>
                    <a:lnTo>
                      <a:pt x="118" y="194"/>
                    </a:lnTo>
                    <a:lnTo>
                      <a:pt x="120" y="188"/>
                    </a:lnTo>
                    <a:lnTo>
                      <a:pt x="120" y="182"/>
                    </a:lnTo>
                    <a:lnTo>
                      <a:pt x="120" y="180"/>
                    </a:lnTo>
                    <a:lnTo>
                      <a:pt x="118" y="176"/>
                    </a:lnTo>
                    <a:lnTo>
                      <a:pt x="114" y="172"/>
                    </a:lnTo>
                    <a:lnTo>
                      <a:pt x="112" y="168"/>
                    </a:lnTo>
                    <a:lnTo>
                      <a:pt x="108" y="164"/>
                    </a:lnTo>
                    <a:lnTo>
                      <a:pt x="108" y="162"/>
                    </a:lnTo>
                    <a:lnTo>
                      <a:pt x="106" y="160"/>
                    </a:lnTo>
                    <a:lnTo>
                      <a:pt x="104" y="160"/>
                    </a:lnTo>
                    <a:lnTo>
                      <a:pt x="112" y="158"/>
                    </a:lnTo>
                    <a:lnTo>
                      <a:pt x="122" y="154"/>
                    </a:lnTo>
                    <a:lnTo>
                      <a:pt x="132" y="148"/>
                    </a:lnTo>
                    <a:lnTo>
                      <a:pt x="140" y="138"/>
                    </a:lnTo>
                    <a:lnTo>
                      <a:pt x="152" y="136"/>
                    </a:lnTo>
                    <a:lnTo>
                      <a:pt x="166" y="128"/>
                    </a:lnTo>
                    <a:lnTo>
                      <a:pt x="176" y="120"/>
                    </a:lnTo>
                    <a:lnTo>
                      <a:pt x="180" y="106"/>
                    </a:lnTo>
                    <a:lnTo>
                      <a:pt x="166" y="116"/>
                    </a:lnTo>
                    <a:lnTo>
                      <a:pt x="154" y="124"/>
                    </a:lnTo>
                    <a:lnTo>
                      <a:pt x="138" y="128"/>
                    </a:lnTo>
                    <a:lnTo>
                      <a:pt x="126" y="126"/>
                    </a:lnTo>
                    <a:close/>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Freeform 29"/>
              <p:cNvSpPr>
                <a:spLocks noChangeArrowheads="1"/>
              </p:cNvSpPr>
              <p:nvPr/>
            </p:nvSpPr>
            <p:spPr bwMode="auto">
              <a:xfrm>
                <a:off x="2242" y="398"/>
                <a:ext cx="197" cy="310"/>
              </a:xfrm>
              <a:custGeom>
                <a:avLst/>
                <a:gdLst>
                  <a:gd name="T0" fmla="*/ 118 w 180"/>
                  <a:gd name="T1" fmla="*/ 116 h 310"/>
                  <a:gd name="T2" fmla="*/ 122 w 180"/>
                  <a:gd name="T3" fmla="*/ 96 h 310"/>
                  <a:gd name="T4" fmla="*/ 144 w 180"/>
                  <a:gd name="T5" fmla="*/ 86 h 310"/>
                  <a:gd name="T6" fmla="*/ 126 w 180"/>
                  <a:gd name="T7" fmla="*/ 28 h 310"/>
                  <a:gd name="T8" fmla="*/ 110 w 180"/>
                  <a:gd name="T9" fmla="*/ 10 h 310"/>
                  <a:gd name="T10" fmla="*/ 102 w 180"/>
                  <a:gd name="T11" fmla="*/ 34 h 310"/>
                  <a:gd name="T12" fmla="*/ 106 w 180"/>
                  <a:gd name="T13" fmla="*/ 38 h 310"/>
                  <a:gd name="T14" fmla="*/ 106 w 180"/>
                  <a:gd name="T15" fmla="*/ 42 h 310"/>
                  <a:gd name="T16" fmla="*/ 108 w 180"/>
                  <a:gd name="T17" fmla="*/ 56 h 310"/>
                  <a:gd name="T18" fmla="*/ 102 w 180"/>
                  <a:gd name="T19" fmla="*/ 90 h 310"/>
                  <a:gd name="T20" fmla="*/ 102 w 180"/>
                  <a:gd name="T21" fmla="*/ 114 h 310"/>
                  <a:gd name="T22" fmla="*/ 102 w 180"/>
                  <a:gd name="T23" fmla="*/ 140 h 310"/>
                  <a:gd name="T24" fmla="*/ 98 w 180"/>
                  <a:gd name="T25" fmla="*/ 148 h 310"/>
                  <a:gd name="T26" fmla="*/ 94 w 180"/>
                  <a:gd name="T27" fmla="*/ 152 h 310"/>
                  <a:gd name="T28" fmla="*/ 92 w 180"/>
                  <a:gd name="T29" fmla="*/ 156 h 310"/>
                  <a:gd name="T30" fmla="*/ 94 w 180"/>
                  <a:gd name="T31" fmla="*/ 164 h 310"/>
                  <a:gd name="T32" fmla="*/ 96 w 180"/>
                  <a:gd name="T33" fmla="*/ 172 h 310"/>
                  <a:gd name="T34" fmla="*/ 100 w 180"/>
                  <a:gd name="T35" fmla="*/ 180 h 310"/>
                  <a:gd name="T36" fmla="*/ 100 w 180"/>
                  <a:gd name="T37" fmla="*/ 190 h 310"/>
                  <a:gd name="T38" fmla="*/ 96 w 180"/>
                  <a:gd name="T39" fmla="*/ 200 h 310"/>
                  <a:gd name="T40" fmla="*/ 92 w 180"/>
                  <a:gd name="T41" fmla="*/ 212 h 310"/>
                  <a:gd name="T42" fmla="*/ 88 w 180"/>
                  <a:gd name="T43" fmla="*/ 222 h 310"/>
                  <a:gd name="T44" fmla="*/ 52 w 180"/>
                  <a:gd name="T45" fmla="*/ 248 h 310"/>
                  <a:gd name="T46" fmla="*/ 10 w 180"/>
                  <a:gd name="T47" fmla="*/ 258 h 310"/>
                  <a:gd name="T48" fmla="*/ 0 w 180"/>
                  <a:gd name="T49" fmla="*/ 310 h 310"/>
                  <a:gd name="T50" fmla="*/ 8 w 180"/>
                  <a:gd name="T51" fmla="*/ 310 h 310"/>
                  <a:gd name="T52" fmla="*/ 10 w 180"/>
                  <a:gd name="T53" fmla="*/ 292 h 310"/>
                  <a:gd name="T54" fmla="*/ 12 w 180"/>
                  <a:gd name="T55" fmla="*/ 282 h 310"/>
                  <a:gd name="T56" fmla="*/ 24 w 180"/>
                  <a:gd name="T57" fmla="*/ 272 h 310"/>
                  <a:gd name="T58" fmla="*/ 32 w 180"/>
                  <a:gd name="T59" fmla="*/ 270 h 310"/>
                  <a:gd name="T60" fmla="*/ 38 w 180"/>
                  <a:gd name="T61" fmla="*/ 268 h 310"/>
                  <a:gd name="T62" fmla="*/ 44 w 180"/>
                  <a:gd name="T63" fmla="*/ 260 h 310"/>
                  <a:gd name="T64" fmla="*/ 48 w 180"/>
                  <a:gd name="T65" fmla="*/ 268 h 310"/>
                  <a:gd name="T66" fmla="*/ 52 w 180"/>
                  <a:gd name="T67" fmla="*/ 274 h 310"/>
                  <a:gd name="T68" fmla="*/ 76 w 180"/>
                  <a:gd name="T69" fmla="*/ 264 h 310"/>
                  <a:gd name="T70" fmla="*/ 98 w 180"/>
                  <a:gd name="T71" fmla="*/ 256 h 310"/>
                  <a:gd name="T72" fmla="*/ 108 w 180"/>
                  <a:gd name="T73" fmla="*/ 232 h 310"/>
                  <a:gd name="T74" fmla="*/ 114 w 180"/>
                  <a:gd name="T75" fmla="*/ 204 h 310"/>
                  <a:gd name="T76" fmla="*/ 118 w 180"/>
                  <a:gd name="T77" fmla="*/ 194 h 310"/>
                  <a:gd name="T78" fmla="*/ 120 w 180"/>
                  <a:gd name="T79" fmla="*/ 182 h 310"/>
                  <a:gd name="T80" fmla="*/ 118 w 180"/>
                  <a:gd name="T81" fmla="*/ 176 h 310"/>
                  <a:gd name="T82" fmla="*/ 112 w 180"/>
                  <a:gd name="T83" fmla="*/ 168 h 310"/>
                  <a:gd name="T84" fmla="*/ 108 w 180"/>
                  <a:gd name="T85" fmla="*/ 162 h 310"/>
                  <a:gd name="T86" fmla="*/ 104 w 180"/>
                  <a:gd name="T87" fmla="*/ 160 h 310"/>
                  <a:gd name="T88" fmla="*/ 122 w 180"/>
                  <a:gd name="T89" fmla="*/ 154 h 310"/>
                  <a:gd name="T90" fmla="*/ 140 w 180"/>
                  <a:gd name="T91" fmla="*/ 138 h 310"/>
                  <a:gd name="T92" fmla="*/ 166 w 180"/>
                  <a:gd name="T93" fmla="*/ 128 h 310"/>
                  <a:gd name="T94" fmla="*/ 180 w 180"/>
                  <a:gd name="T95" fmla="*/ 106 h 310"/>
                  <a:gd name="T96" fmla="*/ 154 w 180"/>
                  <a:gd name="T97" fmla="*/ 124 h 310"/>
                  <a:gd name="T98" fmla="*/ 126 w 180"/>
                  <a:gd name="T99" fmla="*/ 126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 h="310">
                    <a:moveTo>
                      <a:pt x="126" y="126"/>
                    </a:moveTo>
                    <a:lnTo>
                      <a:pt x="118" y="116"/>
                    </a:lnTo>
                    <a:lnTo>
                      <a:pt x="116" y="106"/>
                    </a:lnTo>
                    <a:lnTo>
                      <a:pt x="122" y="96"/>
                    </a:lnTo>
                    <a:lnTo>
                      <a:pt x="132" y="88"/>
                    </a:lnTo>
                    <a:lnTo>
                      <a:pt x="144" y="86"/>
                    </a:lnTo>
                    <a:lnTo>
                      <a:pt x="132" y="58"/>
                    </a:lnTo>
                    <a:lnTo>
                      <a:pt x="126" y="28"/>
                    </a:lnTo>
                    <a:lnTo>
                      <a:pt x="118" y="0"/>
                    </a:lnTo>
                    <a:lnTo>
                      <a:pt x="110" y="10"/>
                    </a:lnTo>
                    <a:lnTo>
                      <a:pt x="104" y="22"/>
                    </a:lnTo>
                    <a:lnTo>
                      <a:pt x="102" y="34"/>
                    </a:lnTo>
                    <a:lnTo>
                      <a:pt x="104" y="36"/>
                    </a:lnTo>
                    <a:lnTo>
                      <a:pt x="106" y="38"/>
                    </a:lnTo>
                    <a:lnTo>
                      <a:pt x="106" y="40"/>
                    </a:lnTo>
                    <a:lnTo>
                      <a:pt x="106" y="42"/>
                    </a:lnTo>
                    <a:lnTo>
                      <a:pt x="110" y="42"/>
                    </a:lnTo>
                    <a:lnTo>
                      <a:pt x="108" y="56"/>
                    </a:lnTo>
                    <a:lnTo>
                      <a:pt x="106" y="74"/>
                    </a:lnTo>
                    <a:lnTo>
                      <a:pt x="102" y="90"/>
                    </a:lnTo>
                    <a:lnTo>
                      <a:pt x="100" y="102"/>
                    </a:lnTo>
                    <a:lnTo>
                      <a:pt x="102" y="114"/>
                    </a:lnTo>
                    <a:lnTo>
                      <a:pt x="104" y="128"/>
                    </a:lnTo>
                    <a:lnTo>
                      <a:pt x="102" y="140"/>
                    </a:lnTo>
                    <a:lnTo>
                      <a:pt x="100" y="146"/>
                    </a:lnTo>
                    <a:lnTo>
                      <a:pt x="98" y="148"/>
                    </a:lnTo>
                    <a:lnTo>
                      <a:pt x="96" y="150"/>
                    </a:lnTo>
                    <a:lnTo>
                      <a:pt x="94" y="152"/>
                    </a:lnTo>
                    <a:lnTo>
                      <a:pt x="94" y="154"/>
                    </a:lnTo>
                    <a:lnTo>
                      <a:pt x="92" y="156"/>
                    </a:lnTo>
                    <a:lnTo>
                      <a:pt x="92" y="160"/>
                    </a:lnTo>
                    <a:lnTo>
                      <a:pt x="94" y="164"/>
                    </a:lnTo>
                    <a:lnTo>
                      <a:pt x="94" y="168"/>
                    </a:lnTo>
                    <a:lnTo>
                      <a:pt x="96" y="172"/>
                    </a:lnTo>
                    <a:lnTo>
                      <a:pt x="98" y="176"/>
                    </a:lnTo>
                    <a:lnTo>
                      <a:pt x="100" y="180"/>
                    </a:lnTo>
                    <a:lnTo>
                      <a:pt x="100" y="184"/>
                    </a:lnTo>
                    <a:lnTo>
                      <a:pt x="100" y="190"/>
                    </a:lnTo>
                    <a:lnTo>
                      <a:pt x="98" y="194"/>
                    </a:lnTo>
                    <a:lnTo>
                      <a:pt x="96" y="200"/>
                    </a:lnTo>
                    <a:lnTo>
                      <a:pt x="94" y="206"/>
                    </a:lnTo>
                    <a:lnTo>
                      <a:pt x="92" y="212"/>
                    </a:lnTo>
                    <a:lnTo>
                      <a:pt x="90" y="218"/>
                    </a:lnTo>
                    <a:lnTo>
                      <a:pt x="88" y="222"/>
                    </a:lnTo>
                    <a:lnTo>
                      <a:pt x="74" y="236"/>
                    </a:lnTo>
                    <a:lnTo>
                      <a:pt x="52" y="248"/>
                    </a:lnTo>
                    <a:lnTo>
                      <a:pt x="30" y="256"/>
                    </a:lnTo>
                    <a:lnTo>
                      <a:pt x="10" y="258"/>
                    </a:lnTo>
                    <a:lnTo>
                      <a:pt x="2" y="284"/>
                    </a:lnTo>
                    <a:lnTo>
                      <a:pt x="0" y="310"/>
                    </a:lnTo>
                    <a:lnTo>
                      <a:pt x="4" y="310"/>
                    </a:lnTo>
                    <a:lnTo>
                      <a:pt x="8" y="310"/>
                    </a:lnTo>
                    <a:lnTo>
                      <a:pt x="10" y="300"/>
                    </a:lnTo>
                    <a:lnTo>
                      <a:pt x="10" y="292"/>
                    </a:lnTo>
                    <a:lnTo>
                      <a:pt x="10" y="288"/>
                    </a:lnTo>
                    <a:lnTo>
                      <a:pt x="12" y="282"/>
                    </a:lnTo>
                    <a:lnTo>
                      <a:pt x="20" y="274"/>
                    </a:lnTo>
                    <a:lnTo>
                      <a:pt x="24" y="272"/>
                    </a:lnTo>
                    <a:lnTo>
                      <a:pt x="28" y="270"/>
                    </a:lnTo>
                    <a:lnTo>
                      <a:pt x="32" y="270"/>
                    </a:lnTo>
                    <a:lnTo>
                      <a:pt x="34" y="270"/>
                    </a:lnTo>
                    <a:lnTo>
                      <a:pt x="38" y="268"/>
                    </a:lnTo>
                    <a:lnTo>
                      <a:pt x="40" y="266"/>
                    </a:lnTo>
                    <a:lnTo>
                      <a:pt x="44" y="260"/>
                    </a:lnTo>
                    <a:lnTo>
                      <a:pt x="46" y="264"/>
                    </a:lnTo>
                    <a:lnTo>
                      <a:pt x="48" y="268"/>
                    </a:lnTo>
                    <a:lnTo>
                      <a:pt x="50" y="270"/>
                    </a:lnTo>
                    <a:lnTo>
                      <a:pt x="52" y="274"/>
                    </a:lnTo>
                    <a:lnTo>
                      <a:pt x="64" y="266"/>
                    </a:lnTo>
                    <a:lnTo>
                      <a:pt x="76" y="264"/>
                    </a:lnTo>
                    <a:lnTo>
                      <a:pt x="86" y="262"/>
                    </a:lnTo>
                    <a:lnTo>
                      <a:pt x="98" y="256"/>
                    </a:lnTo>
                    <a:lnTo>
                      <a:pt x="104" y="246"/>
                    </a:lnTo>
                    <a:lnTo>
                      <a:pt x="108" y="232"/>
                    </a:lnTo>
                    <a:lnTo>
                      <a:pt x="112" y="216"/>
                    </a:lnTo>
                    <a:lnTo>
                      <a:pt x="114" y="204"/>
                    </a:lnTo>
                    <a:lnTo>
                      <a:pt x="116" y="198"/>
                    </a:lnTo>
                    <a:lnTo>
                      <a:pt x="118" y="194"/>
                    </a:lnTo>
                    <a:lnTo>
                      <a:pt x="120" y="188"/>
                    </a:lnTo>
                    <a:lnTo>
                      <a:pt x="120" y="182"/>
                    </a:lnTo>
                    <a:lnTo>
                      <a:pt x="120" y="180"/>
                    </a:lnTo>
                    <a:lnTo>
                      <a:pt x="118" y="176"/>
                    </a:lnTo>
                    <a:lnTo>
                      <a:pt x="114" y="172"/>
                    </a:lnTo>
                    <a:lnTo>
                      <a:pt x="112" y="168"/>
                    </a:lnTo>
                    <a:lnTo>
                      <a:pt x="108" y="164"/>
                    </a:lnTo>
                    <a:lnTo>
                      <a:pt x="108" y="162"/>
                    </a:lnTo>
                    <a:lnTo>
                      <a:pt x="106" y="160"/>
                    </a:lnTo>
                    <a:lnTo>
                      <a:pt x="104" y="160"/>
                    </a:lnTo>
                    <a:lnTo>
                      <a:pt x="112" y="158"/>
                    </a:lnTo>
                    <a:lnTo>
                      <a:pt x="122" y="154"/>
                    </a:lnTo>
                    <a:lnTo>
                      <a:pt x="132" y="148"/>
                    </a:lnTo>
                    <a:lnTo>
                      <a:pt x="140" y="138"/>
                    </a:lnTo>
                    <a:lnTo>
                      <a:pt x="152" y="136"/>
                    </a:lnTo>
                    <a:lnTo>
                      <a:pt x="166" y="128"/>
                    </a:lnTo>
                    <a:lnTo>
                      <a:pt x="176" y="120"/>
                    </a:lnTo>
                    <a:lnTo>
                      <a:pt x="180" y="106"/>
                    </a:lnTo>
                    <a:lnTo>
                      <a:pt x="166" y="116"/>
                    </a:lnTo>
                    <a:lnTo>
                      <a:pt x="154" y="124"/>
                    </a:lnTo>
                    <a:lnTo>
                      <a:pt x="138" y="128"/>
                    </a:lnTo>
                    <a:lnTo>
                      <a:pt x="126" y="126"/>
                    </a:lnTo>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Freeform 30"/>
              <p:cNvSpPr>
                <a:spLocks noChangeArrowheads="1"/>
              </p:cNvSpPr>
              <p:nvPr/>
            </p:nvSpPr>
            <p:spPr bwMode="auto">
              <a:xfrm>
                <a:off x="2054" y="758"/>
                <a:ext cx="156" cy="344"/>
              </a:xfrm>
              <a:custGeom>
                <a:avLst/>
                <a:gdLst>
                  <a:gd name="T0" fmla="*/ 116 w 156"/>
                  <a:gd name="T1" fmla="*/ 82 h 344"/>
                  <a:gd name="T2" fmla="*/ 116 w 156"/>
                  <a:gd name="T3" fmla="*/ 108 h 344"/>
                  <a:gd name="T4" fmla="*/ 124 w 156"/>
                  <a:gd name="T5" fmla="*/ 130 h 344"/>
                  <a:gd name="T6" fmla="*/ 148 w 156"/>
                  <a:gd name="T7" fmla="*/ 146 h 344"/>
                  <a:gd name="T8" fmla="*/ 150 w 156"/>
                  <a:gd name="T9" fmla="*/ 170 h 344"/>
                  <a:gd name="T10" fmla="*/ 152 w 156"/>
                  <a:gd name="T11" fmla="*/ 196 h 344"/>
                  <a:gd name="T12" fmla="*/ 154 w 156"/>
                  <a:gd name="T13" fmla="*/ 224 h 344"/>
                  <a:gd name="T14" fmla="*/ 136 w 156"/>
                  <a:gd name="T15" fmla="*/ 216 h 344"/>
                  <a:gd name="T16" fmla="*/ 118 w 156"/>
                  <a:gd name="T17" fmla="*/ 208 h 344"/>
                  <a:gd name="T18" fmla="*/ 122 w 156"/>
                  <a:gd name="T19" fmla="*/ 198 h 344"/>
                  <a:gd name="T20" fmla="*/ 126 w 156"/>
                  <a:gd name="T21" fmla="*/ 188 h 344"/>
                  <a:gd name="T22" fmla="*/ 132 w 156"/>
                  <a:gd name="T23" fmla="*/ 168 h 344"/>
                  <a:gd name="T24" fmla="*/ 132 w 156"/>
                  <a:gd name="T25" fmla="*/ 150 h 344"/>
                  <a:gd name="T26" fmla="*/ 118 w 156"/>
                  <a:gd name="T27" fmla="*/ 152 h 344"/>
                  <a:gd name="T28" fmla="*/ 100 w 156"/>
                  <a:gd name="T29" fmla="*/ 176 h 344"/>
                  <a:gd name="T30" fmla="*/ 88 w 156"/>
                  <a:gd name="T31" fmla="*/ 196 h 344"/>
                  <a:gd name="T32" fmla="*/ 92 w 156"/>
                  <a:gd name="T33" fmla="*/ 218 h 344"/>
                  <a:gd name="T34" fmla="*/ 100 w 156"/>
                  <a:gd name="T35" fmla="*/ 238 h 344"/>
                  <a:gd name="T36" fmla="*/ 100 w 156"/>
                  <a:gd name="T37" fmla="*/ 250 h 344"/>
                  <a:gd name="T38" fmla="*/ 96 w 156"/>
                  <a:gd name="T39" fmla="*/ 256 h 344"/>
                  <a:gd name="T40" fmla="*/ 86 w 156"/>
                  <a:gd name="T41" fmla="*/ 266 h 344"/>
                  <a:gd name="T42" fmla="*/ 76 w 156"/>
                  <a:gd name="T43" fmla="*/ 282 h 344"/>
                  <a:gd name="T44" fmla="*/ 82 w 156"/>
                  <a:gd name="T45" fmla="*/ 296 h 344"/>
                  <a:gd name="T46" fmla="*/ 86 w 156"/>
                  <a:gd name="T47" fmla="*/ 320 h 344"/>
                  <a:gd name="T48" fmla="*/ 74 w 156"/>
                  <a:gd name="T49" fmla="*/ 336 h 344"/>
                  <a:gd name="T50" fmla="*/ 44 w 156"/>
                  <a:gd name="T51" fmla="*/ 330 h 344"/>
                  <a:gd name="T52" fmla="*/ 10 w 156"/>
                  <a:gd name="T53" fmla="*/ 296 h 344"/>
                  <a:gd name="T54" fmla="*/ 18 w 156"/>
                  <a:gd name="T55" fmla="*/ 272 h 344"/>
                  <a:gd name="T56" fmla="*/ 44 w 156"/>
                  <a:gd name="T57" fmla="*/ 248 h 344"/>
                  <a:gd name="T58" fmla="*/ 74 w 156"/>
                  <a:gd name="T59" fmla="*/ 226 h 344"/>
                  <a:gd name="T60" fmla="*/ 82 w 156"/>
                  <a:gd name="T61" fmla="*/ 184 h 344"/>
                  <a:gd name="T62" fmla="*/ 106 w 156"/>
                  <a:gd name="T63" fmla="*/ 144 h 344"/>
                  <a:gd name="T64" fmla="*/ 128 w 156"/>
                  <a:gd name="T65" fmla="*/ 72 h 344"/>
                  <a:gd name="T66" fmla="*/ 132 w 156"/>
                  <a:gd name="T67" fmla="*/ 46 h 344"/>
                  <a:gd name="T68" fmla="*/ 130 w 156"/>
                  <a:gd name="T69" fmla="*/ 18 h 344"/>
                  <a:gd name="T70" fmla="*/ 120 w 156"/>
                  <a:gd name="T71" fmla="*/ 2 h 344"/>
                  <a:gd name="T72" fmla="*/ 92 w 156"/>
                  <a:gd name="T73" fmla="*/ 8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6" h="344">
                    <a:moveTo>
                      <a:pt x="110" y="82"/>
                    </a:moveTo>
                    <a:lnTo>
                      <a:pt x="116" y="82"/>
                    </a:lnTo>
                    <a:lnTo>
                      <a:pt x="124" y="84"/>
                    </a:lnTo>
                    <a:lnTo>
                      <a:pt x="116" y="108"/>
                    </a:lnTo>
                    <a:lnTo>
                      <a:pt x="108" y="130"/>
                    </a:lnTo>
                    <a:lnTo>
                      <a:pt x="124" y="130"/>
                    </a:lnTo>
                    <a:lnTo>
                      <a:pt x="136" y="136"/>
                    </a:lnTo>
                    <a:lnTo>
                      <a:pt x="148" y="146"/>
                    </a:lnTo>
                    <a:lnTo>
                      <a:pt x="156" y="158"/>
                    </a:lnTo>
                    <a:lnTo>
                      <a:pt x="150" y="170"/>
                    </a:lnTo>
                    <a:lnTo>
                      <a:pt x="150" y="184"/>
                    </a:lnTo>
                    <a:lnTo>
                      <a:pt x="152" y="196"/>
                    </a:lnTo>
                    <a:lnTo>
                      <a:pt x="156" y="210"/>
                    </a:lnTo>
                    <a:lnTo>
                      <a:pt x="154" y="224"/>
                    </a:lnTo>
                    <a:lnTo>
                      <a:pt x="146" y="220"/>
                    </a:lnTo>
                    <a:lnTo>
                      <a:pt x="136" y="216"/>
                    </a:lnTo>
                    <a:lnTo>
                      <a:pt x="126" y="212"/>
                    </a:lnTo>
                    <a:lnTo>
                      <a:pt x="118" y="208"/>
                    </a:lnTo>
                    <a:lnTo>
                      <a:pt x="118" y="198"/>
                    </a:lnTo>
                    <a:lnTo>
                      <a:pt x="122" y="198"/>
                    </a:lnTo>
                    <a:lnTo>
                      <a:pt x="126" y="196"/>
                    </a:lnTo>
                    <a:lnTo>
                      <a:pt x="126" y="188"/>
                    </a:lnTo>
                    <a:lnTo>
                      <a:pt x="128" y="178"/>
                    </a:lnTo>
                    <a:lnTo>
                      <a:pt x="132" y="168"/>
                    </a:lnTo>
                    <a:lnTo>
                      <a:pt x="134" y="158"/>
                    </a:lnTo>
                    <a:lnTo>
                      <a:pt x="132" y="150"/>
                    </a:lnTo>
                    <a:lnTo>
                      <a:pt x="124" y="148"/>
                    </a:lnTo>
                    <a:lnTo>
                      <a:pt x="118" y="152"/>
                    </a:lnTo>
                    <a:lnTo>
                      <a:pt x="108" y="162"/>
                    </a:lnTo>
                    <a:lnTo>
                      <a:pt x="100" y="176"/>
                    </a:lnTo>
                    <a:lnTo>
                      <a:pt x="92" y="188"/>
                    </a:lnTo>
                    <a:lnTo>
                      <a:pt x="88" y="196"/>
                    </a:lnTo>
                    <a:lnTo>
                      <a:pt x="88" y="208"/>
                    </a:lnTo>
                    <a:lnTo>
                      <a:pt x="92" y="218"/>
                    </a:lnTo>
                    <a:lnTo>
                      <a:pt x="98" y="226"/>
                    </a:lnTo>
                    <a:lnTo>
                      <a:pt x="100" y="238"/>
                    </a:lnTo>
                    <a:lnTo>
                      <a:pt x="100" y="244"/>
                    </a:lnTo>
                    <a:lnTo>
                      <a:pt x="100" y="250"/>
                    </a:lnTo>
                    <a:lnTo>
                      <a:pt x="98" y="252"/>
                    </a:lnTo>
                    <a:lnTo>
                      <a:pt x="96" y="256"/>
                    </a:lnTo>
                    <a:lnTo>
                      <a:pt x="92" y="260"/>
                    </a:lnTo>
                    <a:lnTo>
                      <a:pt x="86" y="266"/>
                    </a:lnTo>
                    <a:lnTo>
                      <a:pt x="78" y="276"/>
                    </a:lnTo>
                    <a:lnTo>
                      <a:pt x="76" y="282"/>
                    </a:lnTo>
                    <a:lnTo>
                      <a:pt x="78" y="288"/>
                    </a:lnTo>
                    <a:lnTo>
                      <a:pt x="82" y="296"/>
                    </a:lnTo>
                    <a:lnTo>
                      <a:pt x="86" y="308"/>
                    </a:lnTo>
                    <a:lnTo>
                      <a:pt x="86" y="320"/>
                    </a:lnTo>
                    <a:lnTo>
                      <a:pt x="82" y="330"/>
                    </a:lnTo>
                    <a:lnTo>
                      <a:pt x="74" y="336"/>
                    </a:lnTo>
                    <a:lnTo>
                      <a:pt x="60" y="344"/>
                    </a:lnTo>
                    <a:lnTo>
                      <a:pt x="44" y="330"/>
                    </a:lnTo>
                    <a:lnTo>
                      <a:pt x="26" y="314"/>
                    </a:lnTo>
                    <a:lnTo>
                      <a:pt x="10" y="296"/>
                    </a:lnTo>
                    <a:lnTo>
                      <a:pt x="0" y="278"/>
                    </a:lnTo>
                    <a:lnTo>
                      <a:pt x="18" y="272"/>
                    </a:lnTo>
                    <a:lnTo>
                      <a:pt x="32" y="260"/>
                    </a:lnTo>
                    <a:lnTo>
                      <a:pt x="44" y="248"/>
                    </a:lnTo>
                    <a:lnTo>
                      <a:pt x="56" y="234"/>
                    </a:lnTo>
                    <a:lnTo>
                      <a:pt x="74" y="226"/>
                    </a:lnTo>
                    <a:lnTo>
                      <a:pt x="72" y="204"/>
                    </a:lnTo>
                    <a:lnTo>
                      <a:pt x="82" y="184"/>
                    </a:lnTo>
                    <a:lnTo>
                      <a:pt x="94" y="164"/>
                    </a:lnTo>
                    <a:lnTo>
                      <a:pt x="106" y="144"/>
                    </a:lnTo>
                    <a:lnTo>
                      <a:pt x="120" y="110"/>
                    </a:lnTo>
                    <a:lnTo>
                      <a:pt x="128" y="72"/>
                    </a:lnTo>
                    <a:lnTo>
                      <a:pt x="130" y="60"/>
                    </a:lnTo>
                    <a:lnTo>
                      <a:pt x="132" y="46"/>
                    </a:lnTo>
                    <a:lnTo>
                      <a:pt x="132" y="32"/>
                    </a:lnTo>
                    <a:lnTo>
                      <a:pt x="130" y="18"/>
                    </a:lnTo>
                    <a:lnTo>
                      <a:pt x="126" y="8"/>
                    </a:lnTo>
                    <a:lnTo>
                      <a:pt x="120" y="2"/>
                    </a:lnTo>
                    <a:lnTo>
                      <a:pt x="108" y="0"/>
                    </a:lnTo>
                    <a:lnTo>
                      <a:pt x="92" y="8"/>
                    </a:lnTo>
                    <a:lnTo>
                      <a:pt x="110" y="82"/>
                    </a:lnTo>
                    <a:close/>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Freeform 31"/>
              <p:cNvSpPr>
                <a:spLocks noChangeArrowheads="1"/>
              </p:cNvSpPr>
              <p:nvPr/>
            </p:nvSpPr>
            <p:spPr bwMode="auto">
              <a:xfrm>
                <a:off x="2054" y="758"/>
                <a:ext cx="156" cy="344"/>
              </a:xfrm>
              <a:custGeom>
                <a:avLst/>
                <a:gdLst>
                  <a:gd name="T0" fmla="*/ 116 w 156"/>
                  <a:gd name="T1" fmla="*/ 82 h 344"/>
                  <a:gd name="T2" fmla="*/ 116 w 156"/>
                  <a:gd name="T3" fmla="*/ 108 h 344"/>
                  <a:gd name="T4" fmla="*/ 124 w 156"/>
                  <a:gd name="T5" fmla="*/ 130 h 344"/>
                  <a:gd name="T6" fmla="*/ 148 w 156"/>
                  <a:gd name="T7" fmla="*/ 146 h 344"/>
                  <a:gd name="T8" fmla="*/ 150 w 156"/>
                  <a:gd name="T9" fmla="*/ 170 h 344"/>
                  <a:gd name="T10" fmla="*/ 152 w 156"/>
                  <a:gd name="T11" fmla="*/ 196 h 344"/>
                  <a:gd name="T12" fmla="*/ 154 w 156"/>
                  <a:gd name="T13" fmla="*/ 224 h 344"/>
                  <a:gd name="T14" fmla="*/ 136 w 156"/>
                  <a:gd name="T15" fmla="*/ 216 h 344"/>
                  <a:gd name="T16" fmla="*/ 118 w 156"/>
                  <a:gd name="T17" fmla="*/ 208 h 344"/>
                  <a:gd name="T18" fmla="*/ 122 w 156"/>
                  <a:gd name="T19" fmla="*/ 198 h 344"/>
                  <a:gd name="T20" fmla="*/ 126 w 156"/>
                  <a:gd name="T21" fmla="*/ 188 h 344"/>
                  <a:gd name="T22" fmla="*/ 132 w 156"/>
                  <a:gd name="T23" fmla="*/ 168 h 344"/>
                  <a:gd name="T24" fmla="*/ 132 w 156"/>
                  <a:gd name="T25" fmla="*/ 150 h 344"/>
                  <a:gd name="T26" fmla="*/ 118 w 156"/>
                  <a:gd name="T27" fmla="*/ 152 h 344"/>
                  <a:gd name="T28" fmla="*/ 100 w 156"/>
                  <a:gd name="T29" fmla="*/ 176 h 344"/>
                  <a:gd name="T30" fmla="*/ 88 w 156"/>
                  <a:gd name="T31" fmla="*/ 196 h 344"/>
                  <a:gd name="T32" fmla="*/ 92 w 156"/>
                  <a:gd name="T33" fmla="*/ 218 h 344"/>
                  <a:gd name="T34" fmla="*/ 100 w 156"/>
                  <a:gd name="T35" fmla="*/ 238 h 344"/>
                  <a:gd name="T36" fmla="*/ 100 w 156"/>
                  <a:gd name="T37" fmla="*/ 250 h 344"/>
                  <a:gd name="T38" fmla="*/ 96 w 156"/>
                  <a:gd name="T39" fmla="*/ 256 h 344"/>
                  <a:gd name="T40" fmla="*/ 86 w 156"/>
                  <a:gd name="T41" fmla="*/ 266 h 344"/>
                  <a:gd name="T42" fmla="*/ 76 w 156"/>
                  <a:gd name="T43" fmla="*/ 282 h 344"/>
                  <a:gd name="T44" fmla="*/ 82 w 156"/>
                  <a:gd name="T45" fmla="*/ 296 h 344"/>
                  <a:gd name="T46" fmla="*/ 86 w 156"/>
                  <a:gd name="T47" fmla="*/ 320 h 344"/>
                  <a:gd name="T48" fmla="*/ 74 w 156"/>
                  <a:gd name="T49" fmla="*/ 336 h 344"/>
                  <a:gd name="T50" fmla="*/ 44 w 156"/>
                  <a:gd name="T51" fmla="*/ 330 h 344"/>
                  <a:gd name="T52" fmla="*/ 10 w 156"/>
                  <a:gd name="T53" fmla="*/ 296 h 344"/>
                  <a:gd name="T54" fmla="*/ 18 w 156"/>
                  <a:gd name="T55" fmla="*/ 272 h 344"/>
                  <a:gd name="T56" fmla="*/ 44 w 156"/>
                  <a:gd name="T57" fmla="*/ 248 h 344"/>
                  <a:gd name="T58" fmla="*/ 74 w 156"/>
                  <a:gd name="T59" fmla="*/ 226 h 344"/>
                  <a:gd name="T60" fmla="*/ 82 w 156"/>
                  <a:gd name="T61" fmla="*/ 184 h 344"/>
                  <a:gd name="T62" fmla="*/ 106 w 156"/>
                  <a:gd name="T63" fmla="*/ 144 h 344"/>
                  <a:gd name="T64" fmla="*/ 128 w 156"/>
                  <a:gd name="T65" fmla="*/ 72 h 344"/>
                  <a:gd name="T66" fmla="*/ 132 w 156"/>
                  <a:gd name="T67" fmla="*/ 46 h 344"/>
                  <a:gd name="T68" fmla="*/ 130 w 156"/>
                  <a:gd name="T69" fmla="*/ 18 h 344"/>
                  <a:gd name="T70" fmla="*/ 120 w 156"/>
                  <a:gd name="T71" fmla="*/ 2 h 344"/>
                  <a:gd name="T72" fmla="*/ 92 w 156"/>
                  <a:gd name="T73" fmla="*/ 8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6" h="344">
                    <a:moveTo>
                      <a:pt x="110" y="82"/>
                    </a:moveTo>
                    <a:lnTo>
                      <a:pt x="116" y="82"/>
                    </a:lnTo>
                    <a:lnTo>
                      <a:pt x="124" y="84"/>
                    </a:lnTo>
                    <a:lnTo>
                      <a:pt x="116" y="108"/>
                    </a:lnTo>
                    <a:lnTo>
                      <a:pt x="108" y="130"/>
                    </a:lnTo>
                    <a:lnTo>
                      <a:pt x="124" y="130"/>
                    </a:lnTo>
                    <a:lnTo>
                      <a:pt x="136" y="136"/>
                    </a:lnTo>
                    <a:lnTo>
                      <a:pt x="148" y="146"/>
                    </a:lnTo>
                    <a:lnTo>
                      <a:pt x="156" y="158"/>
                    </a:lnTo>
                    <a:lnTo>
                      <a:pt x="150" y="170"/>
                    </a:lnTo>
                    <a:lnTo>
                      <a:pt x="150" y="184"/>
                    </a:lnTo>
                    <a:lnTo>
                      <a:pt x="152" y="196"/>
                    </a:lnTo>
                    <a:lnTo>
                      <a:pt x="156" y="210"/>
                    </a:lnTo>
                    <a:lnTo>
                      <a:pt x="154" y="224"/>
                    </a:lnTo>
                    <a:lnTo>
                      <a:pt x="146" y="220"/>
                    </a:lnTo>
                    <a:lnTo>
                      <a:pt x="136" y="216"/>
                    </a:lnTo>
                    <a:lnTo>
                      <a:pt x="126" y="212"/>
                    </a:lnTo>
                    <a:lnTo>
                      <a:pt x="118" y="208"/>
                    </a:lnTo>
                    <a:lnTo>
                      <a:pt x="118" y="198"/>
                    </a:lnTo>
                    <a:lnTo>
                      <a:pt x="122" y="198"/>
                    </a:lnTo>
                    <a:lnTo>
                      <a:pt x="126" y="196"/>
                    </a:lnTo>
                    <a:lnTo>
                      <a:pt x="126" y="188"/>
                    </a:lnTo>
                    <a:lnTo>
                      <a:pt x="128" y="178"/>
                    </a:lnTo>
                    <a:lnTo>
                      <a:pt x="132" y="168"/>
                    </a:lnTo>
                    <a:lnTo>
                      <a:pt x="134" y="158"/>
                    </a:lnTo>
                    <a:lnTo>
                      <a:pt x="132" y="150"/>
                    </a:lnTo>
                    <a:lnTo>
                      <a:pt x="124" y="148"/>
                    </a:lnTo>
                    <a:lnTo>
                      <a:pt x="118" y="152"/>
                    </a:lnTo>
                    <a:lnTo>
                      <a:pt x="108" y="162"/>
                    </a:lnTo>
                    <a:lnTo>
                      <a:pt x="100" y="176"/>
                    </a:lnTo>
                    <a:lnTo>
                      <a:pt x="92" y="188"/>
                    </a:lnTo>
                    <a:lnTo>
                      <a:pt x="88" y="196"/>
                    </a:lnTo>
                    <a:lnTo>
                      <a:pt x="88" y="208"/>
                    </a:lnTo>
                    <a:lnTo>
                      <a:pt x="92" y="218"/>
                    </a:lnTo>
                    <a:lnTo>
                      <a:pt x="98" y="226"/>
                    </a:lnTo>
                    <a:lnTo>
                      <a:pt x="100" y="238"/>
                    </a:lnTo>
                    <a:lnTo>
                      <a:pt x="100" y="244"/>
                    </a:lnTo>
                    <a:lnTo>
                      <a:pt x="100" y="250"/>
                    </a:lnTo>
                    <a:lnTo>
                      <a:pt x="98" y="252"/>
                    </a:lnTo>
                    <a:lnTo>
                      <a:pt x="96" y="256"/>
                    </a:lnTo>
                    <a:lnTo>
                      <a:pt x="92" y="260"/>
                    </a:lnTo>
                    <a:lnTo>
                      <a:pt x="86" y="266"/>
                    </a:lnTo>
                    <a:lnTo>
                      <a:pt x="78" y="276"/>
                    </a:lnTo>
                    <a:lnTo>
                      <a:pt x="76" y="282"/>
                    </a:lnTo>
                    <a:lnTo>
                      <a:pt x="78" y="288"/>
                    </a:lnTo>
                    <a:lnTo>
                      <a:pt x="82" y="296"/>
                    </a:lnTo>
                    <a:lnTo>
                      <a:pt x="86" y="308"/>
                    </a:lnTo>
                    <a:lnTo>
                      <a:pt x="86" y="320"/>
                    </a:lnTo>
                    <a:lnTo>
                      <a:pt x="82" y="330"/>
                    </a:lnTo>
                    <a:lnTo>
                      <a:pt x="74" y="336"/>
                    </a:lnTo>
                    <a:lnTo>
                      <a:pt x="60" y="344"/>
                    </a:lnTo>
                    <a:lnTo>
                      <a:pt x="44" y="330"/>
                    </a:lnTo>
                    <a:lnTo>
                      <a:pt x="26" y="314"/>
                    </a:lnTo>
                    <a:lnTo>
                      <a:pt x="10" y="296"/>
                    </a:lnTo>
                    <a:lnTo>
                      <a:pt x="0" y="278"/>
                    </a:lnTo>
                    <a:lnTo>
                      <a:pt x="18" y="272"/>
                    </a:lnTo>
                    <a:lnTo>
                      <a:pt x="32" y="260"/>
                    </a:lnTo>
                    <a:lnTo>
                      <a:pt x="44" y="248"/>
                    </a:lnTo>
                    <a:lnTo>
                      <a:pt x="56" y="234"/>
                    </a:lnTo>
                    <a:lnTo>
                      <a:pt x="74" y="226"/>
                    </a:lnTo>
                    <a:lnTo>
                      <a:pt x="72" y="204"/>
                    </a:lnTo>
                    <a:lnTo>
                      <a:pt x="82" y="184"/>
                    </a:lnTo>
                    <a:lnTo>
                      <a:pt x="94" y="164"/>
                    </a:lnTo>
                    <a:lnTo>
                      <a:pt x="106" y="144"/>
                    </a:lnTo>
                    <a:lnTo>
                      <a:pt x="120" y="110"/>
                    </a:lnTo>
                    <a:lnTo>
                      <a:pt x="128" y="72"/>
                    </a:lnTo>
                    <a:lnTo>
                      <a:pt x="130" y="60"/>
                    </a:lnTo>
                    <a:lnTo>
                      <a:pt x="132" y="46"/>
                    </a:lnTo>
                    <a:lnTo>
                      <a:pt x="132" y="32"/>
                    </a:lnTo>
                    <a:lnTo>
                      <a:pt x="130" y="18"/>
                    </a:lnTo>
                    <a:lnTo>
                      <a:pt x="126" y="8"/>
                    </a:lnTo>
                    <a:lnTo>
                      <a:pt x="120" y="2"/>
                    </a:lnTo>
                    <a:lnTo>
                      <a:pt x="108" y="0"/>
                    </a:lnTo>
                    <a:lnTo>
                      <a:pt x="92" y="8"/>
                    </a:lnTo>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 name="Freeform 32"/>
              <p:cNvSpPr>
                <a:spLocks noChangeArrowheads="1"/>
              </p:cNvSpPr>
              <p:nvPr/>
            </p:nvSpPr>
            <p:spPr bwMode="auto">
              <a:xfrm>
                <a:off x="1938" y="978"/>
                <a:ext cx="268" cy="184"/>
              </a:xfrm>
              <a:custGeom>
                <a:avLst/>
                <a:gdLst>
                  <a:gd name="T0" fmla="*/ 6 w 268"/>
                  <a:gd name="T1" fmla="*/ 2 h 184"/>
                  <a:gd name="T2" fmla="*/ 22 w 268"/>
                  <a:gd name="T3" fmla="*/ 4 h 184"/>
                  <a:gd name="T4" fmla="*/ 40 w 268"/>
                  <a:gd name="T5" fmla="*/ 24 h 184"/>
                  <a:gd name="T6" fmla="*/ 54 w 268"/>
                  <a:gd name="T7" fmla="*/ 44 h 184"/>
                  <a:gd name="T8" fmla="*/ 74 w 268"/>
                  <a:gd name="T9" fmla="*/ 62 h 184"/>
                  <a:gd name="T10" fmla="*/ 102 w 268"/>
                  <a:gd name="T11" fmla="*/ 84 h 184"/>
                  <a:gd name="T12" fmla="*/ 108 w 268"/>
                  <a:gd name="T13" fmla="*/ 104 h 184"/>
                  <a:gd name="T14" fmla="*/ 106 w 268"/>
                  <a:gd name="T15" fmla="*/ 120 h 184"/>
                  <a:gd name="T16" fmla="*/ 102 w 268"/>
                  <a:gd name="T17" fmla="*/ 124 h 184"/>
                  <a:gd name="T18" fmla="*/ 100 w 268"/>
                  <a:gd name="T19" fmla="*/ 130 h 184"/>
                  <a:gd name="T20" fmla="*/ 102 w 268"/>
                  <a:gd name="T21" fmla="*/ 134 h 184"/>
                  <a:gd name="T22" fmla="*/ 114 w 268"/>
                  <a:gd name="T23" fmla="*/ 140 h 184"/>
                  <a:gd name="T24" fmla="*/ 144 w 268"/>
                  <a:gd name="T25" fmla="*/ 140 h 184"/>
                  <a:gd name="T26" fmla="*/ 164 w 268"/>
                  <a:gd name="T27" fmla="*/ 148 h 184"/>
                  <a:gd name="T28" fmla="*/ 176 w 268"/>
                  <a:gd name="T29" fmla="*/ 156 h 184"/>
                  <a:gd name="T30" fmla="*/ 190 w 268"/>
                  <a:gd name="T31" fmla="*/ 164 h 184"/>
                  <a:gd name="T32" fmla="*/ 218 w 268"/>
                  <a:gd name="T33" fmla="*/ 164 h 184"/>
                  <a:gd name="T34" fmla="*/ 240 w 268"/>
                  <a:gd name="T35" fmla="*/ 162 h 184"/>
                  <a:gd name="T36" fmla="*/ 260 w 268"/>
                  <a:gd name="T37" fmla="*/ 164 h 184"/>
                  <a:gd name="T38" fmla="*/ 268 w 268"/>
                  <a:gd name="T39" fmla="*/ 176 h 184"/>
                  <a:gd name="T40" fmla="*/ 250 w 268"/>
                  <a:gd name="T41" fmla="*/ 184 h 184"/>
                  <a:gd name="T42" fmla="*/ 222 w 268"/>
                  <a:gd name="T43" fmla="*/ 184 h 184"/>
                  <a:gd name="T44" fmla="*/ 198 w 268"/>
                  <a:gd name="T45" fmla="*/ 182 h 184"/>
                  <a:gd name="T46" fmla="*/ 176 w 268"/>
                  <a:gd name="T47" fmla="*/ 174 h 184"/>
                  <a:gd name="T48" fmla="*/ 148 w 268"/>
                  <a:gd name="T49" fmla="*/ 162 h 184"/>
                  <a:gd name="T50" fmla="*/ 114 w 268"/>
                  <a:gd name="T51" fmla="*/ 158 h 184"/>
                  <a:gd name="T52" fmla="*/ 86 w 268"/>
                  <a:gd name="T53" fmla="*/ 146 h 184"/>
                  <a:gd name="T54" fmla="*/ 84 w 268"/>
                  <a:gd name="T55" fmla="*/ 136 h 184"/>
                  <a:gd name="T56" fmla="*/ 82 w 268"/>
                  <a:gd name="T57" fmla="*/ 128 h 184"/>
                  <a:gd name="T58" fmla="*/ 78 w 268"/>
                  <a:gd name="T59" fmla="*/ 120 h 184"/>
                  <a:gd name="T60" fmla="*/ 70 w 268"/>
                  <a:gd name="T61" fmla="*/ 116 h 184"/>
                  <a:gd name="T62" fmla="*/ 56 w 268"/>
                  <a:gd name="T63" fmla="*/ 96 h 184"/>
                  <a:gd name="T64" fmla="*/ 38 w 268"/>
                  <a:gd name="T65" fmla="*/ 66 h 184"/>
                  <a:gd name="T66" fmla="*/ 18 w 268"/>
                  <a:gd name="T67" fmla="*/ 40 h 184"/>
                  <a:gd name="T68" fmla="*/ 4 w 268"/>
                  <a:gd name="T69" fmla="*/ 16 h 184"/>
                  <a:gd name="T70" fmla="*/ 12 w 268"/>
                  <a:gd name="T71" fmla="*/ 8 h 184"/>
                  <a:gd name="T72" fmla="*/ 16 w 268"/>
                  <a:gd name="T73" fmla="*/ 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8" h="184">
                    <a:moveTo>
                      <a:pt x="0" y="12"/>
                    </a:moveTo>
                    <a:lnTo>
                      <a:pt x="6" y="2"/>
                    </a:lnTo>
                    <a:lnTo>
                      <a:pt x="14" y="0"/>
                    </a:lnTo>
                    <a:lnTo>
                      <a:pt x="22" y="4"/>
                    </a:lnTo>
                    <a:lnTo>
                      <a:pt x="30" y="12"/>
                    </a:lnTo>
                    <a:lnTo>
                      <a:pt x="40" y="24"/>
                    </a:lnTo>
                    <a:lnTo>
                      <a:pt x="46" y="36"/>
                    </a:lnTo>
                    <a:lnTo>
                      <a:pt x="54" y="44"/>
                    </a:lnTo>
                    <a:lnTo>
                      <a:pt x="58" y="50"/>
                    </a:lnTo>
                    <a:lnTo>
                      <a:pt x="74" y="62"/>
                    </a:lnTo>
                    <a:lnTo>
                      <a:pt x="92" y="74"/>
                    </a:lnTo>
                    <a:lnTo>
                      <a:pt x="102" y="84"/>
                    </a:lnTo>
                    <a:lnTo>
                      <a:pt x="106" y="94"/>
                    </a:lnTo>
                    <a:lnTo>
                      <a:pt x="108" y="104"/>
                    </a:lnTo>
                    <a:lnTo>
                      <a:pt x="108" y="116"/>
                    </a:lnTo>
                    <a:lnTo>
                      <a:pt x="106" y="120"/>
                    </a:lnTo>
                    <a:lnTo>
                      <a:pt x="104" y="122"/>
                    </a:lnTo>
                    <a:lnTo>
                      <a:pt x="102" y="124"/>
                    </a:lnTo>
                    <a:lnTo>
                      <a:pt x="102" y="128"/>
                    </a:lnTo>
                    <a:lnTo>
                      <a:pt x="100" y="130"/>
                    </a:lnTo>
                    <a:lnTo>
                      <a:pt x="100" y="132"/>
                    </a:lnTo>
                    <a:lnTo>
                      <a:pt x="102" y="134"/>
                    </a:lnTo>
                    <a:lnTo>
                      <a:pt x="106" y="138"/>
                    </a:lnTo>
                    <a:lnTo>
                      <a:pt x="114" y="140"/>
                    </a:lnTo>
                    <a:lnTo>
                      <a:pt x="128" y="140"/>
                    </a:lnTo>
                    <a:lnTo>
                      <a:pt x="144" y="140"/>
                    </a:lnTo>
                    <a:lnTo>
                      <a:pt x="158" y="144"/>
                    </a:lnTo>
                    <a:lnTo>
                      <a:pt x="164" y="148"/>
                    </a:lnTo>
                    <a:lnTo>
                      <a:pt x="170" y="152"/>
                    </a:lnTo>
                    <a:lnTo>
                      <a:pt x="176" y="156"/>
                    </a:lnTo>
                    <a:lnTo>
                      <a:pt x="182" y="160"/>
                    </a:lnTo>
                    <a:lnTo>
                      <a:pt x="190" y="164"/>
                    </a:lnTo>
                    <a:lnTo>
                      <a:pt x="204" y="166"/>
                    </a:lnTo>
                    <a:lnTo>
                      <a:pt x="218" y="164"/>
                    </a:lnTo>
                    <a:lnTo>
                      <a:pt x="232" y="162"/>
                    </a:lnTo>
                    <a:lnTo>
                      <a:pt x="240" y="162"/>
                    </a:lnTo>
                    <a:lnTo>
                      <a:pt x="250" y="162"/>
                    </a:lnTo>
                    <a:lnTo>
                      <a:pt x="260" y="164"/>
                    </a:lnTo>
                    <a:lnTo>
                      <a:pt x="268" y="168"/>
                    </a:lnTo>
                    <a:lnTo>
                      <a:pt x="268" y="176"/>
                    </a:lnTo>
                    <a:lnTo>
                      <a:pt x="262" y="180"/>
                    </a:lnTo>
                    <a:lnTo>
                      <a:pt x="250" y="184"/>
                    </a:lnTo>
                    <a:lnTo>
                      <a:pt x="236" y="184"/>
                    </a:lnTo>
                    <a:lnTo>
                      <a:pt x="222" y="184"/>
                    </a:lnTo>
                    <a:lnTo>
                      <a:pt x="212" y="184"/>
                    </a:lnTo>
                    <a:lnTo>
                      <a:pt x="198" y="182"/>
                    </a:lnTo>
                    <a:lnTo>
                      <a:pt x="186" y="180"/>
                    </a:lnTo>
                    <a:lnTo>
                      <a:pt x="176" y="174"/>
                    </a:lnTo>
                    <a:lnTo>
                      <a:pt x="162" y="166"/>
                    </a:lnTo>
                    <a:lnTo>
                      <a:pt x="148" y="162"/>
                    </a:lnTo>
                    <a:lnTo>
                      <a:pt x="132" y="160"/>
                    </a:lnTo>
                    <a:lnTo>
                      <a:pt x="114" y="158"/>
                    </a:lnTo>
                    <a:lnTo>
                      <a:pt x="98" y="154"/>
                    </a:lnTo>
                    <a:lnTo>
                      <a:pt x="86" y="146"/>
                    </a:lnTo>
                    <a:lnTo>
                      <a:pt x="84" y="142"/>
                    </a:lnTo>
                    <a:lnTo>
                      <a:pt x="84" y="136"/>
                    </a:lnTo>
                    <a:lnTo>
                      <a:pt x="82" y="132"/>
                    </a:lnTo>
                    <a:lnTo>
                      <a:pt x="82" y="128"/>
                    </a:lnTo>
                    <a:lnTo>
                      <a:pt x="80" y="124"/>
                    </a:lnTo>
                    <a:lnTo>
                      <a:pt x="78" y="120"/>
                    </a:lnTo>
                    <a:lnTo>
                      <a:pt x="74" y="118"/>
                    </a:lnTo>
                    <a:lnTo>
                      <a:pt x="70" y="116"/>
                    </a:lnTo>
                    <a:lnTo>
                      <a:pt x="66" y="114"/>
                    </a:lnTo>
                    <a:lnTo>
                      <a:pt x="56" y="96"/>
                    </a:lnTo>
                    <a:lnTo>
                      <a:pt x="46" y="76"/>
                    </a:lnTo>
                    <a:lnTo>
                      <a:pt x="38" y="66"/>
                    </a:lnTo>
                    <a:lnTo>
                      <a:pt x="28" y="54"/>
                    </a:lnTo>
                    <a:lnTo>
                      <a:pt x="18" y="40"/>
                    </a:lnTo>
                    <a:lnTo>
                      <a:pt x="8" y="28"/>
                    </a:lnTo>
                    <a:lnTo>
                      <a:pt x="4" y="16"/>
                    </a:lnTo>
                    <a:lnTo>
                      <a:pt x="10" y="10"/>
                    </a:lnTo>
                    <a:lnTo>
                      <a:pt x="12" y="8"/>
                    </a:lnTo>
                    <a:lnTo>
                      <a:pt x="14" y="6"/>
                    </a:lnTo>
                    <a:lnTo>
                      <a:pt x="16" y="6"/>
                    </a:lnTo>
                    <a:lnTo>
                      <a:pt x="0" y="12"/>
                    </a:lnTo>
                    <a:close/>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 name="Freeform 33"/>
              <p:cNvSpPr>
                <a:spLocks noChangeArrowheads="1"/>
              </p:cNvSpPr>
              <p:nvPr/>
            </p:nvSpPr>
            <p:spPr bwMode="auto">
              <a:xfrm>
                <a:off x="1938" y="978"/>
                <a:ext cx="268" cy="184"/>
              </a:xfrm>
              <a:custGeom>
                <a:avLst/>
                <a:gdLst>
                  <a:gd name="T0" fmla="*/ 6 w 268"/>
                  <a:gd name="T1" fmla="*/ 2 h 184"/>
                  <a:gd name="T2" fmla="*/ 22 w 268"/>
                  <a:gd name="T3" fmla="*/ 4 h 184"/>
                  <a:gd name="T4" fmla="*/ 40 w 268"/>
                  <a:gd name="T5" fmla="*/ 24 h 184"/>
                  <a:gd name="T6" fmla="*/ 54 w 268"/>
                  <a:gd name="T7" fmla="*/ 44 h 184"/>
                  <a:gd name="T8" fmla="*/ 74 w 268"/>
                  <a:gd name="T9" fmla="*/ 62 h 184"/>
                  <a:gd name="T10" fmla="*/ 102 w 268"/>
                  <a:gd name="T11" fmla="*/ 84 h 184"/>
                  <a:gd name="T12" fmla="*/ 108 w 268"/>
                  <a:gd name="T13" fmla="*/ 104 h 184"/>
                  <a:gd name="T14" fmla="*/ 106 w 268"/>
                  <a:gd name="T15" fmla="*/ 120 h 184"/>
                  <a:gd name="T16" fmla="*/ 102 w 268"/>
                  <a:gd name="T17" fmla="*/ 124 h 184"/>
                  <a:gd name="T18" fmla="*/ 100 w 268"/>
                  <a:gd name="T19" fmla="*/ 130 h 184"/>
                  <a:gd name="T20" fmla="*/ 102 w 268"/>
                  <a:gd name="T21" fmla="*/ 134 h 184"/>
                  <a:gd name="T22" fmla="*/ 114 w 268"/>
                  <a:gd name="T23" fmla="*/ 140 h 184"/>
                  <a:gd name="T24" fmla="*/ 144 w 268"/>
                  <a:gd name="T25" fmla="*/ 140 h 184"/>
                  <a:gd name="T26" fmla="*/ 164 w 268"/>
                  <a:gd name="T27" fmla="*/ 148 h 184"/>
                  <a:gd name="T28" fmla="*/ 176 w 268"/>
                  <a:gd name="T29" fmla="*/ 156 h 184"/>
                  <a:gd name="T30" fmla="*/ 190 w 268"/>
                  <a:gd name="T31" fmla="*/ 164 h 184"/>
                  <a:gd name="T32" fmla="*/ 218 w 268"/>
                  <a:gd name="T33" fmla="*/ 164 h 184"/>
                  <a:gd name="T34" fmla="*/ 240 w 268"/>
                  <a:gd name="T35" fmla="*/ 162 h 184"/>
                  <a:gd name="T36" fmla="*/ 260 w 268"/>
                  <a:gd name="T37" fmla="*/ 164 h 184"/>
                  <a:gd name="T38" fmla="*/ 268 w 268"/>
                  <a:gd name="T39" fmla="*/ 176 h 184"/>
                  <a:gd name="T40" fmla="*/ 250 w 268"/>
                  <a:gd name="T41" fmla="*/ 184 h 184"/>
                  <a:gd name="T42" fmla="*/ 222 w 268"/>
                  <a:gd name="T43" fmla="*/ 184 h 184"/>
                  <a:gd name="T44" fmla="*/ 198 w 268"/>
                  <a:gd name="T45" fmla="*/ 182 h 184"/>
                  <a:gd name="T46" fmla="*/ 176 w 268"/>
                  <a:gd name="T47" fmla="*/ 174 h 184"/>
                  <a:gd name="T48" fmla="*/ 148 w 268"/>
                  <a:gd name="T49" fmla="*/ 162 h 184"/>
                  <a:gd name="T50" fmla="*/ 114 w 268"/>
                  <a:gd name="T51" fmla="*/ 158 h 184"/>
                  <a:gd name="T52" fmla="*/ 86 w 268"/>
                  <a:gd name="T53" fmla="*/ 146 h 184"/>
                  <a:gd name="T54" fmla="*/ 84 w 268"/>
                  <a:gd name="T55" fmla="*/ 136 h 184"/>
                  <a:gd name="T56" fmla="*/ 82 w 268"/>
                  <a:gd name="T57" fmla="*/ 128 h 184"/>
                  <a:gd name="T58" fmla="*/ 78 w 268"/>
                  <a:gd name="T59" fmla="*/ 120 h 184"/>
                  <a:gd name="T60" fmla="*/ 70 w 268"/>
                  <a:gd name="T61" fmla="*/ 116 h 184"/>
                  <a:gd name="T62" fmla="*/ 56 w 268"/>
                  <a:gd name="T63" fmla="*/ 96 h 184"/>
                  <a:gd name="T64" fmla="*/ 38 w 268"/>
                  <a:gd name="T65" fmla="*/ 66 h 184"/>
                  <a:gd name="T66" fmla="*/ 18 w 268"/>
                  <a:gd name="T67" fmla="*/ 40 h 184"/>
                  <a:gd name="T68" fmla="*/ 4 w 268"/>
                  <a:gd name="T69" fmla="*/ 16 h 184"/>
                  <a:gd name="T70" fmla="*/ 12 w 268"/>
                  <a:gd name="T71" fmla="*/ 8 h 184"/>
                  <a:gd name="T72" fmla="*/ 16 w 268"/>
                  <a:gd name="T73" fmla="*/ 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8" h="184">
                    <a:moveTo>
                      <a:pt x="0" y="12"/>
                    </a:moveTo>
                    <a:lnTo>
                      <a:pt x="6" y="2"/>
                    </a:lnTo>
                    <a:lnTo>
                      <a:pt x="14" y="0"/>
                    </a:lnTo>
                    <a:lnTo>
                      <a:pt x="22" y="4"/>
                    </a:lnTo>
                    <a:lnTo>
                      <a:pt x="30" y="12"/>
                    </a:lnTo>
                    <a:lnTo>
                      <a:pt x="40" y="24"/>
                    </a:lnTo>
                    <a:lnTo>
                      <a:pt x="46" y="36"/>
                    </a:lnTo>
                    <a:lnTo>
                      <a:pt x="54" y="44"/>
                    </a:lnTo>
                    <a:lnTo>
                      <a:pt x="58" y="50"/>
                    </a:lnTo>
                    <a:lnTo>
                      <a:pt x="74" y="62"/>
                    </a:lnTo>
                    <a:lnTo>
                      <a:pt x="92" y="74"/>
                    </a:lnTo>
                    <a:lnTo>
                      <a:pt x="102" y="84"/>
                    </a:lnTo>
                    <a:lnTo>
                      <a:pt x="106" y="94"/>
                    </a:lnTo>
                    <a:lnTo>
                      <a:pt x="108" y="104"/>
                    </a:lnTo>
                    <a:lnTo>
                      <a:pt x="108" y="116"/>
                    </a:lnTo>
                    <a:lnTo>
                      <a:pt x="106" y="120"/>
                    </a:lnTo>
                    <a:lnTo>
                      <a:pt x="104" y="122"/>
                    </a:lnTo>
                    <a:lnTo>
                      <a:pt x="102" y="124"/>
                    </a:lnTo>
                    <a:lnTo>
                      <a:pt x="102" y="128"/>
                    </a:lnTo>
                    <a:lnTo>
                      <a:pt x="100" y="130"/>
                    </a:lnTo>
                    <a:lnTo>
                      <a:pt x="100" y="132"/>
                    </a:lnTo>
                    <a:lnTo>
                      <a:pt x="102" y="134"/>
                    </a:lnTo>
                    <a:lnTo>
                      <a:pt x="106" y="138"/>
                    </a:lnTo>
                    <a:lnTo>
                      <a:pt x="114" y="140"/>
                    </a:lnTo>
                    <a:lnTo>
                      <a:pt x="128" y="140"/>
                    </a:lnTo>
                    <a:lnTo>
                      <a:pt x="144" y="140"/>
                    </a:lnTo>
                    <a:lnTo>
                      <a:pt x="158" y="144"/>
                    </a:lnTo>
                    <a:lnTo>
                      <a:pt x="164" y="148"/>
                    </a:lnTo>
                    <a:lnTo>
                      <a:pt x="170" y="152"/>
                    </a:lnTo>
                    <a:lnTo>
                      <a:pt x="176" y="156"/>
                    </a:lnTo>
                    <a:lnTo>
                      <a:pt x="182" y="160"/>
                    </a:lnTo>
                    <a:lnTo>
                      <a:pt x="190" y="164"/>
                    </a:lnTo>
                    <a:lnTo>
                      <a:pt x="204" y="166"/>
                    </a:lnTo>
                    <a:lnTo>
                      <a:pt x="218" y="164"/>
                    </a:lnTo>
                    <a:lnTo>
                      <a:pt x="232" y="162"/>
                    </a:lnTo>
                    <a:lnTo>
                      <a:pt x="240" y="162"/>
                    </a:lnTo>
                    <a:lnTo>
                      <a:pt x="250" y="162"/>
                    </a:lnTo>
                    <a:lnTo>
                      <a:pt x="260" y="164"/>
                    </a:lnTo>
                    <a:lnTo>
                      <a:pt x="268" y="168"/>
                    </a:lnTo>
                    <a:lnTo>
                      <a:pt x="268" y="176"/>
                    </a:lnTo>
                    <a:lnTo>
                      <a:pt x="262" y="180"/>
                    </a:lnTo>
                    <a:lnTo>
                      <a:pt x="250" y="184"/>
                    </a:lnTo>
                    <a:lnTo>
                      <a:pt x="236" y="184"/>
                    </a:lnTo>
                    <a:lnTo>
                      <a:pt x="222" y="184"/>
                    </a:lnTo>
                    <a:lnTo>
                      <a:pt x="212" y="184"/>
                    </a:lnTo>
                    <a:lnTo>
                      <a:pt x="198" y="182"/>
                    </a:lnTo>
                    <a:lnTo>
                      <a:pt x="186" y="180"/>
                    </a:lnTo>
                    <a:lnTo>
                      <a:pt x="176" y="174"/>
                    </a:lnTo>
                    <a:lnTo>
                      <a:pt x="162" y="166"/>
                    </a:lnTo>
                    <a:lnTo>
                      <a:pt x="148" y="162"/>
                    </a:lnTo>
                    <a:lnTo>
                      <a:pt x="132" y="160"/>
                    </a:lnTo>
                    <a:lnTo>
                      <a:pt x="114" y="158"/>
                    </a:lnTo>
                    <a:lnTo>
                      <a:pt x="98" y="154"/>
                    </a:lnTo>
                    <a:lnTo>
                      <a:pt x="86" y="146"/>
                    </a:lnTo>
                    <a:lnTo>
                      <a:pt x="84" y="142"/>
                    </a:lnTo>
                    <a:lnTo>
                      <a:pt x="84" y="136"/>
                    </a:lnTo>
                    <a:lnTo>
                      <a:pt x="82" y="132"/>
                    </a:lnTo>
                    <a:lnTo>
                      <a:pt x="82" y="128"/>
                    </a:lnTo>
                    <a:lnTo>
                      <a:pt x="80" y="124"/>
                    </a:lnTo>
                    <a:lnTo>
                      <a:pt x="78" y="120"/>
                    </a:lnTo>
                    <a:lnTo>
                      <a:pt x="74" y="118"/>
                    </a:lnTo>
                    <a:lnTo>
                      <a:pt x="70" y="116"/>
                    </a:lnTo>
                    <a:lnTo>
                      <a:pt x="66" y="114"/>
                    </a:lnTo>
                    <a:lnTo>
                      <a:pt x="56" y="96"/>
                    </a:lnTo>
                    <a:lnTo>
                      <a:pt x="46" y="76"/>
                    </a:lnTo>
                    <a:lnTo>
                      <a:pt x="38" y="66"/>
                    </a:lnTo>
                    <a:lnTo>
                      <a:pt x="28" y="54"/>
                    </a:lnTo>
                    <a:lnTo>
                      <a:pt x="18" y="40"/>
                    </a:lnTo>
                    <a:lnTo>
                      <a:pt x="8" y="28"/>
                    </a:lnTo>
                    <a:lnTo>
                      <a:pt x="4" y="16"/>
                    </a:lnTo>
                    <a:lnTo>
                      <a:pt x="10" y="10"/>
                    </a:lnTo>
                    <a:lnTo>
                      <a:pt x="12" y="8"/>
                    </a:lnTo>
                    <a:lnTo>
                      <a:pt x="14" y="6"/>
                    </a:lnTo>
                    <a:lnTo>
                      <a:pt x="16" y="6"/>
                    </a:lnTo>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 name="Freeform 34"/>
              <p:cNvSpPr>
                <a:spLocks noChangeArrowheads="1"/>
              </p:cNvSpPr>
              <p:nvPr/>
            </p:nvSpPr>
            <p:spPr bwMode="auto">
              <a:xfrm>
                <a:off x="2110" y="1020"/>
                <a:ext cx="336" cy="530"/>
              </a:xfrm>
              <a:custGeom>
                <a:avLst/>
                <a:gdLst>
                  <a:gd name="T0" fmla="*/ 268 w 336"/>
                  <a:gd name="T1" fmla="*/ 126 h 530"/>
                  <a:gd name="T2" fmla="*/ 236 w 336"/>
                  <a:gd name="T3" fmla="*/ 164 h 530"/>
                  <a:gd name="T4" fmla="*/ 218 w 336"/>
                  <a:gd name="T5" fmla="*/ 228 h 530"/>
                  <a:gd name="T6" fmla="*/ 184 w 336"/>
                  <a:gd name="T7" fmla="*/ 180 h 530"/>
                  <a:gd name="T8" fmla="*/ 190 w 336"/>
                  <a:gd name="T9" fmla="*/ 166 h 530"/>
                  <a:gd name="T10" fmla="*/ 148 w 336"/>
                  <a:gd name="T11" fmla="*/ 160 h 530"/>
                  <a:gd name="T12" fmla="*/ 134 w 336"/>
                  <a:gd name="T13" fmla="*/ 174 h 530"/>
                  <a:gd name="T14" fmla="*/ 118 w 336"/>
                  <a:gd name="T15" fmla="*/ 186 h 530"/>
                  <a:gd name="T16" fmla="*/ 142 w 336"/>
                  <a:gd name="T17" fmla="*/ 208 h 530"/>
                  <a:gd name="T18" fmla="*/ 110 w 336"/>
                  <a:gd name="T19" fmla="*/ 190 h 530"/>
                  <a:gd name="T20" fmla="*/ 76 w 336"/>
                  <a:gd name="T21" fmla="*/ 210 h 530"/>
                  <a:gd name="T22" fmla="*/ 52 w 336"/>
                  <a:gd name="T23" fmla="*/ 236 h 530"/>
                  <a:gd name="T24" fmla="*/ 28 w 336"/>
                  <a:gd name="T25" fmla="*/ 258 h 530"/>
                  <a:gd name="T26" fmla="*/ 14 w 336"/>
                  <a:gd name="T27" fmla="*/ 296 h 530"/>
                  <a:gd name="T28" fmla="*/ 4 w 336"/>
                  <a:gd name="T29" fmla="*/ 334 h 530"/>
                  <a:gd name="T30" fmla="*/ 10 w 336"/>
                  <a:gd name="T31" fmla="*/ 392 h 530"/>
                  <a:gd name="T32" fmla="*/ 22 w 336"/>
                  <a:gd name="T33" fmla="*/ 414 h 530"/>
                  <a:gd name="T34" fmla="*/ 34 w 336"/>
                  <a:gd name="T35" fmla="*/ 400 h 530"/>
                  <a:gd name="T36" fmla="*/ 72 w 336"/>
                  <a:gd name="T37" fmla="*/ 402 h 530"/>
                  <a:gd name="T38" fmla="*/ 98 w 336"/>
                  <a:gd name="T39" fmla="*/ 384 h 530"/>
                  <a:gd name="T40" fmla="*/ 140 w 336"/>
                  <a:gd name="T41" fmla="*/ 372 h 530"/>
                  <a:gd name="T42" fmla="*/ 182 w 336"/>
                  <a:gd name="T43" fmla="*/ 408 h 530"/>
                  <a:gd name="T44" fmla="*/ 202 w 336"/>
                  <a:gd name="T45" fmla="*/ 402 h 530"/>
                  <a:gd name="T46" fmla="*/ 236 w 336"/>
                  <a:gd name="T47" fmla="*/ 454 h 530"/>
                  <a:gd name="T48" fmla="*/ 272 w 336"/>
                  <a:gd name="T49" fmla="*/ 470 h 530"/>
                  <a:gd name="T50" fmla="*/ 262 w 336"/>
                  <a:gd name="T51" fmla="*/ 502 h 530"/>
                  <a:gd name="T52" fmla="*/ 286 w 336"/>
                  <a:gd name="T53" fmla="*/ 526 h 530"/>
                  <a:gd name="T54" fmla="*/ 286 w 336"/>
                  <a:gd name="T55" fmla="*/ 496 h 530"/>
                  <a:gd name="T56" fmla="*/ 270 w 336"/>
                  <a:gd name="T57" fmla="*/ 486 h 530"/>
                  <a:gd name="T58" fmla="*/ 268 w 336"/>
                  <a:gd name="T59" fmla="*/ 468 h 530"/>
                  <a:gd name="T60" fmla="*/ 280 w 336"/>
                  <a:gd name="T61" fmla="*/ 462 h 530"/>
                  <a:gd name="T62" fmla="*/ 298 w 336"/>
                  <a:gd name="T63" fmla="*/ 450 h 530"/>
                  <a:gd name="T64" fmla="*/ 308 w 336"/>
                  <a:gd name="T65" fmla="*/ 428 h 530"/>
                  <a:gd name="T66" fmla="*/ 306 w 336"/>
                  <a:gd name="T67" fmla="*/ 404 h 530"/>
                  <a:gd name="T68" fmla="*/ 324 w 336"/>
                  <a:gd name="T69" fmla="*/ 384 h 530"/>
                  <a:gd name="T70" fmla="*/ 316 w 336"/>
                  <a:gd name="T71" fmla="*/ 298 h 530"/>
                  <a:gd name="T72" fmla="*/ 278 w 336"/>
                  <a:gd name="T73" fmla="*/ 236 h 530"/>
                  <a:gd name="T74" fmla="*/ 258 w 336"/>
                  <a:gd name="T75" fmla="*/ 168 h 530"/>
                  <a:gd name="T76" fmla="*/ 194 w 336"/>
                  <a:gd name="T77" fmla="*/ 132 h 530"/>
                  <a:gd name="T78" fmla="*/ 198 w 336"/>
                  <a:gd name="T79" fmla="*/ 90 h 530"/>
                  <a:gd name="T80" fmla="*/ 162 w 336"/>
                  <a:gd name="T81" fmla="*/ 64 h 530"/>
                  <a:gd name="T82" fmla="*/ 132 w 336"/>
                  <a:gd name="T83" fmla="*/ 36 h 530"/>
                  <a:gd name="T84" fmla="*/ 116 w 336"/>
                  <a:gd name="T85" fmla="*/ 0 h 530"/>
                  <a:gd name="T86" fmla="*/ 142 w 336"/>
                  <a:gd name="T87" fmla="*/ 18 h 530"/>
                  <a:gd name="T88" fmla="*/ 152 w 336"/>
                  <a:gd name="T89" fmla="*/ 26 h 530"/>
                  <a:gd name="T90" fmla="*/ 162 w 336"/>
                  <a:gd name="T91" fmla="*/ 28 h 530"/>
                  <a:gd name="T92" fmla="*/ 176 w 336"/>
                  <a:gd name="T93" fmla="*/ 36 h 530"/>
                  <a:gd name="T94" fmla="*/ 178 w 336"/>
                  <a:gd name="T95" fmla="*/ 48 h 530"/>
                  <a:gd name="T96" fmla="*/ 184 w 336"/>
                  <a:gd name="T97" fmla="*/ 66 h 530"/>
                  <a:gd name="T98" fmla="*/ 200 w 336"/>
                  <a:gd name="T99" fmla="*/ 70 h 530"/>
                  <a:gd name="T100" fmla="*/ 206 w 336"/>
                  <a:gd name="T101" fmla="*/ 48 h 530"/>
                  <a:gd name="T102" fmla="*/ 228 w 336"/>
                  <a:gd name="T103" fmla="*/ 54 h 530"/>
                  <a:gd name="T104" fmla="*/ 260 w 336"/>
                  <a:gd name="T105" fmla="*/ 80 h 530"/>
                  <a:gd name="T106" fmla="*/ 270 w 336"/>
                  <a:gd name="T107" fmla="*/ 98 h 530"/>
                  <a:gd name="T108" fmla="*/ 290 w 336"/>
                  <a:gd name="T109" fmla="*/ 116 h 530"/>
                  <a:gd name="T110" fmla="*/ 302 w 336"/>
                  <a:gd name="T111" fmla="*/ 152 h 530"/>
                  <a:gd name="T112" fmla="*/ 300 w 336"/>
                  <a:gd name="T113" fmla="*/ 13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6" h="530">
                    <a:moveTo>
                      <a:pt x="300" y="138"/>
                    </a:moveTo>
                    <a:lnTo>
                      <a:pt x="288" y="136"/>
                    </a:lnTo>
                    <a:lnTo>
                      <a:pt x="278" y="132"/>
                    </a:lnTo>
                    <a:lnTo>
                      <a:pt x="268" y="126"/>
                    </a:lnTo>
                    <a:lnTo>
                      <a:pt x="260" y="124"/>
                    </a:lnTo>
                    <a:lnTo>
                      <a:pt x="252" y="128"/>
                    </a:lnTo>
                    <a:lnTo>
                      <a:pt x="244" y="142"/>
                    </a:lnTo>
                    <a:lnTo>
                      <a:pt x="236" y="164"/>
                    </a:lnTo>
                    <a:lnTo>
                      <a:pt x="234" y="188"/>
                    </a:lnTo>
                    <a:lnTo>
                      <a:pt x="234" y="210"/>
                    </a:lnTo>
                    <a:lnTo>
                      <a:pt x="236" y="234"/>
                    </a:lnTo>
                    <a:lnTo>
                      <a:pt x="218" y="228"/>
                    </a:lnTo>
                    <a:lnTo>
                      <a:pt x="202" y="216"/>
                    </a:lnTo>
                    <a:lnTo>
                      <a:pt x="190" y="200"/>
                    </a:lnTo>
                    <a:lnTo>
                      <a:pt x="184" y="182"/>
                    </a:lnTo>
                    <a:lnTo>
                      <a:pt x="184" y="180"/>
                    </a:lnTo>
                    <a:lnTo>
                      <a:pt x="186" y="176"/>
                    </a:lnTo>
                    <a:lnTo>
                      <a:pt x="190" y="172"/>
                    </a:lnTo>
                    <a:lnTo>
                      <a:pt x="190" y="170"/>
                    </a:lnTo>
                    <a:lnTo>
                      <a:pt x="190" y="166"/>
                    </a:lnTo>
                    <a:lnTo>
                      <a:pt x="184" y="158"/>
                    </a:lnTo>
                    <a:lnTo>
                      <a:pt x="172" y="156"/>
                    </a:lnTo>
                    <a:lnTo>
                      <a:pt x="158" y="156"/>
                    </a:lnTo>
                    <a:lnTo>
                      <a:pt x="148" y="160"/>
                    </a:lnTo>
                    <a:lnTo>
                      <a:pt x="142" y="162"/>
                    </a:lnTo>
                    <a:lnTo>
                      <a:pt x="140" y="166"/>
                    </a:lnTo>
                    <a:lnTo>
                      <a:pt x="136" y="170"/>
                    </a:lnTo>
                    <a:lnTo>
                      <a:pt x="134" y="174"/>
                    </a:lnTo>
                    <a:lnTo>
                      <a:pt x="132" y="178"/>
                    </a:lnTo>
                    <a:lnTo>
                      <a:pt x="128" y="182"/>
                    </a:lnTo>
                    <a:lnTo>
                      <a:pt x="124" y="184"/>
                    </a:lnTo>
                    <a:lnTo>
                      <a:pt x="118" y="186"/>
                    </a:lnTo>
                    <a:lnTo>
                      <a:pt x="132" y="190"/>
                    </a:lnTo>
                    <a:lnTo>
                      <a:pt x="144" y="194"/>
                    </a:lnTo>
                    <a:lnTo>
                      <a:pt x="154" y="202"/>
                    </a:lnTo>
                    <a:lnTo>
                      <a:pt x="142" y="208"/>
                    </a:lnTo>
                    <a:lnTo>
                      <a:pt x="132" y="206"/>
                    </a:lnTo>
                    <a:lnTo>
                      <a:pt x="124" y="202"/>
                    </a:lnTo>
                    <a:lnTo>
                      <a:pt x="118" y="196"/>
                    </a:lnTo>
                    <a:lnTo>
                      <a:pt x="110" y="190"/>
                    </a:lnTo>
                    <a:lnTo>
                      <a:pt x="100" y="188"/>
                    </a:lnTo>
                    <a:lnTo>
                      <a:pt x="88" y="192"/>
                    </a:lnTo>
                    <a:lnTo>
                      <a:pt x="82" y="200"/>
                    </a:lnTo>
                    <a:lnTo>
                      <a:pt x="76" y="210"/>
                    </a:lnTo>
                    <a:lnTo>
                      <a:pt x="70" y="220"/>
                    </a:lnTo>
                    <a:lnTo>
                      <a:pt x="60" y="228"/>
                    </a:lnTo>
                    <a:lnTo>
                      <a:pt x="48" y="230"/>
                    </a:lnTo>
                    <a:lnTo>
                      <a:pt x="52" y="236"/>
                    </a:lnTo>
                    <a:lnTo>
                      <a:pt x="54" y="242"/>
                    </a:lnTo>
                    <a:lnTo>
                      <a:pt x="56" y="250"/>
                    </a:lnTo>
                    <a:lnTo>
                      <a:pt x="42" y="254"/>
                    </a:lnTo>
                    <a:lnTo>
                      <a:pt x="28" y="258"/>
                    </a:lnTo>
                    <a:lnTo>
                      <a:pt x="18" y="262"/>
                    </a:lnTo>
                    <a:lnTo>
                      <a:pt x="12" y="270"/>
                    </a:lnTo>
                    <a:lnTo>
                      <a:pt x="10" y="280"/>
                    </a:lnTo>
                    <a:lnTo>
                      <a:pt x="14" y="296"/>
                    </a:lnTo>
                    <a:lnTo>
                      <a:pt x="4" y="300"/>
                    </a:lnTo>
                    <a:lnTo>
                      <a:pt x="0" y="310"/>
                    </a:lnTo>
                    <a:lnTo>
                      <a:pt x="0" y="322"/>
                    </a:lnTo>
                    <a:lnTo>
                      <a:pt x="4" y="334"/>
                    </a:lnTo>
                    <a:lnTo>
                      <a:pt x="6" y="346"/>
                    </a:lnTo>
                    <a:lnTo>
                      <a:pt x="8" y="356"/>
                    </a:lnTo>
                    <a:lnTo>
                      <a:pt x="8" y="372"/>
                    </a:lnTo>
                    <a:lnTo>
                      <a:pt x="10" y="392"/>
                    </a:lnTo>
                    <a:lnTo>
                      <a:pt x="12" y="406"/>
                    </a:lnTo>
                    <a:lnTo>
                      <a:pt x="12" y="414"/>
                    </a:lnTo>
                    <a:lnTo>
                      <a:pt x="18" y="414"/>
                    </a:lnTo>
                    <a:lnTo>
                      <a:pt x="22" y="414"/>
                    </a:lnTo>
                    <a:lnTo>
                      <a:pt x="24" y="410"/>
                    </a:lnTo>
                    <a:lnTo>
                      <a:pt x="28" y="408"/>
                    </a:lnTo>
                    <a:lnTo>
                      <a:pt x="32" y="404"/>
                    </a:lnTo>
                    <a:lnTo>
                      <a:pt x="34" y="400"/>
                    </a:lnTo>
                    <a:lnTo>
                      <a:pt x="38" y="398"/>
                    </a:lnTo>
                    <a:lnTo>
                      <a:pt x="50" y="398"/>
                    </a:lnTo>
                    <a:lnTo>
                      <a:pt x="60" y="400"/>
                    </a:lnTo>
                    <a:lnTo>
                      <a:pt x="72" y="402"/>
                    </a:lnTo>
                    <a:lnTo>
                      <a:pt x="86" y="396"/>
                    </a:lnTo>
                    <a:lnTo>
                      <a:pt x="90" y="392"/>
                    </a:lnTo>
                    <a:lnTo>
                      <a:pt x="94" y="388"/>
                    </a:lnTo>
                    <a:lnTo>
                      <a:pt x="98" y="384"/>
                    </a:lnTo>
                    <a:lnTo>
                      <a:pt x="102" y="378"/>
                    </a:lnTo>
                    <a:lnTo>
                      <a:pt x="108" y="374"/>
                    </a:lnTo>
                    <a:lnTo>
                      <a:pt x="124" y="372"/>
                    </a:lnTo>
                    <a:lnTo>
                      <a:pt x="140" y="372"/>
                    </a:lnTo>
                    <a:lnTo>
                      <a:pt x="156" y="372"/>
                    </a:lnTo>
                    <a:lnTo>
                      <a:pt x="164" y="388"/>
                    </a:lnTo>
                    <a:lnTo>
                      <a:pt x="174" y="396"/>
                    </a:lnTo>
                    <a:lnTo>
                      <a:pt x="182" y="408"/>
                    </a:lnTo>
                    <a:lnTo>
                      <a:pt x="188" y="400"/>
                    </a:lnTo>
                    <a:lnTo>
                      <a:pt x="194" y="392"/>
                    </a:lnTo>
                    <a:lnTo>
                      <a:pt x="200" y="384"/>
                    </a:lnTo>
                    <a:lnTo>
                      <a:pt x="202" y="402"/>
                    </a:lnTo>
                    <a:lnTo>
                      <a:pt x="200" y="418"/>
                    </a:lnTo>
                    <a:lnTo>
                      <a:pt x="210" y="428"/>
                    </a:lnTo>
                    <a:lnTo>
                      <a:pt x="224" y="440"/>
                    </a:lnTo>
                    <a:lnTo>
                      <a:pt x="236" y="454"/>
                    </a:lnTo>
                    <a:lnTo>
                      <a:pt x="248" y="464"/>
                    </a:lnTo>
                    <a:lnTo>
                      <a:pt x="260" y="468"/>
                    </a:lnTo>
                    <a:lnTo>
                      <a:pt x="272" y="462"/>
                    </a:lnTo>
                    <a:lnTo>
                      <a:pt x="272" y="470"/>
                    </a:lnTo>
                    <a:lnTo>
                      <a:pt x="268" y="478"/>
                    </a:lnTo>
                    <a:lnTo>
                      <a:pt x="262" y="486"/>
                    </a:lnTo>
                    <a:lnTo>
                      <a:pt x="258" y="496"/>
                    </a:lnTo>
                    <a:lnTo>
                      <a:pt x="262" y="502"/>
                    </a:lnTo>
                    <a:lnTo>
                      <a:pt x="266" y="512"/>
                    </a:lnTo>
                    <a:lnTo>
                      <a:pt x="274" y="522"/>
                    </a:lnTo>
                    <a:lnTo>
                      <a:pt x="278" y="530"/>
                    </a:lnTo>
                    <a:lnTo>
                      <a:pt x="286" y="526"/>
                    </a:lnTo>
                    <a:lnTo>
                      <a:pt x="290" y="516"/>
                    </a:lnTo>
                    <a:lnTo>
                      <a:pt x="292" y="506"/>
                    </a:lnTo>
                    <a:lnTo>
                      <a:pt x="292" y="496"/>
                    </a:lnTo>
                    <a:lnTo>
                      <a:pt x="286" y="496"/>
                    </a:lnTo>
                    <a:lnTo>
                      <a:pt x="280" y="496"/>
                    </a:lnTo>
                    <a:lnTo>
                      <a:pt x="276" y="494"/>
                    </a:lnTo>
                    <a:lnTo>
                      <a:pt x="272" y="490"/>
                    </a:lnTo>
                    <a:lnTo>
                      <a:pt x="270" y="486"/>
                    </a:lnTo>
                    <a:lnTo>
                      <a:pt x="268" y="480"/>
                    </a:lnTo>
                    <a:lnTo>
                      <a:pt x="266" y="474"/>
                    </a:lnTo>
                    <a:lnTo>
                      <a:pt x="268" y="470"/>
                    </a:lnTo>
                    <a:lnTo>
                      <a:pt x="268" y="468"/>
                    </a:lnTo>
                    <a:lnTo>
                      <a:pt x="270" y="466"/>
                    </a:lnTo>
                    <a:lnTo>
                      <a:pt x="274" y="464"/>
                    </a:lnTo>
                    <a:lnTo>
                      <a:pt x="276" y="464"/>
                    </a:lnTo>
                    <a:lnTo>
                      <a:pt x="280" y="462"/>
                    </a:lnTo>
                    <a:lnTo>
                      <a:pt x="284" y="460"/>
                    </a:lnTo>
                    <a:lnTo>
                      <a:pt x="290" y="456"/>
                    </a:lnTo>
                    <a:lnTo>
                      <a:pt x="294" y="452"/>
                    </a:lnTo>
                    <a:lnTo>
                      <a:pt x="298" y="450"/>
                    </a:lnTo>
                    <a:lnTo>
                      <a:pt x="302" y="446"/>
                    </a:lnTo>
                    <a:lnTo>
                      <a:pt x="306" y="440"/>
                    </a:lnTo>
                    <a:lnTo>
                      <a:pt x="308" y="432"/>
                    </a:lnTo>
                    <a:lnTo>
                      <a:pt x="308" y="428"/>
                    </a:lnTo>
                    <a:lnTo>
                      <a:pt x="308" y="422"/>
                    </a:lnTo>
                    <a:lnTo>
                      <a:pt x="306" y="416"/>
                    </a:lnTo>
                    <a:lnTo>
                      <a:pt x="306" y="410"/>
                    </a:lnTo>
                    <a:lnTo>
                      <a:pt x="306" y="404"/>
                    </a:lnTo>
                    <a:lnTo>
                      <a:pt x="310" y="398"/>
                    </a:lnTo>
                    <a:lnTo>
                      <a:pt x="314" y="394"/>
                    </a:lnTo>
                    <a:lnTo>
                      <a:pt x="320" y="390"/>
                    </a:lnTo>
                    <a:lnTo>
                      <a:pt x="324" y="384"/>
                    </a:lnTo>
                    <a:lnTo>
                      <a:pt x="336" y="362"/>
                    </a:lnTo>
                    <a:lnTo>
                      <a:pt x="336" y="340"/>
                    </a:lnTo>
                    <a:lnTo>
                      <a:pt x="328" y="318"/>
                    </a:lnTo>
                    <a:lnTo>
                      <a:pt x="316" y="298"/>
                    </a:lnTo>
                    <a:lnTo>
                      <a:pt x="300" y="278"/>
                    </a:lnTo>
                    <a:lnTo>
                      <a:pt x="288" y="262"/>
                    </a:lnTo>
                    <a:lnTo>
                      <a:pt x="280" y="250"/>
                    </a:lnTo>
                    <a:lnTo>
                      <a:pt x="278" y="236"/>
                    </a:lnTo>
                    <a:lnTo>
                      <a:pt x="276" y="220"/>
                    </a:lnTo>
                    <a:lnTo>
                      <a:pt x="274" y="200"/>
                    </a:lnTo>
                    <a:lnTo>
                      <a:pt x="268" y="182"/>
                    </a:lnTo>
                    <a:lnTo>
                      <a:pt x="258" y="168"/>
                    </a:lnTo>
                    <a:lnTo>
                      <a:pt x="242" y="156"/>
                    </a:lnTo>
                    <a:lnTo>
                      <a:pt x="226" y="150"/>
                    </a:lnTo>
                    <a:lnTo>
                      <a:pt x="208" y="142"/>
                    </a:lnTo>
                    <a:lnTo>
                      <a:pt x="194" y="132"/>
                    </a:lnTo>
                    <a:lnTo>
                      <a:pt x="188" y="120"/>
                    </a:lnTo>
                    <a:lnTo>
                      <a:pt x="190" y="110"/>
                    </a:lnTo>
                    <a:lnTo>
                      <a:pt x="194" y="100"/>
                    </a:lnTo>
                    <a:lnTo>
                      <a:pt x="198" y="90"/>
                    </a:lnTo>
                    <a:lnTo>
                      <a:pt x="198" y="80"/>
                    </a:lnTo>
                    <a:lnTo>
                      <a:pt x="190" y="76"/>
                    </a:lnTo>
                    <a:lnTo>
                      <a:pt x="178" y="70"/>
                    </a:lnTo>
                    <a:lnTo>
                      <a:pt x="162" y="64"/>
                    </a:lnTo>
                    <a:lnTo>
                      <a:pt x="150" y="56"/>
                    </a:lnTo>
                    <a:lnTo>
                      <a:pt x="144" y="48"/>
                    </a:lnTo>
                    <a:lnTo>
                      <a:pt x="146" y="40"/>
                    </a:lnTo>
                    <a:lnTo>
                      <a:pt x="132" y="36"/>
                    </a:lnTo>
                    <a:lnTo>
                      <a:pt x="120" y="28"/>
                    </a:lnTo>
                    <a:lnTo>
                      <a:pt x="110" y="18"/>
                    </a:lnTo>
                    <a:lnTo>
                      <a:pt x="104" y="4"/>
                    </a:lnTo>
                    <a:lnTo>
                      <a:pt x="116" y="0"/>
                    </a:lnTo>
                    <a:lnTo>
                      <a:pt x="124" y="0"/>
                    </a:lnTo>
                    <a:lnTo>
                      <a:pt x="130" y="4"/>
                    </a:lnTo>
                    <a:lnTo>
                      <a:pt x="136" y="10"/>
                    </a:lnTo>
                    <a:lnTo>
                      <a:pt x="142" y="18"/>
                    </a:lnTo>
                    <a:lnTo>
                      <a:pt x="146" y="22"/>
                    </a:lnTo>
                    <a:lnTo>
                      <a:pt x="148" y="24"/>
                    </a:lnTo>
                    <a:lnTo>
                      <a:pt x="150" y="26"/>
                    </a:lnTo>
                    <a:lnTo>
                      <a:pt x="152" y="26"/>
                    </a:lnTo>
                    <a:lnTo>
                      <a:pt x="154" y="26"/>
                    </a:lnTo>
                    <a:lnTo>
                      <a:pt x="156" y="26"/>
                    </a:lnTo>
                    <a:lnTo>
                      <a:pt x="158" y="28"/>
                    </a:lnTo>
                    <a:lnTo>
                      <a:pt x="162" y="28"/>
                    </a:lnTo>
                    <a:lnTo>
                      <a:pt x="168" y="30"/>
                    </a:lnTo>
                    <a:lnTo>
                      <a:pt x="172" y="32"/>
                    </a:lnTo>
                    <a:lnTo>
                      <a:pt x="174" y="34"/>
                    </a:lnTo>
                    <a:lnTo>
                      <a:pt x="176" y="36"/>
                    </a:lnTo>
                    <a:lnTo>
                      <a:pt x="176" y="38"/>
                    </a:lnTo>
                    <a:lnTo>
                      <a:pt x="176" y="42"/>
                    </a:lnTo>
                    <a:lnTo>
                      <a:pt x="176" y="44"/>
                    </a:lnTo>
                    <a:lnTo>
                      <a:pt x="178" y="48"/>
                    </a:lnTo>
                    <a:lnTo>
                      <a:pt x="180" y="54"/>
                    </a:lnTo>
                    <a:lnTo>
                      <a:pt x="180" y="58"/>
                    </a:lnTo>
                    <a:lnTo>
                      <a:pt x="182" y="62"/>
                    </a:lnTo>
                    <a:lnTo>
                      <a:pt x="184" y="66"/>
                    </a:lnTo>
                    <a:lnTo>
                      <a:pt x="186" y="68"/>
                    </a:lnTo>
                    <a:lnTo>
                      <a:pt x="190" y="70"/>
                    </a:lnTo>
                    <a:lnTo>
                      <a:pt x="194" y="70"/>
                    </a:lnTo>
                    <a:lnTo>
                      <a:pt x="200" y="70"/>
                    </a:lnTo>
                    <a:lnTo>
                      <a:pt x="200" y="62"/>
                    </a:lnTo>
                    <a:lnTo>
                      <a:pt x="200" y="56"/>
                    </a:lnTo>
                    <a:lnTo>
                      <a:pt x="202" y="50"/>
                    </a:lnTo>
                    <a:lnTo>
                      <a:pt x="206" y="48"/>
                    </a:lnTo>
                    <a:lnTo>
                      <a:pt x="208" y="46"/>
                    </a:lnTo>
                    <a:lnTo>
                      <a:pt x="214" y="48"/>
                    </a:lnTo>
                    <a:lnTo>
                      <a:pt x="220" y="50"/>
                    </a:lnTo>
                    <a:lnTo>
                      <a:pt x="228" y="54"/>
                    </a:lnTo>
                    <a:lnTo>
                      <a:pt x="240" y="62"/>
                    </a:lnTo>
                    <a:lnTo>
                      <a:pt x="250" y="68"/>
                    </a:lnTo>
                    <a:lnTo>
                      <a:pt x="256" y="74"/>
                    </a:lnTo>
                    <a:lnTo>
                      <a:pt x="260" y="80"/>
                    </a:lnTo>
                    <a:lnTo>
                      <a:pt x="262" y="86"/>
                    </a:lnTo>
                    <a:lnTo>
                      <a:pt x="264" y="92"/>
                    </a:lnTo>
                    <a:lnTo>
                      <a:pt x="268" y="96"/>
                    </a:lnTo>
                    <a:lnTo>
                      <a:pt x="270" y="98"/>
                    </a:lnTo>
                    <a:lnTo>
                      <a:pt x="274" y="98"/>
                    </a:lnTo>
                    <a:lnTo>
                      <a:pt x="276" y="100"/>
                    </a:lnTo>
                    <a:lnTo>
                      <a:pt x="280" y="100"/>
                    </a:lnTo>
                    <a:lnTo>
                      <a:pt x="290" y="116"/>
                    </a:lnTo>
                    <a:lnTo>
                      <a:pt x="302" y="132"/>
                    </a:lnTo>
                    <a:lnTo>
                      <a:pt x="316" y="146"/>
                    </a:lnTo>
                    <a:lnTo>
                      <a:pt x="310" y="150"/>
                    </a:lnTo>
                    <a:lnTo>
                      <a:pt x="302" y="152"/>
                    </a:lnTo>
                    <a:lnTo>
                      <a:pt x="294" y="152"/>
                    </a:lnTo>
                    <a:lnTo>
                      <a:pt x="296" y="150"/>
                    </a:lnTo>
                    <a:lnTo>
                      <a:pt x="298" y="150"/>
                    </a:lnTo>
                    <a:lnTo>
                      <a:pt x="300" y="138"/>
                    </a:lnTo>
                    <a:close/>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 name="Freeform 35"/>
              <p:cNvSpPr>
                <a:spLocks noChangeArrowheads="1"/>
              </p:cNvSpPr>
              <p:nvPr/>
            </p:nvSpPr>
            <p:spPr bwMode="auto">
              <a:xfrm>
                <a:off x="2110" y="1020"/>
                <a:ext cx="336" cy="530"/>
              </a:xfrm>
              <a:custGeom>
                <a:avLst/>
                <a:gdLst>
                  <a:gd name="T0" fmla="*/ 268 w 336"/>
                  <a:gd name="T1" fmla="*/ 126 h 530"/>
                  <a:gd name="T2" fmla="*/ 236 w 336"/>
                  <a:gd name="T3" fmla="*/ 164 h 530"/>
                  <a:gd name="T4" fmla="*/ 218 w 336"/>
                  <a:gd name="T5" fmla="*/ 228 h 530"/>
                  <a:gd name="T6" fmla="*/ 184 w 336"/>
                  <a:gd name="T7" fmla="*/ 180 h 530"/>
                  <a:gd name="T8" fmla="*/ 190 w 336"/>
                  <a:gd name="T9" fmla="*/ 166 h 530"/>
                  <a:gd name="T10" fmla="*/ 148 w 336"/>
                  <a:gd name="T11" fmla="*/ 160 h 530"/>
                  <a:gd name="T12" fmla="*/ 134 w 336"/>
                  <a:gd name="T13" fmla="*/ 174 h 530"/>
                  <a:gd name="T14" fmla="*/ 118 w 336"/>
                  <a:gd name="T15" fmla="*/ 186 h 530"/>
                  <a:gd name="T16" fmla="*/ 142 w 336"/>
                  <a:gd name="T17" fmla="*/ 208 h 530"/>
                  <a:gd name="T18" fmla="*/ 110 w 336"/>
                  <a:gd name="T19" fmla="*/ 190 h 530"/>
                  <a:gd name="T20" fmla="*/ 76 w 336"/>
                  <a:gd name="T21" fmla="*/ 210 h 530"/>
                  <a:gd name="T22" fmla="*/ 52 w 336"/>
                  <a:gd name="T23" fmla="*/ 236 h 530"/>
                  <a:gd name="T24" fmla="*/ 28 w 336"/>
                  <a:gd name="T25" fmla="*/ 258 h 530"/>
                  <a:gd name="T26" fmla="*/ 14 w 336"/>
                  <a:gd name="T27" fmla="*/ 296 h 530"/>
                  <a:gd name="T28" fmla="*/ 4 w 336"/>
                  <a:gd name="T29" fmla="*/ 334 h 530"/>
                  <a:gd name="T30" fmla="*/ 10 w 336"/>
                  <a:gd name="T31" fmla="*/ 392 h 530"/>
                  <a:gd name="T32" fmla="*/ 22 w 336"/>
                  <a:gd name="T33" fmla="*/ 414 h 530"/>
                  <a:gd name="T34" fmla="*/ 34 w 336"/>
                  <a:gd name="T35" fmla="*/ 400 h 530"/>
                  <a:gd name="T36" fmla="*/ 72 w 336"/>
                  <a:gd name="T37" fmla="*/ 402 h 530"/>
                  <a:gd name="T38" fmla="*/ 98 w 336"/>
                  <a:gd name="T39" fmla="*/ 384 h 530"/>
                  <a:gd name="T40" fmla="*/ 140 w 336"/>
                  <a:gd name="T41" fmla="*/ 372 h 530"/>
                  <a:gd name="T42" fmla="*/ 182 w 336"/>
                  <a:gd name="T43" fmla="*/ 408 h 530"/>
                  <a:gd name="T44" fmla="*/ 202 w 336"/>
                  <a:gd name="T45" fmla="*/ 402 h 530"/>
                  <a:gd name="T46" fmla="*/ 236 w 336"/>
                  <a:gd name="T47" fmla="*/ 454 h 530"/>
                  <a:gd name="T48" fmla="*/ 272 w 336"/>
                  <a:gd name="T49" fmla="*/ 470 h 530"/>
                  <a:gd name="T50" fmla="*/ 262 w 336"/>
                  <a:gd name="T51" fmla="*/ 502 h 530"/>
                  <a:gd name="T52" fmla="*/ 286 w 336"/>
                  <a:gd name="T53" fmla="*/ 526 h 530"/>
                  <a:gd name="T54" fmla="*/ 286 w 336"/>
                  <a:gd name="T55" fmla="*/ 496 h 530"/>
                  <a:gd name="T56" fmla="*/ 270 w 336"/>
                  <a:gd name="T57" fmla="*/ 486 h 530"/>
                  <a:gd name="T58" fmla="*/ 268 w 336"/>
                  <a:gd name="T59" fmla="*/ 468 h 530"/>
                  <a:gd name="T60" fmla="*/ 280 w 336"/>
                  <a:gd name="T61" fmla="*/ 462 h 530"/>
                  <a:gd name="T62" fmla="*/ 298 w 336"/>
                  <a:gd name="T63" fmla="*/ 450 h 530"/>
                  <a:gd name="T64" fmla="*/ 308 w 336"/>
                  <a:gd name="T65" fmla="*/ 428 h 530"/>
                  <a:gd name="T66" fmla="*/ 306 w 336"/>
                  <a:gd name="T67" fmla="*/ 404 h 530"/>
                  <a:gd name="T68" fmla="*/ 324 w 336"/>
                  <a:gd name="T69" fmla="*/ 384 h 530"/>
                  <a:gd name="T70" fmla="*/ 316 w 336"/>
                  <a:gd name="T71" fmla="*/ 298 h 530"/>
                  <a:gd name="T72" fmla="*/ 278 w 336"/>
                  <a:gd name="T73" fmla="*/ 236 h 530"/>
                  <a:gd name="T74" fmla="*/ 258 w 336"/>
                  <a:gd name="T75" fmla="*/ 168 h 530"/>
                  <a:gd name="T76" fmla="*/ 194 w 336"/>
                  <a:gd name="T77" fmla="*/ 132 h 530"/>
                  <a:gd name="T78" fmla="*/ 198 w 336"/>
                  <a:gd name="T79" fmla="*/ 90 h 530"/>
                  <a:gd name="T80" fmla="*/ 162 w 336"/>
                  <a:gd name="T81" fmla="*/ 64 h 530"/>
                  <a:gd name="T82" fmla="*/ 132 w 336"/>
                  <a:gd name="T83" fmla="*/ 36 h 530"/>
                  <a:gd name="T84" fmla="*/ 116 w 336"/>
                  <a:gd name="T85" fmla="*/ 0 h 530"/>
                  <a:gd name="T86" fmla="*/ 142 w 336"/>
                  <a:gd name="T87" fmla="*/ 18 h 530"/>
                  <a:gd name="T88" fmla="*/ 152 w 336"/>
                  <a:gd name="T89" fmla="*/ 26 h 530"/>
                  <a:gd name="T90" fmla="*/ 162 w 336"/>
                  <a:gd name="T91" fmla="*/ 28 h 530"/>
                  <a:gd name="T92" fmla="*/ 176 w 336"/>
                  <a:gd name="T93" fmla="*/ 36 h 530"/>
                  <a:gd name="T94" fmla="*/ 178 w 336"/>
                  <a:gd name="T95" fmla="*/ 48 h 530"/>
                  <a:gd name="T96" fmla="*/ 184 w 336"/>
                  <a:gd name="T97" fmla="*/ 66 h 530"/>
                  <a:gd name="T98" fmla="*/ 200 w 336"/>
                  <a:gd name="T99" fmla="*/ 70 h 530"/>
                  <a:gd name="T100" fmla="*/ 206 w 336"/>
                  <a:gd name="T101" fmla="*/ 48 h 530"/>
                  <a:gd name="T102" fmla="*/ 228 w 336"/>
                  <a:gd name="T103" fmla="*/ 54 h 530"/>
                  <a:gd name="T104" fmla="*/ 260 w 336"/>
                  <a:gd name="T105" fmla="*/ 80 h 530"/>
                  <a:gd name="T106" fmla="*/ 270 w 336"/>
                  <a:gd name="T107" fmla="*/ 98 h 530"/>
                  <a:gd name="T108" fmla="*/ 290 w 336"/>
                  <a:gd name="T109" fmla="*/ 116 h 530"/>
                  <a:gd name="T110" fmla="*/ 302 w 336"/>
                  <a:gd name="T111" fmla="*/ 152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6" h="530">
                    <a:moveTo>
                      <a:pt x="300" y="138"/>
                    </a:moveTo>
                    <a:lnTo>
                      <a:pt x="288" y="136"/>
                    </a:lnTo>
                    <a:lnTo>
                      <a:pt x="278" y="132"/>
                    </a:lnTo>
                    <a:lnTo>
                      <a:pt x="268" y="126"/>
                    </a:lnTo>
                    <a:lnTo>
                      <a:pt x="260" y="124"/>
                    </a:lnTo>
                    <a:lnTo>
                      <a:pt x="252" y="128"/>
                    </a:lnTo>
                    <a:lnTo>
                      <a:pt x="244" y="142"/>
                    </a:lnTo>
                    <a:lnTo>
                      <a:pt x="236" y="164"/>
                    </a:lnTo>
                    <a:lnTo>
                      <a:pt x="234" y="188"/>
                    </a:lnTo>
                    <a:lnTo>
                      <a:pt x="234" y="210"/>
                    </a:lnTo>
                    <a:lnTo>
                      <a:pt x="236" y="234"/>
                    </a:lnTo>
                    <a:lnTo>
                      <a:pt x="218" y="228"/>
                    </a:lnTo>
                    <a:lnTo>
                      <a:pt x="202" y="216"/>
                    </a:lnTo>
                    <a:lnTo>
                      <a:pt x="190" y="200"/>
                    </a:lnTo>
                    <a:lnTo>
                      <a:pt x="184" y="182"/>
                    </a:lnTo>
                    <a:lnTo>
                      <a:pt x="184" y="180"/>
                    </a:lnTo>
                    <a:lnTo>
                      <a:pt x="186" y="176"/>
                    </a:lnTo>
                    <a:lnTo>
                      <a:pt x="190" y="172"/>
                    </a:lnTo>
                    <a:lnTo>
                      <a:pt x="190" y="170"/>
                    </a:lnTo>
                    <a:lnTo>
                      <a:pt x="190" y="166"/>
                    </a:lnTo>
                    <a:lnTo>
                      <a:pt x="184" y="158"/>
                    </a:lnTo>
                    <a:lnTo>
                      <a:pt x="172" y="156"/>
                    </a:lnTo>
                    <a:lnTo>
                      <a:pt x="158" y="156"/>
                    </a:lnTo>
                    <a:lnTo>
                      <a:pt x="148" y="160"/>
                    </a:lnTo>
                    <a:lnTo>
                      <a:pt x="142" y="162"/>
                    </a:lnTo>
                    <a:lnTo>
                      <a:pt x="140" y="166"/>
                    </a:lnTo>
                    <a:lnTo>
                      <a:pt x="136" y="170"/>
                    </a:lnTo>
                    <a:lnTo>
                      <a:pt x="134" y="174"/>
                    </a:lnTo>
                    <a:lnTo>
                      <a:pt x="132" y="178"/>
                    </a:lnTo>
                    <a:lnTo>
                      <a:pt x="128" y="182"/>
                    </a:lnTo>
                    <a:lnTo>
                      <a:pt x="124" y="184"/>
                    </a:lnTo>
                    <a:lnTo>
                      <a:pt x="118" y="186"/>
                    </a:lnTo>
                    <a:lnTo>
                      <a:pt x="132" y="190"/>
                    </a:lnTo>
                    <a:lnTo>
                      <a:pt x="144" y="194"/>
                    </a:lnTo>
                    <a:lnTo>
                      <a:pt x="154" y="202"/>
                    </a:lnTo>
                    <a:lnTo>
                      <a:pt x="142" y="208"/>
                    </a:lnTo>
                    <a:lnTo>
                      <a:pt x="132" y="206"/>
                    </a:lnTo>
                    <a:lnTo>
                      <a:pt x="124" y="202"/>
                    </a:lnTo>
                    <a:lnTo>
                      <a:pt x="118" y="196"/>
                    </a:lnTo>
                    <a:lnTo>
                      <a:pt x="110" y="190"/>
                    </a:lnTo>
                    <a:lnTo>
                      <a:pt x="100" y="188"/>
                    </a:lnTo>
                    <a:lnTo>
                      <a:pt x="88" y="192"/>
                    </a:lnTo>
                    <a:lnTo>
                      <a:pt x="82" y="200"/>
                    </a:lnTo>
                    <a:lnTo>
                      <a:pt x="76" y="210"/>
                    </a:lnTo>
                    <a:lnTo>
                      <a:pt x="70" y="220"/>
                    </a:lnTo>
                    <a:lnTo>
                      <a:pt x="60" y="228"/>
                    </a:lnTo>
                    <a:lnTo>
                      <a:pt x="48" y="230"/>
                    </a:lnTo>
                    <a:lnTo>
                      <a:pt x="52" y="236"/>
                    </a:lnTo>
                    <a:lnTo>
                      <a:pt x="54" y="242"/>
                    </a:lnTo>
                    <a:lnTo>
                      <a:pt x="56" y="250"/>
                    </a:lnTo>
                    <a:lnTo>
                      <a:pt x="42" y="254"/>
                    </a:lnTo>
                    <a:lnTo>
                      <a:pt x="28" y="258"/>
                    </a:lnTo>
                    <a:lnTo>
                      <a:pt x="18" y="262"/>
                    </a:lnTo>
                    <a:lnTo>
                      <a:pt x="12" y="270"/>
                    </a:lnTo>
                    <a:lnTo>
                      <a:pt x="10" y="280"/>
                    </a:lnTo>
                    <a:lnTo>
                      <a:pt x="14" y="296"/>
                    </a:lnTo>
                    <a:lnTo>
                      <a:pt x="4" y="300"/>
                    </a:lnTo>
                    <a:lnTo>
                      <a:pt x="0" y="310"/>
                    </a:lnTo>
                    <a:lnTo>
                      <a:pt x="0" y="322"/>
                    </a:lnTo>
                    <a:lnTo>
                      <a:pt x="4" y="334"/>
                    </a:lnTo>
                    <a:lnTo>
                      <a:pt x="6" y="346"/>
                    </a:lnTo>
                    <a:lnTo>
                      <a:pt x="8" y="356"/>
                    </a:lnTo>
                    <a:lnTo>
                      <a:pt x="8" y="372"/>
                    </a:lnTo>
                    <a:lnTo>
                      <a:pt x="10" y="392"/>
                    </a:lnTo>
                    <a:lnTo>
                      <a:pt x="12" y="406"/>
                    </a:lnTo>
                    <a:lnTo>
                      <a:pt x="12" y="414"/>
                    </a:lnTo>
                    <a:lnTo>
                      <a:pt x="18" y="414"/>
                    </a:lnTo>
                    <a:lnTo>
                      <a:pt x="22" y="414"/>
                    </a:lnTo>
                    <a:lnTo>
                      <a:pt x="24" y="410"/>
                    </a:lnTo>
                    <a:lnTo>
                      <a:pt x="28" y="408"/>
                    </a:lnTo>
                    <a:lnTo>
                      <a:pt x="32" y="404"/>
                    </a:lnTo>
                    <a:lnTo>
                      <a:pt x="34" y="400"/>
                    </a:lnTo>
                    <a:lnTo>
                      <a:pt x="38" y="398"/>
                    </a:lnTo>
                    <a:lnTo>
                      <a:pt x="50" y="398"/>
                    </a:lnTo>
                    <a:lnTo>
                      <a:pt x="60" y="400"/>
                    </a:lnTo>
                    <a:lnTo>
                      <a:pt x="72" y="402"/>
                    </a:lnTo>
                    <a:lnTo>
                      <a:pt x="86" y="396"/>
                    </a:lnTo>
                    <a:lnTo>
                      <a:pt x="90" y="392"/>
                    </a:lnTo>
                    <a:lnTo>
                      <a:pt x="94" y="388"/>
                    </a:lnTo>
                    <a:lnTo>
                      <a:pt x="98" y="384"/>
                    </a:lnTo>
                    <a:lnTo>
                      <a:pt x="102" y="378"/>
                    </a:lnTo>
                    <a:lnTo>
                      <a:pt x="108" y="374"/>
                    </a:lnTo>
                    <a:lnTo>
                      <a:pt x="124" y="372"/>
                    </a:lnTo>
                    <a:lnTo>
                      <a:pt x="140" y="372"/>
                    </a:lnTo>
                    <a:lnTo>
                      <a:pt x="156" y="372"/>
                    </a:lnTo>
                    <a:lnTo>
                      <a:pt x="164" y="388"/>
                    </a:lnTo>
                    <a:lnTo>
                      <a:pt x="174" y="396"/>
                    </a:lnTo>
                    <a:lnTo>
                      <a:pt x="182" y="408"/>
                    </a:lnTo>
                    <a:lnTo>
                      <a:pt x="188" y="400"/>
                    </a:lnTo>
                    <a:lnTo>
                      <a:pt x="194" y="392"/>
                    </a:lnTo>
                    <a:lnTo>
                      <a:pt x="200" y="384"/>
                    </a:lnTo>
                    <a:lnTo>
                      <a:pt x="202" y="402"/>
                    </a:lnTo>
                    <a:lnTo>
                      <a:pt x="200" y="418"/>
                    </a:lnTo>
                    <a:lnTo>
                      <a:pt x="210" y="428"/>
                    </a:lnTo>
                    <a:lnTo>
                      <a:pt x="224" y="440"/>
                    </a:lnTo>
                    <a:lnTo>
                      <a:pt x="236" y="454"/>
                    </a:lnTo>
                    <a:lnTo>
                      <a:pt x="248" y="464"/>
                    </a:lnTo>
                    <a:lnTo>
                      <a:pt x="260" y="468"/>
                    </a:lnTo>
                    <a:lnTo>
                      <a:pt x="272" y="462"/>
                    </a:lnTo>
                    <a:lnTo>
                      <a:pt x="272" y="470"/>
                    </a:lnTo>
                    <a:lnTo>
                      <a:pt x="268" y="478"/>
                    </a:lnTo>
                    <a:lnTo>
                      <a:pt x="262" y="486"/>
                    </a:lnTo>
                    <a:lnTo>
                      <a:pt x="258" y="496"/>
                    </a:lnTo>
                    <a:lnTo>
                      <a:pt x="262" y="502"/>
                    </a:lnTo>
                    <a:lnTo>
                      <a:pt x="266" y="512"/>
                    </a:lnTo>
                    <a:lnTo>
                      <a:pt x="274" y="522"/>
                    </a:lnTo>
                    <a:lnTo>
                      <a:pt x="278" y="530"/>
                    </a:lnTo>
                    <a:lnTo>
                      <a:pt x="286" y="526"/>
                    </a:lnTo>
                    <a:lnTo>
                      <a:pt x="290" y="516"/>
                    </a:lnTo>
                    <a:lnTo>
                      <a:pt x="292" y="506"/>
                    </a:lnTo>
                    <a:lnTo>
                      <a:pt x="292" y="496"/>
                    </a:lnTo>
                    <a:lnTo>
                      <a:pt x="286" y="496"/>
                    </a:lnTo>
                    <a:lnTo>
                      <a:pt x="280" y="496"/>
                    </a:lnTo>
                    <a:lnTo>
                      <a:pt x="276" y="494"/>
                    </a:lnTo>
                    <a:lnTo>
                      <a:pt x="272" y="490"/>
                    </a:lnTo>
                    <a:lnTo>
                      <a:pt x="270" y="486"/>
                    </a:lnTo>
                    <a:lnTo>
                      <a:pt x="268" y="480"/>
                    </a:lnTo>
                    <a:lnTo>
                      <a:pt x="266" y="474"/>
                    </a:lnTo>
                    <a:lnTo>
                      <a:pt x="268" y="470"/>
                    </a:lnTo>
                    <a:lnTo>
                      <a:pt x="268" y="468"/>
                    </a:lnTo>
                    <a:lnTo>
                      <a:pt x="270" y="466"/>
                    </a:lnTo>
                    <a:lnTo>
                      <a:pt x="274" y="464"/>
                    </a:lnTo>
                    <a:lnTo>
                      <a:pt x="276" y="464"/>
                    </a:lnTo>
                    <a:lnTo>
                      <a:pt x="280" y="462"/>
                    </a:lnTo>
                    <a:lnTo>
                      <a:pt x="284" y="460"/>
                    </a:lnTo>
                    <a:lnTo>
                      <a:pt x="290" y="456"/>
                    </a:lnTo>
                    <a:lnTo>
                      <a:pt x="294" y="452"/>
                    </a:lnTo>
                    <a:lnTo>
                      <a:pt x="298" y="450"/>
                    </a:lnTo>
                    <a:lnTo>
                      <a:pt x="302" y="446"/>
                    </a:lnTo>
                    <a:lnTo>
                      <a:pt x="306" y="440"/>
                    </a:lnTo>
                    <a:lnTo>
                      <a:pt x="308" y="432"/>
                    </a:lnTo>
                    <a:lnTo>
                      <a:pt x="308" y="428"/>
                    </a:lnTo>
                    <a:lnTo>
                      <a:pt x="308" y="422"/>
                    </a:lnTo>
                    <a:lnTo>
                      <a:pt x="306" y="416"/>
                    </a:lnTo>
                    <a:lnTo>
                      <a:pt x="306" y="410"/>
                    </a:lnTo>
                    <a:lnTo>
                      <a:pt x="306" y="404"/>
                    </a:lnTo>
                    <a:lnTo>
                      <a:pt x="310" y="398"/>
                    </a:lnTo>
                    <a:lnTo>
                      <a:pt x="314" y="394"/>
                    </a:lnTo>
                    <a:lnTo>
                      <a:pt x="320" y="390"/>
                    </a:lnTo>
                    <a:lnTo>
                      <a:pt x="324" y="384"/>
                    </a:lnTo>
                    <a:lnTo>
                      <a:pt x="336" y="362"/>
                    </a:lnTo>
                    <a:lnTo>
                      <a:pt x="336" y="340"/>
                    </a:lnTo>
                    <a:lnTo>
                      <a:pt x="328" y="318"/>
                    </a:lnTo>
                    <a:lnTo>
                      <a:pt x="316" y="298"/>
                    </a:lnTo>
                    <a:lnTo>
                      <a:pt x="300" y="278"/>
                    </a:lnTo>
                    <a:lnTo>
                      <a:pt x="288" y="262"/>
                    </a:lnTo>
                    <a:lnTo>
                      <a:pt x="280" y="250"/>
                    </a:lnTo>
                    <a:lnTo>
                      <a:pt x="278" y="236"/>
                    </a:lnTo>
                    <a:lnTo>
                      <a:pt x="276" y="220"/>
                    </a:lnTo>
                    <a:lnTo>
                      <a:pt x="274" y="200"/>
                    </a:lnTo>
                    <a:lnTo>
                      <a:pt x="268" y="182"/>
                    </a:lnTo>
                    <a:lnTo>
                      <a:pt x="258" y="168"/>
                    </a:lnTo>
                    <a:lnTo>
                      <a:pt x="242" y="156"/>
                    </a:lnTo>
                    <a:lnTo>
                      <a:pt x="226" y="150"/>
                    </a:lnTo>
                    <a:lnTo>
                      <a:pt x="208" y="142"/>
                    </a:lnTo>
                    <a:lnTo>
                      <a:pt x="194" y="132"/>
                    </a:lnTo>
                    <a:lnTo>
                      <a:pt x="188" y="120"/>
                    </a:lnTo>
                    <a:lnTo>
                      <a:pt x="190" y="110"/>
                    </a:lnTo>
                    <a:lnTo>
                      <a:pt x="194" y="100"/>
                    </a:lnTo>
                    <a:lnTo>
                      <a:pt x="198" y="90"/>
                    </a:lnTo>
                    <a:lnTo>
                      <a:pt x="198" y="80"/>
                    </a:lnTo>
                    <a:lnTo>
                      <a:pt x="190" y="76"/>
                    </a:lnTo>
                    <a:lnTo>
                      <a:pt x="178" y="70"/>
                    </a:lnTo>
                    <a:lnTo>
                      <a:pt x="162" y="64"/>
                    </a:lnTo>
                    <a:lnTo>
                      <a:pt x="150" y="56"/>
                    </a:lnTo>
                    <a:lnTo>
                      <a:pt x="144" y="48"/>
                    </a:lnTo>
                    <a:lnTo>
                      <a:pt x="146" y="40"/>
                    </a:lnTo>
                    <a:lnTo>
                      <a:pt x="132" y="36"/>
                    </a:lnTo>
                    <a:lnTo>
                      <a:pt x="120" y="28"/>
                    </a:lnTo>
                    <a:lnTo>
                      <a:pt x="110" y="18"/>
                    </a:lnTo>
                    <a:lnTo>
                      <a:pt x="104" y="4"/>
                    </a:lnTo>
                    <a:lnTo>
                      <a:pt x="116" y="0"/>
                    </a:lnTo>
                    <a:lnTo>
                      <a:pt x="124" y="0"/>
                    </a:lnTo>
                    <a:lnTo>
                      <a:pt x="130" y="4"/>
                    </a:lnTo>
                    <a:lnTo>
                      <a:pt x="136" y="10"/>
                    </a:lnTo>
                    <a:lnTo>
                      <a:pt x="142" y="18"/>
                    </a:lnTo>
                    <a:lnTo>
                      <a:pt x="146" y="22"/>
                    </a:lnTo>
                    <a:lnTo>
                      <a:pt x="148" y="24"/>
                    </a:lnTo>
                    <a:lnTo>
                      <a:pt x="150" y="26"/>
                    </a:lnTo>
                    <a:lnTo>
                      <a:pt x="152" y="26"/>
                    </a:lnTo>
                    <a:lnTo>
                      <a:pt x="154" y="26"/>
                    </a:lnTo>
                    <a:lnTo>
                      <a:pt x="156" y="26"/>
                    </a:lnTo>
                    <a:lnTo>
                      <a:pt x="158" y="28"/>
                    </a:lnTo>
                    <a:lnTo>
                      <a:pt x="162" y="28"/>
                    </a:lnTo>
                    <a:lnTo>
                      <a:pt x="168" y="30"/>
                    </a:lnTo>
                    <a:lnTo>
                      <a:pt x="172" y="32"/>
                    </a:lnTo>
                    <a:lnTo>
                      <a:pt x="174" y="34"/>
                    </a:lnTo>
                    <a:lnTo>
                      <a:pt x="176" y="36"/>
                    </a:lnTo>
                    <a:lnTo>
                      <a:pt x="176" y="38"/>
                    </a:lnTo>
                    <a:lnTo>
                      <a:pt x="176" y="42"/>
                    </a:lnTo>
                    <a:lnTo>
                      <a:pt x="176" y="44"/>
                    </a:lnTo>
                    <a:lnTo>
                      <a:pt x="178" y="48"/>
                    </a:lnTo>
                    <a:lnTo>
                      <a:pt x="180" y="54"/>
                    </a:lnTo>
                    <a:lnTo>
                      <a:pt x="180" y="58"/>
                    </a:lnTo>
                    <a:lnTo>
                      <a:pt x="182" y="62"/>
                    </a:lnTo>
                    <a:lnTo>
                      <a:pt x="184" y="66"/>
                    </a:lnTo>
                    <a:lnTo>
                      <a:pt x="186" y="68"/>
                    </a:lnTo>
                    <a:lnTo>
                      <a:pt x="190" y="70"/>
                    </a:lnTo>
                    <a:lnTo>
                      <a:pt x="194" y="70"/>
                    </a:lnTo>
                    <a:lnTo>
                      <a:pt x="200" y="70"/>
                    </a:lnTo>
                    <a:lnTo>
                      <a:pt x="200" y="62"/>
                    </a:lnTo>
                    <a:lnTo>
                      <a:pt x="200" y="56"/>
                    </a:lnTo>
                    <a:lnTo>
                      <a:pt x="202" y="50"/>
                    </a:lnTo>
                    <a:lnTo>
                      <a:pt x="206" y="48"/>
                    </a:lnTo>
                    <a:lnTo>
                      <a:pt x="208" y="46"/>
                    </a:lnTo>
                    <a:lnTo>
                      <a:pt x="214" y="48"/>
                    </a:lnTo>
                    <a:lnTo>
                      <a:pt x="220" y="50"/>
                    </a:lnTo>
                    <a:lnTo>
                      <a:pt x="228" y="54"/>
                    </a:lnTo>
                    <a:lnTo>
                      <a:pt x="240" y="62"/>
                    </a:lnTo>
                    <a:lnTo>
                      <a:pt x="250" y="68"/>
                    </a:lnTo>
                    <a:lnTo>
                      <a:pt x="256" y="74"/>
                    </a:lnTo>
                    <a:lnTo>
                      <a:pt x="260" y="80"/>
                    </a:lnTo>
                    <a:lnTo>
                      <a:pt x="262" y="86"/>
                    </a:lnTo>
                    <a:lnTo>
                      <a:pt x="264" y="92"/>
                    </a:lnTo>
                    <a:lnTo>
                      <a:pt x="268" y="96"/>
                    </a:lnTo>
                    <a:lnTo>
                      <a:pt x="270" y="98"/>
                    </a:lnTo>
                    <a:lnTo>
                      <a:pt x="274" y="98"/>
                    </a:lnTo>
                    <a:lnTo>
                      <a:pt x="276" y="100"/>
                    </a:lnTo>
                    <a:lnTo>
                      <a:pt x="280" y="100"/>
                    </a:lnTo>
                    <a:lnTo>
                      <a:pt x="290" y="116"/>
                    </a:lnTo>
                    <a:lnTo>
                      <a:pt x="302" y="132"/>
                    </a:lnTo>
                    <a:lnTo>
                      <a:pt x="316" y="146"/>
                    </a:lnTo>
                    <a:lnTo>
                      <a:pt x="310" y="150"/>
                    </a:lnTo>
                    <a:lnTo>
                      <a:pt x="302" y="152"/>
                    </a:lnTo>
                    <a:lnTo>
                      <a:pt x="294" y="152"/>
                    </a:lnTo>
                    <a:lnTo>
                      <a:pt x="296" y="150"/>
                    </a:lnTo>
                    <a:lnTo>
                      <a:pt x="298" y="150"/>
                    </a:lnTo>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 name="Freeform 36"/>
              <p:cNvSpPr>
                <a:spLocks noChangeArrowheads="1"/>
              </p:cNvSpPr>
              <p:nvPr/>
            </p:nvSpPr>
            <p:spPr bwMode="auto">
              <a:xfrm>
                <a:off x="1476" y="1184"/>
                <a:ext cx="67" cy="154"/>
              </a:xfrm>
              <a:custGeom>
                <a:avLst/>
                <a:gdLst>
                  <a:gd name="T0" fmla="*/ 68 w 68"/>
                  <a:gd name="T1" fmla="*/ 0 h 154"/>
                  <a:gd name="T2" fmla="*/ 64 w 68"/>
                  <a:gd name="T3" fmla="*/ 2 h 154"/>
                  <a:gd name="T4" fmla="*/ 60 w 68"/>
                  <a:gd name="T5" fmla="*/ 4 h 154"/>
                  <a:gd name="T6" fmla="*/ 56 w 68"/>
                  <a:gd name="T7" fmla="*/ 8 h 154"/>
                  <a:gd name="T8" fmla="*/ 50 w 68"/>
                  <a:gd name="T9" fmla="*/ 12 h 154"/>
                  <a:gd name="T10" fmla="*/ 46 w 68"/>
                  <a:gd name="T11" fmla="*/ 16 h 154"/>
                  <a:gd name="T12" fmla="*/ 44 w 68"/>
                  <a:gd name="T13" fmla="*/ 20 h 154"/>
                  <a:gd name="T14" fmla="*/ 44 w 68"/>
                  <a:gd name="T15" fmla="*/ 24 h 154"/>
                  <a:gd name="T16" fmla="*/ 42 w 68"/>
                  <a:gd name="T17" fmla="*/ 30 h 154"/>
                  <a:gd name="T18" fmla="*/ 42 w 68"/>
                  <a:gd name="T19" fmla="*/ 34 h 154"/>
                  <a:gd name="T20" fmla="*/ 40 w 68"/>
                  <a:gd name="T21" fmla="*/ 36 h 154"/>
                  <a:gd name="T22" fmla="*/ 34 w 68"/>
                  <a:gd name="T23" fmla="*/ 42 h 154"/>
                  <a:gd name="T24" fmla="*/ 28 w 68"/>
                  <a:gd name="T25" fmla="*/ 44 h 154"/>
                  <a:gd name="T26" fmla="*/ 24 w 68"/>
                  <a:gd name="T27" fmla="*/ 48 h 154"/>
                  <a:gd name="T28" fmla="*/ 18 w 68"/>
                  <a:gd name="T29" fmla="*/ 50 h 154"/>
                  <a:gd name="T30" fmla="*/ 14 w 68"/>
                  <a:gd name="T31" fmla="*/ 54 h 154"/>
                  <a:gd name="T32" fmla="*/ 10 w 68"/>
                  <a:gd name="T33" fmla="*/ 60 h 154"/>
                  <a:gd name="T34" fmla="*/ 6 w 68"/>
                  <a:gd name="T35" fmla="*/ 70 h 154"/>
                  <a:gd name="T36" fmla="*/ 6 w 68"/>
                  <a:gd name="T37" fmla="*/ 80 h 154"/>
                  <a:gd name="T38" fmla="*/ 8 w 68"/>
                  <a:gd name="T39" fmla="*/ 88 h 154"/>
                  <a:gd name="T40" fmla="*/ 12 w 68"/>
                  <a:gd name="T41" fmla="*/ 100 h 154"/>
                  <a:gd name="T42" fmla="*/ 14 w 68"/>
                  <a:gd name="T43" fmla="*/ 104 h 154"/>
                  <a:gd name="T44" fmla="*/ 16 w 68"/>
                  <a:gd name="T45" fmla="*/ 106 h 154"/>
                  <a:gd name="T46" fmla="*/ 16 w 68"/>
                  <a:gd name="T47" fmla="*/ 108 h 154"/>
                  <a:gd name="T48" fmla="*/ 18 w 68"/>
                  <a:gd name="T49" fmla="*/ 108 h 154"/>
                  <a:gd name="T50" fmla="*/ 18 w 68"/>
                  <a:gd name="T51" fmla="*/ 110 h 154"/>
                  <a:gd name="T52" fmla="*/ 16 w 68"/>
                  <a:gd name="T53" fmla="*/ 114 h 154"/>
                  <a:gd name="T54" fmla="*/ 14 w 68"/>
                  <a:gd name="T55" fmla="*/ 118 h 154"/>
                  <a:gd name="T56" fmla="*/ 12 w 68"/>
                  <a:gd name="T57" fmla="*/ 120 h 154"/>
                  <a:gd name="T58" fmla="*/ 8 w 68"/>
                  <a:gd name="T59" fmla="*/ 124 h 154"/>
                  <a:gd name="T60" fmla="*/ 4 w 68"/>
                  <a:gd name="T61" fmla="*/ 126 h 154"/>
                  <a:gd name="T62" fmla="*/ 0 w 68"/>
                  <a:gd name="T63" fmla="*/ 128 h 154"/>
                  <a:gd name="T64" fmla="*/ 0 w 68"/>
                  <a:gd name="T65" fmla="*/ 132 h 154"/>
                  <a:gd name="T66" fmla="*/ 0 w 68"/>
                  <a:gd name="T67" fmla="*/ 136 h 154"/>
                  <a:gd name="T68" fmla="*/ 2 w 68"/>
                  <a:gd name="T69" fmla="*/ 140 h 154"/>
                  <a:gd name="T70" fmla="*/ 8 w 68"/>
                  <a:gd name="T71" fmla="*/ 144 h 154"/>
                  <a:gd name="T72" fmla="*/ 12 w 68"/>
                  <a:gd name="T73" fmla="*/ 148 h 154"/>
                  <a:gd name="T74" fmla="*/ 18 w 68"/>
                  <a:gd name="T75" fmla="*/ 152 h 154"/>
                  <a:gd name="T76" fmla="*/ 24 w 68"/>
                  <a:gd name="T77" fmla="*/ 154 h 154"/>
                  <a:gd name="T78" fmla="*/ 28 w 68"/>
                  <a:gd name="T79" fmla="*/ 154 h 154"/>
                  <a:gd name="T80" fmla="*/ 38 w 68"/>
                  <a:gd name="T81" fmla="*/ 148 h 154"/>
                  <a:gd name="T82" fmla="*/ 44 w 68"/>
                  <a:gd name="T83" fmla="*/ 132 h 154"/>
                  <a:gd name="T84" fmla="*/ 48 w 68"/>
                  <a:gd name="T85" fmla="*/ 114 h 154"/>
                  <a:gd name="T86" fmla="*/ 50 w 68"/>
                  <a:gd name="T87" fmla="*/ 96 h 154"/>
                  <a:gd name="T88" fmla="*/ 54 w 68"/>
                  <a:gd name="T89" fmla="*/ 82 h 154"/>
                  <a:gd name="T90" fmla="*/ 56 w 68"/>
                  <a:gd name="T91" fmla="*/ 74 h 154"/>
                  <a:gd name="T92" fmla="*/ 60 w 68"/>
                  <a:gd name="T93" fmla="*/ 62 h 154"/>
                  <a:gd name="T94" fmla="*/ 62 w 68"/>
                  <a:gd name="T95" fmla="*/ 50 h 154"/>
                  <a:gd name="T96" fmla="*/ 66 w 68"/>
                  <a:gd name="T97" fmla="*/ 36 h 154"/>
                  <a:gd name="T98" fmla="*/ 66 w 68"/>
                  <a:gd name="T99" fmla="*/ 24 h 154"/>
                  <a:gd name="T100" fmla="*/ 64 w 68"/>
                  <a:gd name="T101" fmla="*/ 14 h 154"/>
                  <a:gd name="T102" fmla="*/ 60 w 68"/>
                  <a:gd name="T103" fmla="*/ 6 h 154"/>
                  <a:gd name="T104" fmla="*/ 52 w 68"/>
                  <a:gd name="T105" fmla="*/ 6 h 154"/>
                  <a:gd name="T106" fmla="*/ 38 w 68"/>
                  <a:gd name="T107" fmla="*/ 12 h 154"/>
                  <a:gd name="T108" fmla="*/ 68 w 68"/>
                  <a:gd name="T10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8" h="154">
                    <a:moveTo>
                      <a:pt x="68" y="0"/>
                    </a:moveTo>
                    <a:lnTo>
                      <a:pt x="64" y="2"/>
                    </a:lnTo>
                    <a:lnTo>
                      <a:pt x="60" y="4"/>
                    </a:lnTo>
                    <a:lnTo>
                      <a:pt x="56" y="8"/>
                    </a:lnTo>
                    <a:lnTo>
                      <a:pt x="50" y="12"/>
                    </a:lnTo>
                    <a:lnTo>
                      <a:pt x="46" y="16"/>
                    </a:lnTo>
                    <a:lnTo>
                      <a:pt x="44" y="20"/>
                    </a:lnTo>
                    <a:lnTo>
                      <a:pt x="44" y="24"/>
                    </a:lnTo>
                    <a:lnTo>
                      <a:pt x="42" y="30"/>
                    </a:lnTo>
                    <a:lnTo>
                      <a:pt x="42" y="34"/>
                    </a:lnTo>
                    <a:lnTo>
                      <a:pt x="40" y="36"/>
                    </a:lnTo>
                    <a:lnTo>
                      <a:pt x="34" y="42"/>
                    </a:lnTo>
                    <a:lnTo>
                      <a:pt x="28" y="44"/>
                    </a:lnTo>
                    <a:lnTo>
                      <a:pt x="24" y="48"/>
                    </a:lnTo>
                    <a:lnTo>
                      <a:pt x="18" y="50"/>
                    </a:lnTo>
                    <a:lnTo>
                      <a:pt x="14" y="54"/>
                    </a:lnTo>
                    <a:lnTo>
                      <a:pt x="10" y="60"/>
                    </a:lnTo>
                    <a:lnTo>
                      <a:pt x="6" y="70"/>
                    </a:lnTo>
                    <a:lnTo>
                      <a:pt x="6" y="80"/>
                    </a:lnTo>
                    <a:lnTo>
                      <a:pt x="8" y="88"/>
                    </a:lnTo>
                    <a:lnTo>
                      <a:pt x="12" y="100"/>
                    </a:lnTo>
                    <a:lnTo>
                      <a:pt x="14" y="104"/>
                    </a:lnTo>
                    <a:lnTo>
                      <a:pt x="16" y="106"/>
                    </a:lnTo>
                    <a:lnTo>
                      <a:pt x="16" y="108"/>
                    </a:lnTo>
                    <a:lnTo>
                      <a:pt x="18" y="108"/>
                    </a:lnTo>
                    <a:lnTo>
                      <a:pt x="18" y="110"/>
                    </a:lnTo>
                    <a:lnTo>
                      <a:pt x="16" y="114"/>
                    </a:lnTo>
                    <a:lnTo>
                      <a:pt x="14" y="118"/>
                    </a:lnTo>
                    <a:lnTo>
                      <a:pt x="12" y="120"/>
                    </a:lnTo>
                    <a:lnTo>
                      <a:pt x="8" y="124"/>
                    </a:lnTo>
                    <a:lnTo>
                      <a:pt x="4" y="126"/>
                    </a:lnTo>
                    <a:lnTo>
                      <a:pt x="0" y="128"/>
                    </a:lnTo>
                    <a:lnTo>
                      <a:pt x="0" y="132"/>
                    </a:lnTo>
                    <a:lnTo>
                      <a:pt x="0" y="136"/>
                    </a:lnTo>
                    <a:lnTo>
                      <a:pt x="2" y="140"/>
                    </a:lnTo>
                    <a:lnTo>
                      <a:pt x="8" y="144"/>
                    </a:lnTo>
                    <a:lnTo>
                      <a:pt x="12" y="148"/>
                    </a:lnTo>
                    <a:lnTo>
                      <a:pt x="18" y="152"/>
                    </a:lnTo>
                    <a:lnTo>
                      <a:pt x="24" y="154"/>
                    </a:lnTo>
                    <a:lnTo>
                      <a:pt x="28" y="154"/>
                    </a:lnTo>
                    <a:lnTo>
                      <a:pt x="38" y="148"/>
                    </a:lnTo>
                    <a:lnTo>
                      <a:pt x="44" y="132"/>
                    </a:lnTo>
                    <a:lnTo>
                      <a:pt x="48" y="114"/>
                    </a:lnTo>
                    <a:lnTo>
                      <a:pt x="50" y="96"/>
                    </a:lnTo>
                    <a:lnTo>
                      <a:pt x="54" y="82"/>
                    </a:lnTo>
                    <a:lnTo>
                      <a:pt x="56" y="74"/>
                    </a:lnTo>
                    <a:lnTo>
                      <a:pt x="60" y="62"/>
                    </a:lnTo>
                    <a:lnTo>
                      <a:pt x="62" y="50"/>
                    </a:lnTo>
                    <a:lnTo>
                      <a:pt x="66" y="36"/>
                    </a:lnTo>
                    <a:lnTo>
                      <a:pt x="66" y="24"/>
                    </a:lnTo>
                    <a:lnTo>
                      <a:pt x="64" y="14"/>
                    </a:lnTo>
                    <a:lnTo>
                      <a:pt x="60" y="6"/>
                    </a:lnTo>
                    <a:lnTo>
                      <a:pt x="52" y="6"/>
                    </a:lnTo>
                    <a:lnTo>
                      <a:pt x="38" y="12"/>
                    </a:lnTo>
                    <a:lnTo>
                      <a:pt x="68" y="0"/>
                    </a:lnTo>
                    <a:close/>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 name="Freeform 37"/>
              <p:cNvSpPr>
                <a:spLocks noChangeArrowheads="1"/>
              </p:cNvSpPr>
              <p:nvPr/>
            </p:nvSpPr>
            <p:spPr bwMode="auto">
              <a:xfrm>
                <a:off x="1476" y="1184"/>
                <a:ext cx="67" cy="154"/>
              </a:xfrm>
              <a:custGeom>
                <a:avLst/>
                <a:gdLst>
                  <a:gd name="T0" fmla="*/ 68 w 68"/>
                  <a:gd name="T1" fmla="*/ 0 h 154"/>
                  <a:gd name="T2" fmla="*/ 64 w 68"/>
                  <a:gd name="T3" fmla="*/ 2 h 154"/>
                  <a:gd name="T4" fmla="*/ 60 w 68"/>
                  <a:gd name="T5" fmla="*/ 4 h 154"/>
                  <a:gd name="T6" fmla="*/ 56 w 68"/>
                  <a:gd name="T7" fmla="*/ 8 h 154"/>
                  <a:gd name="T8" fmla="*/ 50 w 68"/>
                  <a:gd name="T9" fmla="*/ 12 h 154"/>
                  <a:gd name="T10" fmla="*/ 46 w 68"/>
                  <a:gd name="T11" fmla="*/ 16 h 154"/>
                  <a:gd name="T12" fmla="*/ 44 w 68"/>
                  <a:gd name="T13" fmla="*/ 20 h 154"/>
                  <a:gd name="T14" fmla="*/ 44 w 68"/>
                  <a:gd name="T15" fmla="*/ 24 h 154"/>
                  <a:gd name="T16" fmla="*/ 42 w 68"/>
                  <a:gd name="T17" fmla="*/ 30 h 154"/>
                  <a:gd name="T18" fmla="*/ 42 w 68"/>
                  <a:gd name="T19" fmla="*/ 34 h 154"/>
                  <a:gd name="T20" fmla="*/ 40 w 68"/>
                  <a:gd name="T21" fmla="*/ 36 h 154"/>
                  <a:gd name="T22" fmla="*/ 34 w 68"/>
                  <a:gd name="T23" fmla="*/ 42 h 154"/>
                  <a:gd name="T24" fmla="*/ 28 w 68"/>
                  <a:gd name="T25" fmla="*/ 44 h 154"/>
                  <a:gd name="T26" fmla="*/ 24 w 68"/>
                  <a:gd name="T27" fmla="*/ 48 h 154"/>
                  <a:gd name="T28" fmla="*/ 18 w 68"/>
                  <a:gd name="T29" fmla="*/ 50 h 154"/>
                  <a:gd name="T30" fmla="*/ 14 w 68"/>
                  <a:gd name="T31" fmla="*/ 54 h 154"/>
                  <a:gd name="T32" fmla="*/ 10 w 68"/>
                  <a:gd name="T33" fmla="*/ 60 h 154"/>
                  <a:gd name="T34" fmla="*/ 6 w 68"/>
                  <a:gd name="T35" fmla="*/ 70 h 154"/>
                  <a:gd name="T36" fmla="*/ 6 w 68"/>
                  <a:gd name="T37" fmla="*/ 80 h 154"/>
                  <a:gd name="T38" fmla="*/ 8 w 68"/>
                  <a:gd name="T39" fmla="*/ 88 h 154"/>
                  <a:gd name="T40" fmla="*/ 12 w 68"/>
                  <a:gd name="T41" fmla="*/ 100 h 154"/>
                  <a:gd name="T42" fmla="*/ 14 w 68"/>
                  <a:gd name="T43" fmla="*/ 104 h 154"/>
                  <a:gd name="T44" fmla="*/ 16 w 68"/>
                  <a:gd name="T45" fmla="*/ 106 h 154"/>
                  <a:gd name="T46" fmla="*/ 16 w 68"/>
                  <a:gd name="T47" fmla="*/ 108 h 154"/>
                  <a:gd name="T48" fmla="*/ 18 w 68"/>
                  <a:gd name="T49" fmla="*/ 108 h 154"/>
                  <a:gd name="T50" fmla="*/ 18 w 68"/>
                  <a:gd name="T51" fmla="*/ 110 h 154"/>
                  <a:gd name="T52" fmla="*/ 16 w 68"/>
                  <a:gd name="T53" fmla="*/ 114 h 154"/>
                  <a:gd name="T54" fmla="*/ 14 w 68"/>
                  <a:gd name="T55" fmla="*/ 118 h 154"/>
                  <a:gd name="T56" fmla="*/ 12 w 68"/>
                  <a:gd name="T57" fmla="*/ 120 h 154"/>
                  <a:gd name="T58" fmla="*/ 8 w 68"/>
                  <a:gd name="T59" fmla="*/ 124 h 154"/>
                  <a:gd name="T60" fmla="*/ 4 w 68"/>
                  <a:gd name="T61" fmla="*/ 126 h 154"/>
                  <a:gd name="T62" fmla="*/ 0 w 68"/>
                  <a:gd name="T63" fmla="*/ 128 h 154"/>
                  <a:gd name="T64" fmla="*/ 0 w 68"/>
                  <a:gd name="T65" fmla="*/ 132 h 154"/>
                  <a:gd name="T66" fmla="*/ 0 w 68"/>
                  <a:gd name="T67" fmla="*/ 136 h 154"/>
                  <a:gd name="T68" fmla="*/ 2 w 68"/>
                  <a:gd name="T69" fmla="*/ 140 h 154"/>
                  <a:gd name="T70" fmla="*/ 8 w 68"/>
                  <a:gd name="T71" fmla="*/ 144 h 154"/>
                  <a:gd name="T72" fmla="*/ 12 w 68"/>
                  <a:gd name="T73" fmla="*/ 148 h 154"/>
                  <a:gd name="T74" fmla="*/ 18 w 68"/>
                  <a:gd name="T75" fmla="*/ 152 h 154"/>
                  <a:gd name="T76" fmla="*/ 24 w 68"/>
                  <a:gd name="T77" fmla="*/ 154 h 154"/>
                  <a:gd name="T78" fmla="*/ 28 w 68"/>
                  <a:gd name="T79" fmla="*/ 154 h 154"/>
                  <a:gd name="T80" fmla="*/ 38 w 68"/>
                  <a:gd name="T81" fmla="*/ 148 h 154"/>
                  <a:gd name="T82" fmla="*/ 44 w 68"/>
                  <a:gd name="T83" fmla="*/ 132 h 154"/>
                  <a:gd name="T84" fmla="*/ 48 w 68"/>
                  <a:gd name="T85" fmla="*/ 114 h 154"/>
                  <a:gd name="T86" fmla="*/ 50 w 68"/>
                  <a:gd name="T87" fmla="*/ 96 h 154"/>
                  <a:gd name="T88" fmla="*/ 54 w 68"/>
                  <a:gd name="T89" fmla="*/ 82 h 154"/>
                  <a:gd name="T90" fmla="*/ 56 w 68"/>
                  <a:gd name="T91" fmla="*/ 74 h 154"/>
                  <a:gd name="T92" fmla="*/ 60 w 68"/>
                  <a:gd name="T93" fmla="*/ 62 h 154"/>
                  <a:gd name="T94" fmla="*/ 62 w 68"/>
                  <a:gd name="T95" fmla="*/ 50 h 154"/>
                  <a:gd name="T96" fmla="*/ 66 w 68"/>
                  <a:gd name="T97" fmla="*/ 36 h 154"/>
                  <a:gd name="T98" fmla="*/ 66 w 68"/>
                  <a:gd name="T99" fmla="*/ 24 h 154"/>
                  <a:gd name="T100" fmla="*/ 64 w 68"/>
                  <a:gd name="T101" fmla="*/ 14 h 154"/>
                  <a:gd name="T102" fmla="*/ 60 w 68"/>
                  <a:gd name="T103" fmla="*/ 6 h 154"/>
                  <a:gd name="T104" fmla="*/ 52 w 68"/>
                  <a:gd name="T105" fmla="*/ 6 h 154"/>
                  <a:gd name="T106" fmla="*/ 38 w 68"/>
                  <a:gd name="T107" fmla="*/ 1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154">
                    <a:moveTo>
                      <a:pt x="68" y="0"/>
                    </a:moveTo>
                    <a:lnTo>
                      <a:pt x="64" y="2"/>
                    </a:lnTo>
                    <a:lnTo>
                      <a:pt x="60" y="4"/>
                    </a:lnTo>
                    <a:lnTo>
                      <a:pt x="56" y="8"/>
                    </a:lnTo>
                    <a:lnTo>
                      <a:pt x="50" y="12"/>
                    </a:lnTo>
                    <a:lnTo>
                      <a:pt x="46" y="16"/>
                    </a:lnTo>
                    <a:lnTo>
                      <a:pt x="44" y="20"/>
                    </a:lnTo>
                    <a:lnTo>
                      <a:pt x="44" y="24"/>
                    </a:lnTo>
                    <a:lnTo>
                      <a:pt x="42" y="30"/>
                    </a:lnTo>
                    <a:lnTo>
                      <a:pt x="42" y="34"/>
                    </a:lnTo>
                    <a:lnTo>
                      <a:pt x="40" y="36"/>
                    </a:lnTo>
                    <a:lnTo>
                      <a:pt x="34" y="42"/>
                    </a:lnTo>
                    <a:lnTo>
                      <a:pt x="28" y="44"/>
                    </a:lnTo>
                    <a:lnTo>
                      <a:pt x="24" y="48"/>
                    </a:lnTo>
                    <a:lnTo>
                      <a:pt x="18" y="50"/>
                    </a:lnTo>
                    <a:lnTo>
                      <a:pt x="14" y="54"/>
                    </a:lnTo>
                    <a:lnTo>
                      <a:pt x="10" y="60"/>
                    </a:lnTo>
                    <a:lnTo>
                      <a:pt x="6" y="70"/>
                    </a:lnTo>
                    <a:lnTo>
                      <a:pt x="6" y="80"/>
                    </a:lnTo>
                    <a:lnTo>
                      <a:pt x="8" y="88"/>
                    </a:lnTo>
                    <a:lnTo>
                      <a:pt x="12" y="100"/>
                    </a:lnTo>
                    <a:lnTo>
                      <a:pt x="14" y="104"/>
                    </a:lnTo>
                    <a:lnTo>
                      <a:pt x="16" y="106"/>
                    </a:lnTo>
                    <a:lnTo>
                      <a:pt x="16" y="108"/>
                    </a:lnTo>
                    <a:lnTo>
                      <a:pt x="18" y="108"/>
                    </a:lnTo>
                    <a:lnTo>
                      <a:pt x="18" y="110"/>
                    </a:lnTo>
                    <a:lnTo>
                      <a:pt x="16" y="114"/>
                    </a:lnTo>
                    <a:lnTo>
                      <a:pt x="14" y="118"/>
                    </a:lnTo>
                    <a:lnTo>
                      <a:pt x="12" y="120"/>
                    </a:lnTo>
                    <a:lnTo>
                      <a:pt x="8" y="124"/>
                    </a:lnTo>
                    <a:lnTo>
                      <a:pt x="4" y="126"/>
                    </a:lnTo>
                    <a:lnTo>
                      <a:pt x="0" y="128"/>
                    </a:lnTo>
                    <a:lnTo>
                      <a:pt x="0" y="132"/>
                    </a:lnTo>
                    <a:lnTo>
                      <a:pt x="0" y="136"/>
                    </a:lnTo>
                    <a:lnTo>
                      <a:pt x="2" y="140"/>
                    </a:lnTo>
                    <a:lnTo>
                      <a:pt x="8" y="144"/>
                    </a:lnTo>
                    <a:lnTo>
                      <a:pt x="12" y="148"/>
                    </a:lnTo>
                    <a:lnTo>
                      <a:pt x="18" y="152"/>
                    </a:lnTo>
                    <a:lnTo>
                      <a:pt x="24" y="154"/>
                    </a:lnTo>
                    <a:lnTo>
                      <a:pt x="28" y="154"/>
                    </a:lnTo>
                    <a:lnTo>
                      <a:pt x="38" y="148"/>
                    </a:lnTo>
                    <a:lnTo>
                      <a:pt x="44" y="132"/>
                    </a:lnTo>
                    <a:lnTo>
                      <a:pt x="48" y="114"/>
                    </a:lnTo>
                    <a:lnTo>
                      <a:pt x="50" y="96"/>
                    </a:lnTo>
                    <a:lnTo>
                      <a:pt x="54" y="82"/>
                    </a:lnTo>
                    <a:lnTo>
                      <a:pt x="56" y="74"/>
                    </a:lnTo>
                    <a:lnTo>
                      <a:pt x="60" y="62"/>
                    </a:lnTo>
                    <a:lnTo>
                      <a:pt x="62" y="50"/>
                    </a:lnTo>
                    <a:lnTo>
                      <a:pt x="66" y="36"/>
                    </a:lnTo>
                    <a:lnTo>
                      <a:pt x="66" y="24"/>
                    </a:lnTo>
                    <a:lnTo>
                      <a:pt x="64" y="14"/>
                    </a:lnTo>
                    <a:lnTo>
                      <a:pt x="60" y="6"/>
                    </a:lnTo>
                    <a:lnTo>
                      <a:pt x="52" y="6"/>
                    </a:lnTo>
                    <a:lnTo>
                      <a:pt x="38" y="12"/>
                    </a:lnTo>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 name="Freeform 38"/>
              <p:cNvSpPr>
                <a:spLocks noChangeArrowheads="1"/>
              </p:cNvSpPr>
              <p:nvPr/>
            </p:nvSpPr>
            <p:spPr bwMode="auto">
              <a:xfrm>
                <a:off x="2591" y="1596"/>
                <a:ext cx="7" cy="8"/>
              </a:xfrm>
              <a:custGeom>
                <a:avLst/>
                <a:gdLst>
                  <a:gd name="T0" fmla="*/ 4 w 6"/>
                  <a:gd name="T1" fmla="*/ 8 h 8"/>
                  <a:gd name="T2" fmla="*/ 4 w 6"/>
                  <a:gd name="T3" fmla="*/ 4 h 8"/>
                  <a:gd name="T4" fmla="*/ 6 w 6"/>
                  <a:gd name="T5" fmla="*/ 0 h 8"/>
                  <a:gd name="T6" fmla="*/ 2 w 6"/>
                  <a:gd name="T7" fmla="*/ 4 h 8"/>
                  <a:gd name="T8" fmla="*/ 0 w 6"/>
                  <a:gd name="T9" fmla="*/ 6 h 8"/>
                  <a:gd name="T10" fmla="*/ 4 w 6"/>
                  <a:gd name="T11" fmla="*/ 8 h 8"/>
                </a:gdLst>
                <a:ahLst/>
                <a:cxnLst>
                  <a:cxn ang="0">
                    <a:pos x="T0" y="T1"/>
                  </a:cxn>
                  <a:cxn ang="0">
                    <a:pos x="T2" y="T3"/>
                  </a:cxn>
                  <a:cxn ang="0">
                    <a:pos x="T4" y="T5"/>
                  </a:cxn>
                  <a:cxn ang="0">
                    <a:pos x="T6" y="T7"/>
                  </a:cxn>
                  <a:cxn ang="0">
                    <a:pos x="T8" y="T9"/>
                  </a:cxn>
                  <a:cxn ang="0">
                    <a:pos x="T10" y="T11"/>
                  </a:cxn>
                </a:cxnLst>
                <a:rect l="0" t="0" r="r" b="b"/>
                <a:pathLst>
                  <a:path w="6" h="8">
                    <a:moveTo>
                      <a:pt x="4" y="8"/>
                    </a:moveTo>
                    <a:lnTo>
                      <a:pt x="4" y="4"/>
                    </a:lnTo>
                    <a:lnTo>
                      <a:pt x="6" y="0"/>
                    </a:lnTo>
                    <a:lnTo>
                      <a:pt x="2" y="4"/>
                    </a:lnTo>
                    <a:lnTo>
                      <a:pt x="0" y="6"/>
                    </a:lnTo>
                    <a:lnTo>
                      <a:pt x="4" y="8"/>
                    </a:lnTo>
                    <a:close/>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 name="Freeform 39"/>
              <p:cNvSpPr>
                <a:spLocks noChangeArrowheads="1"/>
              </p:cNvSpPr>
              <p:nvPr/>
            </p:nvSpPr>
            <p:spPr bwMode="auto">
              <a:xfrm>
                <a:off x="2591" y="1596"/>
                <a:ext cx="7" cy="8"/>
              </a:xfrm>
              <a:custGeom>
                <a:avLst/>
                <a:gdLst>
                  <a:gd name="T0" fmla="*/ 4 w 6"/>
                  <a:gd name="T1" fmla="*/ 8 h 8"/>
                  <a:gd name="T2" fmla="*/ 4 w 6"/>
                  <a:gd name="T3" fmla="*/ 4 h 8"/>
                  <a:gd name="T4" fmla="*/ 6 w 6"/>
                  <a:gd name="T5" fmla="*/ 0 h 8"/>
                  <a:gd name="T6" fmla="*/ 2 w 6"/>
                  <a:gd name="T7" fmla="*/ 4 h 8"/>
                  <a:gd name="T8" fmla="*/ 0 w 6"/>
                  <a:gd name="T9" fmla="*/ 6 h 8"/>
                  <a:gd name="T10" fmla="*/ 4 w 6"/>
                  <a:gd name="T11" fmla="*/ 8 h 8"/>
                </a:gdLst>
                <a:ahLst/>
                <a:cxnLst>
                  <a:cxn ang="0">
                    <a:pos x="T0" y="T1"/>
                  </a:cxn>
                  <a:cxn ang="0">
                    <a:pos x="T2" y="T3"/>
                  </a:cxn>
                  <a:cxn ang="0">
                    <a:pos x="T4" y="T5"/>
                  </a:cxn>
                  <a:cxn ang="0">
                    <a:pos x="T6" y="T7"/>
                  </a:cxn>
                  <a:cxn ang="0">
                    <a:pos x="T8" y="T9"/>
                  </a:cxn>
                  <a:cxn ang="0">
                    <a:pos x="T10" y="T11"/>
                  </a:cxn>
                </a:cxnLst>
                <a:rect l="0" t="0" r="r" b="b"/>
                <a:pathLst>
                  <a:path w="6" h="8">
                    <a:moveTo>
                      <a:pt x="4" y="8"/>
                    </a:moveTo>
                    <a:lnTo>
                      <a:pt x="4" y="4"/>
                    </a:lnTo>
                    <a:lnTo>
                      <a:pt x="6" y="0"/>
                    </a:lnTo>
                    <a:lnTo>
                      <a:pt x="2" y="4"/>
                    </a:lnTo>
                    <a:lnTo>
                      <a:pt x="0" y="6"/>
                    </a:lnTo>
                    <a:lnTo>
                      <a:pt x="4" y="8"/>
                    </a:lnTo>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 name="Freeform 40"/>
              <p:cNvSpPr>
                <a:spLocks noChangeArrowheads="1"/>
              </p:cNvSpPr>
              <p:nvPr/>
            </p:nvSpPr>
            <p:spPr bwMode="auto">
              <a:xfrm>
                <a:off x="2598" y="1440"/>
                <a:ext cx="66" cy="156"/>
              </a:xfrm>
              <a:custGeom>
                <a:avLst/>
                <a:gdLst>
                  <a:gd name="T0" fmla="*/ 68 w 68"/>
                  <a:gd name="T1" fmla="*/ 30 h 156"/>
                  <a:gd name="T2" fmla="*/ 54 w 68"/>
                  <a:gd name="T3" fmla="*/ 28 h 156"/>
                  <a:gd name="T4" fmla="*/ 46 w 68"/>
                  <a:gd name="T5" fmla="*/ 22 h 156"/>
                  <a:gd name="T6" fmla="*/ 40 w 68"/>
                  <a:gd name="T7" fmla="*/ 14 h 156"/>
                  <a:gd name="T8" fmla="*/ 36 w 68"/>
                  <a:gd name="T9" fmla="*/ 0 h 156"/>
                  <a:gd name="T10" fmla="*/ 32 w 68"/>
                  <a:gd name="T11" fmla="*/ 0 h 156"/>
                  <a:gd name="T12" fmla="*/ 26 w 68"/>
                  <a:gd name="T13" fmla="*/ 2 h 156"/>
                  <a:gd name="T14" fmla="*/ 22 w 68"/>
                  <a:gd name="T15" fmla="*/ 6 h 156"/>
                  <a:gd name="T16" fmla="*/ 28 w 68"/>
                  <a:gd name="T17" fmla="*/ 22 h 156"/>
                  <a:gd name="T18" fmla="*/ 28 w 68"/>
                  <a:gd name="T19" fmla="*/ 40 h 156"/>
                  <a:gd name="T20" fmla="*/ 24 w 68"/>
                  <a:gd name="T21" fmla="*/ 60 h 156"/>
                  <a:gd name="T22" fmla="*/ 18 w 68"/>
                  <a:gd name="T23" fmla="*/ 78 h 156"/>
                  <a:gd name="T24" fmla="*/ 14 w 68"/>
                  <a:gd name="T25" fmla="*/ 96 h 156"/>
                  <a:gd name="T26" fmla="*/ 8 w 68"/>
                  <a:gd name="T27" fmla="*/ 118 h 156"/>
                  <a:gd name="T28" fmla="*/ 4 w 68"/>
                  <a:gd name="T29" fmla="*/ 136 h 156"/>
                  <a:gd name="T30" fmla="*/ 0 w 68"/>
                  <a:gd name="T31" fmla="*/ 156 h 156"/>
                  <a:gd name="T32" fmla="*/ 12 w 68"/>
                  <a:gd name="T33" fmla="*/ 144 h 156"/>
                  <a:gd name="T34" fmla="*/ 24 w 68"/>
                  <a:gd name="T35" fmla="*/ 126 h 156"/>
                  <a:gd name="T36" fmla="*/ 38 w 68"/>
                  <a:gd name="T37" fmla="*/ 104 h 156"/>
                  <a:gd name="T38" fmla="*/ 50 w 68"/>
                  <a:gd name="T39" fmla="*/ 84 h 156"/>
                  <a:gd name="T40" fmla="*/ 60 w 68"/>
                  <a:gd name="T41" fmla="*/ 62 h 156"/>
                  <a:gd name="T42" fmla="*/ 66 w 68"/>
                  <a:gd name="T43" fmla="*/ 44 h 156"/>
                  <a:gd name="T44" fmla="*/ 68 w 68"/>
                  <a:gd name="T45" fmla="*/ 3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56">
                    <a:moveTo>
                      <a:pt x="68" y="30"/>
                    </a:moveTo>
                    <a:lnTo>
                      <a:pt x="54" y="28"/>
                    </a:lnTo>
                    <a:lnTo>
                      <a:pt x="46" y="22"/>
                    </a:lnTo>
                    <a:lnTo>
                      <a:pt x="40" y="14"/>
                    </a:lnTo>
                    <a:lnTo>
                      <a:pt x="36" y="0"/>
                    </a:lnTo>
                    <a:lnTo>
                      <a:pt x="32" y="0"/>
                    </a:lnTo>
                    <a:lnTo>
                      <a:pt x="26" y="2"/>
                    </a:lnTo>
                    <a:lnTo>
                      <a:pt x="22" y="6"/>
                    </a:lnTo>
                    <a:lnTo>
                      <a:pt x="28" y="22"/>
                    </a:lnTo>
                    <a:lnTo>
                      <a:pt x="28" y="40"/>
                    </a:lnTo>
                    <a:lnTo>
                      <a:pt x="24" y="60"/>
                    </a:lnTo>
                    <a:lnTo>
                      <a:pt x="18" y="78"/>
                    </a:lnTo>
                    <a:lnTo>
                      <a:pt x="14" y="96"/>
                    </a:lnTo>
                    <a:lnTo>
                      <a:pt x="8" y="118"/>
                    </a:lnTo>
                    <a:lnTo>
                      <a:pt x="4" y="136"/>
                    </a:lnTo>
                    <a:lnTo>
                      <a:pt x="0" y="156"/>
                    </a:lnTo>
                    <a:lnTo>
                      <a:pt x="12" y="144"/>
                    </a:lnTo>
                    <a:lnTo>
                      <a:pt x="24" y="126"/>
                    </a:lnTo>
                    <a:lnTo>
                      <a:pt x="38" y="104"/>
                    </a:lnTo>
                    <a:lnTo>
                      <a:pt x="50" y="84"/>
                    </a:lnTo>
                    <a:lnTo>
                      <a:pt x="60" y="62"/>
                    </a:lnTo>
                    <a:lnTo>
                      <a:pt x="66" y="44"/>
                    </a:lnTo>
                    <a:lnTo>
                      <a:pt x="68" y="30"/>
                    </a:lnTo>
                    <a:close/>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 name="Freeform 41"/>
              <p:cNvSpPr>
                <a:spLocks noChangeArrowheads="1"/>
              </p:cNvSpPr>
              <p:nvPr/>
            </p:nvSpPr>
            <p:spPr bwMode="auto">
              <a:xfrm>
                <a:off x="2598" y="1440"/>
                <a:ext cx="66" cy="156"/>
              </a:xfrm>
              <a:custGeom>
                <a:avLst/>
                <a:gdLst>
                  <a:gd name="T0" fmla="*/ 68 w 68"/>
                  <a:gd name="T1" fmla="*/ 30 h 156"/>
                  <a:gd name="T2" fmla="*/ 54 w 68"/>
                  <a:gd name="T3" fmla="*/ 28 h 156"/>
                  <a:gd name="T4" fmla="*/ 46 w 68"/>
                  <a:gd name="T5" fmla="*/ 22 h 156"/>
                  <a:gd name="T6" fmla="*/ 40 w 68"/>
                  <a:gd name="T7" fmla="*/ 14 h 156"/>
                  <a:gd name="T8" fmla="*/ 36 w 68"/>
                  <a:gd name="T9" fmla="*/ 0 h 156"/>
                  <a:gd name="T10" fmla="*/ 32 w 68"/>
                  <a:gd name="T11" fmla="*/ 0 h 156"/>
                  <a:gd name="T12" fmla="*/ 26 w 68"/>
                  <a:gd name="T13" fmla="*/ 2 h 156"/>
                  <a:gd name="T14" fmla="*/ 22 w 68"/>
                  <a:gd name="T15" fmla="*/ 6 h 156"/>
                  <a:gd name="T16" fmla="*/ 28 w 68"/>
                  <a:gd name="T17" fmla="*/ 22 h 156"/>
                  <a:gd name="T18" fmla="*/ 28 w 68"/>
                  <a:gd name="T19" fmla="*/ 40 h 156"/>
                  <a:gd name="T20" fmla="*/ 24 w 68"/>
                  <a:gd name="T21" fmla="*/ 60 h 156"/>
                  <a:gd name="T22" fmla="*/ 18 w 68"/>
                  <a:gd name="T23" fmla="*/ 78 h 156"/>
                  <a:gd name="T24" fmla="*/ 14 w 68"/>
                  <a:gd name="T25" fmla="*/ 96 h 156"/>
                  <a:gd name="T26" fmla="*/ 8 w 68"/>
                  <a:gd name="T27" fmla="*/ 118 h 156"/>
                  <a:gd name="T28" fmla="*/ 4 w 68"/>
                  <a:gd name="T29" fmla="*/ 136 h 156"/>
                  <a:gd name="T30" fmla="*/ 0 w 68"/>
                  <a:gd name="T31" fmla="*/ 156 h 156"/>
                  <a:gd name="T32" fmla="*/ 12 w 68"/>
                  <a:gd name="T33" fmla="*/ 144 h 156"/>
                  <a:gd name="T34" fmla="*/ 24 w 68"/>
                  <a:gd name="T35" fmla="*/ 126 h 156"/>
                  <a:gd name="T36" fmla="*/ 38 w 68"/>
                  <a:gd name="T37" fmla="*/ 104 h 156"/>
                  <a:gd name="T38" fmla="*/ 50 w 68"/>
                  <a:gd name="T39" fmla="*/ 84 h 156"/>
                  <a:gd name="T40" fmla="*/ 60 w 68"/>
                  <a:gd name="T41" fmla="*/ 62 h 156"/>
                  <a:gd name="T42" fmla="*/ 66 w 68"/>
                  <a:gd name="T43" fmla="*/ 44 h 156"/>
                  <a:gd name="T44" fmla="*/ 68 w 68"/>
                  <a:gd name="T45" fmla="*/ 3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56">
                    <a:moveTo>
                      <a:pt x="68" y="30"/>
                    </a:moveTo>
                    <a:lnTo>
                      <a:pt x="54" y="28"/>
                    </a:lnTo>
                    <a:lnTo>
                      <a:pt x="46" y="22"/>
                    </a:lnTo>
                    <a:lnTo>
                      <a:pt x="40" y="14"/>
                    </a:lnTo>
                    <a:lnTo>
                      <a:pt x="36" y="0"/>
                    </a:lnTo>
                    <a:lnTo>
                      <a:pt x="32" y="0"/>
                    </a:lnTo>
                    <a:lnTo>
                      <a:pt x="26" y="2"/>
                    </a:lnTo>
                    <a:lnTo>
                      <a:pt x="22" y="6"/>
                    </a:lnTo>
                    <a:lnTo>
                      <a:pt x="28" y="22"/>
                    </a:lnTo>
                    <a:lnTo>
                      <a:pt x="28" y="40"/>
                    </a:lnTo>
                    <a:lnTo>
                      <a:pt x="24" y="60"/>
                    </a:lnTo>
                    <a:lnTo>
                      <a:pt x="18" y="78"/>
                    </a:lnTo>
                    <a:lnTo>
                      <a:pt x="14" y="96"/>
                    </a:lnTo>
                    <a:lnTo>
                      <a:pt x="8" y="118"/>
                    </a:lnTo>
                    <a:lnTo>
                      <a:pt x="4" y="136"/>
                    </a:lnTo>
                    <a:lnTo>
                      <a:pt x="0" y="156"/>
                    </a:lnTo>
                    <a:lnTo>
                      <a:pt x="12" y="144"/>
                    </a:lnTo>
                    <a:lnTo>
                      <a:pt x="24" y="126"/>
                    </a:lnTo>
                    <a:lnTo>
                      <a:pt x="38" y="104"/>
                    </a:lnTo>
                    <a:lnTo>
                      <a:pt x="50" y="84"/>
                    </a:lnTo>
                    <a:lnTo>
                      <a:pt x="60" y="62"/>
                    </a:lnTo>
                    <a:lnTo>
                      <a:pt x="66" y="44"/>
                    </a:lnTo>
                    <a:lnTo>
                      <a:pt x="68" y="30"/>
                    </a:lnTo>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 name="Freeform 42"/>
              <p:cNvSpPr>
                <a:spLocks noChangeArrowheads="1"/>
              </p:cNvSpPr>
              <p:nvPr/>
            </p:nvSpPr>
            <p:spPr bwMode="auto">
              <a:xfrm>
                <a:off x="521" y="510"/>
                <a:ext cx="10" cy="2"/>
              </a:xfrm>
              <a:custGeom>
                <a:avLst/>
                <a:gdLst>
                  <a:gd name="T0" fmla="*/ 10 w 10"/>
                  <a:gd name="T1" fmla="*/ 2 h 2"/>
                  <a:gd name="T2" fmla="*/ 4 w 10"/>
                  <a:gd name="T3" fmla="*/ 0 h 2"/>
                  <a:gd name="T4" fmla="*/ 0 w 10"/>
                  <a:gd name="T5" fmla="*/ 0 h 2"/>
                  <a:gd name="T6" fmla="*/ 10 w 10"/>
                  <a:gd name="T7" fmla="*/ 2 h 2"/>
                </a:gdLst>
                <a:ahLst/>
                <a:cxnLst>
                  <a:cxn ang="0">
                    <a:pos x="T0" y="T1"/>
                  </a:cxn>
                  <a:cxn ang="0">
                    <a:pos x="T2" y="T3"/>
                  </a:cxn>
                  <a:cxn ang="0">
                    <a:pos x="T4" y="T5"/>
                  </a:cxn>
                  <a:cxn ang="0">
                    <a:pos x="T6" y="T7"/>
                  </a:cxn>
                </a:cxnLst>
                <a:rect l="0" t="0" r="r" b="b"/>
                <a:pathLst>
                  <a:path w="10" h="2">
                    <a:moveTo>
                      <a:pt x="10" y="2"/>
                    </a:moveTo>
                    <a:lnTo>
                      <a:pt x="4" y="0"/>
                    </a:lnTo>
                    <a:lnTo>
                      <a:pt x="0" y="0"/>
                    </a:lnTo>
                    <a:lnTo>
                      <a:pt x="10" y="2"/>
                    </a:lnTo>
                    <a:close/>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 name="Freeform 43"/>
              <p:cNvSpPr>
                <a:spLocks noChangeArrowheads="1"/>
              </p:cNvSpPr>
              <p:nvPr/>
            </p:nvSpPr>
            <p:spPr bwMode="auto">
              <a:xfrm>
                <a:off x="521" y="510"/>
                <a:ext cx="10" cy="2"/>
              </a:xfrm>
              <a:custGeom>
                <a:avLst/>
                <a:gdLst>
                  <a:gd name="T0" fmla="*/ 10 w 10"/>
                  <a:gd name="T1" fmla="*/ 2 h 2"/>
                  <a:gd name="T2" fmla="*/ 4 w 10"/>
                  <a:gd name="T3" fmla="*/ 0 h 2"/>
                  <a:gd name="T4" fmla="*/ 0 w 10"/>
                  <a:gd name="T5" fmla="*/ 0 h 2"/>
                  <a:gd name="T6" fmla="*/ 10 w 10"/>
                  <a:gd name="T7" fmla="*/ 2 h 2"/>
                </a:gdLst>
                <a:ahLst/>
                <a:cxnLst>
                  <a:cxn ang="0">
                    <a:pos x="T0" y="T1"/>
                  </a:cxn>
                  <a:cxn ang="0">
                    <a:pos x="T2" y="T3"/>
                  </a:cxn>
                  <a:cxn ang="0">
                    <a:pos x="T4" y="T5"/>
                  </a:cxn>
                  <a:cxn ang="0">
                    <a:pos x="T6" y="T7"/>
                  </a:cxn>
                </a:cxnLst>
                <a:rect l="0" t="0" r="r" b="b"/>
                <a:pathLst>
                  <a:path w="10" h="2">
                    <a:moveTo>
                      <a:pt x="10" y="2"/>
                    </a:moveTo>
                    <a:lnTo>
                      <a:pt x="4" y="0"/>
                    </a:lnTo>
                    <a:lnTo>
                      <a:pt x="0" y="0"/>
                    </a:lnTo>
                    <a:lnTo>
                      <a:pt x="10" y="2"/>
                    </a:lnTo>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46" name="Freeform 44"/>
          <p:cNvSpPr>
            <a:spLocks noChangeArrowheads="1"/>
          </p:cNvSpPr>
          <p:nvPr/>
        </p:nvSpPr>
        <p:spPr bwMode="auto">
          <a:xfrm>
            <a:off x="533400" y="3413125"/>
            <a:ext cx="5486400" cy="2759075"/>
          </a:xfrm>
          <a:custGeom>
            <a:avLst/>
            <a:gdLst>
              <a:gd name="T0" fmla="*/ 0 w 3456"/>
              <a:gd name="T1" fmla="*/ 0 h 1728"/>
              <a:gd name="T2" fmla="*/ 3456 w 3456"/>
              <a:gd name="T3" fmla="*/ 0 h 1728"/>
              <a:gd name="T4" fmla="*/ 1728 w 3456"/>
              <a:gd name="T5" fmla="*/ 1728 h 1728"/>
              <a:gd name="T6" fmla="*/ 0 w 3456"/>
              <a:gd name="T7" fmla="*/ 0 h 1728"/>
            </a:gdLst>
            <a:ahLst/>
            <a:cxnLst>
              <a:cxn ang="0">
                <a:pos x="T0" y="T1"/>
              </a:cxn>
              <a:cxn ang="0">
                <a:pos x="T2" y="T3"/>
              </a:cxn>
              <a:cxn ang="0">
                <a:pos x="T4" y="T5"/>
              </a:cxn>
              <a:cxn ang="0">
                <a:pos x="T6" y="T7"/>
              </a:cxn>
            </a:cxnLst>
            <a:rect l="0" t="0" r="r" b="b"/>
            <a:pathLst>
              <a:path w="3456" h="1728">
                <a:moveTo>
                  <a:pt x="0" y="0"/>
                </a:moveTo>
                <a:lnTo>
                  <a:pt x="3456" y="0"/>
                </a:lnTo>
                <a:lnTo>
                  <a:pt x="1728" y="1728"/>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 name="AutoShape 45" descr="Light horizontal"/>
          <p:cNvSpPr>
            <a:spLocks noChangeArrowheads="1"/>
          </p:cNvSpPr>
          <p:nvPr/>
        </p:nvSpPr>
        <p:spPr bwMode="auto">
          <a:xfrm>
            <a:off x="1174750" y="6172200"/>
            <a:ext cx="4197350" cy="685800"/>
          </a:xfrm>
          <a:prstGeom prst="triangle">
            <a:avLst>
              <a:gd name="adj" fmla="val 50000"/>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8" name="AutoShape 46" descr="Light horizontal"/>
          <p:cNvSpPr>
            <a:spLocks noChangeArrowheads="1"/>
          </p:cNvSpPr>
          <p:nvPr/>
        </p:nvSpPr>
        <p:spPr bwMode="auto">
          <a:xfrm>
            <a:off x="465138" y="466725"/>
            <a:ext cx="5586412" cy="2755900"/>
          </a:xfrm>
          <a:prstGeom prst="triangle">
            <a:avLst>
              <a:gd name="adj" fmla="val 50000"/>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nvGrpSpPr>
          <p:cNvPr id="49" name="Group 47"/>
          <p:cNvGrpSpPr>
            <a:grpSpLocks/>
          </p:cNvGrpSpPr>
          <p:nvPr/>
        </p:nvGrpSpPr>
        <p:grpSpPr bwMode="auto">
          <a:xfrm>
            <a:off x="0" y="3240088"/>
            <a:ext cx="9147175" cy="158750"/>
            <a:chOff x="0" y="0"/>
            <a:chExt cx="5762" cy="100"/>
          </a:xfrm>
        </p:grpSpPr>
        <p:sp>
          <p:nvSpPr>
            <p:cNvPr id="50" name="Rectangle 48"/>
            <p:cNvSpPr>
              <a:spLocks noChangeArrowheads="1"/>
            </p:cNvSpPr>
            <p:nvPr userDrawn="1"/>
          </p:nvSpPr>
          <p:spPr bwMode="auto">
            <a:xfrm>
              <a:off x="1505" y="0"/>
              <a:ext cx="4257" cy="1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1" name="Rectangle 49"/>
            <p:cNvSpPr>
              <a:spLocks noChangeArrowheads="1"/>
            </p:cNvSpPr>
            <p:nvPr userDrawn="1"/>
          </p:nvSpPr>
          <p:spPr bwMode="auto">
            <a:xfrm>
              <a:off x="998" y="0"/>
              <a:ext cx="508" cy="1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2" name="Rectangle 50"/>
            <p:cNvSpPr>
              <a:spLocks noChangeArrowheads="1"/>
            </p:cNvSpPr>
            <p:nvPr userDrawn="1"/>
          </p:nvSpPr>
          <p:spPr bwMode="auto">
            <a:xfrm>
              <a:off x="504" y="0"/>
              <a:ext cx="507" cy="1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3" name="Rectangle 51"/>
            <p:cNvSpPr>
              <a:spLocks noChangeArrowheads="1"/>
            </p:cNvSpPr>
            <p:nvPr userDrawn="1"/>
          </p:nvSpPr>
          <p:spPr bwMode="auto">
            <a:xfrm>
              <a:off x="0" y="0"/>
              <a:ext cx="507" cy="1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sp>
        <p:nvSpPr>
          <p:cNvPr id="54" name="AutoShape 52" descr="Light horizontal"/>
          <p:cNvSpPr>
            <a:spLocks noChangeArrowheads="1"/>
          </p:cNvSpPr>
          <p:nvPr/>
        </p:nvSpPr>
        <p:spPr bwMode="auto">
          <a:xfrm rot="10800000">
            <a:off x="6122988" y="3394075"/>
            <a:ext cx="1739900" cy="827088"/>
          </a:xfrm>
          <a:prstGeom prst="triangle">
            <a:avLst>
              <a:gd name="adj" fmla="val 50000"/>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5" name="AutoShape 53"/>
          <p:cNvSpPr>
            <a:spLocks noChangeArrowheads="1"/>
          </p:cNvSpPr>
          <p:nvPr/>
        </p:nvSpPr>
        <p:spPr bwMode="auto">
          <a:xfrm>
            <a:off x="6124575" y="2393950"/>
            <a:ext cx="1739900" cy="827088"/>
          </a:xfrm>
          <a:prstGeom prst="triangle">
            <a:avLst>
              <a:gd name="adj" fmla="val 5000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6" name="Rectangle 59"/>
          <p:cNvSpPr>
            <a:spLocks noChangeArrowheads="1"/>
          </p:cNvSpPr>
          <p:nvPr/>
        </p:nvSpPr>
        <p:spPr bwMode="auto">
          <a:xfrm rot="2598493">
            <a:off x="3163888" y="5864225"/>
            <a:ext cx="242887" cy="25082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102" name="Rectangle 54"/>
          <p:cNvSpPr>
            <a:spLocks noGrp="1" noChangeArrowheads="1"/>
          </p:cNvSpPr>
          <p:nvPr>
            <p:ph type="ctrTitle"/>
          </p:nvPr>
        </p:nvSpPr>
        <p:spPr>
          <a:xfrm>
            <a:off x="685800" y="2130425"/>
            <a:ext cx="7772400" cy="1470025"/>
          </a:xfrm>
        </p:spPr>
        <p:txBody>
          <a:bodyPr/>
          <a:lstStyle>
            <a:lvl1pPr>
              <a:defRPr sz="4400"/>
            </a:lvl1pPr>
          </a:lstStyle>
          <a:p>
            <a:r>
              <a:rPr lang="en-US" altLang="zh-CN" noProof="1"/>
              <a:t>Click to edit Master title style</a:t>
            </a:r>
          </a:p>
        </p:txBody>
      </p:sp>
      <p:sp>
        <p:nvSpPr>
          <p:cNvPr id="2103" name="Rectangle 55"/>
          <p:cNvSpPr>
            <a:spLocks noGrp="1" noChangeArrowheads="1"/>
          </p:cNvSpPr>
          <p:nvPr>
            <p:ph type="subTitle" idx="1"/>
          </p:nvPr>
        </p:nvSpPr>
        <p:spPr>
          <a:xfrm>
            <a:off x="3581400" y="5791200"/>
            <a:ext cx="4800600" cy="457200"/>
          </a:xfrm>
        </p:spPr>
        <p:txBody>
          <a:bodyPr/>
          <a:lstStyle>
            <a:lvl1pPr marL="0" indent="0">
              <a:buFontTx/>
              <a:buNone/>
              <a:defRPr sz="2400"/>
            </a:lvl1pPr>
          </a:lstStyle>
          <a:p>
            <a:r>
              <a:rPr lang="en-US" altLang="zh-CN" noProof="1"/>
              <a:t>Click to edit Master subtitle style</a:t>
            </a:r>
          </a:p>
        </p:txBody>
      </p:sp>
      <p:sp>
        <p:nvSpPr>
          <p:cNvPr id="57" name="Rectangle 56"/>
          <p:cNvSpPr>
            <a:spLocks noGrp="1" noChangeArrowheads="1"/>
          </p:cNvSpPr>
          <p:nvPr>
            <p:ph type="dt" sz="half" idx="10"/>
          </p:nvPr>
        </p:nvSpPr>
        <p:spPr>
          <a:xfrm>
            <a:off x="457200" y="6400800"/>
            <a:ext cx="2133600" cy="320675"/>
          </a:xfrm>
        </p:spPr>
        <p:txBody>
          <a:bodyPr/>
          <a:lstStyle>
            <a:lvl1pPr>
              <a:defRPr/>
            </a:lvl1pPr>
          </a:lstStyle>
          <a:p>
            <a:pPr>
              <a:defRPr/>
            </a:pPr>
            <a:endParaRPr lang="en-US" altLang="zh-CN"/>
          </a:p>
        </p:txBody>
      </p:sp>
      <p:sp>
        <p:nvSpPr>
          <p:cNvPr id="58" name="Rectangle 57"/>
          <p:cNvSpPr>
            <a:spLocks noGrp="1" noChangeArrowheads="1"/>
          </p:cNvSpPr>
          <p:nvPr>
            <p:ph type="ftr" sz="quarter" idx="11"/>
          </p:nvPr>
        </p:nvSpPr>
        <p:spPr>
          <a:xfrm>
            <a:off x="3124200" y="6400800"/>
            <a:ext cx="2895600" cy="320675"/>
          </a:xfrm>
        </p:spPr>
        <p:txBody>
          <a:bodyPr/>
          <a:lstStyle>
            <a:lvl1pPr>
              <a:defRPr/>
            </a:lvl1pPr>
          </a:lstStyle>
          <a:p>
            <a:pPr>
              <a:defRPr/>
            </a:pPr>
            <a:endParaRPr lang="en-US" altLang="zh-CN"/>
          </a:p>
        </p:txBody>
      </p:sp>
      <p:sp>
        <p:nvSpPr>
          <p:cNvPr id="59" name="Rectangle 58"/>
          <p:cNvSpPr>
            <a:spLocks noGrp="1" noChangeArrowheads="1"/>
          </p:cNvSpPr>
          <p:nvPr>
            <p:ph type="sldNum" sz="quarter" idx="12"/>
          </p:nvPr>
        </p:nvSpPr>
        <p:spPr>
          <a:xfrm>
            <a:off x="6553200" y="6400800"/>
            <a:ext cx="2133600" cy="320675"/>
          </a:xfrm>
        </p:spPr>
        <p:txBody>
          <a:bodyPr/>
          <a:lstStyle>
            <a:lvl1pPr>
              <a:defRPr/>
            </a:lvl1pPr>
          </a:lstStyle>
          <a:p>
            <a:fld id="{5F1B1BFB-4609-4CA0-BA7B-71C630F1A745}" type="slidenum">
              <a:rPr lang="en-US" altLang="zh-CN"/>
              <a:pPr/>
              <a:t>‹#›</a:t>
            </a:fld>
            <a:endParaRPr lang="en-US" altLang="zh-CN"/>
          </a:p>
        </p:txBody>
      </p:sp>
    </p:spTree>
    <p:extLst>
      <p:ext uri="{BB962C8B-B14F-4D97-AF65-F5344CB8AC3E}">
        <p14:creationId xmlns:p14="http://schemas.microsoft.com/office/powerpoint/2010/main" val="8636826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fld id="{70D6BB77-6450-402B-BDBF-263302A2DDF4}" type="slidenum">
              <a:rPr lang="en-US" altLang="zh-CN"/>
              <a:pPr/>
              <a:t>‹#›</a:t>
            </a:fld>
            <a:endParaRPr lang="en-US" altLang="zh-CN"/>
          </a:p>
        </p:txBody>
      </p:sp>
    </p:spTree>
    <p:extLst>
      <p:ext uri="{BB962C8B-B14F-4D97-AF65-F5344CB8AC3E}">
        <p14:creationId xmlns:p14="http://schemas.microsoft.com/office/powerpoint/2010/main" val="259655681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5897563"/>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28600"/>
            <a:ext cx="6019800" cy="5897563"/>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fld id="{D9A92FA3-39E1-475E-B263-3404AA4C68D6}" type="slidenum">
              <a:rPr lang="en-US" altLang="zh-CN"/>
              <a:pPr/>
              <a:t>‹#›</a:t>
            </a:fld>
            <a:endParaRPr lang="en-US" altLang="zh-CN"/>
          </a:p>
        </p:txBody>
      </p:sp>
    </p:spTree>
    <p:extLst>
      <p:ext uri="{BB962C8B-B14F-4D97-AF65-F5344CB8AC3E}">
        <p14:creationId xmlns:p14="http://schemas.microsoft.com/office/powerpoint/2010/main" val="169355828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7696200" cy="762000"/>
          </a:xfrm>
        </p:spPr>
        <p:txBody>
          <a:bodyPr/>
          <a:lstStyle/>
          <a:p>
            <a:r>
              <a:rPr lang="zh-CN" altLang="en-US" noProof="1" smtClean="0"/>
              <a:t>单击此处编辑母版标题样式</a:t>
            </a:r>
            <a:endParaRPr lang="zh-CN" altLang="en-US" noProof="1"/>
          </a:p>
        </p:txBody>
      </p:sp>
      <p:sp>
        <p:nvSpPr>
          <p:cNvPr id="3" name="表格占位符 2"/>
          <p:cNvSpPr>
            <a:spLocks noGrp="1"/>
          </p:cNvSpPr>
          <p:nvPr>
            <p:ph type="tbl" idx="1"/>
          </p:nvPr>
        </p:nvSpPr>
        <p:spPr>
          <a:xfrm>
            <a:off x="457200" y="1295400"/>
            <a:ext cx="8229600" cy="4830763"/>
          </a:xfrm>
        </p:spPr>
        <p:txBody>
          <a:bodyPr/>
          <a:lstStyle/>
          <a:p>
            <a:pPr lvl="0"/>
            <a:endParaRPr lang="zh-CN" altLang="en-US" noProof="0" smtClean="0"/>
          </a:p>
        </p:txBody>
      </p:sp>
      <p:sp>
        <p:nvSpPr>
          <p:cNvPr id="4"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fld id="{4A572E6E-1556-4800-8B0E-035A916B8FA3}" type="slidenum">
              <a:rPr lang="en-US" altLang="zh-CN"/>
              <a:pPr/>
              <a:t>‹#›</a:t>
            </a:fld>
            <a:endParaRPr lang="en-US" altLang="zh-CN"/>
          </a:p>
        </p:txBody>
      </p:sp>
    </p:spTree>
    <p:extLst>
      <p:ext uri="{BB962C8B-B14F-4D97-AF65-F5344CB8AC3E}">
        <p14:creationId xmlns:p14="http://schemas.microsoft.com/office/powerpoint/2010/main" val="211309207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179513" y="692696"/>
            <a:ext cx="8784976" cy="561662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灯片编号占位符 5"/>
          <p:cNvSpPr>
            <a:spLocks noGrp="1"/>
          </p:cNvSpPr>
          <p:nvPr>
            <p:ph type="sldNum" sz="quarter" idx="10"/>
          </p:nvPr>
        </p:nvSpPr>
        <p:spPr>
          <a:xfrm>
            <a:off x="8532813" y="6408738"/>
            <a:ext cx="481012" cy="365125"/>
          </a:xfrm>
        </p:spPr>
        <p:txBody>
          <a:bodyPr/>
          <a:lstStyle>
            <a:lvl1pPr algn="l">
              <a:buFont typeface="Arial" pitchFamily="34" charset="0"/>
              <a:buNone/>
              <a:defRPr/>
            </a:lvl1pPr>
          </a:lstStyle>
          <a:p>
            <a:fld id="{7E1E026E-B79A-4FBF-9F28-805D3DC57192}" type="slidenum">
              <a:rPr lang="zh-CN" altLang="en-US"/>
              <a:pPr/>
              <a:t>‹#›</a:t>
            </a:fld>
            <a:endParaRPr lang="zh-CN" altLang="en-US"/>
          </a:p>
        </p:txBody>
      </p:sp>
      <p:sp>
        <p:nvSpPr>
          <p:cNvPr id="5" name="日期占位符 1"/>
          <p:cNvSpPr>
            <a:spLocks noGrp="1"/>
          </p:cNvSpPr>
          <p:nvPr>
            <p:ph type="dt" sz="half" idx="11"/>
          </p:nvPr>
        </p:nvSpPr>
        <p:spPr/>
        <p:txBody>
          <a:bodyPr/>
          <a:lstStyle>
            <a:lvl1pPr>
              <a:defRPr/>
            </a:lvl1pPr>
          </a:lstStyle>
          <a:p>
            <a:pPr>
              <a:defRPr/>
            </a:pPr>
            <a:endParaRPr lang="en-US" altLang="zh-CN"/>
          </a:p>
        </p:txBody>
      </p:sp>
      <p:sp>
        <p:nvSpPr>
          <p:cNvPr id="6" name="页脚占位符 3"/>
          <p:cNvSpPr>
            <a:spLocks noGrp="1"/>
          </p:cNvSpPr>
          <p:nvPr>
            <p:ph type="ftr" sz="quarter"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355950901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fld id="{2675DBA7-EF12-4C74-96C2-22B25958FF9B}" type="slidenum">
              <a:rPr lang="en-US" altLang="zh-CN"/>
              <a:pPr/>
              <a:t>‹#›</a:t>
            </a:fld>
            <a:endParaRPr lang="en-US" altLang="zh-CN"/>
          </a:p>
        </p:txBody>
      </p:sp>
    </p:spTree>
    <p:extLst>
      <p:ext uri="{BB962C8B-B14F-4D97-AF65-F5344CB8AC3E}">
        <p14:creationId xmlns:p14="http://schemas.microsoft.com/office/powerpoint/2010/main" val="108923745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fld id="{570D683F-9969-40F7-9938-49905936F3E9}" type="slidenum">
              <a:rPr lang="en-US" altLang="zh-CN"/>
              <a:pPr/>
              <a:t>‹#›</a:t>
            </a:fld>
            <a:endParaRPr lang="en-US" altLang="zh-CN"/>
          </a:p>
        </p:txBody>
      </p:sp>
    </p:spTree>
    <p:extLst>
      <p:ext uri="{BB962C8B-B14F-4D97-AF65-F5344CB8AC3E}">
        <p14:creationId xmlns:p14="http://schemas.microsoft.com/office/powerpoint/2010/main" val="348305012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295400"/>
            <a:ext cx="40386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295400"/>
            <a:ext cx="4038600"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
          <p:cNvSpPr>
            <a:spLocks noGrp="1" noChangeArrowheads="1"/>
          </p:cNvSpPr>
          <p:nvPr>
            <p:ph type="sldNum" sz="quarter" idx="12"/>
          </p:nvPr>
        </p:nvSpPr>
        <p:spPr>
          <a:ln/>
        </p:spPr>
        <p:txBody>
          <a:bodyPr/>
          <a:lstStyle>
            <a:lvl1pPr>
              <a:defRPr/>
            </a:lvl1pPr>
          </a:lstStyle>
          <a:p>
            <a:fld id="{09BC6282-A1D6-46FA-B6D4-B237CAC145C8}" type="slidenum">
              <a:rPr lang="en-US" altLang="zh-CN"/>
              <a:pPr/>
              <a:t>‹#›</a:t>
            </a:fld>
            <a:endParaRPr lang="en-US" altLang="zh-CN"/>
          </a:p>
        </p:txBody>
      </p:sp>
    </p:spTree>
    <p:extLst>
      <p:ext uri="{BB962C8B-B14F-4D97-AF65-F5344CB8AC3E}">
        <p14:creationId xmlns:p14="http://schemas.microsoft.com/office/powerpoint/2010/main" val="174770301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4"/>
          <p:cNvSpPr>
            <a:spLocks noGrp="1" noChangeArrowheads="1"/>
          </p:cNvSpPr>
          <p:nvPr>
            <p:ph type="sldNum" sz="quarter" idx="12"/>
          </p:nvPr>
        </p:nvSpPr>
        <p:spPr>
          <a:ln/>
        </p:spPr>
        <p:txBody>
          <a:bodyPr/>
          <a:lstStyle>
            <a:lvl1pPr>
              <a:defRPr/>
            </a:lvl1pPr>
          </a:lstStyle>
          <a:p>
            <a:fld id="{589B3AAE-177F-4090-913B-EC55E38AE271}" type="slidenum">
              <a:rPr lang="en-US" altLang="zh-CN"/>
              <a:pPr/>
              <a:t>‹#›</a:t>
            </a:fld>
            <a:endParaRPr lang="en-US" altLang="zh-CN"/>
          </a:p>
        </p:txBody>
      </p:sp>
    </p:spTree>
    <p:extLst>
      <p:ext uri="{BB962C8B-B14F-4D97-AF65-F5344CB8AC3E}">
        <p14:creationId xmlns:p14="http://schemas.microsoft.com/office/powerpoint/2010/main" val="101882662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4"/>
          <p:cNvSpPr>
            <a:spLocks noGrp="1" noChangeArrowheads="1"/>
          </p:cNvSpPr>
          <p:nvPr>
            <p:ph type="sldNum" sz="quarter" idx="12"/>
          </p:nvPr>
        </p:nvSpPr>
        <p:spPr>
          <a:ln/>
        </p:spPr>
        <p:txBody>
          <a:bodyPr/>
          <a:lstStyle>
            <a:lvl1pPr>
              <a:defRPr/>
            </a:lvl1pPr>
          </a:lstStyle>
          <a:p>
            <a:fld id="{767FA2AF-DE6C-4585-94A3-5D376EB15507}" type="slidenum">
              <a:rPr lang="en-US" altLang="zh-CN"/>
              <a:pPr/>
              <a:t>‹#›</a:t>
            </a:fld>
            <a:endParaRPr lang="en-US" altLang="zh-CN"/>
          </a:p>
        </p:txBody>
      </p:sp>
    </p:spTree>
    <p:extLst>
      <p:ext uri="{BB962C8B-B14F-4D97-AF65-F5344CB8AC3E}">
        <p14:creationId xmlns:p14="http://schemas.microsoft.com/office/powerpoint/2010/main" val="23944393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4"/>
          <p:cNvSpPr>
            <a:spLocks noGrp="1" noChangeArrowheads="1"/>
          </p:cNvSpPr>
          <p:nvPr>
            <p:ph type="sldNum" sz="quarter" idx="12"/>
          </p:nvPr>
        </p:nvSpPr>
        <p:spPr>
          <a:ln/>
        </p:spPr>
        <p:txBody>
          <a:bodyPr/>
          <a:lstStyle>
            <a:lvl1pPr>
              <a:defRPr/>
            </a:lvl1pPr>
          </a:lstStyle>
          <a:p>
            <a:fld id="{CD493702-B308-44E5-A11B-7E03BB66AC6E}" type="slidenum">
              <a:rPr lang="en-US" altLang="zh-CN"/>
              <a:pPr/>
              <a:t>‹#›</a:t>
            </a:fld>
            <a:endParaRPr lang="en-US" altLang="zh-CN"/>
          </a:p>
        </p:txBody>
      </p:sp>
    </p:spTree>
    <p:extLst>
      <p:ext uri="{BB962C8B-B14F-4D97-AF65-F5344CB8AC3E}">
        <p14:creationId xmlns:p14="http://schemas.microsoft.com/office/powerpoint/2010/main" val="296039562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
          <p:cNvSpPr>
            <a:spLocks noGrp="1" noChangeArrowheads="1"/>
          </p:cNvSpPr>
          <p:nvPr>
            <p:ph type="sldNum" sz="quarter" idx="12"/>
          </p:nvPr>
        </p:nvSpPr>
        <p:spPr>
          <a:ln/>
        </p:spPr>
        <p:txBody>
          <a:bodyPr/>
          <a:lstStyle>
            <a:lvl1pPr>
              <a:defRPr/>
            </a:lvl1pPr>
          </a:lstStyle>
          <a:p>
            <a:fld id="{98555944-C35F-477E-A190-4DD3D0A9525C}" type="slidenum">
              <a:rPr lang="en-US" altLang="zh-CN"/>
              <a:pPr/>
              <a:t>‹#›</a:t>
            </a:fld>
            <a:endParaRPr lang="en-US" altLang="zh-CN"/>
          </a:p>
        </p:txBody>
      </p:sp>
    </p:spTree>
    <p:extLst>
      <p:ext uri="{BB962C8B-B14F-4D97-AF65-F5344CB8AC3E}">
        <p14:creationId xmlns:p14="http://schemas.microsoft.com/office/powerpoint/2010/main" val="315165012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
          <p:cNvSpPr>
            <a:spLocks noGrp="1" noChangeArrowheads="1"/>
          </p:cNvSpPr>
          <p:nvPr>
            <p:ph type="sldNum" sz="quarter" idx="12"/>
          </p:nvPr>
        </p:nvSpPr>
        <p:spPr>
          <a:ln/>
        </p:spPr>
        <p:txBody>
          <a:bodyPr/>
          <a:lstStyle>
            <a:lvl1pPr>
              <a:defRPr/>
            </a:lvl1pPr>
          </a:lstStyle>
          <a:p>
            <a:fld id="{A8688981-5F09-42F6-BFE4-6B037B318393}" type="slidenum">
              <a:rPr lang="en-US" altLang="zh-CN"/>
              <a:pPr/>
              <a:t>‹#›</a:t>
            </a:fld>
            <a:endParaRPr lang="en-US" altLang="zh-CN"/>
          </a:p>
        </p:txBody>
      </p:sp>
    </p:spTree>
    <p:extLst>
      <p:ext uri="{BB962C8B-B14F-4D97-AF65-F5344CB8AC3E}">
        <p14:creationId xmlns:p14="http://schemas.microsoft.com/office/powerpoint/2010/main" val="255954454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AutoShape 2" descr="Light horizontal"/>
          <p:cNvSpPr>
            <a:spLocks noChangeArrowheads="1"/>
          </p:cNvSpPr>
          <p:nvPr/>
        </p:nvSpPr>
        <p:spPr bwMode="auto">
          <a:xfrm>
            <a:off x="0" y="5727700"/>
            <a:ext cx="9144000" cy="1130300"/>
          </a:xfrm>
          <a:prstGeom prst="triangle">
            <a:avLst>
              <a:gd name="adj" fmla="val 50000"/>
            </a:avLst>
          </a:prstGeom>
          <a:blipFill dpi="0" rotWithShape="0">
            <a:blip r:embed="rId1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27" name="AutoShape 3" descr="Light horizontal"/>
          <p:cNvSpPr>
            <a:spLocks noChangeArrowheads="1"/>
          </p:cNvSpPr>
          <p:nvPr/>
        </p:nvSpPr>
        <p:spPr bwMode="auto">
          <a:xfrm>
            <a:off x="0" y="5727700"/>
            <a:ext cx="9144000" cy="1130300"/>
          </a:xfrm>
          <a:prstGeom prst="triangle">
            <a:avLst>
              <a:gd name="adj" fmla="val 50000"/>
            </a:avLst>
          </a:prstGeom>
          <a:blipFill dpi="0" rotWithShape="0">
            <a:blip r:embed="rId1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28" name="Rectangle 4" descr="Light horizontal"/>
          <p:cNvSpPr>
            <a:spLocks noChangeArrowheads="1"/>
          </p:cNvSpPr>
          <p:nvPr/>
        </p:nvSpPr>
        <p:spPr bwMode="auto">
          <a:xfrm>
            <a:off x="1588" y="4763"/>
            <a:ext cx="9144000" cy="985837"/>
          </a:xfrm>
          <a:prstGeom prst="rect">
            <a:avLst/>
          </a:prstGeom>
          <a:blipFill dpi="0" rotWithShape="0">
            <a:blip r:embed="rId1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nvGrpSpPr>
          <p:cNvPr id="1029" name="Group 5"/>
          <p:cNvGrpSpPr>
            <a:grpSpLocks/>
          </p:cNvGrpSpPr>
          <p:nvPr/>
        </p:nvGrpSpPr>
        <p:grpSpPr bwMode="auto">
          <a:xfrm>
            <a:off x="6350" y="993775"/>
            <a:ext cx="9156700" cy="88900"/>
            <a:chOff x="0" y="0"/>
            <a:chExt cx="5768" cy="56"/>
          </a:xfrm>
        </p:grpSpPr>
        <p:sp>
          <p:nvSpPr>
            <p:cNvPr id="1030" name="Rectangle 6"/>
            <p:cNvSpPr>
              <a:spLocks noChangeArrowheads="1"/>
            </p:cNvSpPr>
            <p:nvPr userDrawn="1"/>
          </p:nvSpPr>
          <p:spPr bwMode="auto">
            <a:xfrm>
              <a:off x="1507" y="0"/>
              <a:ext cx="4261" cy="56"/>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31" name="Rectangle 7"/>
            <p:cNvSpPr>
              <a:spLocks noChangeArrowheads="1"/>
            </p:cNvSpPr>
            <p:nvPr userDrawn="1"/>
          </p:nvSpPr>
          <p:spPr bwMode="auto">
            <a:xfrm>
              <a:off x="999" y="0"/>
              <a:ext cx="509" cy="56"/>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32" name="Rectangle 8"/>
            <p:cNvSpPr>
              <a:spLocks noChangeArrowheads="1"/>
            </p:cNvSpPr>
            <p:nvPr userDrawn="1"/>
          </p:nvSpPr>
          <p:spPr bwMode="auto">
            <a:xfrm>
              <a:off x="505" y="0"/>
              <a:ext cx="507" cy="5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33" name="Rectangle 9"/>
            <p:cNvSpPr>
              <a:spLocks noChangeArrowheads="1"/>
            </p:cNvSpPr>
            <p:nvPr userDrawn="1"/>
          </p:nvSpPr>
          <p:spPr bwMode="auto">
            <a:xfrm>
              <a:off x="0" y="0"/>
              <a:ext cx="508" cy="56"/>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sp>
        <p:nvSpPr>
          <p:cNvPr id="1034" name="AutoShape 10"/>
          <p:cNvSpPr>
            <a:spLocks noChangeArrowheads="1"/>
          </p:cNvSpPr>
          <p:nvPr/>
        </p:nvSpPr>
        <p:spPr bwMode="auto">
          <a:xfrm>
            <a:off x="7372350" y="360363"/>
            <a:ext cx="1554163" cy="741362"/>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zh-CN" sz="2400"/>
          </a:p>
        </p:txBody>
      </p:sp>
      <p:sp>
        <p:nvSpPr>
          <p:cNvPr id="1035" name="Rectangle 11"/>
          <p:cNvSpPr>
            <a:spLocks noGrp="1" noChangeArrowheads="1"/>
          </p:cNvSpPr>
          <p:nvPr>
            <p:ph type="body" idx="4294967295"/>
          </p:nvPr>
        </p:nvSpPr>
        <p:spPr bwMode="auto">
          <a:xfrm>
            <a:off x="457200" y="1295400"/>
            <a:ext cx="822960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36" name="Rectangle 12"/>
          <p:cNvSpPr>
            <a:spLocks noGrp="1" noChangeArrowheads="1"/>
          </p:cNvSpPr>
          <p:nvPr>
            <p:ph type="dt" sz="half" idx="2"/>
          </p:nvPr>
        </p:nvSpPr>
        <p:spPr bwMode="auto">
          <a:xfrm>
            <a:off x="457200" y="6477000"/>
            <a:ext cx="2133600" cy="244475"/>
          </a:xfrm>
          <a:prstGeom prst="rect">
            <a:avLst/>
          </a:prstGeom>
          <a:noFill/>
          <a:ln w="9525">
            <a:noFill/>
            <a:miter lim="800000"/>
          </a:ln>
          <a:effectLst/>
        </p:spPr>
        <p:txBody>
          <a:bodyPr vert="horz" wrap="square" lIns="91440" tIns="45720" rIns="91440" bIns="45720" numCol="1" anchor="t" anchorCtr="0" compatLnSpc="1"/>
          <a:lstStyle>
            <a:lvl1pPr>
              <a:buFont typeface="Arial" panose="020B0604020202020204" pitchFamily="34" charset="0"/>
              <a:buNone/>
              <a:defRPr sz="1000">
                <a:latin typeface="Arial" panose="020B0604020202020204" pitchFamily="34" charset="0"/>
                <a:ea typeface="宋体" panose="02010600030101010101" pitchFamily="2" charset="-122"/>
              </a:defRPr>
            </a:lvl1pPr>
          </a:lstStyle>
          <a:p>
            <a:pPr>
              <a:defRPr/>
            </a:pPr>
            <a:endParaRPr lang="en-US" altLang="zh-CN"/>
          </a:p>
        </p:txBody>
      </p:sp>
      <p:sp>
        <p:nvSpPr>
          <p:cNvPr id="1037" name="Rectangle 13"/>
          <p:cNvSpPr>
            <a:spLocks noGrp="1" noChangeArrowheads="1"/>
          </p:cNvSpPr>
          <p:nvPr>
            <p:ph type="ftr" sz="quarter" idx="3"/>
          </p:nvPr>
        </p:nvSpPr>
        <p:spPr bwMode="auto">
          <a:xfrm>
            <a:off x="3124200" y="6477000"/>
            <a:ext cx="2895600" cy="244475"/>
          </a:xfrm>
          <a:prstGeom prst="rect">
            <a:avLst/>
          </a:prstGeom>
          <a:noFill/>
          <a:ln w="9525">
            <a:noFill/>
            <a:miter lim="800000"/>
          </a:ln>
          <a:effectLst/>
        </p:spPr>
        <p:txBody>
          <a:bodyPr vert="horz" wrap="square" lIns="91440" tIns="45720" rIns="91440" bIns="45720" numCol="1" anchor="t" anchorCtr="0" compatLnSpc="1"/>
          <a:lstStyle>
            <a:lvl1pPr algn="ctr">
              <a:buFont typeface="Arial" panose="020B0604020202020204" pitchFamily="34" charset="0"/>
              <a:buNone/>
              <a:defRPr sz="1000">
                <a:latin typeface="Arial" panose="020B0604020202020204" pitchFamily="34" charset="0"/>
                <a:ea typeface="宋体" panose="02010600030101010101" pitchFamily="2" charset="-122"/>
              </a:defRPr>
            </a:lvl1pPr>
          </a:lstStyle>
          <a:p>
            <a:pPr>
              <a:defRPr/>
            </a:pPr>
            <a:endParaRPr lang="en-US" altLang="zh-CN"/>
          </a:p>
        </p:txBody>
      </p:sp>
      <p:sp>
        <p:nvSpPr>
          <p:cNvPr id="1038" name="Rectangle 14"/>
          <p:cNvSpPr>
            <a:spLocks noGrp="1" noChangeArrowheads="1"/>
          </p:cNvSpPr>
          <p:nvPr>
            <p:ph type="sldNum" sz="quarter" idx="4"/>
          </p:nvPr>
        </p:nvSpPr>
        <p:spPr bwMode="auto">
          <a:xfrm>
            <a:off x="6553200" y="6477000"/>
            <a:ext cx="2133600" cy="244475"/>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a:buFont typeface="Arial" pitchFamily="34" charset="0"/>
              <a:buChar char="•"/>
              <a:defRPr sz="1000"/>
            </a:lvl1pPr>
          </a:lstStyle>
          <a:p>
            <a:fld id="{28A8314A-3ED6-434A-8F5C-B45555F3C0A2}" type="slidenum">
              <a:rPr lang="en-US" altLang="zh-CN"/>
              <a:pPr/>
              <a:t>‹#›</a:t>
            </a:fld>
            <a:endParaRPr lang="en-US" altLang="zh-CN"/>
          </a:p>
        </p:txBody>
      </p:sp>
      <p:sp>
        <p:nvSpPr>
          <p:cNvPr id="1039" name="Line 15"/>
          <p:cNvSpPr>
            <a:spLocks noChangeShapeType="1"/>
          </p:cNvSpPr>
          <p:nvPr/>
        </p:nvSpPr>
        <p:spPr bwMode="auto">
          <a:xfrm>
            <a:off x="457200" y="6400800"/>
            <a:ext cx="822960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Text Box 16"/>
          <p:cNvSpPr txBox="1">
            <a:spLocks noChangeArrowheads="1"/>
          </p:cNvSpPr>
          <p:nvPr/>
        </p:nvSpPr>
        <p:spPr bwMode="auto">
          <a:xfrm>
            <a:off x="7696200" y="685800"/>
            <a:ext cx="862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400" smtClean="0"/>
              <a:t>Logo</a:t>
            </a:r>
          </a:p>
        </p:txBody>
      </p:sp>
      <p:grpSp>
        <p:nvGrpSpPr>
          <p:cNvPr id="1041" name="Group 17"/>
          <p:cNvGrpSpPr>
            <a:grpSpLocks/>
          </p:cNvGrpSpPr>
          <p:nvPr/>
        </p:nvGrpSpPr>
        <p:grpSpPr bwMode="auto">
          <a:xfrm>
            <a:off x="76200" y="76200"/>
            <a:ext cx="1828800" cy="838200"/>
            <a:chOff x="0" y="0"/>
            <a:chExt cx="2570" cy="1488"/>
          </a:xfrm>
        </p:grpSpPr>
        <p:sp>
          <p:nvSpPr>
            <p:cNvPr id="1042" name="Freeform 18"/>
            <p:cNvSpPr>
              <a:spLocks noChangeArrowheads="1"/>
            </p:cNvSpPr>
            <p:nvPr/>
          </p:nvSpPr>
          <p:spPr bwMode="auto">
            <a:xfrm>
              <a:off x="0" y="0"/>
              <a:ext cx="1062" cy="1488"/>
            </a:xfrm>
            <a:custGeom>
              <a:avLst/>
              <a:gdLst>
                <a:gd name="T0" fmla="*/ 1166 w 1280"/>
                <a:gd name="T1" fmla="*/ 14 h 1782"/>
                <a:gd name="T2" fmla="*/ 1060 w 1280"/>
                <a:gd name="T3" fmla="*/ 40 h 1782"/>
                <a:gd name="T4" fmla="*/ 916 w 1280"/>
                <a:gd name="T5" fmla="*/ 14 h 1782"/>
                <a:gd name="T6" fmla="*/ 728 w 1280"/>
                <a:gd name="T7" fmla="*/ 64 h 1782"/>
                <a:gd name="T8" fmla="*/ 656 w 1280"/>
                <a:gd name="T9" fmla="*/ 102 h 1782"/>
                <a:gd name="T10" fmla="*/ 670 w 1280"/>
                <a:gd name="T11" fmla="*/ 148 h 1782"/>
                <a:gd name="T12" fmla="*/ 546 w 1280"/>
                <a:gd name="T13" fmla="*/ 90 h 1782"/>
                <a:gd name="T14" fmla="*/ 576 w 1280"/>
                <a:gd name="T15" fmla="*/ 124 h 1782"/>
                <a:gd name="T16" fmla="*/ 536 w 1280"/>
                <a:gd name="T17" fmla="*/ 136 h 1782"/>
                <a:gd name="T18" fmla="*/ 582 w 1280"/>
                <a:gd name="T19" fmla="*/ 172 h 1782"/>
                <a:gd name="T20" fmla="*/ 634 w 1280"/>
                <a:gd name="T21" fmla="*/ 180 h 1782"/>
                <a:gd name="T22" fmla="*/ 678 w 1280"/>
                <a:gd name="T23" fmla="*/ 250 h 1782"/>
                <a:gd name="T24" fmla="*/ 496 w 1280"/>
                <a:gd name="T25" fmla="*/ 284 h 1782"/>
                <a:gd name="T26" fmla="*/ 330 w 1280"/>
                <a:gd name="T27" fmla="*/ 266 h 1782"/>
                <a:gd name="T28" fmla="*/ 34 w 1280"/>
                <a:gd name="T29" fmla="*/ 256 h 1782"/>
                <a:gd name="T30" fmla="*/ 56 w 1280"/>
                <a:gd name="T31" fmla="*/ 358 h 1782"/>
                <a:gd name="T32" fmla="*/ 62 w 1280"/>
                <a:gd name="T33" fmla="*/ 432 h 1782"/>
                <a:gd name="T34" fmla="*/ 96 w 1280"/>
                <a:gd name="T35" fmla="*/ 438 h 1782"/>
                <a:gd name="T36" fmla="*/ 124 w 1280"/>
                <a:gd name="T37" fmla="*/ 392 h 1782"/>
                <a:gd name="T38" fmla="*/ 130 w 1280"/>
                <a:gd name="T39" fmla="*/ 408 h 1782"/>
                <a:gd name="T40" fmla="*/ 182 w 1280"/>
                <a:gd name="T41" fmla="*/ 412 h 1782"/>
                <a:gd name="T42" fmla="*/ 260 w 1280"/>
                <a:gd name="T43" fmla="*/ 464 h 1782"/>
                <a:gd name="T44" fmla="*/ 330 w 1280"/>
                <a:gd name="T45" fmla="*/ 546 h 1782"/>
                <a:gd name="T46" fmla="*/ 400 w 1280"/>
                <a:gd name="T47" fmla="*/ 718 h 1782"/>
                <a:gd name="T48" fmla="*/ 502 w 1280"/>
                <a:gd name="T49" fmla="*/ 830 h 1782"/>
                <a:gd name="T50" fmla="*/ 576 w 1280"/>
                <a:gd name="T51" fmla="*/ 944 h 1782"/>
                <a:gd name="T52" fmla="*/ 766 w 1280"/>
                <a:gd name="T53" fmla="*/ 1072 h 1782"/>
                <a:gd name="T54" fmla="*/ 850 w 1280"/>
                <a:gd name="T55" fmla="*/ 1406 h 1782"/>
                <a:gd name="T56" fmla="*/ 814 w 1280"/>
                <a:gd name="T57" fmla="*/ 1776 h 1782"/>
                <a:gd name="T58" fmla="*/ 864 w 1280"/>
                <a:gd name="T59" fmla="*/ 1652 h 1782"/>
                <a:gd name="T60" fmla="*/ 914 w 1280"/>
                <a:gd name="T61" fmla="*/ 1578 h 1782"/>
                <a:gd name="T62" fmla="*/ 1084 w 1280"/>
                <a:gd name="T63" fmla="*/ 1356 h 1782"/>
                <a:gd name="T64" fmla="*/ 1112 w 1280"/>
                <a:gd name="T65" fmla="*/ 1180 h 1782"/>
                <a:gd name="T66" fmla="*/ 996 w 1280"/>
                <a:gd name="T67" fmla="*/ 1106 h 1782"/>
                <a:gd name="T68" fmla="*/ 838 w 1280"/>
                <a:gd name="T69" fmla="*/ 1024 h 1782"/>
                <a:gd name="T70" fmla="*/ 694 w 1280"/>
                <a:gd name="T71" fmla="*/ 974 h 1782"/>
                <a:gd name="T72" fmla="*/ 598 w 1280"/>
                <a:gd name="T73" fmla="*/ 940 h 1782"/>
                <a:gd name="T74" fmla="*/ 656 w 1280"/>
                <a:gd name="T75" fmla="*/ 800 h 1782"/>
                <a:gd name="T76" fmla="*/ 760 w 1280"/>
                <a:gd name="T77" fmla="*/ 732 h 1782"/>
                <a:gd name="T78" fmla="*/ 870 w 1280"/>
                <a:gd name="T79" fmla="*/ 602 h 1782"/>
                <a:gd name="T80" fmla="*/ 862 w 1280"/>
                <a:gd name="T81" fmla="*/ 634 h 1782"/>
                <a:gd name="T82" fmla="*/ 896 w 1280"/>
                <a:gd name="T83" fmla="*/ 594 h 1782"/>
                <a:gd name="T84" fmla="*/ 946 w 1280"/>
                <a:gd name="T85" fmla="*/ 528 h 1782"/>
                <a:gd name="T86" fmla="*/ 948 w 1280"/>
                <a:gd name="T87" fmla="*/ 576 h 1782"/>
                <a:gd name="T88" fmla="*/ 992 w 1280"/>
                <a:gd name="T89" fmla="*/ 584 h 1782"/>
                <a:gd name="T90" fmla="*/ 978 w 1280"/>
                <a:gd name="T91" fmla="*/ 524 h 1782"/>
                <a:gd name="T92" fmla="*/ 914 w 1280"/>
                <a:gd name="T93" fmla="*/ 472 h 1782"/>
                <a:gd name="T94" fmla="*/ 852 w 1280"/>
                <a:gd name="T95" fmla="*/ 434 h 1782"/>
                <a:gd name="T96" fmla="*/ 792 w 1280"/>
                <a:gd name="T97" fmla="*/ 442 h 1782"/>
                <a:gd name="T98" fmla="*/ 662 w 1280"/>
                <a:gd name="T99" fmla="*/ 460 h 1782"/>
                <a:gd name="T100" fmla="*/ 690 w 1280"/>
                <a:gd name="T101" fmla="*/ 336 h 1782"/>
                <a:gd name="T102" fmla="*/ 730 w 1280"/>
                <a:gd name="T103" fmla="*/ 284 h 1782"/>
                <a:gd name="T104" fmla="*/ 792 w 1280"/>
                <a:gd name="T105" fmla="*/ 266 h 1782"/>
                <a:gd name="T106" fmla="*/ 848 w 1280"/>
                <a:gd name="T107" fmla="*/ 378 h 1782"/>
                <a:gd name="T108" fmla="*/ 912 w 1280"/>
                <a:gd name="T109" fmla="*/ 340 h 1782"/>
                <a:gd name="T110" fmla="*/ 784 w 1280"/>
                <a:gd name="T111" fmla="*/ 216 h 1782"/>
                <a:gd name="T112" fmla="*/ 708 w 1280"/>
                <a:gd name="T113" fmla="*/ 164 h 1782"/>
                <a:gd name="T114" fmla="*/ 818 w 1280"/>
                <a:gd name="T115" fmla="*/ 88 h 1782"/>
                <a:gd name="T116" fmla="*/ 838 w 1280"/>
                <a:gd name="T117" fmla="*/ 130 h 1782"/>
                <a:gd name="T118" fmla="*/ 988 w 1280"/>
                <a:gd name="T119" fmla="*/ 234 h 1782"/>
                <a:gd name="T120" fmla="*/ 1014 w 1280"/>
                <a:gd name="T121" fmla="*/ 388 h 1782"/>
                <a:gd name="T122" fmla="*/ 1176 w 1280"/>
                <a:gd name="T123" fmla="*/ 278 h 1782"/>
                <a:gd name="T124" fmla="*/ 1274 w 1280"/>
                <a:gd name="T125" fmla="*/ 164 h 1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80" h="1782">
                  <a:moveTo>
                    <a:pt x="1214" y="64"/>
                  </a:moveTo>
                  <a:lnTo>
                    <a:pt x="1230" y="60"/>
                  </a:lnTo>
                  <a:lnTo>
                    <a:pt x="1244" y="54"/>
                  </a:lnTo>
                  <a:lnTo>
                    <a:pt x="1254" y="44"/>
                  </a:lnTo>
                  <a:lnTo>
                    <a:pt x="1256" y="30"/>
                  </a:lnTo>
                  <a:lnTo>
                    <a:pt x="1250" y="12"/>
                  </a:lnTo>
                  <a:lnTo>
                    <a:pt x="1238" y="22"/>
                  </a:lnTo>
                  <a:lnTo>
                    <a:pt x="1226" y="24"/>
                  </a:lnTo>
                  <a:lnTo>
                    <a:pt x="1212" y="20"/>
                  </a:lnTo>
                  <a:lnTo>
                    <a:pt x="1198" y="16"/>
                  </a:lnTo>
                  <a:lnTo>
                    <a:pt x="1184" y="14"/>
                  </a:lnTo>
                  <a:lnTo>
                    <a:pt x="1166" y="14"/>
                  </a:lnTo>
                  <a:lnTo>
                    <a:pt x="1146" y="16"/>
                  </a:lnTo>
                  <a:lnTo>
                    <a:pt x="1130" y="18"/>
                  </a:lnTo>
                  <a:lnTo>
                    <a:pt x="1116" y="16"/>
                  </a:lnTo>
                  <a:lnTo>
                    <a:pt x="1100" y="16"/>
                  </a:lnTo>
                  <a:lnTo>
                    <a:pt x="1086" y="14"/>
                  </a:lnTo>
                  <a:lnTo>
                    <a:pt x="1074" y="18"/>
                  </a:lnTo>
                  <a:lnTo>
                    <a:pt x="1070" y="20"/>
                  </a:lnTo>
                  <a:lnTo>
                    <a:pt x="1066" y="24"/>
                  </a:lnTo>
                  <a:lnTo>
                    <a:pt x="1064" y="30"/>
                  </a:lnTo>
                  <a:lnTo>
                    <a:pt x="1062" y="34"/>
                  </a:lnTo>
                  <a:lnTo>
                    <a:pt x="1060" y="38"/>
                  </a:lnTo>
                  <a:lnTo>
                    <a:pt x="1060" y="40"/>
                  </a:lnTo>
                  <a:lnTo>
                    <a:pt x="1036" y="44"/>
                  </a:lnTo>
                  <a:lnTo>
                    <a:pt x="1012" y="44"/>
                  </a:lnTo>
                  <a:lnTo>
                    <a:pt x="986" y="46"/>
                  </a:lnTo>
                  <a:lnTo>
                    <a:pt x="960" y="50"/>
                  </a:lnTo>
                  <a:lnTo>
                    <a:pt x="936" y="58"/>
                  </a:lnTo>
                  <a:lnTo>
                    <a:pt x="912" y="62"/>
                  </a:lnTo>
                  <a:lnTo>
                    <a:pt x="884" y="62"/>
                  </a:lnTo>
                  <a:lnTo>
                    <a:pt x="886" y="48"/>
                  </a:lnTo>
                  <a:lnTo>
                    <a:pt x="894" y="38"/>
                  </a:lnTo>
                  <a:lnTo>
                    <a:pt x="902" y="30"/>
                  </a:lnTo>
                  <a:lnTo>
                    <a:pt x="910" y="22"/>
                  </a:lnTo>
                  <a:lnTo>
                    <a:pt x="916" y="14"/>
                  </a:lnTo>
                  <a:lnTo>
                    <a:pt x="916" y="0"/>
                  </a:lnTo>
                  <a:lnTo>
                    <a:pt x="882" y="0"/>
                  </a:lnTo>
                  <a:lnTo>
                    <a:pt x="844" y="6"/>
                  </a:lnTo>
                  <a:lnTo>
                    <a:pt x="810" y="12"/>
                  </a:lnTo>
                  <a:lnTo>
                    <a:pt x="790" y="16"/>
                  </a:lnTo>
                  <a:lnTo>
                    <a:pt x="766" y="18"/>
                  </a:lnTo>
                  <a:lnTo>
                    <a:pt x="738" y="20"/>
                  </a:lnTo>
                  <a:lnTo>
                    <a:pt x="712" y="26"/>
                  </a:lnTo>
                  <a:lnTo>
                    <a:pt x="690" y="34"/>
                  </a:lnTo>
                  <a:lnTo>
                    <a:pt x="676" y="46"/>
                  </a:lnTo>
                  <a:lnTo>
                    <a:pt x="700" y="56"/>
                  </a:lnTo>
                  <a:lnTo>
                    <a:pt x="728" y="64"/>
                  </a:lnTo>
                  <a:lnTo>
                    <a:pt x="754" y="68"/>
                  </a:lnTo>
                  <a:lnTo>
                    <a:pt x="728" y="68"/>
                  </a:lnTo>
                  <a:lnTo>
                    <a:pt x="702" y="70"/>
                  </a:lnTo>
                  <a:lnTo>
                    <a:pt x="676" y="68"/>
                  </a:lnTo>
                  <a:lnTo>
                    <a:pt x="658" y="64"/>
                  </a:lnTo>
                  <a:lnTo>
                    <a:pt x="642" y="58"/>
                  </a:lnTo>
                  <a:lnTo>
                    <a:pt x="624" y="54"/>
                  </a:lnTo>
                  <a:lnTo>
                    <a:pt x="602" y="54"/>
                  </a:lnTo>
                  <a:lnTo>
                    <a:pt x="614" y="78"/>
                  </a:lnTo>
                  <a:lnTo>
                    <a:pt x="626" y="92"/>
                  </a:lnTo>
                  <a:lnTo>
                    <a:pt x="640" y="100"/>
                  </a:lnTo>
                  <a:lnTo>
                    <a:pt x="656" y="102"/>
                  </a:lnTo>
                  <a:lnTo>
                    <a:pt x="676" y="102"/>
                  </a:lnTo>
                  <a:lnTo>
                    <a:pt x="698" y="102"/>
                  </a:lnTo>
                  <a:lnTo>
                    <a:pt x="692" y="106"/>
                  </a:lnTo>
                  <a:lnTo>
                    <a:pt x="686" y="112"/>
                  </a:lnTo>
                  <a:lnTo>
                    <a:pt x="682" y="118"/>
                  </a:lnTo>
                  <a:lnTo>
                    <a:pt x="676" y="124"/>
                  </a:lnTo>
                  <a:lnTo>
                    <a:pt x="672" y="128"/>
                  </a:lnTo>
                  <a:lnTo>
                    <a:pt x="676" y="132"/>
                  </a:lnTo>
                  <a:lnTo>
                    <a:pt x="680" y="138"/>
                  </a:lnTo>
                  <a:lnTo>
                    <a:pt x="684" y="142"/>
                  </a:lnTo>
                  <a:lnTo>
                    <a:pt x="688" y="146"/>
                  </a:lnTo>
                  <a:lnTo>
                    <a:pt x="670" y="148"/>
                  </a:lnTo>
                  <a:lnTo>
                    <a:pt x="656" y="144"/>
                  </a:lnTo>
                  <a:lnTo>
                    <a:pt x="644" y="134"/>
                  </a:lnTo>
                  <a:lnTo>
                    <a:pt x="634" y="124"/>
                  </a:lnTo>
                  <a:lnTo>
                    <a:pt x="624" y="112"/>
                  </a:lnTo>
                  <a:lnTo>
                    <a:pt x="612" y="104"/>
                  </a:lnTo>
                  <a:lnTo>
                    <a:pt x="598" y="100"/>
                  </a:lnTo>
                  <a:lnTo>
                    <a:pt x="576" y="104"/>
                  </a:lnTo>
                  <a:lnTo>
                    <a:pt x="580" y="108"/>
                  </a:lnTo>
                  <a:lnTo>
                    <a:pt x="584" y="114"/>
                  </a:lnTo>
                  <a:lnTo>
                    <a:pt x="572" y="104"/>
                  </a:lnTo>
                  <a:lnTo>
                    <a:pt x="560" y="96"/>
                  </a:lnTo>
                  <a:lnTo>
                    <a:pt x="546" y="90"/>
                  </a:lnTo>
                  <a:lnTo>
                    <a:pt x="532" y="88"/>
                  </a:lnTo>
                  <a:lnTo>
                    <a:pt x="518" y="94"/>
                  </a:lnTo>
                  <a:lnTo>
                    <a:pt x="530" y="100"/>
                  </a:lnTo>
                  <a:lnTo>
                    <a:pt x="538" y="104"/>
                  </a:lnTo>
                  <a:lnTo>
                    <a:pt x="552" y="106"/>
                  </a:lnTo>
                  <a:lnTo>
                    <a:pt x="558" y="106"/>
                  </a:lnTo>
                  <a:lnTo>
                    <a:pt x="562" y="108"/>
                  </a:lnTo>
                  <a:lnTo>
                    <a:pt x="566" y="110"/>
                  </a:lnTo>
                  <a:lnTo>
                    <a:pt x="570" y="116"/>
                  </a:lnTo>
                  <a:lnTo>
                    <a:pt x="574" y="118"/>
                  </a:lnTo>
                  <a:lnTo>
                    <a:pt x="576" y="120"/>
                  </a:lnTo>
                  <a:lnTo>
                    <a:pt x="576" y="124"/>
                  </a:lnTo>
                  <a:lnTo>
                    <a:pt x="576" y="126"/>
                  </a:lnTo>
                  <a:lnTo>
                    <a:pt x="574" y="130"/>
                  </a:lnTo>
                  <a:lnTo>
                    <a:pt x="570" y="134"/>
                  </a:lnTo>
                  <a:lnTo>
                    <a:pt x="568" y="136"/>
                  </a:lnTo>
                  <a:lnTo>
                    <a:pt x="566" y="138"/>
                  </a:lnTo>
                  <a:lnTo>
                    <a:pt x="562" y="138"/>
                  </a:lnTo>
                  <a:lnTo>
                    <a:pt x="556" y="138"/>
                  </a:lnTo>
                  <a:lnTo>
                    <a:pt x="552" y="136"/>
                  </a:lnTo>
                  <a:lnTo>
                    <a:pt x="546" y="134"/>
                  </a:lnTo>
                  <a:lnTo>
                    <a:pt x="540" y="132"/>
                  </a:lnTo>
                  <a:lnTo>
                    <a:pt x="536" y="132"/>
                  </a:lnTo>
                  <a:lnTo>
                    <a:pt x="536" y="136"/>
                  </a:lnTo>
                  <a:lnTo>
                    <a:pt x="536" y="142"/>
                  </a:lnTo>
                  <a:lnTo>
                    <a:pt x="538" y="148"/>
                  </a:lnTo>
                  <a:lnTo>
                    <a:pt x="542" y="152"/>
                  </a:lnTo>
                  <a:lnTo>
                    <a:pt x="546" y="154"/>
                  </a:lnTo>
                  <a:lnTo>
                    <a:pt x="552" y="156"/>
                  </a:lnTo>
                  <a:lnTo>
                    <a:pt x="556" y="158"/>
                  </a:lnTo>
                  <a:lnTo>
                    <a:pt x="562" y="160"/>
                  </a:lnTo>
                  <a:lnTo>
                    <a:pt x="566" y="162"/>
                  </a:lnTo>
                  <a:lnTo>
                    <a:pt x="570" y="166"/>
                  </a:lnTo>
                  <a:lnTo>
                    <a:pt x="574" y="168"/>
                  </a:lnTo>
                  <a:lnTo>
                    <a:pt x="578" y="170"/>
                  </a:lnTo>
                  <a:lnTo>
                    <a:pt x="582" y="172"/>
                  </a:lnTo>
                  <a:lnTo>
                    <a:pt x="588" y="172"/>
                  </a:lnTo>
                  <a:lnTo>
                    <a:pt x="592" y="172"/>
                  </a:lnTo>
                  <a:lnTo>
                    <a:pt x="596" y="172"/>
                  </a:lnTo>
                  <a:lnTo>
                    <a:pt x="600" y="170"/>
                  </a:lnTo>
                  <a:lnTo>
                    <a:pt x="602" y="168"/>
                  </a:lnTo>
                  <a:lnTo>
                    <a:pt x="604" y="164"/>
                  </a:lnTo>
                  <a:lnTo>
                    <a:pt x="606" y="166"/>
                  </a:lnTo>
                  <a:lnTo>
                    <a:pt x="608" y="164"/>
                  </a:lnTo>
                  <a:lnTo>
                    <a:pt x="612" y="162"/>
                  </a:lnTo>
                  <a:lnTo>
                    <a:pt x="616" y="168"/>
                  </a:lnTo>
                  <a:lnTo>
                    <a:pt x="622" y="174"/>
                  </a:lnTo>
                  <a:lnTo>
                    <a:pt x="634" y="180"/>
                  </a:lnTo>
                  <a:lnTo>
                    <a:pt x="646" y="184"/>
                  </a:lnTo>
                  <a:lnTo>
                    <a:pt x="660" y="190"/>
                  </a:lnTo>
                  <a:lnTo>
                    <a:pt x="672" y="202"/>
                  </a:lnTo>
                  <a:lnTo>
                    <a:pt x="664" y="204"/>
                  </a:lnTo>
                  <a:lnTo>
                    <a:pt x="660" y="206"/>
                  </a:lnTo>
                  <a:lnTo>
                    <a:pt x="656" y="208"/>
                  </a:lnTo>
                  <a:lnTo>
                    <a:pt x="654" y="212"/>
                  </a:lnTo>
                  <a:lnTo>
                    <a:pt x="652" y="216"/>
                  </a:lnTo>
                  <a:lnTo>
                    <a:pt x="648" y="220"/>
                  </a:lnTo>
                  <a:lnTo>
                    <a:pt x="644" y="224"/>
                  </a:lnTo>
                  <a:lnTo>
                    <a:pt x="664" y="234"/>
                  </a:lnTo>
                  <a:lnTo>
                    <a:pt x="678" y="250"/>
                  </a:lnTo>
                  <a:lnTo>
                    <a:pt x="682" y="270"/>
                  </a:lnTo>
                  <a:lnTo>
                    <a:pt x="672" y="268"/>
                  </a:lnTo>
                  <a:lnTo>
                    <a:pt x="654" y="268"/>
                  </a:lnTo>
                  <a:lnTo>
                    <a:pt x="632" y="270"/>
                  </a:lnTo>
                  <a:lnTo>
                    <a:pt x="612" y="274"/>
                  </a:lnTo>
                  <a:lnTo>
                    <a:pt x="598" y="280"/>
                  </a:lnTo>
                  <a:lnTo>
                    <a:pt x="592" y="284"/>
                  </a:lnTo>
                  <a:lnTo>
                    <a:pt x="586" y="290"/>
                  </a:lnTo>
                  <a:lnTo>
                    <a:pt x="580" y="296"/>
                  </a:lnTo>
                  <a:lnTo>
                    <a:pt x="552" y="290"/>
                  </a:lnTo>
                  <a:lnTo>
                    <a:pt x="522" y="284"/>
                  </a:lnTo>
                  <a:lnTo>
                    <a:pt x="496" y="284"/>
                  </a:lnTo>
                  <a:lnTo>
                    <a:pt x="472" y="290"/>
                  </a:lnTo>
                  <a:lnTo>
                    <a:pt x="450" y="294"/>
                  </a:lnTo>
                  <a:lnTo>
                    <a:pt x="432" y="288"/>
                  </a:lnTo>
                  <a:lnTo>
                    <a:pt x="416" y="284"/>
                  </a:lnTo>
                  <a:lnTo>
                    <a:pt x="408" y="278"/>
                  </a:lnTo>
                  <a:lnTo>
                    <a:pt x="402" y="272"/>
                  </a:lnTo>
                  <a:lnTo>
                    <a:pt x="394" y="260"/>
                  </a:lnTo>
                  <a:lnTo>
                    <a:pt x="384" y="256"/>
                  </a:lnTo>
                  <a:lnTo>
                    <a:pt x="372" y="254"/>
                  </a:lnTo>
                  <a:lnTo>
                    <a:pt x="358" y="258"/>
                  </a:lnTo>
                  <a:lnTo>
                    <a:pt x="344" y="262"/>
                  </a:lnTo>
                  <a:lnTo>
                    <a:pt x="330" y="266"/>
                  </a:lnTo>
                  <a:lnTo>
                    <a:pt x="306" y="272"/>
                  </a:lnTo>
                  <a:lnTo>
                    <a:pt x="292" y="272"/>
                  </a:lnTo>
                  <a:lnTo>
                    <a:pt x="280" y="270"/>
                  </a:lnTo>
                  <a:lnTo>
                    <a:pt x="270" y="266"/>
                  </a:lnTo>
                  <a:lnTo>
                    <a:pt x="260" y="260"/>
                  </a:lnTo>
                  <a:lnTo>
                    <a:pt x="248" y="252"/>
                  </a:lnTo>
                  <a:lnTo>
                    <a:pt x="228" y="244"/>
                  </a:lnTo>
                  <a:lnTo>
                    <a:pt x="196" y="236"/>
                  </a:lnTo>
                  <a:lnTo>
                    <a:pt x="156" y="234"/>
                  </a:lnTo>
                  <a:lnTo>
                    <a:pt x="114" y="238"/>
                  </a:lnTo>
                  <a:lnTo>
                    <a:pt x="72" y="246"/>
                  </a:lnTo>
                  <a:lnTo>
                    <a:pt x="34" y="256"/>
                  </a:lnTo>
                  <a:lnTo>
                    <a:pt x="4" y="272"/>
                  </a:lnTo>
                  <a:lnTo>
                    <a:pt x="6" y="276"/>
                  </a:lnTo>
                  <a:lnTo>
                    <a:pt x="8" y="280"/>
                  </a:lnTo>
                  <a:lnTo>
                    <a:pt x="22" y="284"/>
                  </a:lnTo>
                  <a:lnTo>
                    <a:pt x="32" y="294"/>
                  </a:lnTo>
                  <a:lnTo>
                    <a:pt x="40" y="306"/>
                  </a:lnTo>
                  <a:lnTo>
                    <a:pt x="44" y="322"/>
                  </a:lnTo>
                  <a:lnTo>
                    <a:pt x="22" y="326"/>
                  </a:lnTo>
                  <a:lnTo>
                    <a:pt x="0" y="334"/>
                  </a:lnTo>
                  <a:lnTo>
                    <a:pt x="16" y="346"/>
                  </a:lnTo>
                  <a:lnTo>
                    <a:pt x="36" y="352"/>
                  </a:lnTo>
                  <a:lnTo>
                    <a:pt x="56" y="358"/>
                  </a:lnTo>
                  <a:lnTo>
                    <a:pt x="30" y="364"/>
                  </a:lnTo>
                  <a:lnTo>
                    <a:pt x="4" y="372"/>
                  </a:lnTo>
                  <a:lnTo>
                    <a:pt x="10" y="392"/>
                  </a:lnTo>
                  <a:lnTo>
                    <a:pt x="20" y="404"/>
                  </a:lnTo>
                  <a:lnTo>
                    <a:pt x="34" y="408"/>
                  </a:lnTo>
                  <a:lnTo>
                    <a:pt x="48" y="406"/>
                  </a:lnTo>
                  <a:lnTo>
                    <a:pt x="54" y="410"/>
                  </a:lnTo>
                  <a:lnTo>
                    <a:pt x="58" y="412"/>
                  </a:lnTo>
                  <a:lnTo>
                    <a:pt x="62" y="418"/>
                  </a:lnTo>
                  <a:lnTo>
                    <a:pt x="64" y="422"/>
                  </a:lnTo>
                  <a:lnTo>
                    <a:pt x="64" y="428"/>
                  </a:lnTo>
                  <a:lnTo>
                    <a:pt x="62" y="432"/>
                  </a:lnTo>
                  <a:lnTo>
                    <a:pt x="54" y="440"/>
                  </a:lnTo>
                  <a:lnTo>
                    <a:pt x="44" y="448"/>
                  </a:lnTo>
                  <a:lnTo>
                    <a:pt x="36" y="458"/>
                  </a:lnTo>
                  <a:lnTo>
                    <a:pt x="34" y="470"/>
                  </a:lnTo>
                  <a:lnTo>
                    <a:pt x="44" y="468"/>
                  </a:lnTo>
                  <a:lnTo>
                    <a:pt x="56" y="464"/>
                  </a:lnTo>
                  <a:lnTo>
                    <a:pt x="66" y="460"/>
                  </a:lnTo>
                  <a:lnTo>
                    <a:pt x="76" y="458"/>
                  </a:lnTo>
                  <a:lnTo>
                    <a:pt x="82" y="454"/>
                  </a:lnTo>
                  <a:lnTo>
                    <a:pt x="90" y="448"/>
                  </a:lnTo>
                  <a:lnTo>
                    <a:pt x="94" y="442"/>
                  </a:lnTo>
                  <a:lnTo>
                    <a:pt x="96" y="438"/>
                  </a:lnTo>
                  <a:lnTo>
                    <a:pt x="96" y="434"/>
                  </a:lnTo>
                  <a:lnTo>
                    <a:pt x="98" y="428"/>
                  </a:lnTo>
                  <a:lnTo>
                    <a:pt x="98" y="422"/>
                  </a:lnTo>
                  <a:lnTo>
                    <a:pt x="98" y="420"/>
                  </a:lnTo>
                  <a:lnTo>
                    <a:pt x="98" y="416"/>
                  </a:lnTo>
                  <a:lnTo>
                    <a:pt x="100" y="414"/>
                  </a:lnTo>
                  <a:lnTo>
                    <a:pt x="102" y="412"/>
                  </a:lnTo>
                  <a:lnTo>
                    <a:pt x="106" y="410"/>
                  </a:lnTo>
                  <a:lnTo>
                    <a:pt x="112" y="406"/>
                  </a:lnTo>
                  <a:lnTo>
                    <a:pt x="116" y="400"/>
                  </a:lnTo>
                  <a:lnTo>
                    <a:pt x="120" y="396"/>
                  </a:lnTo>
                  <a:lnTo>
                    <a:pt x="124" y="392"/>
                  </a:lnTo>
                  <a:lnTo>
                    <a:pt x="124" y="390"/>
                  </a:lnTo>
                  <a:lnTo>
                    <a:pt x="128" y="388"/>
                  </a:lnTo>
                  <a:lnTo>
                    <a:pt x="130" y="388"/>
                  </a:lnTo>
                  <a:lnTo>
                    <a:pt x="134" y="388"/>
                  </a:lnTo>
                  <a:lnTo>
                    <a:pt x="136" y="390"/>
                  </a:lnTo>
                  <a:lnTo>
                    <a:pt x="136" y="392"/>
                  </a:lnTo>
                  <a:lnTo>
                    <a:pt x="136" y="394"/>
                  </a:lnTo>
                  <a:lnTo>
                    <a:pt x="134" y="398"/>
                  </a:lnTo>
                  <a:lnTo>
                    <a:pt x="132" y="400"/>
                  </a:lnTo>
                  <a:lnTo>
                    <a:pt x="130" y="404"/>
                  </a:lnTo>
                  <a:lnTo>
                    <a:pt x="130" y="406"/>
                  </a:lnTo>
                  <a:lnTo>
                    <a:pt x="130" y="408"/>
                  </a:lnTo>
                  <a:lnTo>
                    <a:pt x="134" y="408"/>
                  </a:lnTo>
                  <a:lnTo>
                    <a:pt x="138" y="406"/>
                  </a:lnTo>
                  <a:lnTo>
                    <a:pt x="144" y="402"/>
                  </a:lnTo>
                  <a:lnTo>
                    <a:pt x="148" y="400"/>
                  </a:lnTo>
                  <a:lnTo>
                    <a:pt x="154" y="398"/>
                  </a:lnTo>
                  <a:lnTo>
                    <a:pt x="160" y="396"/>
                  </a:lnTo>
                  <a:lnTo>
                    <a:pt x="164" y="398"/>
                  </a:lnTo>
                  <a:lnTo>
                    <a:pt x="168" y="400"/>
                  </a:lnTo>
                  <a:lnTo>
                    <a:pt x="170" y="402"/>
                  </a:lnTo>
                  <a:lnTo>
                    <a:pt x="174" y="406"/>
                  </a:lnTo>
                  <a:lnTo>
                    <a:pt x="178" y="410"/>
                  </a:lnTo>
                  <a:lnTo>
                    <a:pt x="182" y="412"/>
                  </a:lnTo>
                  <a:lnTo>
                    <a:pt x="186" y="416"/>
                  </a:lnTo>
                  <a:lnTo>
                    <a:pt x="192" y="418"/>
                  </a:lnTo>
                  <a:lnTo>
                    <a:pt x="198" y="418"/>
                  </a:lnTo>
                  <a:lnTo>
                    <a:pt x="204" y="418"/>
                  </a:lnTo>
                  <a:lnTo>
                    <a:pt x="212" y="420"/>
                  </a:lnTo>
                  <a:lnTo>
                    <a:pt x="218" y="422"/>
                  </a:lnTo>
                  <a:lnTo>
                    <a:pt x="222" y="426"/>
                  </a:lnTo>
                  <a:lnTo>
                    <a:pt x="226" y="430"/>
                  </a:lnTo>
                  <a:lnTo>
                    <a:pt x="230" y="436"/>
                  </a:lnTo>
                  <a:lnTo>
                    <a:pt x="238" y="446"/>
                  </a:lnTo>
                  <a:lnTo>
                    <a:pt x="248" y="456"/>
                  </a:lnTo>
                  <a:lnTo>
                    <a:pt x="260" y="464"/>
                  </a:lnTo>
                  <a:lnTo>
                    <a:pt x="274" y="476"/>
                  </a:lnTo>
                  <a:lnTo>
                    <a:pt x="288" y="486"/>
                  </a:lnTo>
                  <a:lnTo>
                    <a:pt x="292" y="488"/>
                  </a:lnTo>
                  <a:lnTo>
                    <a:pt x="298" y="490"/>
                  </a:lnTo>
                  <a:lnTo>
                    <a:pt x="302" y="492"/>
                  </a:lnTo>
                  <a:lnTo>
                    <a:pt x="306" y="494"/>
                  </a:lnTo>
                  <a:lnTo>
                    <a:pt x="308" y="498"/>
                  </a:lnTo>
                  <a:lnTo>
                    <a:pt x="310" y="502"/>
                  </a:lnTo>
                  <a:lnTo>
                    <a:pt x="310" y="508"/>
                  </a:lnTo>
                  <a:lnTo>
                    <a:pt x="312" y="512"/>
                  </a:lnTo>
                  <a:lnTo>
                    <a:pt x="320" y="530"/>
                  </a:lnTo>
                  <a:lnTo>
                    <a:pt x="330" y="546"/>
                  </a:lnTo>
                  <a:lnTo>
                    <a:pt x="334" y="552"/>
                  </a:lnTo>
                  <a:lnTo>
                    <a:pt x="340" y="558"/>
                  </a:lnTo>
                  <a:lnTo>
                    <a:pt x="348" y="562"/>
                  </a:lnTo>
                  <a:lnTo>
                    <a:pt x="350" y="598"/>
                  </a:lnTo>
                  <a:lnTo>
                    <a:pt x="354" y="634"/>
                  </a:lnTo>
                  <a:lnTo>
                    <a:pt x="362" y="668"/>
                  </a:lnTo>
                  <a:lnTo>
                    <a:pt x="368" y="678"/>
                  </a:lnTo>
                  <a:lnTo>
                    <a:pt x="376" y="692"/>
                  </a:lnTo>
                  <a:lnTo>
                    <a:pt x="384" y="704"/>
                  </a:lnTo>
                  <a:lnTo>
                    <a:pt x="390" y="714"/>
                  </a:lnTo>
                  <a:lnTo>
                    <a:pt x="394" y="716"/>
                  </a:lnTo>
                  <a:lnTo>
                    <a:pt x="400" y="718"/>
                  </a:lnTo>
                  <a:lnTo>
                    <a:pt x="406" y="720"/>
                  </a:lnTo>
                  <a:lnTo>
                    <a:pt x="410" y="722"/>
                  </a:lnTo>
                  <a:lnTo>
                    <a:pt x="416" y="722"/>
                  </a:lnTo>
                  <a:lnTo>
                    <a:pt x="418" y="724"/>
                  </a:lnTo>
                  <a:lnTo>
                    <a:pt x="428" y="740"/>
                  </a:lnTo>
                  <a:lnTo>
                    <a:pt x="434" y="758"/>
                  </a:lnTo>
                  <a:lnTo>
                    <a:pt x="442" y="774"/>
                  </a:lnTo>
                  <a:lnTo>
                    <a:pt x="454" y="788"/>
                  </a:lnTo>
                  <a:lnTo>
                    <a:pt x="470" y="796"/>
                  </a:lnTo>
                  <a:lnTo>
                    <a:pt x="486" y="806"/>
                  </a:lnTo>
                  <a:lnTo>
                    <a:pt x="498" y="818"/>
                  </a:lnTo>
                  <a:lnTo>
                    <a:pt x="502" y="830"/>
                  </a:lnTo>
                  <a:lnTo>
                    <a:pt x="502" y="844"/>
                  </a:lnTo>
                  <a:lnTo>
                    <a:pt x="502" y="856"/>
                  </a:lnTo>
                  <a:lnTo>
                    <a:pt x="506" y="868"/>
                  </a:lnTo>
                  <a:lnTo>
                    <a:pt x="514" y="874"/>
                  </a:lnTo>
                  <a:lnTo>
                    <a:pt x="524" y="878"/>
                  </a:lnTo>
                  <a:lnTo>
                    <a:pt x="534" y="880"/>
                  </a:lnTo>
                  <a:lnTo>
                    <a:pt x="544" y="888"/>
                  </a:lnTo>
                  <a:lnTo>
                    <a:pt x="550" y="900"/>
                  </a:lnTo>
                  <a:lnTo>
                    <a:pt x="552" y="912"/>
                  </a:lnTo>
                  <a:lnTo>
                    <a:pt x="556" y="924"/>
                  </a:lnTo>
                  <a:lnTo>
                    <a:pt x="566" y="938"/>
                  </a:lnTo>
                  <a:lnTo>
                    <a:pt x="576" y="944"/>
                  </a:lnTo>
                  <a:lnTo>
                    <a:pt x="586" y="946"/>
                  </a:lnTo>
                  <a:lnTo>
                    <a:pt x="594" y="948"/>
                  </a:lnTo>
                  <a:lnTo>
                    <a:pt x="604" y="950"/>
                  </a:lnTo>
                  <a:lnTo>
                    <a:pt x="626" y="958"/>
                  </a:lnTo>
                  <a:lnTo>
                    <a:pt x="648" y="968"/>
                  </a:lnTo>
                  <a:lnTo>
                    <a:pt x="670" y="982"/>
                  </a:lnTo>
                  <a:lnTo>
                    <a:pt x="688" y="1000"/>
                  </a:lnTo>
                  <a:lnTo>
                    <a:pt x="702" y="1020"/>
                  </a:lnTo>
                  <a:lnTo>
                    <a:pt x="710" y="1046"/>
                  </a:lnTo>
                  <a:lnTo>
                    <a:pt x="738" y="1054"/>
                  </a:lnTo>
                  <a:lnTo>
                    <a:pt x="756" y="1062"/>
                  </a:lnTo>
                  <a:lnTo>
                    <a:pt x="766" y="1072"/>
                  </a:lnTo>
                  <a:lnTo>
                    <a:pt x="768" y="1084"/>
                  </a:lnTo>
                  <a:lnTo>
                    <a:pt x="766" y="1104"/>
                  </a:lnTo>
                  <a:lnTo>
                    <a:pt x="758" y="1130"/>
                  </a:lnTo>
                  <a:lnTo>
                    <a:pt x="754" y="1160"/>
                  </a:lnTo>
                  <a:lnTo>
                    <a:pt x="754" y="1184"/>
                  </a:lnTo>
                  <a:lnTo>
                    <a:pt x="760" y="1206"/>
                  </a:lnTo>
                  <a:lnTo>
                    <a:pt x="770" y="1226"/>
                  </a:lnTo>
                  <a:lnTo>
                    <a:pt x="784" y="1248"/>
                  </a:lnTo>
                  <a:lnTo>
                    <a:pt x="808" y="1288"/>
                  </a:lnTo>
                  <a:lnTo>
                    <a:pt x="828" y="1326"/>
                  </a:lnTo>
                  <a:lnTo>
                    <a:pt x="844" y="1364"/>
                  </a:lnTo>
                  <a:lnTo>
                    <a:pt x="850" y="1406"/>
                  </a:lnTo>
                  <a:lnTo>
                    <a:pt x="848" y="1444"/>
                  </a:lnTo>
                  <a:lnTo>
                    <a:pt x="840" y="1482"/>
                  </a:lnTo>
                  <a:lnTo>
                    <a:pt x="828" y="1518"/>
                  </a:lnTo>
                  <a:lnTo>
                    <a:pt x="820" y="1558"/>
                  </a:lnTo>
                  <a:lnTo>
                    <a:pt x="816" y="1598"/>
                  </a:lnTo>
                  <a:lnTo>
                    <a:pt x="814" y="1636"/>
                  </a:lnTo>
                  <a:lnTo>
                    <a:pt x="808" y="1660"/>
                  </a:lnTo>
                  <a:lnTo>
                    <a:pt x="800" y="1684"/>
                  </a:lnTo>
                  <a:lnTo>
                    <a:pt x="796" y="1708"/>
                  </a:lnTo>
                  <a:lnTo>
                    <a:pt x="796" y="1734"/>
                  </a:lnTo>
                  <a:lnTo>
                    <a:pt x="804" y="1762"/>
                  </a:lnTo>
                  <a:lnTo>
                    <a:pt x="814" y="1776"/>
                  </a:lnTo>
                  <a:lnTo>
                    <a:pt x="824" y="1782"/>
                  </a:lnTo>
                  <a:lnTo>
                    <a:pt x="836" y="1780"/>
                  </a:lnTo>
                  <a:lnTo>
                    <a:pt x="846" y="1772"/>
                  </a:lnTo>
                  <a:lnTo>
                    <a:pt x="854" y="1758"/>
                  </a:lnTo>
                  <a:lnTo>
                    <a:pt x="858" y="1740"/>
                  </a:lnTo>
                  <a:lnTo>
                    <a:pt x="860" y="1720"/>
                  </a:lnTo>
                  <a:lnTo>
                    <a:pt x="858" y="1704"/>
                  </a:lnTo>
                  <a:lnTo>
                    <a:pt x="852" y="1684"/>
                  </a:lnTo>
                  <a:lnTo>
                    <a:pt x="854" y="1662"/>
                  </a:lnTo>
                  <a:lnTo>
                    <a:pt x="856" y="1658"/>
                  </a:lnTo>
                  <a:lnTo>
                    <a:pt x="860" y="1654"/>
                  </a:lnTo>
                  <a:lnTo>
                    <a:pt x="864" y="1652"/>
                  </a:lnTo>
                  <a:lnTo>
                    <a:pt x="868" y="1650"/>
                  </a:lnTo>
                  <a:lnTo>
                    <a:pt x="872" y="1646"/>
                  </a:lnTo>
                  <a:lnTo>
                    <a:pt x="876" y="1642"/>
                  </a:lnTo>
                  <a:lnTo>
                    <a:pt x="876" y="1638"/>
                  </a:lnTo>
                  <a:lnTo>
                    <a:pt x="878" y="1632"/>
                  </a:lnTo>
                  <a:lnTo>
                    <a:pt x="878" y="1626"/>
                  </a:lnTo>
                  <a:lnTo>
                    <a:pt x="878" y="1620"/>
                  </a:lnTo>
                  <a:lnTo>
                    <a:pt x="878" y="1614"/>
                  </a:lnTo>
                  <a:lnTo>
                    <a:pt x="880" y="1610"/>
                  </a:lnTo>
                  <a:lnTo>
                    <a:pt x="888" y="1600"/>
                  </a:lnTo>
                  <a:lnTo>
                    <a:pt x="902" y="1588"/>
                  </a:lnTo>
                  <a:lnTo>
                    <a:pt x="914" y="1578"/>
                  </a:lnTo>
                  <a:lnTo>
                    <a:pt x="928" y="1566"/>
                  </a:lnTo>
                  <a:lnTo>
                    <a:pt x="936" y="1556"/>
                  </a:lnTo>
                  <a:lnTo>
                    <a:pt x="940" y="1542"/>
                  </a:lnTo>
                  <a:lnTo>
                    <a:pt x="936" y="1528"/>
                  </a:lnTo>
                  <a:lnTo>
                    <a:pt x="968" y="1512"/>
                  </a:lnTo>
                  <a:lnTo>
                    <a:pt x="994" y="1494"/>
                  </a:lnTo>
                  <a:lnTo>
                    <a:pt x="1012" y="1474"/>
                  </a:lnTo>
                  <a:lnTo>
                    <a:pt x="1028" y="1450"/>
                  </a:lnTo>
                  <a:lnTo>
                    <a:pt x="1042" y="1424"/>
                  </a:lnTo>
                  <a:lnTo>
                    <a:pt x="1056" y="1398"/>
                  </a:lnTo>
                  <a:lnTo>
                    <a:pt x="1070" y="1370"/>
                  </a:lnTo>
                  <a:lnTo>
                    <a:pt x="1084" y="1356"/>
                  </a:lnTo>
                  <a:lnTo>
                    <a:pt x="1100" y="1340"/>
                  </a:lnTo>
                  <a:lnTo>
                    <a:pt x="1112" y="1324"/>
                  </a:lnTo>
                  <a:lnTo>
                    <a:pt x="1114" y="1310"/>
                  </a:lnTo>
                  <a:lnTo>
                    <a:pt x="1114" y="1296"/>
                  </a:lnTo>
                  <a:lnTo>
                    <a:pt x="1116" y="1282"/>
                  </a:lnTo>
                  <a:lnTo>
                    <a:pt x="1124" y="1262"/>
                  </a:lnTo>
                  <a:lnTo>
                    <a:pt x="1136" y="1242"/>
                  </a:lnTo>
                  <a:lnTo>
                    <a:pt x="1144" y="1222"/>
                  </a:lnTo>
                  <a:lnTo>
                    <a:pt x="1144" y="1204"/>
                  </a:lnTo>
                  <a:lnTo>
                    <a:pt x="1136" y="1190"/>
                  </a:lnTo>
                  <a:lnTo>
                    <a:pt x="1126" y="1182"/>
                  </a:lnTo>
                  <a:lnTo>
                    <a:pt x="1112" y="1180"/>
                  </a:lnTo>
                  <a:lnTo>
                    <a:pt x="1098" y="1178"/>
                  </a:lnTo>
                  <a:lnTo>
                    <a:pt x="1082" y="1172"/>
                  </a:lnTo>
                  <a:lnTo>
                    <a:pt x="1070" y="1164"/>
                  </a:lnTo>
                  <a:lnTo>
                    <a:pt x="1060" y="1154"/>
                  </a:lnTo>
                  <a:lnTo>
                    <a:pt x="1050" y="1144"/>
                  </a:lnTo>
                  <a:lnTo>
                    <a:pt x="1042" y="1142"/>
                  </a:lnTo>
                  <a:lnTo>
                    <a:pt x="1032" y="1144"/>
                  </a:lnTo>
                  <a:lnTo>
                    <a:pt x="1022" y="1144"/>
                  </a:lnTo>
                  <a:lnTo>
                    <a:pt x="1014" y="1142"/>
                  </a:lnTo>
                  <a:lnTo>
                    <a:pt x="1008" y="1132"/>
                  </a:lnTo>
                  <a:lnTo>
                    <a:pt x="1004" y="1118"/>
                  </a:lnTo>
                  <a:lnTo>
                    <a:pt x="996" y="1106"/>
                  </a:lnTo>
                  <a:lnTo>
                    <a:pt x="982" y="1098"/>
                  </a:lnTo>
                  <a:lnTo>
                    <a:pt x="968" y="1092"/>
                  </a:lnTo>
                  <a:lnTo>
                    <a:pt x="954" y="1084"/>
                  </a:lnTo>
                  <a:lnTo>
                    <a:pt x="928" y="1068"/>
                  </a:lnTo>
                  <a:lnTo>
                    <a:pt x="902" y="1050"/>
                  </a:lnTo>
                  <a:lnTo>
                    <a:pt x="880" y="1034"/>
                  </a:lnTo>
                  <a:lnTo>
                    <a:pt x="858" y="1044"/>
                  </a:lnTo>
                  <a:lnTo>
                    <a:pt x="834" y="1046"/>
                  </a:lnTo>
                  <a:lnTo>
                    <a:pt x="836" y="1040"/>
                  </a:lnTo>
                  <a:lnTo>
                    <a:pt x="836" y="1034"/>
                  </a:lnTo>
                  <a:lnTo>
                    <a:pt x="836" y="1028"/>
                  </a:lnTo>
                  <a:lnTo>
                    <a:pt x="838" y="1024"/>
                  </a:lnTo>
                  <a:lnTo>
                    <a:pt x="822" y="1022"/>
                  </a:lnTo>
                  <a:lnTo>
                    <a:pt x="808" y="1024"/>
                  </a:lnTo>
                  <a:lnTo>
                    <a:pt x="796" y="1032"/>
                  </a:lnTo>
                  <a:lnTo>
                    <a:pt x="790" y="1044"/>
                  </a:lnTo>
                  <a:lnTo>
                    <a:pt x="790" y="1060"/>
                  </a:lnTo>
                  <a:lnTo>
                    <a:pt x="774" y="1054"/>
                  </a:lnTo>
                  <a:lnTo>
                    <a:pt x="760" y="1044"/>
                  </a:lnTo>
                  <a:lnTo>
                    <a:pt x="754" y="1028"/>
                  </a:lnTo>
                  <a:lnTo>
                    <a:pt x="734" y="1026"/>
                  </a:lnTo>
                  <a:lnTo>
                    <a:pt x="714" y="1012"/>
                  </a:lnTo>
                  <a:lnTo>
                    <a:pt x="700" y="994"/>
                  </a:lnTo>
                  <a:lnTo>
                    <a:pt x="694" y="974"/>
                  </a:lnTo>
                  <a:lnTo>
                    <a:pt x="690" y="974"/>
                  </a:lnTo>
                  <a:lnTo>
                    <a:pt x="684" y="972"/>
                  </a:lnTo>
                  <a:lnTo>
                    <a:pt x="678" y="972"/>
                  </a:lnTo>
                  <a:lnTo>
                    <a:pt x="672" y="972"/>
                  </a:lnTo>
                  <a:lnTo>
                    <a:pt x="674" y="952"/>
                  </a:lnTo>
                  <a:lnTo>
                    <a:pt x="676" y="934"/>
                  </a:lnTo>
                  <a:lnTo>
                    <a:pt x="672" y="914"/>
                  </a:lnTo>
                  <a:lnTo>
                    <a:pt x="662" y="928"/>
                  </a:lnTo>
                  <a:lnTo>
                    <a:pt x="648" y="936"/>
                  </a:lnTo>
                  <a:lnTo>
                    <a:pt x="632" y="940"/>
                  </a:lnTo>
                  <a:lnTo>
                    <a:pt x="616" y="940"/>
                  </a:lnTo>
                  <a:lnTo>
                    <a:pt x="598" y="940"/>
                  </a:lnTo>
                  <a:lnTo>
                    <a:pt x="604" y="924"/>
                  </a:lnTo>
                  <a:lnTo>
                    <a:pt x="604" y="908"/>
                  </a:lnTo>
                  <a:lnTo>
                    <a:pt x="598" y="896"/>
                  </a:lnTo>
                  <a:lnTo>
                    <a:pt x="592" y="884"/>
                  </a:lnTo>
                  <a:lnTo>
                    <a:pt x="584" y="872"/>
                  </a:lnTo>
                  <a:lnTo>
                    <a:pt x="580" y="860"/>
                  </a:lnTo>
                  <a:lnTo>
                    <a:pt x="582" y="844"/>
                  </a:lnTo>
                  <a:lnTo>
                    <a:pt x="590" y="826"/>
                  </a:lnTo>
                  <a:lnTo>
                    <a:pt x="604" y="810"/>
                  </a:lnTo>
                  <a:lnTo>
                    <a:pt x="620" y="802"/>
                  </a:lnTo>
                  <a:lnTo>
                    <a:pt x="638" y="798"/>
                  </a:lnTo>
                  <a:lnTo>
                    <a:pt x="656" y="800"/>
                  </a:lnTo>
                  <a:lnTo>
                    <a:pt x="676" y="804"/>
                  </a:lnTo>
                  <a:lnTo>
                    <a:pt x="694" y="808"/>
                  </a:lnTo>
                  <a:lnTo>
                    <a:pt x="694" y="822"/>
                  </a:lnTo>
                  <a:lnTo>
                    <a:pt x="698" y="834"/>
                  </a:lnTo>
                  <a:lnTo>
                    <a:pt x="706" y="840"/>
                  </a:lnTo>
                  <a:lnTo>
                    <a:pt x="716" y="842"/>
                  </a:lnTo>
                  <a:lnTo>
                    <a:pt x="732" y="838"/>
                  </a:lnTo>
                  <a:lnTo>
                    <a:pt x="732" y="810"/>
                  </a:lnTo>
                  <a:lnTo>
                    <a:pt x="734" y="782"/>
                  </a:lnTo>
                  <a:lnTo>
                    <a:pt x="742" y="756"/>
                  </a:lnTo>
                  <a:lnTo>
                    <a:pt x="750" y="744"/>
                  </a:lnTo>
                  <a:lnTo>
                    <a:pt x="760" y="732"/>
                  </a:lnTo>
                  <a:lnTo>
                    <a:pt x="768" y="720"/>
                  </a:lnTo>
                  <a:lnTo>
                    <a:pt x="774" y="708"/>
                  </a:lnTo>
                  <a:lnTo>
                    <a:pt x="776" y="692"/>
                  </a:lnTo>
                  <a:lnTo>
                    <a:pt x="790" y="688"/>
                  </a:lnTo>
                  <a:lnTo>
                    <a:pt x="798" y="682"/>
                  </a:lnTo>
                  <a:lnTo>
                    <a:pt x="800" y="672"/>
                  </a:lnTo>
                  <a:lnTo>
                    <a:pt x="804" y="660"/>
                  </a:lnTo>
                  <a:lnTo>
                    <a:pt x="810" y="648"/>
                  </a:lnTo>
                  <a:lnTo>
                    <a:pt x="828" y="632"/>
                  </a:lnTo>
                  <a:lnTo>
                    <a:pt x="848" y="618"/>
                  </a:lnTo>
                  <a:lnTo>
                    <a:pt x="868" y="604"/>
                  </a:lnTo>
                  <a:lnTo>
                    <a:pt x="870" y="602"/>
                  </a:lnTo>
                  <a:lnTo>
                    <a:pt x="874" y="598"/>
                  </a:lnTo>
                  <a:lnTo>
                    <a:pt x="880" y="602"/>
                  </a:lnTo>
                  <a:lnTo>
                    <a:pt x="886" y="604"/>
                  </a:lnTo>
                  <a:lnTo>
                    <a:pt x="890" y="606"/>
                  </a:lnTo>
                  <a:lnTo>
                    <a:pt x="888" y="606"/>
                  </a:lnTo>
                  <a:lnTo>
                    <a:pt x="890" y="608"/>
                  </a:lnTo>
                  <a:lnTo>
                    <a:pt x="894" y="612"/>
                  </a:lnTo>
                  <a:lnTo>
                    <a:pt x="888" y="614"/>
                  </a:lnTo>
                  <a:lnTo>
                    <a:pt x="880" y="618"/>
                  </a:lnTo>
                  <a:lnTo>
                    <a:pt x="872" y="622"/>
                  </a:lnTo>
                  <a:lnTo>
                    <a:pt x="864" y="628"/>
                  </a:lnTo>
                  <a:lnTo>
                    <a:pt x="862" y="634"/>
                  </a:lnTo>
                  <a:lnTo>
                    <a:pt x="864" y="640"/>
                  </a:lnTo>
                  <a:lnTo>
                    <a:pt x="878" y="646"/>
                  </a:lnTo>
                  <a:lnTo>
                    <a:pt x="886" y="638"/>
                  </a:lnTo>
                  <a:lnTo>
                    <a:pt x="898" y="628"/>
                  </a:lnTo>
                  <a:lnTo>
                    <a:pt x="912" y="616"/>
                  </a:lnTo>
                  <a:lnTo>
                    <a:pt x="922" y="604"/>
                  </a:lnTo>
                  <a:lnTo>
                    <a:pt x="930" y="592"/>
                  </a:lnTo>
                  <a:lnTo>
                    <a:pt x="930" y="582"/>
                  </a:lnTo>
                  <a:lnTo>
                    <a:pt x="922" y="586"/>
                  </a:lnTo>
                  <a:lnTo>
                    <a:pt x="914" y="592"/>
                  </a:lnTo>
                  <a:lnTo>
                    <a:pt x="906" y="594"/>
                  </a:lnTo>
                  <a:lnTo>
                    <a:pt x="896" y="594"/>
                  </a:lnTo>
                  <a:lnTo>
                    <a:pt x="892" y="592"/>
                  </a:lnTo>
                  <a:lnTo>
                    <a:pt x="890" y="588"/>
                  </a:lnTo>
                  <a:lnTo>
                    <a:pt x="886" y="586"/>
                  </a:lnTo>
                  <a:lnTo>
                    <a:pt x="894" y="574"/>
                  </a:lnTo>
                  <a:lnTo>
                    <a:pt x="896" y="566"/>
                  </a:lnTo>
                  <a:lnTo>
                    <a:pt x="896" y="556"/>
                  </a:lnTo>
                  <a:lnTo>
                    <a:pt x="890" y="550"/>
                  </a:lnTo>
                  <a:lnTo>
                    <a:pt x="878" y="544"/>
                  </a:lnTo>
                  <a:lnTo>
                    <a:pt x="860" y="544"/>
                  </a:lnTo>
                  <a:lnTo>
                    <a:pt x="890" y="540"/>
                  </a:lnTo>
                  <a:lnTo>
                    <a:pt x="918" y="536"/>
                  </a:lnTo>
                  <a:lnTo>
                    <a:pt x="946" y="528"/>
                  </a:lnTo>
                  <a:lnTo>
                    <a:pt x="954" y="534"/>
                  </a:lnTo>
                  <a:lnTo>
                    <a:pt x="954" y="540"/>
                  </a:lnTo>
                  <a:lnTo>
                    <a:pt x="948" y="546"/>
                  </a:lnTo>
                  <a:lnTo>
                    <a:pt x="942" y="554"/>
                  </a:lnTo>
                  <a:lnTo>
                    <a:pt x="936" y="562"/>
                  </a:lnTo>
                  <a:lnTo>
                    <a:pt x="934" y="570"/>
                  </a:lnTo>
                  <a:lnTo>
                    <a:pt x="934" y="574"/>
                  </a:lnTo>
                  <a:lnTo>
                    <a:pt x="936" y="578"/>
                  </a:lnTo>
                  <a:lnTo>
                    <a:pt x="938" y="578"/>
                  </a:lnTo>
                  <a:lnTo>
                    <a:pt x="940" y="578"/>
                  </a:lnTo>
                  <a:lnTo>
                    <a:pt x="944" y="578"/>
                  </a:lnTo>
                  <a:lnTo>
                    <a:pt x="948" y="576"/>
                  </a:lnTo>
                  <a:lnTo>
                    <a:pt x="950" y="574"/>
                  </a:lnTo>
                  <a:lnTo>
                    <a:pt x="954" y="572"/>
                  </a:lnTo>
                  <a:lnTo>
                    <a:pt x="956" y="570"/>
                  </a:lnTo>
                  <a:lnTo>
                    <a:pt x="958" y="570"/>
                  </a:lnTo>
                  <a:lnTo>
                    <a:pt x="966" y="570"/>
                  </a:lnTo>
                  <a:lnTo>
                    <a:pt x="972" y="570"/>
                  </a:lnTo>
                  <a:lnTo>
                    <a:pt x="976" y="572"/>
                  </a:lnTo>
                  <a:lnTo>
                    <a:pt x="982" y="576"/>
                  </a:lnTo>
                  <a:lnTo>
                    <a:pt x="984" y="576"/>
                  </a:lnTo>
                  <a:lnTo>
                    <a:pt x="986" y="580"/>
                  </a:lnTo>
                  <a:lnTo>
                    <a:pt x="988" y="582"/>
                  </a:lnTo>
                  <a:lnTo>
                    <a:pt x="992" y="584"/>
                  </a:lnTo>
                  <a:lnTo>
                    <a:pt x="1000" y="584"/>
                  </a:lnTo>
                  <a:lnTo>
                    <a:pt x="1006" y="584"/>
                  </a:lnTo>
                  <a:lnTo>
                    <a:pt x="1012" y="584"/>
                  </a:lnTo>
                  <a:lnTo>
                    <a:pt x="1010" y="572"/>
                  </a:lnTo>
                  <a:lnTo>
                    <a:pt x="1006" y="558"/>
                  </a:lnTo>
                  <a:lnTo>
                    <a:pt x="998" y="548"/>
                  </a:lnTo>
                  <a:lnTo>
                    <a:pt x="994" y="546"/>
                  </a:lnTo>
                  <a:lnTo>
                    <a:pt x="988" y="542"/>
                  </a:lnTo>
                  <a:lnTo>
                    <a:pt x="984" y="540"/>
                  </a:lnTo>
                  <a:lnTo>
                    <a:pt x="982" y="534"/>
                  </a:lnTo>
                  <a:lnTo>
                    <a:pt x="980" y="530"/>
                  </a:lnTo>
                  <a:lnTo>
                    <a:pt x="978" y="524"/>
                  </a:lnTo>
                  <a:lnTo>
                    <a:pt x="976" y="518"/>
                  </a:lnTo>
                  <a:lnTo>
                    <a:pt x="974" y="514"/>
                  </a:lnTo>
                  <a:lnTo>
                    <a:pt x="970" y="510"/>
                  </a:lnTo>
                  <a:lnTo>
                    <a:pt x="966" y="508"/>
                  </a:lnTo>
                  <a:lnTo>
                    <a:pt x="962" y="506"/>
                  </a:lnTo>
                  <a:lnTo>
                    <a:pt x="952" y="502"/>
                  </a:lnTo>
                  <a:lnTo>
                    <a:pt x="944" y="496"/>
                  </a:lnTo>
                  <a:lnTo>
                    <a:pt x="936" y="492"/>
                  </a:lnTo>
                  <a:lnTo>
                    <a:pt x="934" y="490"/>
                  </a:lnTo>
                  <a:lnTo>
                    <a:pt x="932" y="488"/>
                  </a:lnTo>
                  <a:lnTo>
                    <a:pt x="922" y="480"/>
                  </a:lnTo>
                  <a:lnTo>
                    <a:pt x="914" y="472"/>
                  </a:lnTo>
                  <a:lnTo>
                    <a:pt x="906" y="462"/>
                  </a:lnTo>
                  <a:lnTo>
                    <a:pt x="896" y="444"/>
                  </a:lnTo>
                  <a:lnTo>
                    <a:pt x="888" y="422"/>
                  </a:lnTo>
                  <a:lnTo>
                    <a:pt x="880" y="404"/>
                  </a:lnTo>
                  <a:lnTo>
                    <a:pt x="876" y="410"/>
                  </a:lnTo>
                  <a:lnTo>
                    <a:pt x="874" y="414"/>
                  </a:lnTo>
                  <a:lnTo>
                    <a:pt x="870" y="416"/>
                  </a:lnTo>
                  <a:lnTo>
                    <a:pt x="868" y="420"/>
                  </a:lnTo>
                  <a:lnTo>
                    <a:pt x="866" y="426"/>
                  </a:lnTo>
                  <a:lnTo>
                    <a:pt x="866" y="432"/>
                  </a:lnTo>
                  <a:lnTo>
                    <a:pt x="860" y="434"/>
                  </a:lnTo>
                  <a:lnTo>
                    <a:pt x="852" y="434"/>
                  </a:lnTo>
                  <a:lnTo>
                    <a:pt x="846" y="434"/>
                  </a:lnTo>
                  <a:lnTo>
                    <a:pt x="840" y="432"/>
                  </a:lnTo>
                  <a:lnTo>
                    <a:pt x="838" y="416"/>
                  </a:lnTo>
                  <a:lnTo>
                    <a:pt x="830" y="404"/>
                  </a:lnTo>
                  <a:lnTo>
                    <a:pt x="818" y="396"/>
                  </a:lnTo>
                  <a:lnTo>
                    <a:pt x="804" y="394"/>
                  </a:lnTo>
                  <a:lnTo>
                    <a:pt x="790" y="396"/>
                  </a:lnTo>
                  <a:lnTo>
                    <a:pt x="778" y="402"/>
                  </a:lnTo>
                  <a:lnTo>
                    <a:pt x="770" y="412"/>
                  </a:lnTo>
                  <a:lnTo>
                    <a:pt x="770" y="428"/>
                  </a:lnTo>
                  <a:lnTo>
                    <a:pt x="784" y="432"/>
                  </a:lnTo>
                  <a:lnTo>
                    <a:pt x="792" y="442"/>
                  </a:lnTo>
                  <a:lnTo>
                    <a:pt x="794" y="454"/>
                  </a:lnTo>
                  <a:lnTo>
                    <a:pt x="790" y="466"/>
                  </a:lnTo>
                  <a:lnTo>
                    <a:pt x="782" y="478"/>
                  </a:lnTo>
                  <a:lnTo>
                    <a:pt x="770" y="484"/>
                  </a:lnTo>
                  <a:lnTo>
                    <a:pt x="770" y="508"/>
                  </a:lnTo>
                  <a:lnTo>
                    <a:pt x="768" y="532"/>
                  </a:lnTo>
                  <a:lnTo>
                    <a:pt x="756" y="532"/>
                  </a:lnTo>
                  <a:lnTo>
                    <a:pt x="740" y="524"/>
                  </a:lnTo>
                  <a:lnTo>
                    <a:pt x="720" y="512"/>
                  </a:lnTo>
                  <a:lnTo>
                    <a:pt x="700" y="496"/>
                  </a:lnTo>
                  <a:lnTo>
                    <a:pt x="680" y="478"/>
                  </a:lnTo>
                  <a:lnTo>
                    <a:pt x="662" y="460"/>
                  </a:lnTo>
                  <a:lnTo>
                    <a:pt x="646" y="444"/>
                  </a:lnTo>
                  <a:lnTo>
                    <a:pt x="636" y="434"/>
                  </a:lnTo>
                  <a:lnTo>
                    <a:pt x="622" y="422"/>
                  </a:lnTo>
                  <a:lnTo>
                    <a:pt x="614" y="414"/>
                  </a:lnTo>
                  <a:lnTo>
                    <a:pt x="610" y="408"/>
                  </a:lnTo>
                  <a:lnTo>
                    <a:pt x="612" y="402"/>
                  </a:lnTo>
                  <a:lnTo>
                    <a:pt x="620" y="392"/>
                  </a:lnTo>
                  <a:lnTo>
                    <a:pt x="634" y="378"/>
                  </a:lnTo>
                  <a:lnTo>
                    <a:pt x="646" y="368"/>
                  </a:lnTo>
                  <a:lnTo>
                    <a:pt x="660" y="354"/>
                  </a:lnTo>
                  <a:lnTo>
                    <a:pt x="676" y="342"/>
                  </a:lnTo>
                  <a:lnTo>
                    <a:pt x="690" y="336"/>
                  </a:lnTo>
                  <a:lnTo>
                    <a:pt x="690" y="352"/>
                  </a:lnTo>
                  <a:lnTo>
                    <a:pt x="696" y="362"/>
                  </a:lnTo>
                  <a:lnTo>
                    <a:pt x="704" y="368"/>
                  </a:lnTo>
                  <a:lnTo>
                    <a:pt x="718" y="368"/>
                  </a:lnTo>
                  <a:lnTo>
                    <a:pt x="732" y="362"/>
                  </a:lnTo>
                  <a:lnTo>
                    <a:pt x="714" y="344"/>
                  </a:lnTo>
                  <a:lnTo>
                    <a:pt x="700" y="322"/>
                  </a:lnTo>
                  <a:lnTo>
                    <a:pt x="716" y="320"/>
                  </a:lnTo>
                  <a:lnTo>
                    <a:pt x="724" y="316"/>
                  </a:lnTo>
                  <a:lnTo>
                    <a:pt x="730" y="306"/>
                  </a:lnTo>
                  <a:lnTo>
                    <a:pt x="730" y="296"/>
                  </a:lnTo>
                  <a:lnTo>
                    <a:pt x="730" y="284"/>
                  </a:lnTo>
                  <a:lnTo>
                    <a:pt x="730" y="270"/>
                  </a:lnTo>
                  <a:lnTo>
                    <a:pt x="732" y="258"/>
                  </a:lnTo>
                  <a:lnTo>
                    <a:pt x="726" y="254"/>
                  </a:lnTo>
                  <a:lnTo>
                    <a:pt x="722" y="250"/>
                  </a:lnTo>
                  <a:lnTo>
                    <a:pt x="718" y="248"/>
                  </a:lnTo>
                  <a:lnTo>
                    <a:pt x="714" y="244"/>
                  </a:lnTo>
                  <a:lnTo>
                    <a:pt x="736" y="240"/>
                  </a:lnTo>
                  <a:lnTo>
                    <a:pt x="756" y="236"/>
                  </a:lnTo>
                  <a:lnTo>
                    <a:pt x="778" y="234"/>
                  </a:lnTo>
                  <a:lnTo>
                    <a:pt x="778" y="248"/>
                  </a:lnTo>
                  <a:lnTo>
                    <a:pt x="784" y="258"/>
                  </a:lnTo>
                  <a:lnTo>
                    <a:pt x="792" y="266"/>
                  </a:lnTo>
                  <a:lnTo>
                    <a:pt x="802" y="272"/>
                  </a:lnTo>
                  <a:lnTo>
                    <a:pt x="812" y="282"/>
                  </a:lnTo>
                  <a:lnTo>
                    <a:pt x="820" y="292"/>
                  </a:lnTo>
                  <a:lnTo>
                    <a:pt x="824" y="304"/>
                  </a:lnTo>
                  <a:lnTo>
                    <a:pt x="824" y="322"/>
                  </a:lnTo>
                  <a:lnTo>
                    <a:pt x="806" y="324"/>
                  </a:lnTo>
                  <a:lnTo>
                    <a:pt x="788" y="330"/>
                  </a:lnTo>
                  <a:lnTo>
                    <a:pt x="774" y="340"/>
                  </a:lnTo>
                  <a:lnTo>
                    <a:pt x="788" y="350"/>
                  </a:lnTo>
                  <a:lnTo>
                    <a:pt x="808" y="362"/>
                  </a:lnTo>
                  <a:lnTo>
                    <a:pt x="828" y="372"/>
                  </a:lnTo>
                  <a:lnTo>
                    <a:pt x="848" y="378"/>
                  </a:lnTo>
                  <a:lnTo>
                    <a:pt x="866" y="376"/>
                  </a:lnTo>
                  <a:lnTo>
                    <a:pt x="860" y="374"/>
                  </a:lnTo>
                  <a:lnTo>
                    <a:pt x="852" y="370"/>
                  </a:lnTo>
                  <a:lnTo>
                    <a:pt x="844" y="368"/>
                  </a:lnTo>
                  <a:lnTo>
                    <a:pt x="856" y="370"/>
                  </a:lnTo>
                  <a:lnTo>
                    <a:pt x="868" y="368"/>
                  </a:lnTo>
                  <a:lnTo>
                    <a:pt x="880" y="368"/>
                  </a:lnTo>
                  <a:lnTo>
                    <a:pt x="880" y="358"/>
                  </a:lnTo>
                  <a:lnTo>
                    <a:pt x="876" y="350"/>
                  </a:lnTo>
                  <a:lnTo>
                    <a:pt x="872" y="342"/>
                  </a:lnTo>
                  <a:lnTo>
                    <a:pt x="892" y="346"/>
                  </a:lnTo>
                  <a:lnTo>
                    <a:pt x="912" y="340"/>
                  </a:lnTo>
                  <a:lnTo>
                    <a:pt x="904" y="318"/>
                  </a:lnTo>
                  <a:lnTo>
                    <a:pt x="896" y="306"/>
                  </a:lnTo>
                  <a:lnTo>
                    <a:pt x="886" y="298"/>
                  </a:lnTo>
                  <a:lnTo>
                    <a:pt x="874" y="290"/>
                  </a:lnTo>
                  <a:lnTo>
                    <a:pt x="856" y="280"/>
                  </a:lnTo>
                  <a:lnTo>
                    <a:pt x="844" y="272"/>
                  </a:lnTo>
                  <a:lnTo>
                    <a:pt x="836" y="262"/>
                  </a:lnTo>
                  <a:lnTo>
                    <a:pt x="828" y="256"/>
                  </a:lnTo>
                  <a:lnTo>
                    <a:pt x="816" y="250"/>
                  </a:lnTo>
                  <a:lnTo>
                    <a:pt x="798" y="248"/>
                  </a:lnTo>
                  <a:lnTo>
                    <a:pt x="794" y="228"/>
                  </a:lnTo>
                  <a:lnTo>
                    <a:pt x="784" y="216"/>
                  </a:lnTo>
                  <a:lnTo>
                    <a:pt x="770" y="208"/>
                  </a:lnTo>
                  <a:lnTo>
                    <a:pt x="752" y="202"/>
                  </a:lnTo>
                  <a:lnTo>
                    <a:pt x="732" y="200"/>
                  </a:lnTo>
                  <a:lnTo>
                    <a:pt x="712" y="198"/>
                  </a:lnTo>
                  <a:lnTo>
                    <a:pt x="694" y="196"/>
                  </a:lnTo>
                  <a:lnTo>
                    <a:pt x="678" y="192"/>
                  </a:lnTo>
                  <a:lnTo>
                    <a:pt x="696" y="194"/>
                  </a:lnTo>
                  <a:lnTo>
                    <a:pt x="716" y="194"/>
                  </a:lnTo>
                  <a:lnTo>
                    <a:pt x="734" y="188"/>
                  </a:lnTo>
                  <a:lnTo>
                    <a:pt x="748" y="178"/>
                  </a:lnTo>
                  <a:lnTo>
                    <a:pt x="728" y="170"/>
                  </a:lnTo>
                  <a:lnTo>
                    <a:pt x="708" y="164"/>
                  </a:lnTo>
                  <a:lnTo>
                    <a:pt x="688" y="160"/>
                  </a:lnTo>
                  <a:lnTo>
                    <a:pt x="702" y="158"/>
                  </a:lnTo>
                  <a:lnTo>
                    <a:pt x="718" y="156"/>
                  </a:lnTo>
                  <a:lnTo>
                    <a:pt x="730" y="150"/>
                  </a:lnTo>
                  <a:lnTo>
                    <a:pt x="738" y="138"/>
                  </a:lnTo>
                  <a:lnTo>
                    <a:pt x="750" y="142"/>
                  </a:lnTo>
                  <a:lnTo>
                    <a:pt x="764" y="144"/>
                  </a:lnTo>
                  <a:lnTo>
                    <a:pt x="778" y="146"/>
                  </a:lnTo>
                  <a:lnTo>
                    <a:pt x="780" y="128"/>
                  </a:lnTo>
                  <a:lnTo>
                    <a:pt x="788" y="112"/>
                  </a:lnTo>
                  <a:lnTo>
                    <a:pt x="802" y="98"/>
                  </a:lnTo>
                  <a:lnTo>
                    <a:pt x="818" y="88"/>
                  </a:lnTo>
                  <a:lnTo>
                    <a:pt x="834" y="78"/>
                  </a:lnTo>
                  <a:lnTo>
                    <a:pt x="854" y="68"/>
                  </a:lnTo>
                  <a:lnTo>
                    <a:pt x="868" y="62"/>
                  </a:lnTo>
                  <a:lnTo>
                    <a:pt x="882" y="66"/>
                  </a:lnTo>
                  <a:lnTo>
                    <a:pt x="894" y="74"/>
                  </a:lnTo>
                  <a:lnTo>
                    <a:pt x="908" y="90"/>
                  </a:lnTo>
                  <a:lnTo>
                    <a:pt x="880" y="92"/>
                  </a:lnTo>
                  <a:lnTo>
                    <a:pt x="858" y="96"/>
                  </a:lnTo>
                  <a:lnTo>
                    <a:pt x="842" y="102"/>
                  </a:lnTo>
                  <a:lnTo>
                    <a:pt x="834" y="112"/>
                  </a:lnTo>
                  <a:lnTo>
                    <a:pt x="832" y="120"/>
                  </a:lnTo>
                  <a:lnTo>
                    <a:pt x="838" y="130"/>
                  </a:lnTo>
                  <a:lnTo>
                    <a:pt x="856" y="136"/>
                  </a:lnTo>
                  <a:lnTo>
                    <a:pt x="884" y="142"/>
                  </a:lnTo>
                  <a:lnTo>
                    <a:pt x="904" y="144"/>
                  </a:lnTo>
                  <a:lnTo>
                    <a:pt x="922" y="148"/>
                  </a:lnTo>
                  <a:lnTo>
                    <a:pt x="940" y="156"/>
                  </a:lnTo>
                  <a:lnTo>
                    <a:pt x="954" y="170"/>
                  </a:lnTo>
                  <a:lnTo>
                    <a:pt x="960" y="182"/>
                  </a:lnTo>
                  <a:lnTo>
                    <a:pt x="964" y="196"/>
                  </a:lnTo>
                  <a:lnTo>
                    <a:pt x="968" y="208"/>
                  </a:lnTo>
                  <a:lnTo>
                    <a:pt x="972" y="220"/>
                  </a:lnTo>
                  <a:lnTo>
                    <a:pt x="978" y="228"/>
                  </a:lnTo>
                  <a:lnTo>
                    <a:pt x="988" y="234"/>
                  </a:lnTo>
                  <a:lnTo>
                    <a:pt x="1004" y="236"/>
                  </a:lnTo>
                  <a:lnTo>
                    <a:pt x="1010" y="246"/>
                  </a:lnTo>
                  <a:lnTo>
                    <a:pt x="1014" y="260"/>
                  </a:lnTo>
                  <a:lnTo>
                    <a:pt x="1018" y="272"/>
                  </a:lnTo>
                  <a:lnTo>
                    <a:pt x="1018" y="284"/>
                  </a:lnTo>
                  <a:lnTo>
                    <a:pt x="1014" y="294"/>
                  </a:lnTo>
                  <a:lnTo>
                    <a:pt x="1006" y="300"/>
                  </a:lnTo>
                  <a:lnTo>
                    <a:pt x="990" y="304"/>
                  </a:lnTo>
                  <a:lnTo>
                    <a:pt x="994" y="324"/>
                  </a:lnTo>
                  <a:lnTo>
                    <a:pt x="998" y="346"/>
                  </a:lnTo>
                  <a:lnTo>
                    <a:pt x="1004" y="368"/>
                  </a:lnTo>
                  <a:lnTo>
                    <a:pt x="1014" y="388"/>
                  </a:lnTo>
                  <a:lnTo>
                    <a:pt x="1026" y="406"/>
                  </a:lnTo>
                  <a:lnTo>
                    <a:pt x="1044" y="416"/>
                  </a:lnTo>
                  <a:lnTo>
                    <a:pt x="1064" y="418"/>
                  </a:lnTo>
                  <a:lnTo>
                    <a:pt x="1080" y="388"/>
                  </a:lnTo>
                  <a:lnTo>
                    <a:pt x="1094" y="360"/>
                  </a:lnTo>
                  <a:lnTo>
                    <a:pt x="1110" y="334"/>
                  </a:lnTo>
                  <a:lnTo>
                    <a:pt x="1132" y="312"/>
                  </a:lnTo>
                  <a:lnTo>
                    <a:pt x="1144" y="308"/>
                  </a:lnTo>
                  <a:lnTo>
                    <a:pt x="1154" y="308"/>
                  </a:lnTo>
                  <a:lnTo>
                    <a:pt x="1164" y="302"/>
                  </a:lnTo>
                  <a:lnTo>
                    <a:pt x="1172" y="292"/>
                  </a:lnTo>
                  <a:lnTo>
                    <a:pt x="1176" y="278"/>
                  </a:lnTo>
                  <a:lnTo>
                    <a:pt x="1184" y="268"/>
                  </a:lnTo>
                  <a:lnTo>
                    <a:pt x="1200" y="260"/>
                  </a:lnTo>
                  <a:lnTo>
                    <a:pt x="1216" y="258"/>
                  </a:lnTo>
                  <a:lnTo>
                    <a:pt x="1234" y="256"/>
                  </a:lnTo>
                  <a:lnTo>
                    <a:pt x="1250" y="252"/>
                  </a:lnTo>
                  <a:lnTo>
                    <a:pt x="1264" y="244"/>
                  </a:lnTo>
                  <a:lnTo>
                    <a:pt x="1254" y="230"/>
                  </a:lnTo>
                  <a:lnTo>
                    <a:pt x="1250" y="216"/>
                  </a:lnTo>
                  <a:lnTo>
                    <a:pt x="1252" y="202"/>
                  </a:lnTo>
                  <a:lnTo>
                    <a:pt x="1262" y="190"/>
                  </a:lnTo>
                  <a:lnTo>
                    <a:pt x="1276" y="182"/>
                  </a:lnTo>
                  <a:lnTo>
                    <a:pt x="1274" y="164"/>
                  </a:lnTo>
                  <a:lnTo>
                    <a:pt x="1270" y="142"/>
                  </a:lnTo>
                  <a:lnTo>
                    <a:pt x="1268" y="120"/>
                  </a:lnTo>
                  <a:lnTo>
                    <a:pt x="1266" y="98"/>
                  </a:lnTo>
                  <a:lnTo>
                    <a:pt x="1270" y="78"/>
                  </a:lnTo>
                  <a:lnTo>
                    <a:pt x="1280" y="64"/>
                  </a:lnTo>
                  <a:lnTo>
                    <a:pt x="1258" y="66"/>
                  </a:lnTo>
                  <a:lnTo>
                    <a:pt x="1236" y="68"/>
                  </a:lnTo>
                  <a:lnTo>
                    <a:pt x="1214" y="64"/>
                  </a:lnTo>
                  <a:close/>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 name="Freeform 19"/>
            <p:cNvSpPr>
              <a:spLocks noChangeArrowheads="1"/>
            </p:cNvSpPr>
            <p:nvPr/>
          </p:nvSpPr>
          <p:spPr bwMode="auto">
            <a:xfrm>
              <a:off x="0" y="0"/>
              <a:ext cx="1062" cy="1488"/>
            </a:xfrm>
            <a:custGeom>
              <a:avLst/>
              <a:gdLst>
                <a:gd name="T0" fmla="*/ 1166 w 1280"/>
                <a:gd name="T1" fmla="*/ 14 h 1782"/>
                <a:gd name="T2" fmla="*/ 1060 w 1280"/>
                <a:gd name="T3" fmla="*/ 40 h 1782"/>
                <a:gd name="T4" fmla="*/ 916 w 1280"/>
                <a:gd name="T5" fmla="*/ 14 h 1782"/>
                <a:gd name="T6" fmla="*/ 728 w 1280"/>
                <a:gd name="T7" fmla="*/ 64 h 1782"/>
                <a:gd name="T8" fmla="*/ 656 w 1280"/>
                <a:gd name="T9" fmla="*/ 102 h 1782"/>
                <a:gd name="T10" fmla="*/ 670 w 1280"/>
                <a:gd name="T11" fmla="*/ 148 h 1782"/>
                <a:gd name="T12" fmla="*/ 546 w 1280"/>
                <a:gd name="T13" fmla="*/ 90 h 1782"/>
                <a:gd name="T14" fmla="*/ 576 w 1280"/>
                <a:gd name="T15" fmla="*/ 124 h 1782"/>
                <a:gd name="T16" fmla="*/ 536 w 1280"/>
                <a:gd name="T17" fmla="*/ 136 h 1782"/>
                <a:gd name="T18" fmla="*/ 582 w 1280"/>
                <a:gd name="T19" fmla="*/ 172 h 1782"/>
                <a:gd name="T20" fmla="*/ 634 w 1280"/>
                <a:gd name="T21" fmla="*/ 180 h 1782"/>
                <a:gd name="T22" fmla="*/ 678 w 1280"/>
                <a:gd name="T23" fmla="*/ 250 h 1782"/>
                <a:gd name="T24" fmla="*/ 496 w 1280"/>
                <a:gd name="T25" fmla="*/ 284 h 1782"/>
                <a:gd name="T26" fmla="*/ 330 w 1280"/>
                <a:gd name="T27" fmla="*/ 266 h 1782"/>
                <a:gd name="T28" fmla="*/ 34 w 1280"/>
                <a:gd name="T29" fmla="*/ 256 h 1782"/>
                <a:gd name="T30" fmla="*/ 56 w 1280"/>
                <a:gd name="T31" fmla="*/ 358 h 1782"/>
                <a:gd name="T32" fmla="*/ 62 w 1280"/>
                <a:gd name="T33" fmla="*/ 432 h 1782"/>
                <a:gd name="T34" fmla="*/ 96 w 1280"/>
                <a:gd name="T35" fmla="*/ 438 h 1782"/>
                <a:gd name="T36" fmla="*/ 124 w 1280"/>
                <a:gd name="T37" fmla="*/ 392 h 1782"/>
                <a:gd name="T38" fmla="*/ 130 w 1280"/>
                <a:gd name="T39" fmla="*/ 408 h 1782"/>
                <a:gd name="T40" fmla="*/ 182 w 1280"/>
                <a:gd name="T41" fmla="*/ 412 h 1782"/>
                <a:gd name="T42" fmla="*/ 260 w 1280"/>
                <a:gd name="T43" fmla="*/ 464 h 1782"/>
                <a:gd name="T44" fmla="*/ 330 w 1280"/>
                <a:gd name="T45" fmla="*/ 546 h 1782"/>
                <a:gd name="T46" fmla="*/ 400 w 1280"/>
                <a:gd name="T47" fmla="*/ 718 h 1782"/>
                <a:gd name="T48" fmla="*/ 502 w 1280"/>
                <a:gd name="T49" fmla="*/ 830 h 1782"/>
                <a:gd name="T50" fmla="*/ 576 w 1280"/>
                <a:gd name="T51" fmla="*/ 944 h 1782"/>
                <a:gd name="T52" fmla="*/ 766 w 1280"/>
                <a:gd name="T53" fmla="*/ 1072 h 1782"/>
                <a:gd name="T54" fmla="*/ 850 w 1280"/>
                <a:gd name="T55" fmla="*/ 1406 h 1782"/>
                <a:gd name="T56" fmla="*/ 814 w 1280"/>
                <a:gd name="T57" fmla="*/ 1776 h 1782"/>
                <a:gd name="T58" fmla="*/ 864 w 1280"/>
                <a:gd name="T59" fmla="*/ 1652 h 1782"/>
                <a:gd name="T60" fmla="*/ 914 w 1280"/>
                <a:gd name="T61" fmla="*/ 1578 h 1782"/>
                <a:gd name="T62" fmla="*/ 1084 w 1280"/>
                <a:gd name="T63" fmla="*/ 1356 h 1782"/>
                <a:gd name="T64" fmla="*/ 1112 w 1280"/>
                <a:gd name="T65" fmla="*/ 1180 h 1782"/>
                <a:gd name="T66" fmla="*/ 996 w 1280"/>
                <a:gd name="T67" fmla="*/ 1106 h 1782"/>
                <a:gd name="T68" fmla="*/ 838 w 1280"/>
                <a:gd name="T69" fmla="*/ 1024 h 1782"/>
                <a:gd name="T70" fmla="*/ 694 w 1280"/>
                <a:gd name="T71" fmla="*/ 974 h 1782"/>
                <a:gd name="T72" fmla="*/ 598 w 1280"/>
                <a:gd name="T73" fmla="*/ 940 h 1782"/>
                <a:gd name="T74" fmla="*/ 656 w 1280"/>
                <a:gd name="T75" fmla="*/ 800 h 1782"/>
                <a:gd name="T76" fmla="*/ 760 w 1280"/>
                <a:gd name="T77" fmla="*/ 732 h 1782"/>
                <a:gd name="T78" fmla="*/ 870 w 1280"/>
                <a:gd name="T79" fmla="*/ 602 h 1782"/>
                <a:gd name="T80" fmla="*/ 862 w 1280"/>
                <a:gd name="T81" fmla="*/ 634 h 1782"/>
                <a:gd name="T82" fmla="*/ 896 w 1280"/>
                <a:gd name="T83" fmla="*/ 594 h 1782"/>
                <a:gd name="T84" fmla="*/ 946 w 1280"/>
                <a:gd name="T85" fmla="*/ 528 h 1782"/>
                <a:gd name="T86" fmla="*/ 948 w 1280"/>
                <a:gd name="T87" fmla="*/ 576 h 1782"/>
                <a:gd name="T88" fmla="*/ 992 w 1280"/>
                <a:gd name="T89" fmla="*/ 584 h 1782"/>
                <a:gd name="T90" fmla="*/ 978 w 1280"/>
                <a:gd name="T91" fmla="*/ 524 h 1782"/>
                <a:gd name="T92" fmla="*/ 914 w 1280"/>
                <a:gd name="T93" fmla="*/ 472 h 1782"/>
                <a:gd name="T94" fmla="*/ 852 w 1280"/>
                <a:gd name="T95" fmla="*/ 434 h 1782"/>
                <a:gd name="T96" fmla="*/ 792 w 1280"/>
                <a:gd name="T97" fmla="*/ 442 h 1782"/>
                <a:gd name="T98" fmla="*/ 662 w 1280"/>
                <a:gd name="T99" fmla="*/ 460 h 1782"/>
                <a:gd name="T100" fmla="*/ 690 w 1280"/>
                <a:gd name="T101" fmla="*/ 336 h 1782"/>
                <a:gd name="T102" fmla="*/ 730 w 1280"/>
                <a:gd name="T103" fmla="*/ 284 h 1782"/>
                <a:gd name="T104" fmla="*/ 792 w 1280"/>
                <a:gd name="T105" fmla="*/ 266 h 1782"/>
                <a:gd name="T106" fmla="*/ 848 w 1280"/>
                <a:gd name="T107" fmla="*/ 378 h 1782"/>
                <a:gd name="T108" fmla="*/ 912 w 1280"/>
                <a:gd name="T109" fmla="*/ 340 h 1782"/>
                <a:gd name="T110" fmla="*/ 784 w 1280"/>
                <a:gd name="T111" fmla="*/ 216 h 1782"/>
                <a:gd name="T112" fmla="*/ 708 w 1280"/>
                <a:gd name="T113" fmla="*/ 164 h 1782"/>
                <a:gd name="T114" fmla="*/ 818 w 1280"/>
                <a:gd name="T115" fmla="*/ 88 h 1782"/>
                <a:gd name="T116" fmla="*/ 838 w 1280"/>
                <a:gd name="T117" fmla="*/ 130 h 1782"/>
                <a:gd name="T118" fmla="*/ 988 w 1280"/>
                <a:gd name="T119" fmla="*/ 234 h 1782"/>
                <a:gd name="T120" fmla="*/ 1014 w 1280"/>
                <a:gd name="T121" fmla="*/ 388 h 1782"/>
                <a:gd name="T122" fmla="*/ 1176 w 1280"/>
                <a:gd name="T123" fmla="*/ 278 h 1782"/>
                <a:gd name="T124" fmla="*/ 1274 w 1280"/>
                <a:gd name="T125" fmla="*/ 164 h 1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80" h="1782">
                  <a:moveTo>
                    <a:pt x="1214" y="64"/>
                  </a:moveTo>
                  <a:lnTo>
                    <a:pt x="1230" y="60"/>
                  </a:lnTo>
                  <a:lnTo>
                    <a:pt x="1244" y="54"/>
                  </a:lnTo>
                  <a:lnTo>
                    <a:pt x="1254" y="44"/>
                  </a:lnTo>
                  <a:lnTo>
                    <a:pt x="1256" y="30"/>
                  </a:lnTo>
                  <a:lnTo>
                    <a:pt x="1250" y="12"/>
                  </a:lnTo>
                  <a:lnTo>
                    <a:pt x="1238" y="22"/>
                  </a:lnTo>
                  <a:lnTo>
                    <a:pt x="1226" y="24"/>
                  </a:lnTo>
                  <a:lnTo>
                    <a:pt x="1212" y="20"/>
                  </a:lnTo>
                  <a:lnTo>
                    <a:pt x="1198" y="16"/>
                  </a:lnTo>
                  <a:lnTo>
                    <a:pt x="1184" y="14"/>
                  </a:lnTo>
                  <a:lnTo>
                    <a:pt x="1166" y="14"/>
                  </a:lnTo>
                  <a:lnTo>
                    <a:pt x="1146" y="16"/>
                  </a:lnTo>
                  <a:lnTo>
                    <a:pt x="1130" y="18"/>
                  </a:lnTo>
                  <a:lnTo>
                    <a:pt x="1116" y="16"/>
                  </a:lnTo>
                  <a:lnTo>
                    <a:pt x="1100" y="16"/>
                  </a:lnTo>
                  <a:lnTo>
                    <a:pt x="1086" y="14"/>
                  </a:lnTo>
                  <a:lnTo>
                    <a:pt x="1074" y="18"/>
                  </a:lnTo>
                  <a:lnTo>
                    <a:pt x="1070" y="20"/>
                  </a:lnTo>
                  <a:lnTo>
                    <a:pt x="1066" y="24"/>
                  </a:lnTo>
                  <a:lnTo>
                    <a:pt x="1064" y="30"/>
                  </a:lnTo>
                  <a:lnTo>
                    <a:pt x="1062" y="34"/>
                  </a:lnTo>
                  <a:lnTo>
                    <a:pt x="1060" y="38"/>
                  </a:lnTo>
                  <a:lnTo>
                    <a:pt x="1060" y="40"/>
                  </a:lnTo>
                  <a:lnTo>
                    <a:pt x="1036" y="44"/>
                  </a:lnTo>
                  <a:lnTo>
                    <a:pt x="1012" y="44"/>
                  </a:lnTo>
                  <a:lnTo>
                    <a:pt x="986" y="46"/>
                  </a:lnTo>
                  <a:lnTo>
                    <a:pt x="960" y="50"/>
                  </a:lnTo>
                  <a:lnTo>
                    <a:pt x="936" y="58"/>
                  </a:lnTo>
                  <a:lnTo>
                    <a:pt x="912" y="62"/>
                  </a:lnTo>
                  <a:lnTo>
                    <a:pt x="884" y="62"/>
                  </a:lnTo>
                  <a:lnTo>
                    <a:pt x="886" y="48"/>
                  </a:lnTo>
                  <a:lnTo>
                    <a:pt x="894" y="38"/>
                  </a:lnTo>
                  <a:lnTo>
                    <a:pt x="902" y="30"/>
                  </a:lnTo>
                  <a:lnTo>
                    <a:pt x="910" y="22"/>
                  </a:lnTo>
                  <a:lnTo>
                    <a:pt x="916" y="14"/>
                  </a:lnTo>
                  <a:lnTo>
                    <a:pt x="916" y="0"/>
                  </a:lnTo>
                  <a:lnTo>
                    <a:pt x="882" y="0"/>
                  </a:lnTo>
                  <a:lnTo>
                    <a:pt x="844" y="6"/>
                  </a:lnTo>
                  <a:lnTo>
                    <a:pt x="810" y="12"/>
                  </a:lnTo>
                  <a:lnTo>
                    <a:pt x="790" y="16"/>
                  </a:lnTo>
                  <a:lnTo>
                    <a:pt x="766" y="18"/>
                  </a:lnTo>
                  <a:lnTo>
                    <a:pt x="738" y="20"/>
                  </a:lnTo>
                  <a:lnTo>
                    <a:pt x="712" y="26"/>
                  </a:lnTo>
                  <a:lnTo>
                    <a:pt x="690" y="34"/>
                  </a:lnTo>
                  <a:lnTo>
                    <a:pt x="676" y="46"/>
                  </a:lnTo>
                  <a:lnTo>
                    <a:pt x="700" y="56"/>
                  </a:lnTo>
                  <a:lnTo>
                    <a:pt x="728" y="64"/>
                  </a:lnTo>
                  <a:lnTo>
                    <a:pt x="754" y="68"/>
                  </a:lnTo>
                  <a:lnTo>
                    <a:pt x="728" y="68"/>
                  </a:lnTo>
                  <a:lnTo>
                    <a:pt x="702" y="70"/>
                  </a:lnTo>
                  <a:lnTo>
                    <a:pt x="676" y="68"/>
                  </a:lnTo>
                  <a:lnTo>
                    <a:pt x="658" y="64"/>
                  </a:lnTo>
                  <a:lnTo>
                    <a:pt x="642" y="58"/>
                  </a:lnTo>
                  <a:lnTo>
                    <a:pt x="624" y="54"/>
                  </a:lnTo>
                  <a:lnTo>
                    <a:pt x="602" y="54"/>
                  </a:lnTo>
                  <a:lnTo>
                    <a:pt x="614" y="78"/>
                  </a:lnTo>
                  <a:lnTo>
                    <a:pt x="626" y="92"/>
                  </a:lnTo>
                  <a:lnTo>
                    <a:pt x="640" y="100"/>
                  </a:lnTo>
                  <a:lnTo>
                    <a:pt x="656" y="102"/>
                  </a:lnTo>
                  <a:lnTo>
                    <a:pt x="676" y="102"/>
                  </a:lnTo>
                  <a:lnTo>
                    <a:pt x="698" y="102"/>
                  </a:lnTo>
                  <a:lnTo>
                    <a:pt x="692" y="106"/>
                  </a:lnTo>
                  <a:lnTo>
                    <a:pt x="686" y="112"/>
                  </a:lnTo>
                  <a:lnTo>
                    <a:pt x="682" y="118"/>
                  </a:lnTo>
                  <a:lnTo>
                    <a:pt x="676" y="124"/>
                  </a:lnTo>
                  <a:lnTo>
                    <a:pt x="672" y="128"/>
                  </a:lnTo>
                  <a:lnTo>
                    <a:pt x="676" y="132"/>
                  </a:lnTo>
                  <a:lnTo>
                    <a:pt x="680" y="138"/>
                  </a:lnTo>
                  <a:lnTo>
                    <a:pt x="684" y="142"/>
                  </a:lnTo>
                  <a:lnTo>
                    <a:pt x="688" y="146"/>
                  </a:lnTo>
                  <a:lnTo>
                    <a:pt x="670" y="148"/>
                  </a:lnTo>
                  <a:lnTo>
                    <a:pt x="656" y="144"/>
                  </a:lnTo>
                  <a:lnTo>
                    <a:pt x="644" y="134"/>
                  </a:lnTo>
                  <a:lnTo>
                    <a:pt x="634" y="124"/>
                  </a:lnTo>
                  <a:lnTo>
                    <a:pt x="624" y="112"/>
                  </a:lnTo>
                  <a:lnTo>
                    <a:pt x="612" y="104"/>
                  </a:lnTo>
                  <a:lnTo>
                    <a:pt x="598" y="100"/>
                  </a:lnTo>
                  <a:lnTo>
                    <a:pt x="576" y="104"/>
                  </a:lnTo>
                  <a:lnTo>
                    <a:pt x="580" y="108"/>
                  </a:lnTo>
                  <a:lnTo>
                    <a:pt x="584" y="114"/>
                  </a:lnTo>
                  <a:lnTo>
                    <a:pt x="572" y="104"/>
                  </a:lnTo>
                  <a:lnTo>
                    <a:pt x="560" y="96"/>
                  </a:lnTo>
                  <a:lnTo>
                    <a:pt x="546" y="90"/>
                  </a:lnTo>
                  <a:lnTo>
                    <a:pt x="532" y="88"/>
                  </a:lnTo>
                  <a:lnTo>
                    <a:pt x="518" y="94"/>
                  </a:lnTo>
                  <a:lnTo>
                    <a:pt x="530" y="100"/>
                  </a:lnTo>
                  <a:lnTo>
                    <a:pt x="538" y="104"/>
                  </a:lnTo>
                  <a:lnTo>
                    <a:pt x="552" y="106"/>
                  </a:lnTo>
                  <a:lnTo>
                    <a:pt x="558" y="106"/>
                  </a:lnTo>
                  <a:lnTo>
                    <a:pt x="562" y="108"/>
                  </a:lnTo>
                  <a:lnTo>
                    <a:pt x="566" y="110"/>
                  </a:lnTo>
                  <a:lnTo>
                    <a:pt x="570" y="116"/>
                  </a:lnTo>
                  <a:lnTo>
                    <a:pt x="574" y="118"/>
                  </a:lnTo>
                  <a:lnTo>
                    <a:pt x="576" y="120"/>
                  </a:lnTo>
                  <a:lnTo>
                    <a:pt x="576" y="124"/>
                  </a:lnTo>
                  <a:lnTo>
                    <a:pt x="576" y="126"/>
                  </a:lnTo>
                  <a:lnTo>
                    <a:pt x="574" y="130"/>
                  </a:lnTo>
                  <a:lnTo>
                    <a:pt x="570" y="134"/>
                  </a:lnTo>
                  <a:lnTo>
                    <a:pt x="568" y="136"/>
                  </a:lnTo>
                  <a:lnTo>
                    <a:pt x="566" y="138"/>
                  </a:lnTo>
                  <a:lnTo>
                    <a:pt x="562" y="138"/>
                  </a:lnTo>
                  <a:lnTo>
                    <a:pt x="556" y="138"/>
                  </a:lnTo>
                  <a:lnTo>
                    <a:pt x="552" y="136"/>
                  </a:lnTo>
                  <a:lnTo>
                    <a:pt x="546" y="134"/>
                  </a:lnTo>
                  <a:lnTo>
                    <a:pt x="540" y="132"/>
                  </a:lnTo>
                  <a:lnTo>
                    <a:pt x="536" y="132"/>
                  </a:lnTo>
                  <a:lnTo>
                    <a:pt x="536" y="136"/>
                  </a:lnTo>
                  <a:lnTo>
                    <a:pt x="536" y="142"/>
                  </a:lnTo>
                  <a:lnTo>
                    <a:pt x="538" y="148"/>
                  </a:lnTo>
                  <a:lnTo>
                    <a:pt x="542" y="152"/>
                  </a:lnTo>
                  <a:lnTo>
                    <a:pt x="546" y="154"/>
                  </a:lnTo>
                  <a:lnTo>
                    <a:pt x="552" y="156"/>
                  </a:lnTo>
                  <a:lnTo>
                    <a:pt x="556" y="158"/>
                  </a:lnTo>
                  <a:lnTo>
                    <a:pt x="562" y="160"/>
                  </a:lnTo>
                  <a:lnTo>
                    <a:pt x="566" y="162"/>
                  </a:lnTo>
                  <a:lnTo>
                    <a:pt x="570" y="166"/>
                  </a:lnTo>
                  <a:lnTo>
                    <a:pt x="574" y="168"/>
                  </a:lnTo>
                  <a:lnTo>
                    <a:pt x="578" y="170"/>
                  </a:lnTo>
                  <a:lnTo>
                    <a:pt x="582" y="172"/>
                  </a:lnTo>
                  <a:lnTo>
                    <a:pt x="588" y="172"/>
                  </a:lnTo>
                  <a:lnTo>
                    <a:pt x="592" y="172"/>
                  </a:lnTo>
                  <a:lnTo>
                    <a:pt x="596" y="172"/>
                  </a:lnTo>
                  <a:lnTo>
                    <a:pt x="600" y="170"/>
                  </a:lnTo>
                  <a:lnTo>
                    <a:pt x="602" y="168"/>
                  </a:lnTo>
                  <a:lnTo>
                    <a:pt x="604" y="164"/>
                  </a:lnTo>
                  <a:lnTo>
                    <a:pt x="606" y="166"/>
                  </a:lnTo>
                  <a:lnTo>
                    <a:pt x="608" y="164"/>
                  </a:lnTo>
                  <a:lnTo>
                    <a:pt x="612" y="162"/>
                  </a:lnTo>
                  <a:lnTo>
                    <a:pt x="616" y="168"/>
                  </a:lnTo>
                  <a:lnTo>
                    <a:pt x="622" y="174"/>
                  </a:lnTo>
                  <a:lnTo>
                    <a:pt x="634" y="180"/>
                  </a:lnTo>
                  <a:lnTo>
                    <a:pt x="646" y="184"/>
                  </a:lnTo>
                  <a:lnTo>
                    <a:pt x="660" y="190"/>
                  </a:lnTo>
                  <a:lnTo>
                    <a:pt x="672" y="202"/>
                  </a:lnTo>
                  <a:lnTo>
                    <a:pt x="664" y="204"/>
                  </a:lnTo>
                  <a:lnTo>
                    <a:pt x="660" y="206"/>
                  </a:lnTo>
                  <a:lnTo>
                    <a:pt x="656" y="208"/>
                  </a:lnTo>
                  <a:lnTo>
                    <a:pt x="654" y="212"/>
                  </a:lnTo>
                  <a:lnTo>
                    <a:pt x="652" y="216"/>
                  </a:lnTo>
                  <a:lnTo>
                    <a:pt x="648" y="220"/>
                  </a:lnTo>
                  <a:lnTo>
                    <a:pt x="644" y="224"/>
                  </a:lnTo>
                  <a:lnTo>
                    <a:pt x="664" y="234"/>
                  </a:lnTo>
                  <a:lnTo>
                    <a:pt x="678" y="250"/>
                  </a:lnTo>
                  <a:lnTo>
                    <a:pt x="682" y="270"/>
                  </a:lnTo>
                  <a:lnTo>
                    <a:pt x="672" y="268"/>
                  </a:lnTo>
                  <a:lnTo>
                    <a:pt x="654" y="268"/>
                  </a:lnTo>
                  <a:lnTo>
                    <a:pt x="632" y="270"/>
                  </a:lnTo>
                  <a:lnTo>
                    <a:pt x="612" y="274"/>
                  </a:lnTo>
                  <a:lnTo>
                    <a:pt x="598" y="280"/>
                  </a:lnTo>
                  <a:lnTo>
                    <a:pt x="592" y="284"/>
                  </a:lnTo>
                  <a:lnTo>
                    <a:pt x="586" y="290"/>
                  </a:lnTo>
                  <a:lnTo>
                    <a:pt x="580" y="296"/>
                  </a:lnTo>
                  <a:lnTo>
                    <a:pt x="552" y="290"/>
                  </a:lnTo>
                  <a:lnTo>
                    <a:pt x="522" y="284"/>
                  </a:lnTo>
                  <a:lnTo>
                    <a:pt x="496" y="284"/>
                  </a:lnTo>
                  <a:lnTo>
                    <a:pt x="472" y="290"/>
                  </a:lnTo>
                  <a:lnTo>
                    <a:pt x="450" y="294"/>
                  </a:lnTo>
                  <a:lnTo>
                    <a:pt x="432" y="288"/>
                  </a:lnTo>
                  <a:lnTo>
                    <a:pt x="416" y="284"/>
                  </a:lnTo>
                  <a:lnTo>
                    <a:pt x="408" y="278"/>
                  </a:lnTo>
                  <a:lnTo>
                    <a:pt x="402" y="272"/>
                  </a:lnTo>
                  <a:lnTo>
                    <a:pt x="394" y="260"/>
                  </a:lnTo>
                  <a:lnTo>
                    <a:pt x="384" y="256"/>
                  </a:lnTo>
                  <a:lnTo>
                    <a:pt x="372" y="254"/>
                  </a:lnTo>
                  <a:lnTo>
                    <a:pt x="358" y="258"/>
                  </a:lnTo>
                  <a:lnTo>
                    <a:pt x="344" y="262"/>
                  </a:lnTo>
                  <a:lnTo>
                    <a:pt x="330" y="266"/>
                  </a:lnTo>
                  <a:lnTo>
                    <a:pt x="306" y="272"/>
                  </a:lnTo>
                  <a:lnTo>
                    <a:pt x="292" y="272"/>
                  </a:lnTo>
                  <a:lnTo>
                    <a:pt x="280" y="270"/>
                  </a:lnTo>
                  <a:lnTo>
                    <a:pt x="270" y="266"/>
                  </a:lnTo>
                  <a:lnTo>
                    <a:pt x="260" y="260"/>
                  </a:lnTo>
                  <a:lnTo>
                    <a:pt x="248" y="252"/>
                  </a:lnTo>
                  <a:lnTo>
                    <a:pt x="228" y="244"/>
                  </a:lnTo>
                  <a:lnTo>
                    <a:pt x="196" y="236"/>
                  </a:lnTo>
                  <a:lnTo>
                    <a:pt x="156" y="234"/>
                  </a:lnTo>
                  <a:lnTo>
                    <a:pt x="114" y="238"/>
                  </a:lnTo>
                  <a:lnTo>
                    <a:pt x="72" y="246"/>
                  </a:lnTo>
                  <a:lnTo>
                    <a:pt x="34" y="256"/>
                  </a:lnTo>
                  <a:lnTo>
                    <a:pt x="4" y="272"/>
                  </a:lnTo>
                  <a:lnTo>
                    <a:pt x="6" y="276"/>
                  </a:lnTo>
                  <a:lnTo>
                    <a:pt x="8" y="280"/>
                  </a:lnTo>
                  <a:lnTo>
                    <a:pt x="22" y="284"/>
                  </a:lnTo>
                  <a:lnTo>
                    <a:pt x="32" y="294"/>
                  </a:lnTo>
                  <a:lnTo>
                    <a:pt x="40" y="306"/>
                  </a:lnTo>
                  <a:lnTo>
                    <a:pt x="44" y="322"/>
                  </a:lnTo>
                  <a:lnTo>
                    <a:pt x="22" y="326"/>
                  </a:lnTo>
                  <a:lnTo>
                    <a:pt x="0" y="334"/>
                  </a:lnTo>
                  <a:lnTo>
                    <a:pt x="16" y="346"/>
                  </a:lnTo>
                  <a:lnTo>
                    <a:pt x="36" y="352"/>
                  </a:lnTo>
                  <a:lnTo>
                    <a:pt x="56" y="358"/>
                  </a:lnTo>
                  <a:lnTo>
                    <a:pt x="30" y="364"/>
                  </a:lnTo>
                  <a:lnTo>
                    <a:pt x="4" y="372"/>
                  </a:lnTo>
                  <a:lnTo>
                    <a:pt x="10" y="392"/>
                  </a:lnTo>
                  <a:lnTo>
                    <a:pt x="20" y="404"/>
                  </a:lnTo>
                  <a:lnTo>
                    <a:pt x="34" y="408"/>
                  </a:lnTo>
                  <a:lnTo>
                    <a:pt x="48" y="406"/>
                  </a:lnTo>
                  <a:lnTo>
                    <a:pt x="54" y="410"/>
                  </a:lnTo>
                  <a:lnTo>
                    <a:pt x="58" y="412"/>
                  </a:lnTo>
                  <a:lnTo>
                    <a:pt x="62" y="418"/>
                  </a:lnTo>
                  <a:lnTo>
                    <a:pt x="64" y="422"/>
                  </a:lnTo>
                  <a:lnTo>
                    <a:pt x="64" y="428"/>
                  </a:lnTo>
                  <a:lnTo>
                    <a:pt x="62" y="432"/>
                  </a:lnTo>
                  <a:lnTo>
                    <a:pt x="54" y="440"/>
                  </a:lnTo>
                  <a:lnTo>
                    <a:pt x="44" y="448"/>
                  </a:lnTo>
                  <a:lnTo>
                    <a:pt x="36" y="458"/>
                  </a:lnTo>
                  <a:lnTo>
                    <a:pt x="34" y="470"/>
                  </a:lnTo>
                  <a:lnTo>
                    <a:pt x="44" y="468"/>
                  </a:lnTo>
                  <a:lnTo>
                    <a:pt x="56" y="464"/>
                  </a:lnTo>
                  <a:lnTo>
                    <a:pt x="66" y="460"/>
                  </a:lnTo>
                  <a:lnTo>
                    <a:pt x="76" y="458"/>
                  </a:lnTo>
                  <a:lnTo>
                    <a:pt x="82" y="454"/>
                  </a:lnTo>
                  <a:lnTo>
                    <a:pt x="90" y="448"/>
                  </a:lnTo>
                  <a:lnTo>
                    <a:pt x="94" y="442"/>
                  </a:lnTo>
                  <a:lnTo>
                    <a:pt x="96" y="438"/>
                  </a:lnTo>
                  <a:lnTo>
                    <a:pt x="96" y="434"/>
                  </a:lnTo>
                  <a:lnTo>
                    <a:pt x="98" y="428"/>
                  </a:lnTo>
                  <a:lnTo>
                    <a:pt x="98" y="422"/>
                  </a:lnTo>
                  <a:lnTo>
                    <a:pt x="98" y="420"/>
                  </a:lnTo>
                  <a:lnTo>
                    <a:pt x="98" y="416"/>
                  </a:lnTo>
                  <a:lnTo>
                    <a:pt x="100" y="414"/>
                  </a:lnTo>
                  <a:lnTo>
                    <a:pt x="102" y="412"/>
                  </a:lnTo>
                  <a:lnTo>
                    <a:pt x="106" y="410"/>
                  </a:lnTo>
                  <a:lnTo>
                    <a:pt x="112" y="406"/>
                  </a:lnTo>
                  <a:lnTo>
                    <a:pt x="116" y="400"/>
                  </a:lnTo>
                  <a:lnTo>
                    <a:pt x="120" y="396"/>
                  </a:lnTo>
                  <a:lnTo>
                    <a:pt x="124" y="392"/>
                  </a:lnTo>
                  <a:lnTo>
                    <a:pt x="124" y="390"/>
                  </a:lnTo>
                  <a:lnTo>
                    <a:pt x="128" y="388"/>
                  </a:lnTo>
                  <a:lnTo>
                    <a:pt x="130" y="388"/>
                  </a:lnTo>
                  <a:lnTo>
                    <a:pt x="134" y="388"/>
                  </a:lnTo>
                  <a:lnTo>
                    <a:pt x="136" y="390"/>
                  </a:lnTo>
                  <a:lnTo>
                    <a:pt x="136" y="392"/>
                  </a:lnTo>
                  <a:lnTo>
                    <a:pt x="136" y="394"/>
                  </a:lnTo>
                  <a:lnTo>
                    <a:pt x="134" y="398"/>
                  </a:lnTo>
                  <a:lnTo>
                    <a:pt x="132" y="400"/>
                  </a:lnTo>
                  <a:lnTo>
                    <a:pt x="130" y="404"/>
                  </a:lnTo>
                  <a:lnTo>
                    <a:pt x="130" y="406"/>
                  </a:lnTo>
                  <a:lnTo>
                    <a:pt x="130" y="408"/>
                  </a:lnTo>
                  <a:lnTo>
                    <a:pt x="134" y="408"/>
                  </a:lnTo>
                  <a:lnTo>
                    <a:pt x="138" y="406"/>
                  </a:lnTo>
                  <a:lnTo>
                    <a:pt x="144" y="402"/>
                  </a:lnTo>
                  <a:lnTo>
                    <a:pt x="148" y="400"/>
                  </a:lnTo>
                  <a:lnTo>
                    <a:pt x="154" y="398"/>
                  </a:lnTo>
                  <a:lnTo>
                    <a:pt x="160" y="396"/>
                  </a:lnTo>
                  <a:lnTo>
                    <a:pt x="164" y="398"/>
                  </a:lnTo>
                  <a:lnTo>
                    <a:pt x="168" y="400"/>
                  </a:lnTo>
                  <a:lnTo>
                    <a:pt x="170" y="402"/>
                  </a:lnTo>
                  <a:lnTo>
                    <a:pt x="174" y="406"/>
                  </a:lnTo>
                  <a:lnTo>
                    <a:pt x="178" y="410"/>
                  </a:lnTo>
                  <a:lnTo>
                    <a:pt x="182" y="412"/>
                  </a:lnTo>
                  <a:lnTo>
                    <a:pt x="186" y="416"/>
                  </a:lnTo>
                  <a:lnTo>
                    <a:pt x="192" y="418"/>
                  </a:lnTo>
                  <a:lnTo>
                    <a:pt x="198" y="418"/>
                  </a:lnTo>
                  <a:lnTo>
                    <a:pt x="204" y="418"/>
                  </a:lnTo>
                  <a:lnTo>
                    <a:pt x="212" y="420"/>
                  </a:lnTo>
                  <a:lnTo>
                    <a:pt x="218" y="422"/>
                  </a:lnTo>
                  <a:lnTo>
                    <a:pt x="222" y="426"/>
                  </a:lnTo>
                  <a:lnTo>
                    <a:pt x="226" y="430"/>
                  </a:lnTo>
                  <a:lnTo>
                    <a:pt x="230" y="436"/>
                  </a:lnTo>
                  <a:lnTo>
                    <a:pt x="238" y="446"/>
                  </a:lnTo>
                  <a:lnTo>
                    <a:pt x="248" y="456"/>
                  </a:lnTo>
                  <a:lnTo>
                    <a:pt x="260" y="464"/>
                  </a:lnTo>
                  <a:lnTo>
                    <a:pt x="274" y="476"/>
                  </a:lnTo>
                  <a:lnTo>
                    <a:pt x="288" y="486"/>
                  </a:lnTo>
                  <a:lnTo>
                    <a:pt x="292" y="488"/>
                  </a:lnTo>
                  <a:lnTo>
                    <a:pt x="298" y="490"/>
                  </a:lnTo>
                  <a:lnTo>
                    <a:pt x="302" y="492"/>
                  </a:lnTo>
                  <a:lnTo>
                    <a:pt x="306" y="494"/>
                  </a:lnTo>
                  <a:lnTo>
                    <a:pt x="308" y="498"/>
                  </a:lnTo>
                  <a:lnTo>
                    <a:pt x="310" y="502"/>
                  </a:lnTo>
                  <a:lnTo>
                    <a:pt x="310" y="508"/>
                  </a:lnTo>
                  <a:lnTo>
                    <a:pt x="312" y="512"/>
                  </a:lnTo>
                  <a:lnTo>
                    <a:pt x="320" y="530"/>
                  </a:lnTo>
                  <a:lnTo>
                    <a:pt x="330" y="546"/>
                  </a:lnTo>
                  <a:lnTo>
                    <a:pt x="334" y="552"/>
                  </a:lnTo>
                  <a:lnTo>
                    <a:pt x="340" y="558"/>
                  </a:lnTo>
                  <a:lnTo>
                    <a:pt x="348" y="562"/>
                  </a:lnTo>
                  <a:lnTo>
                    <a:pt x="350" y="598"/>
                  </a:lnTo>
                  <a:lnTo>
                    <a:pt x="354" y="634"/>
                  </a:lnTo>
                  <a:lnTo>
                    <a:pt x="362" y="668"/>
                  </a:lnTo>
                  <a:lnTo>
                    <a:pt x="368" y="678"/>
                  </a:lnTo>
                  <a:lnTo>
                    <a:pt x="376" y="692"/>
                  </a:lnTo>
                  <a:lnTo>
                    <a:pt x="384" y="704"/>
                  </a:lnTo>
                  <a:lnTo>
                    <a:pt x="390" y="714"/>
                  </a:lnTo>
                  <a:lnTo>
                    <a:pt x="394" y="716"/>
                  </a:lnTo>
                  <a:lnTo>
                    <a:pt x="400" y="718"/>
                  </a:lnTo>
                  <a:lnTo>
                    <a:pt x="406" y="720"/>
                  </a:lnTo>
                  <a:lnTo>
                    <a:pt x="410" y="722"/>
                  </a:lnTo>
                  <a:lnTo>
                    <a:pt x="416" y="722"/>
                  </a:lnTo>
                  <a:lnTo>
                    <a:pt x="418" y="724"/>
                  </a:lnTo>
                  <a:lnTo>
                    <a:pt x="428" y="740"/>
                  </a:lnTo>
                  <a:lnTo>
                    <a:pt x="434" y="758"/>
                  </a:lnTo>
                  <a:lnTo>
                    <a:pt x="442" y="774"/>
                  </a:lnTo>
                  <a:lnTo>
                    <a:pt x="454" y="788"/>
                  </a:lnTo>
                  <a:lnTo>
                    <a:pt x="470" y="796"/>
                  </a:lnTo>
                  <a:lnTo>
                    <a:pt x="486" y="806"/>
                  </a:lnTo>
                  <a:lnTo>
                    <a:pt x="498" y="818"/>
                  </a:lnTo>
                  <a:lnTo>
                    <a:pt x="502" y="830"/>
                  </a:lnTo>
                  <a:lnTo>
                    <a:pt x="502" y="844"/>
                  </a:lnTo>
                  <a:lnTo>
                    <a:pt x="502" y="856"/>
                  </a:lnTo>
                  <a:lnTo>
                    <a:pt x="506" y="868"/>
                  </a:lnTo>
                  <a:lnTo>
                    <a:pt x="514" y="874"/>
                  </a:lnTo>
                  <a:lnTo>
                    <a:pt x="524" y="878"/>
                  </a:lnTo>
                  <a:lnTo>
                    <a:pt x="534" y="880"/>
                  </a:lnTo>
                  <a:lnTo>
                    <a:pt x="544" y="888"/>
                  </a:lnTo>
                  <a:lnTo>
                    <a:pt x="550" y="900"/>
                  </a:lnTo>
                  <a:lnTo>
                    <a:pt x="552" y="912"/>
                  </a:lnTo>
                  <a:lnTo>
                    <a:pt x="556" y="924"/>
                  </a:lnTo>
                  <a:lnTo>
                    <a:pt x="566" y="938"/>
                  </a:lnTo>
                  <a:lnTo>
                    <a:pt x="576" y="944"/>
                  </a:lnTo>
                  <a:lnTo>
                    <a:pt x="586" y="946"/>
                  </a:lnTo>
                  <a:lnTo>
                    <a:pt x="594" y="948"/>
                  </a:lnTo>
                  <a:lnTo>
                    <a:pt x="604" y="950"/>
                  </a:lnTo>
                  <a:lnTo>
                    <a:pt x="626" y="958"/>
                  </a:lnTo>
                  <a:lnTo>
                    <a:pt x="648" y="968"/>
                  </a:lnTo>
                  <a:lnTo>
                    <a:pt x="670" y="982"/>
                  </a:lnTo>
                  <a:lnTo>
                    <a:pt x="688" y="1000"/>
                  </a:lnTo>
                  <a:lnTo>
                    <a:pt x="702" y="1020"/>
                  </a:lnTo>
                  <a:lnTo>
                    <a:pt x="710" y="1046"/>
                  </a:lnTo>
                  <a:lnTo>
                    <a:pt x="738" y="1054"/>
                  </a:lnTo>
                  <a:lnTo>
                    <a:pt x="756" y="1062"/>
                  </a:lnTo>
                  <a:lnTo>
                    <a:pt x="766" y="1072"/>
                  </a:lnTo>
                  <a:lnTo>
                    <a:pt x="768" y="1084"/>
                  </a:lnTo>
                  <a:lnTo>
                    <a:pt x="766" y="1104"/>
                  </a:lnTo>
                  <a:lnTo>
                    <a:pt x="758" y="1130"/>
                  </a:lnTo>
                  <a:lnTo>
                    <a:pt x="754" y="1160"/>
                  </a:lnTo>
                  <a:lnTo>
                    <a:pt x="754" y="1184"/>
                  </a:lnTo>
                  <a:lnTo>
                    <a:pt x="760" y="1206"/>
                  </a:lnTo>
                  <a:lnTo>
                    <a:pt x="770" y="1226"/>
                  </a:lnTo>
                  <a:lnTo>
                    <a:pt x="784" y="1248"/>
                  </a:lnTo>
                  <a:lnTo>
                    <a:pt x="808" y="1288"/>
                  </a:lnTo>
                  <a:lnTo>
                    <a:pt x="828" y="1326"/>
                  </a:lnTo>
                  <a:lnTo>
                    <a:pt x="844" y="1364"/>
                  </a:lnTo>
                  <a:lnTo>
                    <a:pt x="850" y="1406"/>
                  </a:lnTo>
                  <a:lnTo>
                    <a:pt x="848" y="1444"/>
                  </a:lnTo>
                  <a:lnTo>
                    <a:pt x="840" y="1482"/>
                  </a:lnTo>
                  <a:lnTo>
                    <a:pt x="828" y="1518"/>
                  </a:lnTo>
                  <a:lnTo>
                    <a:pt x="820" y="1558"/>
                  </a:lnTo>
                  <a:lnTo>
                    <a:pt x="816" y="1598"/>
                  </a:lnTo>
                  <a:lnTo>
                    <a:pt x="814" y="1636"/>
                  </a:lnTo>
                  <a:lnTo>
                    <a:pt x="808" y="1660"/>
                  </a:lnTo>
                  <a:lnTo>
                    <a:pt x="800" y="1684"/>
                  </a:lnTo>
                  <a:lnTo>
                    <a:pt x="796" y="1708"/>
                  </a:lnTo>
                  <a:lnTo>
                    <a:pt x="796" y="1734"/>
                  </a:lnTo>
                  <a:lnTo>
                    <a:pt x="804" y="1762"/>
                  </a:lnTo>
                  <a:lnTo>
                    <a:pt x="814" y="1776"/>
                  </a:lnTo>
                  <a:lnTo>
                    <a:pt x="824" y="1782"/>
                  </a:lnTo>
                  <a:lnTo>
                    <a:pt x="836" y="1780"/>
                  </a:lnTo>
                  <a:lnTo>
                    <a:pt x="846" y="1772"/>
                  </a:lnTo>
                  <a:lnTo>
                    <a:pt x="854" y="1758"/>
                  </a:lnTo>
                  <a:lnTo>
                    <a:pt x="858" y="1740"/>
                  </a:lnTo>
                  <a:lnTo>
                    <a:pt x="860" y="1720"/>
                  </a:lnTo>
                  <a:lnTo>
                    <a:pt x="858" y="1704"/>
                  </a:lnTo>
                  <a:lnTo>
                    <a:pt x="852" y="1684"/>
                  </a:lnTo>
                  <a:lnTo>
                    <a:pt x="854" y="1662"/>
                  </a:lnTo>
                  <a:lnTo>
                    <a:pt x="856" y="1658"/>
                  </a:lnTo>
                  <a:lnTo>
                    <a:pt x="860" y="1654"/>
                  </a:lnTo>
                  <a:lnTo>
                    <a:pt x="864" y="1652"/>
                  </a:lnTo>
                  <a:lnTo>
                    <a:pt x="868" y="1650"/>
                  </a:lnTo>
                  <a:lnTo>
                    <a:pt x="872" y="1646"/>
                  </a:lnTo>
                  <a:lnTo>
                    <a:pt x="876" y="1642"/>
                  </a:lnTo>
                  <a:lnTo>
                    <a:pt x="876" y="1638"/>
                  </a:lnTo>
                  <a:lnTo>
                    <a:pt x="878" y="1632"/>
                  </a:lnTo>
                  <a:lnTo>
                    <a:pt x="878" y="1626"/>
                  </a:lnTo>
                  <a:lnTo>
                    <a:pt x="878" y="1620"/>
                  </a:lnTo>
                  <a:lnTo>
                    <a:pt x="878" y="1614"/>
                  </a:lnTo>
                  <a:lnTo>
                    <a:pt x="880" y="1610"/>
                  </a:lnTo>
                  <a:lnTo>
                    <a:pt x="888" y="1600"/>
                  </a:lnTo>
                  <a:lnTo>
                    <a:pt x="902" y="1588"/>
                  </a:lnTo>
                  <a:lnTo>
                    <a:pt x="914" y="1578"/>
                  </a:lnTo>
                  <a:lnTo>
                    <a:pt x="928" y="1566"/>
                  </a:lnTo>
                  <a:lnTo>
                    <a:pt x="936" y="1556"/>
                  </a:lnTo>
                  <a:lnTo>
                    <a:pt x="940" y="1542"/>
                  </a:lnTo>
                  <a:lnTo>
                    <a:pt x="936" y="1528"/>
                  </a:lnTo>
                  <a:lnTo>
                    <a:pt x="968" y="1512"/>
                  </a:lnTo>
                  <a:lnTo>
                    <a:pt x="994" y="1494"/>
                  </a:lnTo>
                  <a:lnTo>
                    <a:pt x="1012" y="1474"/>
                  </a:lnTo>
                  <a:lnTo>
                    <a:pt x="1028" y="1450"/>
                  </a:lnTo>
                  <a:lnTo>
                    <a:pt x="1042" y="1424"/>
                  </a:lnTo>
                  <a:lnTo>
                    <a:pt x="1056" y="1398"/>
                  </a:lnTo>
                  <a:lnTo>
                    <a:pt x="1070" y="1370"/>
                  </a:lnTo>
                  <a:lnTo>
                    <a:pt x="1084" y="1356"/>
                  </a:lnTo>
                  <a:lnTo>
                    <a:pt x="1100" y="1340"/>
                  </a:lnTo>
                  <a:lnTo>
                    <a:pt x="1112" y="1324"/>
                  </a:lnTo>
                  <a:lnTo>
                    <a:pt x="1114" y="1310"/>
                  </a:lnTo>
                  <a:lnTo>
                    <a:pt x="1114" y="1296"/>
                  </a:lnTo>
                  <a:lnTo>
                    <a:pt x="1116" y="1282"/>
                  </a:lnTo>
                  <a:lnTo>
                    <a:pt x="1124" y="1262"/>
                  </a:lnTo>
                  <a:lnTo>
                    <a:pt x="1136" y="1242"/>
                  </a:lnTo>
                  <a:lnTo>
                    <a:pt x="1144" y="1222"/>
                  </a:lnTo>
                  <a:lnTo>
                    <a:pt x="1144" y="1204"/>
                  </a:lnTo>
                  <a:lnTo>
                    <a:pt x="1136" y="1190"/>
                  </a:lnTo>
                  <a:lnTo>
                    <a:pt x="1126" y="1182"/>
                  </a:lnTo>
                  <a:lnTo>
                    <a:pt x="1112" y="1180"/>
                  </a:lnTo>
                  <a:lnTo>
                    <a:pt x="1098" y="1178"/>
                  </a:lnTo>
                  <a:lnTo>
                    <a:pt x="1082" y="1172"/>
                  </a:lnTo>
                  <a:lnTo>
                    <a:pt x="1070" y="1164"/>
                  </a:lnTo>
                  <a:lnTo>
                    <a:pt x="1060" y="1154"/>
                  </a:lnTo>
                  <a:lnTo>
                    <a:pt x="1050" y="1144"/>
                  </a:lnTo>
                  <a:lnTo>
                    <a:pt x="1042" y="1142"/>
                  </a:lnTo>
                  <a:lnTo>
                    <a:pt x="1032" y="1144"/>
                  </a:lnTo>
                  <a:lnTo>
                    <a:pt x="1022" y="1144"/>
                  </a:lnTo>
                  <a:lnTo>
                    <a:pt x="1014" y="1142"/>
                  </a:lnTo>
                  <a:lnTo>
                    <a:pt x="1008" y="1132"/>
                  </a:lnTo>
                  <a:lnTo>
                    <a:pt x="1004" y="1118"/>
                  </a:lnTo>
                  <a:lnTo>
                    <a:pt x="996" y="1106"/>
                  </a:lnTo>
                  <a:lnTo>
                    <a:pt x="982" y="1098"/>
                  </a:lnTo>
                  <a:lnTo>
                    <a:pt x="968" y="1092"/>
                  </a:lnTo>
                  <a:lnTo>
                    <a:pt x="954" y="1084"/>
                  </a:lnTo>
                  <a:lnTo>
                    <a:pt x="928" y="1068"/>
                  </a:lnTo>
                  <a:lnTo>
                    <a:pt x="902" y="1050"/>
                  </a:lnTo>
                  <a:lnTo>
                    <a:pt x="880" y="1034"/>
                  </a:lnTo>
                  <a:lnTo>
                    <a:pt x="858" y="1044"/>
                  </a:lnTo>
                  <a:lnTo>
                    <a:pt x="834" y="1046"/>
                  </a:lnTo>
                  <a:lnTo>
                    <a:pt x="836" y="1040"/>
                  </a:lnTo>
                  <a:lnTo>
                    <a:pt x="836" y="1034"/>
                  </a:lnTo>
                  <a:lnTo>
                    <a:pt x="836" y="1028"/>
                  </a:lnTo>
                  <a:lnTo>
                    <a:pt x="838" y="1024"/>
                  </a:lnTo>
                  <a:lnTo>
                    <a:pt x="822" y="1022"/>
                  </a:lnTo>
                  <a:lnTo>
                    <a:pt x="808" y="1024"/>
                  </a:lnTo>
                  <a:lnTo>
                    <a:pt x="796" y="1032"/>
                  </a:lnTo>
                  <a:lnTo>
                    <a:pt x="790" y="1044"/>
                  </a:lnTo>
                  <a:lnTo>
                    <a:pt x="790" y="1060"/>
                  </a:lnTo>
                  <a:lnTo>
                    <a:pt x="774" y="1054"/>
                  </a:lnTo>
                  <a:lnTo>
                    <a:pt x="760" y="1044"/>
                  </a:lnTo>
                  <a:lnTo>
                    <a:pt x="754" y="1028"/>
                  </a:lnTo>
                  <a:lnTo>
                    <a:pt x="734" y="1026"/>
                  </a:lnTo>
                  <a:lnTo>
                    <a:pt x="714" y="1012"/>
                  </a:lnTo>
                  <a:lnTo>
                    <a:pt x="700" y="994"/>
                  </a:lnTo>
                  <a:lnTo>
                    <a:pt x="694" y="974"/>
                  </a:lnTo>
                  <a:lnTo>
                    <a:pt x="690" y="974"/>
                  </a:lnTo>
                  <a:lnTo>
                    <a:pt x="684" y="972"/>
                  </a:lnTo>
                  <a:lnTo>
                    <a:pt x="678" y="972"/>
                  </a:lnTo>
                  <a:lnTo>
                    <a:pt x="672" y="972"/>
                  </a:lnTo>
                  <a:lnTo>
                    <a:pt x="674" y="952"/>
                  </a:lnTo>
                  <a:lnTo>
                    <a:pt x="676" y="934"/>
                  </a:lnTo>
                  <a:lnTo>
                    <a:pt x="672" y="914"/>
                  </a:lnTo>
                  <a:lnTo>
                    <a:pt x="662" y="928"/>
                  </a:lnTo>
                  <a:lnTo>
                    <a:pt x="648" y="936"/>
                  </a:lnTo>
                  <a:lnTo>
                    <a:pt x="632" y="940"/>
                  </a:lnTo>
                  <a:lnTo>
                    <a:pt x="616" y="940"/>
                  </a:lnTo>
                  <a:lnTo>
                    <a:pt x="598" y="940"/>
                  </a:lnTo>
                  <a:lnTo>
                    <a:pt x="604" y="924"/>
                  </a:lnTo>
                  <a:lnTo>
                    <a:pt x="604" y="908"/>
                  </a:lnTo>
                  <a:lnTo>
                    <a:pt x="598" y="896"/>
                  </a:lnTo>
                  <a:lnTo>
                    <a:pt x="592" y="884"/>
                  </a:lnTo>
                  <a:lnTo>
                    <a:pt x="584" y="872"/>
                  </a:lnTo>
                  <a:lnTo>
                    <a:pt x="580" y="860"/>
                  </a:lnTo>
                  <a:lnTo>
                    <a:pt x="582" y="844"/>
                  </a:lnTo>
                  <a:lnTo>
                    <a:pt x="590" y="826"/>
                  </a:lnTo>
                  <a:lnTo>
                    <a:pt x="604" y="810"/>
                  </a:lnTo>
                  <a:lnTo>
                    <a:pt x="620" y="802"/>
                  </a:lnTo>
                  <a:lnTo>
                    <a:pt x="638" y="798"/>
                  </a:lnTo>
                  <a:lnTo>
                    <a:pt x="656" y="800"/>
                  </a:lnTo>
                  <a:lnTo>
                    <a:pt x="676" y="804"/>
                  </a:lnTo>
                  <a:lnTo>
                    <a:pt x="694" y="808"/>
                  </a:lnTo>
                  <a:lnTo>
                    <a:pt x="694" y="822"/>
                  </a:lnTo>
                  <a:lnTo>
                    <a:pt x="698" y="834"/>
                  </a:lnTo>
                  <a:lnTo>
                    <a:pt x="706" y="840"/>
                  </a:lnTo>
                  <a:lnTo>
                    <a:pt x="716" y="842"/>
                  </a:lnTo>
                  <a:lnTo>
                    <a:pt x="732" y="838"/>
                  </a:lnTo>
                  <a:lnTo>
                    <a:pt x="732" y="810"/>
                  </a:lnTo>
                  <a:lnTo>
                    <a:pt x="734" y="782"/>
                  </a:lnTo>
                  <a:lnTo>
                    <a:pt x="742" y="756"/>
                  </a:lnTo>
                  <a:lnTo>
                    <a:pt x="750" y="744"/>
                  </a:lnTo>
                  <a:lnTo>
                    <a:pt x="760" y="732"/>
                  </a:lnTo>
                  <a:lnTo>
                    <a:pt x="768" y="720"/>
                  </a:lnTo>
                  <a:lnTo>
                    <a:pt x="774" y="708"/>
                  </a:lnTo>
                  <a:lnTo>
                    <a:pt x="776" y="692"/>
                  </a:lnTo>
                  <a:lnTo>
                    <a:pt x="790" y="688"/>
                  </a:lnTo>
                  <a:lnTo>
                    <a:pt x="798" y="682"/>
                  </a:lnTo>
                  <a:lnTo>
                    <a:pt x="800" y="672"/>
                  </a:lnTo>
                  <a:lnTo>
                    <a:pt x="804" y="660"/>
                  </a:lnTo>
                  <a:lnTo>
                    <a:pt x="810" y="648"/>
                  </a:lnTo>
                  <a:lnTo>
                    <a:pt x="828" y="632"/>
                  </a:lnTo>
                  <a:lnTo>
                    <a:pt x="848" y="618"/>
                  </a:lnTo>
                  <a:lnTo>
                    <a:pt x="868" y="604"/>
                  </a:lnTo>
                  <a:lnTo>
                    <a:pt x="870" y="602"/>
                  </a:lnTo>
                  <a:lnTo>
                    <a:pt x="874" y="598"/>
                  </a:lnTo>
                  <a:lnTo>
                    <a:pt x="880" y="602"/>
                  </a:lnTo>
                  <a:lnTo>
                    <a:pt x="886" y="604"/>
                  </a:lnTo>
                  <a:lnTo>
                    <a:pt x="890" y="606"/>
                  </a:lnTo>
                  <a:lnTo>
                    <a:pt x="888" y="606"/>
                  </a:lnTo>
                  <a:lnTo>
                    <a:pt x="890" y="608"/>
                  </a:lnTo>
                  <a:lnTo>
                    <a:pt x="894" y="612"/>
                  </a:lnTo>
                  <a:lnTo>
                    <a:pt x="888" y="614"/>
                  </a:lnTo>
                  <a:lnTo>
                    <a:pt x="880" y="618"/>
                  </a:lnTo>
                  <a:lnTo>
                    <a:pt x="872" y="622"/>
                  </a:lnTo>
                  <a:lnTo>
                    <a:pt x="864" y="628"/>
                  </a:lnTo>
                  <a:lnTo>
                    <a:pt x="862" y="634"/>
                  </a:lnTo>
                  <a:lnTo>
                    <a:pt x="864" y="640"/>
                  </a:lnTo>
                  <a:lnTo>
                    <a:pt x="878" y="646"/>
                  </a:lnTo>
                  <a:lnTo>
                    <a:pt x="886" y="638"/>
                  </a:lnTo>
                  <a:lnTo>
                    <a:pt x="898" y="628"/>
                  </a:lnTo>
                  <a:lnTo>
                    <a:pt x="912" y="616"/>
                  </a:lnTo>
                  <a:lnTo>
                    <a:pt x="922" y="604"/>
                  </a:lnTo>
                  <a:lnTo>
                    <a:pt x="930" y="592"/>
                  </a:lnTo>
                  <a:lnTo>
                    <a:pt x="930" y="582"/>
                  </a:lnTo>
                  <a:lnTo>
                    <a:pt x="922" y="586"/>
                  </a:lnTo>
                  <a:lnTo>
                    <a:pt x="914" y="592"/>
                  </a:lnTo>
                  <a:lnTo>
                    <a:pt x="906" y="594"/>
                  </a:lnTo>
                  <a:lnTo>
                    <a:pt x="896" y="594"/>
                  </a:lnTo>
                  <a:lnTo>
                    <a:pt x="892" y="592"/>
                  </a:lnTo>
                  <a:lnTo>
                    <a:pt x="890" y="588"/>
                  </a:lnTo>
                  <a:lnTo>
                    <a:pt x="886" y="586"/>
                  </a:lnTo>
                  <a:lnTo>
                    <a:pt x="894" y="574"/>
                  </a:lnTo>
                  <a:lnTo>
                    <a:pt x="896" y="566"/>
                  </a:lnTo>
                  <a:lnTo>
                    <a:pt x="896" y="556"/>
                  </a:lnTo>
                  <a:lnTo>
                    <a:pt x="890" y="550"/>
                  </a:lnTo>
                  <a:lnTo>
                    <a:pt x="878" y="544"/>
                  </a:lnTo>
                  <a:lnTo>
                    <a:pt x="860" y="544"/>
                  </a:lnTo>
                  <a:lnTo>
                    <a:pt x="890" y="540"/>
                  </a:lnTo>
                  <a:lnTo>
                    <a:pt x="918" y="536"/>
                  </a:lnTo>
                  <a:lnTo>
                    <a:pt x="946" y="528"/>
                  </a:lnTo>
                  <a:lnTo>
                    <a:pt x="954" y="534"/>
                  </a:lnTo>
                  <a:lnTo>
                    <a:pt x="954" y="540"/>
                  </a:lnTo>
                  <a:lnTo>
                    <a:pt x="948" y="546"/>
                  </a:lnTo>
                  <a:lnTo>
                    <a:pt x="942" y="554"/>
                  </a:lnTo>
                  <a:lnTo>
                    <a:pt x="936" y="562"/>
                  </a:lnTo>
                  <a:lnTo>
                    <a:pt x="934" y="570"/>
                  </a:lnTo>
                  <a:lnTo>
                    <a:pt x="934" y="574"/>
                  </a:lnTo>
                  <a:lnTo>
                    <a:pt x="936" y="578"/>
                  </a:lnTo>
                  <a:lnTo>
                    <a:pt x="938" y="578"/>
                  </a:lnTo>
                  <a:lnTo>
                    <a:pt x="940" y="578"/>
                  </a:lnTo>
                  <a:lnTo>
                    <a:pt x="944" y="578"/>
                  </a:lnTo>
                  <a:lnTo>
                    <a:pt x="948" y="576"/>
                  </a:lnTo>
                  <a:lnTo>
                    <a:pt x="950" y="574"/>
                  </a:lnTo>
                  <a:lnTo>
                    <a:pt x="954" y="572"/>
                  </a:lnTo>
                  <a:lnTo>
                    <a:pt x="956" y="570"/>
                  </a:lnTo>
                  <a:lnTo>
                    <a:pt x="958" y="570"/>
                  </a:lnTo>
                  <a:lnTo>
                    <a:pt x="966" y="570"/>
                  </a:lnTo>
                  <a:lnTo>
                    <a:pt x="972" y="570"/>
                  </a:lnTo>
                  <a:lnTo>
                    <a:pt x="976" y="572"/>
                  </a:lnTo>
                  <a:lnTo>
                    <a:pt x="982" y="576"/>
                  </a:lnTo>
                  <a:lnTo>
                    <a:pt x="984" y="576"/>
                  </a:lnTo>
                  <a:lnTo>
                    <a:pt x="986" y="580"/>
                  </a:lnTo>
                  <a:lnTo>
                    <a:pt x="988" y="582"/>
                  </a:lnTo>
                  <a:lnTo>
                    <a:pt x="992" y="584"/>
                  </a:lnTo>
                  <a:lnTo>
                    <a:pt x="1000" y="584"/>
                  </a:lnTo>
                  <a:lnTo>
                    <a:pt x="1006" y="584"/>
                  </a:lnTo>
                  <a:lnTo>
                    <a:pt x="1012" y="584"/>
                  </a:lnTo>
                  <a:lnTo>
                    <a:pt x="1010" y="572"/>
                  </a:lnTo>
                  <a:lnTo>
                    <a:pt x="1006" y="558"/>
                  </a:lnTo>
                  <a:lnTo>
                    <a:pt x="998" y="548"/>
                  </a:lnTo>
                  <a:lnTo>
                    <a:pt x="994" y="546"/>
                  </a:lnTo>
                  <a:lnTo>
                    <a:pt x="988" y="542"/>
                  </a:lnTo>
                  <a:lnTo>
                    <a:pt x="984" y="540"/>
                  </a:lnTo>
                  <a:lnTo>
                    <a:pt x="982" y="534"/>
                  </a:lnTo>
                  <a:lnTo>
                    <a:pt x="980" y="530"/>
                  </a:lnTo>
                  <a:lnTo>
                    <a:pt x="978" y="524"/>
                  </a:lnTo>
                  <a:lnTo>
                    <a:pt x="976" y="518"/>
                  </a:lnTo>
                  <a:lnTo>
                    <a:pt x="974" y="514"/>
                  </a:lnTo>
                  <a:lnTo>
                    <a:pt x="970" y="510"/>
                  </a:lnTo>
                  <a:lnTo>
                    <a:pt x="966" y="508"/>
                  </a:lnTo>
                  <a:lnTo>
                    <a:pt x="962" y="506"/>
                  </a:lnTo>
                  <a:lnTo>
                    <a:pt x="952" y="502"/>
                  </a:lnTo>
                  <a:lnTo>
                    <a:pt x="944" y="496"/>
                  </a:lnTo>
                  <a:lnTo>
                    <a:pt x="936" y="492"/>
                  </a:lnTo>
                  <a:lnTo>
                    <a:pt x="934" y="490"/>
                  </a:lnTo>
                  <a:lnTo>
                    <a:pt x="932" y="488"/>
                  </a:lnTo>
                  <a:lnTo>
                    <a:pt x="922" y="480"/>
                  </a:lnTo>
                  <a:lnTo>
                    <a:pt x="914" y="472"/>
                  </a:lnTo>
                  <a:lnTo>
                    <a:pt x="906" y="462"/>
                  </a:lnTo>
                  <a:lnTo>
                    <a:pt x="896" y="444"/>
                  </a:lnTo>
                  <a:lnTo>
                    <a:pt x="888" y="422"/>
                  </a:lnTo>
                  <a:lnTo>
                    <a:pt x="880" y="404"/>
                  </a:lnTo>
                  <a:lnTo>
                    <a:pt x="876" y="410"/>
                  </a:lnTo>
                  <a:lnTo>
                    <a:pt x="874" y="414"/>
                  </a:lnTo>
                  <a:lnTo>
                    <a:pt x="870" y="416"/>
                  </a:lnTo>
                  <a:lnTo>
                    <a:pt x="868" y="420"/>
                  </a:lnTo>
                  <a:lnTo>
                    <a:pt x="866" y="426"/>
                  </a:lnTo>
                  <a:lnTo>
                    <a:pt x="866" y="432"/>
                  </a:lnTo>
                  <a:lnTo>
                    <a:pt x="860" y="434"/>
                  </a:lnTo>
                  <a:lnTo>
                    <a:pt x="852" y="434"/>
                  </a:lnTo>
                  <a:lnTo>
                    <a:pt x="846" y="434"/>
                  </a:lnTo>
                  <a:lnTo>
                    <a:pt x="840" y="432"/>
                  </a:lnTo>
                  <a:lnTo>
                    <a:pt x="838" y="416"/>
                  </a:lnTo>
                  <a:lnTo>
                    <a:pt x="830" y="404"/>
                  </a:lnTo>
                  <a:lnTo>
                    <a:pt x="818" y="396"/>
                  </a:lnTo>
                  <a:lnTo>
                    <a:pt x="804" y="394"/>
                  </a:lnTo>
                  <a:lnTo>
                    <a:pt x="790" y="396"/>
                  </a:lnTo>
                  <a:lnTo>
                    <a:pt x="778" y="402"/>
                  </a:lnTo>
                  <a:lnTo>
                    <a:pt x="770" y="412"/>
                  </a:lnTo>
                  <a:lnTo>
                    <a:pt x="770" y="428"/>
                  </a:lnTo>
                  <a:lnTo>
                    <a:pt x="784" y="432"/>
                  </a:lnTo>
                  <a:lnTo>
                    <a:pt x="792" y="442"/>
                  </a:lnTo>
                  <a:lnTo>
                    <a:pt x="794" y="454"/>
                  </a:lnTo>
                  <a:lnTo>
                    <a:pt x="790" y="466"/>
                  </a:lnTo>
                  <a:lnTo>
                    <a:pt x="782" y="478"/>
                  </a:lnTo>
                  <a:lnTo>
                    <a:pt x="770" y="484"/>
                  </a:lnTo>
                  <a:lnTo>
                    <a:pt x="770" y="508"/>
                  </a:lnTo>
                  <a:lnTo>
                    <a:pt x="768" y="532"/>
                  </a:lnTo>
                  <a:lnTo>
                    <a:pt x="756" y="532"/>
                  </a:lnTo>
                  <a:lnTo>
                    <a:pt x="740" y="524"/>
                  </a:lnTo>
                  <a:lnTo>
                    <a:pt x="720" y="512"/>
                  </a:lnTo>
                  <a:lnTo>
                    <a:pt x="700" y="496"/>
                  </a:lnTo>
                  <a:lnTo>
                    <a:pt x="680" y="478"/>
                  </a:lnTo>
                  <a:lnTo>
                    <a:pt x="662" y="460"/>
                  </a:lnTo>
                  <a:lnTo>
                    <a:pt x="646" y="444"/>
                  </a:lnTo>
                  <a:lnTo>
                    <a:pt x="636" y="434"/>
                  </a:lnTo>
                  <a:lnTo>
                    <a:pt x="622" y="422"/>
                  </a:lnTo>
                  <a:lnTo>
                    <a:pt x="614" y="414"/>
                  </a:lnTo>
                  <a:lnTo>
                    <a:pt x="610" y="408"/>
                  </a:lnTo>
                  <a:lnTo>
                    <a:pt x="612" y="402"/>
                  </a:lnTo>
                  <a:lnTo>
                    <a:pt x="620" y="392"/>
                  </a:lnTo>
                  <a:lnTo>
                    <a:pt x="634" y="378"/>
                  </a:lnTo>
                  <a:lnTo>
                    <a:pt x="646" y="368"/>
                  </a:lnTo>
                  <a:lnTo>
                    <a:pt x="660" y="354"/>
                  </a:lnTo>
                  <a:lnTo>
                    <a:pt x="676" y="342"/>
                  </a:lnTo>
                  <a:lnTo>
                    <a:pt x="690" y="336"/>
                  </a:lnTo>
                  <a:lnTo>
                    <a:pt x="690" y="352"/>
                  </a:lnTo>
                  <a:lnTo>
                    <a:pt x="696" y="362"/>
                  </a:lnTo>
                  <a:lnTo>
                    <a:pt x="704" y="368"/>
                  </a:lnTo>
                  <a:lnTo>
                    <a:pt x="718" y="368"/>
                  </a:lnTo>
                  <a:lnTo>
                    <a:pt x="732" y="362"/>
                  </a:lnTo>
                  <a:lnTo>
                    <a:pt x="714" y="344"/>
                  </a:lnTo>
                  <a:lnTo>
                    <a:pt x="700" y="322"/>
                  </a:lnTo>
                  <a:lnTo>
                    <a:pt x="716" y="320"/>
                  </a:lnTo>
                  <a:lnTo>
                    <a:pt x="724" y="316"/>
                  </a:lnTo>
                  <a:lnTo>
                    <a:pt x="730" y="306"/>
                  </a:lnTo>
                  <a:lnTo>
                    <a:pt x="730" y="296"/>
                  </a:lnTo>
                  <a:lnTo>
                    <a:pt x="730" y="284"/>
                  </a:lnTo>
                  <a:lnTo>
                    <a:pt x="730" y="270"/>
                  </a:lnTo>
                  <a:lnTo>
                    <a:pt x="732" y="258"/>
                  </a:lnTo>
                  <a:lnTo>
                    <a:pt x="726" y="254"/>
                  </a:lnTo>
                  <a:lnTo>
                    <a:pt x="722" y="250"/>
                  </a:lnTo>
                  <a:lnTo>
                    <a:pt x="718" y="248"/>
                  </a:lnTo>
                  <a:lnTo>
                    <a:pt x="714" y="244"/>
                  </a:lnTo>
                  <a:lnTo>
                    <a:pt x="736" y="240"/>
                  </a:lnTo>
                  <a:lnTo>
                    <a:pt x="756" y="236"/>
                  </a:lnTo>
                  <a:lnTo>
                    <a:pt x="778" y="234"/>
                  </a:lnTo>
                  <a:lnTo>
                    <a:pt x="778" y="248"/>
                  </a:lnTo>
                  <a:lnTo>
                    <a:pt x="784" y="258"/>
                  </a:lnTo>
                  <a:lnTo>
                    <a:pt x="792" y="266"/>
                  </a:lnTo>
                  <a:lnTo>
                    <a:pt x="802" y="272"/>
                  </a:lnTo>
                  <a:lnTo>
                    <a:pt x="812" y="282"/>
                  </a:lnTo>
                  <a:lnTo>
                    <a:pt x="820" y="292"/>
                  </a:lnTo>
                  <a:lnTo>
                    <a:pt x="824" y="304"/>
                  </a:lnTo>
                  <a:lnTo>
                    <a:pt x="824" y="322"/>
                  </a:lnTo>
                  <a:lnTo>
                    <a:pt x="806" y="324"/>
                  </a:lnTo>
                  <a:lnTo>
                    <a:pt x="788" y="330"/>
                  </a:lnTo>
                  <a:lnTo>
                    <a:pt x="774" y="340"/>
                  </a:lnTo>
                  <a:lnTo>
                    <a:pt x="788" y="350"/>
                  </a:lnTo>
                  <a:lnTo>
                    <a:pt x="808" y="362"/>
                  </a:lnTo>
                  <a:lnTo>
                    <a:pt x="828" y="372"/>
                  </a:lnTo>
                  <a:lnTo>
                    <a:pt x="848" y="378"/>
                  </a:lnTo>
                  <a:lnTo>
                    <a:pt x="866" y="376"/>
                  </a:lnTo>
                  <a:lnTo>
                    <a:pt x="860" y="374"/>
                  </a:lnTo>
                  <a:lnTo>
                    <a:pt x="852" y="370"/>
                  </a:lnTo>
                  <a:lnTo>
                    <a:pt x="844" y="368"/>
                  </a:lnTo>
                  <a:lnTo>
                    <a:pt x="856" y="370"/>
                  </a:lnTo>
                  <a:lnTo>
                    <a:pt x="868" y="368"/>
                  </a:lnTo>
                  <a:lnTo>
                    <a:pt x="880" y="368"/>
                  </a:lnTo>
                  <a:lnTo>
                    <a:pt x="880" y="358"/>
                  </a:lnTo>
                  <a:lnTo>
                    <a:pt x="876" y="350"/>
                  </a:lnTo>
                  <a:lnTo>
                    <a:pt x="872" y="342"/>
                  </a:lnTo>
                  <a:lnTo>
                    <a:pt x="892" y="346"/>
                  </a:lnTo>
                  <a:lnTo>
                    <a:pt x="912" y="340"/>
                  </a:lnTo>
                  <a:lnTo>
                    <a:pt x="904" y="318"/>
                  </a:lnTo>
                  <a:lnTo>
                    <a:pt x="896" y="306"/>
                  </a:lnTo>
                  <a:lnTo>
                    <a:pt x="886" y="298"/>
                  </a:lnTo>
                  <a:lnTo>
                    <a:pt x="874" y="290"/>
                  </a:lnTo>
                  <a:lnTo>
                    <a:pt x="856" y="280"/>
                  </a:lnTo>
                  <a:lnTo>
                    <a:pt x="844" y="272"/>
                  </a:lnTo>
                  <a:lnTo>
                    <a:pt x="836" y="262"/>
                  </a:lnTo>
                  <a:lnTo>
                    <a:pt x="828" y="256"/>
                  </a:lnTo>
                  <a:lnTo>
                    <a:pt x="816" y="250"/>
                  </a:lnTo>
                  <a:lnTo>
                    <a:pt x="798" y="248"/>
                  </a:lnTo>
                  <a:lnTo>
                    <a:pt x="794" y="228"/>
                  </a:lnTo>
                  <a:lnTo>
                    <a:pt x="784" y="216"/>
                  </a:lnTo>
                  <a:lnTo>
                    <a:pt x="770" y="208"/>
                  </a:lnTo>
                  <a:lnTo>
                    <a:pt x="752" y="202"/>
                  </a:lnTo>
                  <a:lnTo>
                    <a:pt x="732" y="200"/>
                  </a:lnTo>
                  <a:lnTo>
                    <a:pt x="712" y="198"/>
                  </a:lnTo>
                  <a:lnTo>
                    <a:pt x="694" y="196"/>
                  </a:lnTo>
                  <a:lnTo>
                    <a:pt x="678" y="192"/>
                  </a:lnTo>
                  <a:lnTo>
                    <a:pt x="696" y="194"/>
                  </a:lnTo>
                  <a:lnTo>
                    <a:pt x="716" y="194"/>
                  </a:lnTo>
                  <a:lnTo>
                    <a:pt x="734" y="188"/>
                  </a:lnTo>
                  <a:lnTo>
                    <a:pt x="748" y="178"/>
                  </a:lnTo>
                  <a:lnTo>
                    <a:pt x="728" y="170"/>
                  </a:lnTo>
                  <a:lnTo>
                    <a:pt x="708" y="164"/>
                  </a:lnTo>
                  <a:lnTo>
                    <a:pt x="688" y="160"/>
                  </a:lnTo>
                  <a:lnTo>
                    <a:pt x="702" y="158"/>
                  </a:lnTo>
                  <a:lnTo>
                    <a:pt x="718" y="156"/>
                  </a:lnTo>
                  <a:lnTo>
                    <a:pt x="730" y="150"/>
                  </a:lnTo>
                  <a:lnTo>
                    <a:pt x="738" y="138"/>
                  </a:lnTo>
                  <a:lnTo>
                    <a:pt x="750" y="142"/>
                  </a:lnTo>
                  <a:lnTo>
                    <a:pt x="764" y="144"/>
                  </a:lnTo>
                  <a:lnTo>
                    <a:pt x="778" y="146"/>
                  </a:lnTo>
                  <a:lnTo>
                    <a:pt x="780" y="128"/>
                  </a:lnTo>
                  <a:lnTo>
                    <a:pt x="788" y="112"/>
                  </a:lnTo>
                  <a:lnTo>
                    <a:pt x="802" y="98"/>
                  </a:lnTo>
                  <a:lnTo>
                    <a:pt x="818" y="88"/>
                  </a:lnTo>
                  <a:lnTo>
                    <a:pt x="834" y="78"/>
                  </a:lnTo>
                  <a:lnTo>
                    <a:pt x="854" y="68"/>
                  </a:lnTo>
                  <a:lnTo>
                    <a:pt x="868" y="62"/>
                  </a:lnTo>
                  <a:lnTo>
                    <a:pt x="882" y="66"/>
                  </a:lnTo>
                  <a:lnTo>
                    <a:pt x="894" y="74"/>
                  </a:lnTo>
                  <a:lnTo>
                    <a:pt x="908" y="90"/>
                  </a:lnTo>
                  <a:lnTo>
                    <a:pt x="880" y="92"/>
                  </a:lnTo>
                  <a:lnTo>
                    <a:pt x="858" y="96"/>
                  </a:lnTo>
                  <a:lnTo>
                    <a:pt x="842" y="102"/>
                  </a:lnTo>
                  <a:lnTo>
                    <a:pt x="834" y="112"/>
                  </a:lnTo>
                  <a:lnTo>
                    <a:pt x="832" y="120"/>
                  </a:lnTo>
                  <a:lnTo>
                    <a:pt x="838" y="130"/>
                  </a:lnTo>
                  <a:lnTo>
                    <a:pt x="856" y="136"/>
                  </a:lnTo>
                  <a:lnTo>
                    <a:pt x="884" y="142"/>
                  </a:lnTo>
                  <a:lnTo>
                    <a:pt x="904" y="144"/>
                  </a:lnTo>
                  <a:lnTo>
                    <a:pt x="922" y="148"/>
                  </a:lnTo>
                  <a:lnTo>
                    <a:pt x="940" y="156"/>
                  </a:lnTo>
                  <a:lnTo>
                    <a:pt x="954" y="170"/>
                  </a:lnTo>
                  <a:lnTo>
                    <a:pt x="960" y="182"/>
                  </a:lnTo>
                  <a:lnTo>
                    <a:pt x="964" y="196"/>
                  </a:lnTo>
                  <a:lnTo>
                    <a:pt x="968" y="208"/>
                  </a:lnTo>
                  <a:lnTo>
                    <a:pt x="972" y="220"/>
                  </a:lnTo>
                  <a:lnTo>
                    <a:pt x="978" y="228"/>
                  </a:lnTo>
                  <a:lnTo>
                    <a:pt x="988" y="234"/>
                  </a:lnTo>
                  <a:lnTo>
                    <a:pt x="1004" y="236"/>
                  </a:lnTo>
                  <a:lnTo>
                    <a:pt x="1010" y="246"/>
                  </a:lnTo>
                  <a:lnTo>
                    <a:pt x="1014" y="260"/>
                  </a:lnTo>
                  <a:lnTo>
                    <a:pt x="1018" y="272"/>
                  </a:lnTo>
                  <a:lnTo>
                    <a:pt x="1018" y="284"/>
                  </a:lnTo>
                  <a:lnTo>
                    <a:pt x="1014" y="294"/>
                  </a:lnTo>
                  <a:lnTo>
                    <a:pt x="1006" y="300"/>
                  </a:lnTo>
                  <a:lnTo>
                    <a:pt x="990" y="304"/>
                  </a:lnTo>
                  <a:lnTo>
                    <a:pt x="994" y="324"/>
                  </a:lnTo>
                  <a:lnTo>
                    <a:pt x="998" y="346"/>
                  </a:lnTo>
                  <a:lnTo>
                    <a:pt x="1004" y="368"/>
                  </a:lnTo>
                  <a:lnTo>
                    <a:pt x="1014" y="388"/>
                  </a:lnTo>
                  <a:lnTo>
                    <a:pt x="1026" y="406"/>
                  </a:lnTo>
                  <a:lnTo>
                    <a:pt x="1044" y="416"/>
                  </a:lnTo>
                  <a:lnTo>
                    <a:pt x="1064" y="418"/>
                  </a:lnTo>
                  <a:lnTo>
                    <a:pt x="1080" y="388"/>
                  </a:lnTo>
                  <a:lnTo>
                    <a:pt x="1094" y="360"/>
                  </a:lnTo>
                  <a:lnTo>
                    <a:pt x="1110" y="334"/>
                  </a:lnTo>
                  <a:lnTo>
                    <a:pt x="1132" y="312"/>
                  </a:lnTo>
                  <a:lnTo>
                    <a:pt x="1144" y="308"/>
                  </a:lnTo>
                  <a:lnTo>
                    <a:pt x="1154" y="308"/>
                  </a:lnTo>
                  <a:lnTo>
                    <a:pt x="1164" y="302"/>
                  </a:lnTo>
                  <a:lnTo>
                    <a:pt x="1172" y="292"/>
                  </a:lnTo>
                  <a:lnTo>
                    <a:pt x="1176" y="278"/>
                  </a:lnTo>
                  <a:lnTo>
                    <a:pt x="1184" y="268"/>
                  </a:lnTo>
                  <a:lnTo>
                    <a:pt x="1200" y="260"/>
                  </a:lnTo>
                  <a:lnTo>
                    <a:pt x="1216" y="258"/>
                  </a:lnTo>
                  <a:lnTo>
                    <a:pt x="1234" y="256"/>
                  </a:lnTo>
                  <a:lnTo>
                    <a:pt x="1250" y="252"/>
                  </a:lnTo>
                  <a:lnTo>
                    <a:pt x="1264" y="244"/>
                  </a:lnTo>
                  <a:lnTo>
                    <a:pt x="1254" y="230"/>
                  </a:lnTo>
                  <a:lnTo>
                    <a:pt x="1250" y="216"/>
                  </a:lnTo>
                  <a:lnTo>
                    <a:pt x="1252" y="202"/>
                  </a:lnTo>
                  <a:lnTo>
                    <a:pt x="1262" y="190"/>
                  </a:lnTo>
                  <a:lnTo>
                    <a:pt x="1276" y="182"/>
                  </a:lnTo>
                  <a:lnTo>
                    <a:pt x="1274" y="164"/>
                  </a:lnTo>
                  <a:lnTo>
                    <a:pt x="1270" y="142"/>
                  </a:lnTo>
                  <a:lnTo>
                    <a:pt x="1268" y="120"/>
                  </a:lnTo>
                  <a:lnTo>
                    <a:pt x="1266" y="98"/>
                  </a:lnTo>
                  <a:lnTo>
                    <a:pt x="1270" y="78"/>
                  </a:lnTo>
                  <a:lnTo>
                    <a:pt x="1280" y="64"/>
                  </a:lnTo>
                  <a:lnTo>
                    <a:pt x="1258" y="66"/>
                  </a:lnTo>
                  <a:lnTo>
                    <a:pt x="1236" y="68"/>
                  </a:lnTo>
                  <a:lnTo>
                    <a:pt x="1214" y="64"/>
                  </a:lnTo>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44" name="Group 20"/>
            <p:cNvGrpSpPr>
              <a:grpSpLocks/>
            </p:cNvGrpSpPr>
            <p:nvPr/>
          </p:nvGrpSpPr>
          <p:grpSpPr bwMode="auto">
            <a:xfrm>
              <a:off x="295" y="78"/>
              <a:ext cx="2275" cy="1342"/>
              <a:chOff x="0" y="0"/>
              <a:chExt cx="2742" cy="1606"/>
            </a:xfrm>
          </p:grpSpPr>
          <p:sp>
            <p:nvSpPr>
              <p:cNvPr id="1045" name="Freeform 21"/>
              <p:cNvSpPr>
                <a:spLocks noChangeArrowheads="1"/>
              </p:cNvSpPr>
              <p:nvPr/>
            </p:nvSpPr>
            <p:spPr bwMode="auto">
              <a:xfrm>
                <a:off x="354" y="773"/>
                <a:ext cx="159" cy="74"/>
              </a:xfrm>
              <a:custGeom>
                <a:avLst/>
                <a:gdLst>
                  <a:gd name="T0" fmla="*/ 160 w 160"/>
                  <a:gd name="T1" fmla="*/ 72 h 72"/>
                  <a:gd name="T2" fmla="*/ 148 w 160"/>
                  <a:gd name="T3" fmla="*/ 68 h 72"/>
                  <a:gd name="T4" fmla="*/ 136 w 160"/>
                  <a:gd name="T5" fmla="*/ 68 h 72"/>
                  <a:gd name="T6" fmla="*/ 122 w 160"/>
                  <a:gd name="T7" fmla="*/ 66 h 72"/>
                  <a:gd name="T8" fmla="*/ 108 w 160"/>
                  <a:gd name="T9" fmla="*/ 62 h 72"/>
                  <a:gd name="T10" fmla="*/ 98 w 160"/>
                  <a:gd name="T11" fmla="*/ 58 h 72"/>
                  <a:gd name="T12" fmla="*/ 90 w 160"/>
                  <a:gd name="T13" fmla="*/ 50 h 72"/>
                  <a:gd name="T14" fmla="*/ 90 w 160"/>
                  <a:gd name="T15" fmla="*/ 36 h 72"/>
                  <a:gd name="T16" fmla="*/ 68 w 160"/>
                  <a:gd name="T17" fmla="*/ 36 h 72"/>
                  <a:gd name="T18" fmla="*/ 52 w 160"/>
                  <a:gd name="T19" fmla="*/ 32 h 72"/>
                  <a:gd name="T20" fmla="*/ 36 w 160"/>
                  <a:gd name="T21" fmla="*/ 26 h 72"/>
                  <a:gd name="T22" fmla="*/ 20 w 160"/>
                  <a:gd name="T23" fmla="*/ 20 h 72"/>
                  <a:gd name="T24" fmla="*/ 0 w 160"/>
                  <a:gd name="T25" fmla="*/ 16 h 72"/>
                  <a:gd name="T26" fmla="*/ 0 w 160"/>
                  <a:gd name="T27" fmla="*/ 14 h 72"/>
                  <a:gd name="T28" fmla="*/ 0 w 160"/>
                  <a:gd name="T29" fmla="*/ 10 h 72"/>
                  <a:gd name="T30" fmla="*/ 0 w 160"/>
                  <a:gd name="T31" fmla="*/ 6 h 72"/>
                  <a:gd name="T32" fmla="*/ 0 w 160"/>
                  <a:gd name="T33" fmla="*/ 4 h 72"/>
                  <a:gd name="T34" fmla="*/ 20 w 160"/>
                  <a:gd name="T35" fmla="*/ 0 h 72"/>
                  <a:gd name="T36" fmla="*/ 44 w 160"/>
                  <a:gd name="T37" fmla="*/ 2 h 72"/>
                  <a:gd name="T38" fmla="*/ 66 w 160"/>
                  <a:gd name="T39" fmla="*/ 10 h 72"/>
                  <a:gd name="T40" fmla="*/ 86 w 160"/>
                  <a:gd name="T41" fmla="*/ 18 h 72"/>
                  <a:gd name="T42" fmla="*/ 100 w 160"/>
                  <a:gd name="T43" fmla="*/ 20 h 72"/>
                  <a:gd name="T44" fmla="*/ 114 w 160"/>
                  <a:gd name="T45" fmla="*/ 24 h 72"/>
                  <a:gd name="T46" fmla="*/ 128 w 160"/>
                  <a:gd name="T47" fmla="*/ 30 h 72"/>
                  <a:gd name="T48" fmla="*/ 142 w 160"/>
                  <a:gd name="T49" fmla="*/ 36 h 72"/>
                  <a:gd name="T50" fmla="*/ 150 w 160"/>
                  <a:gd name="T51" fmla="*/ 44 h 72"/>
                  <a:gd name="T52" fmla="*/ 154 w 160"/>
                  <a:gd name="T53" fmla="*/ 56 h 72"/>
                  <a:gd name="T54" fmla="*/ 152 w 160"/>
                  <a:gd name="T55" fmla="*/ 72 h 72"/>
                  <a:gd name="T56" fmla="*/ 160 w 160"/>
                  <a:gd name="T57"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0" h="72">
                    <a:moveTo>
                      <a:pt x="160" y="72"/>
                    </a:moveTo>
                    <a:lnTo>
                      <a:pt x="148" y="68"/>
                    </a:lnTo>
                    <a:lnTo>
                      <a:pt x="136" y="68"/>
                    </a:lnTo>
                    <a:lnTo>
                      <a:pt x="122" y="66"/>
                    </a:lnTo>
                    <a:lnTo>
                      <a:pt x="108" y="62"/>
                    </a:lnTo>
                    <a:lnTo>
                      <a:pt x="98" y="58"/>
                    </a:lnTo>
                    <a:lnTo>
                      <a:pt x="90" y="50"/>
                    </a:lnTo>
                    <a:lnTo>
                      <a:pt x="90" y="36"/>
                    </a:lnTo>
                    <a:lnTo>
                      <a:pt x="68" y="36"/>
                    </a:lnTo>
                    <a:lnTo>
                      <a:pt x="52" y="32"/>
                    </a:lnTo>
                    <a:lnTo>
                      <a:pt x="36" y="26"/>
                    </a:lnTo>
                    <a:lnTo>
                      <a:pt x="20" y="20"/>
                    </a:lnTo>
                    <a:lnTo>
                      <a:pt x="0" y="16"/>
                    </a:lnTo>
                    <a:lnTo>
                      <a:pt x="0" y="14"/>
                    </a:lnTo>
                    <a:lnTo>
                      <a:pt x="0" y="10"/>
                    </a:lnTo>
                    <a:lnTo>
                      <a:pt x="0" y="6"/>
                    </a:lnTo>
                    <a:lnTo>
                      <a:pt x="0" y="4"/>
                    </a:lnTo>
                    <a:lnTo>
                      <a:pt x="20" y="0"/>
                    </a:lnTo>
                    <a:lnTo>
                      <a:pt x="44" y="2"/>
                    </a:lnTo>
                    <a:lnTo>
                      <a:pt x="66" y="10"/>
                    </a:lnTo>
                    <a:lnTo>
                      <a:pt x="86" y="18"/>
                    </a:lnTo>
                    <a:lnTo>
                      <a:pt x="100" y="20"/>
                    </a:lnTo>
                    <a:lnTo>
                      <a:pt x="114" y="24"/>
                    </a:lnTo>
                    <a:lnTo>
                      <a:pt x="128" y="30"/>
                    </a:lnTo>
                    <a:lnTo>
                      <a:pt x="142" y="36"/>
                    </a:lnTo>
                    <a:lnTo>
                      <a:pt x="150" y="44"/>
                    </a:lnTo>
                    <a:lnTo>
                      <a:pt x="154" y="56"/>
                    </a:lnTo>
                    <a:lnTo>
                      <a:pt x="152" y="72"/>
                    </a:lnTo>
                    <a:lnTo>
                      <a:pt x="160" y="72"/>
                    </a:lnTo>
                    <a:close/>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 name="Freeform 22"/>
              <p:cNvSpPr>
                <a:spLocks noChangeArrowheads="1"/>
              </p:cNvSpPr>
              <p:nvPr/>
            </p:nvSpPr>
            <p:spPr bwMode="auto">
              <a:xfrm>
                <a:off x="354" y="773"/>
                <a:ext cx="159" cy="74"/>
              </a:xfrm>
              <a:custGeom>
                <a:avLst/>
                <a:gdLst>
                  <a:gd name="T0" fmla="*/ 160 w 160"/>
                  <a:gd name="T1" fmla="*/ 72 h 72"/>
                  <a:gd name="T2" fmla="*/ 148 w 160"/>
                  <a:gd name="T3" fmla="*/ 68 h 72"/>
                  <a:gd name="T4" fmla="*/ 136 w 160"/>
                  <a:gd name="T5" fmla="*/ 68 h 72"/>
                  <a:gd name="T6" fmla="*/ 122 w 160"/>
                  <a:gd name="T7" fmla="*/ 66 h 72"/>
                  <a:gd name="T8" fmla="*/ 108 w 160"/>
                  <a:gd name="T9" fmla="*/ 62 h 72"/>
                  <a:gd name="T10" fmla="*/ 98 w 160"/>
                  <a:gd name="T11" fmla="*/ 58 h 72"/>
                  <a:gd name="T12" fmla="*/ 90 w 160"/>
                  <a:gd name="T13" fmla="*/ 50 h 72"/>
                  <a:gd name="T14" fmla="*/ 90 w 160"/>
                  <a:gd name="T15" fmla="*/ 36 h 72"/>
                  <a:gd name="T16" fmla="*/ 68 w 160"/>
                  <a:gd name="T17" fmla="*/ 36 h 72"/>
                  <a:gd name="T18" fmla="*/ 52 w 160"/>
                  <a:gd name="T19" fmla="*/ 32 h 72"/>
                  <a:gd name="T20" fmla="*/ 36 w 160"/>
                  <a:gd name="T21" fmla="*/ 26 h 72"/>
                  <a:gd name="T22" fmla="*/ 20 w 160"/>
                  <a:gd name="T23" fmla="*/ 20 h 72"/>
                  <a:gd name="T24" fmla="*/ 0 w 160"/>
                  <a:gd name="T25" fmla="*/ 16 h 72"/>
                  <a:gd name="T26" fmla="*/ 0 w 160"/>
                  <a:gd name="T27" fmla="*/ 14 h 72"/>
                  <a:gd name="T28" fmla="*/ 0 w 160"/>
                  <a:gd name="T29" fmla="*/ 10 h 72"/>
                  <a:gd name="T30" fmla="*/ 0 w 160"/>
                  <a:gd name="T31" fmla="*/ 6 h 72"/>
                  <a:gd name="T32" fmla="*/ 0 w 160"/>
                  <a:gd name="T33" fmla="*/ 4 h 72"/>
                  <a:gd name="T34" fmla="*/ 20 w 160"/>
                  <a:gd name="T35" fmla="*/ 0 h 72"/>
                  <a:gd name="T36" fmla="*/ 44 w 160"/>
                  <a:gd name="T37" fmla="*/ 2 h 72"/>
                  <a:gd name="T38" fmla="*/ 66 w 160"/>
                  <a:gd name="T39" fmla="*/ 10 h 72"/>
                  <a:gd name="T40" fmla="*/ 86 w 160"/>
                  <a:gd name="T41" fmla="*/ 18 h 72"/>
                  <a:gd name="T42" fmla="*/ 100 w 160"/>
                  <a:gd name="T43" fmla="*/ 20 h 72"/>
                  <a:gd name="T44" fmla="*/ 114 w 160"/>
                  <a:gd name="T45" fmla="*/ 24 h 72"/>
                  <a:gd name="T46" fmla="*/ 128 w 160"/>
                  <a:gd name="T47" fmla="*/ 30 h 72"/>
                  <a:gd name="T48" fmla="*/ 142 w 160"/>
                  <a:gd name="T49" fmla="*/ 36 h 72"/>
                  <a:gd name="T50" fmla="*/ 150 w 160"/>
                  <a:gd name="T51" fmla="*/ 44 h 72"/>
                  <a:gd name="T52" fmla="*/ 154 w 160"/>
                  <a:gd name="T53" fmla="*/ 56 h 72"/>
                  <a:gd name="T54" fmla="*/ 152 w 160"/>
                  <a:gd name="T55"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0" h="72">
                    <a:moveTo>
                      <a:pt x="160" y="72"/>
                    </a:moveTo>
                    <a:lnTo>
                      <a:pt x="148" y="68"/>
                    </a:lnTo>
                    <a:lnTo>
                      <a:pt x="136" y="68"/>
                    </a:lnTo>
                    <a:lnTo>
                      <a:pt x="122" y="66"/>
                    </a:lnTo>
                    <a:lnTo>
                      <a:pt x="108" y="62"/>
                    </a:lnTo>
                    <a:lnTo>
                      <a:pt x="98" y="58"/>
                    </a:lnTo>
                    <a:lnTo>
                      <a:pt x="90" y="50"/>
                    </a:lnTo>
                    <a:lnTo>
                      <a:pt x="90" y="36"/>
                    </a:lnTo>
                    <a:lnTo>
                      <a:pt x="68" y="36"/>
                    </a:lnTo>
                    <a:lnTo>
                      <a:pt x="52" y="32"/>
                    </a:lnTo>
                    <a:lnTo>
                      <a:pt x="36" y="26"/>
                    </a:lnTo>
                    <a:lnTo>
                      <a:pt x="20" y="20"/>
                    </a:lnTo>
                    <a:lnTo>
                      <a:pt x="0" y="16"/>
                    </a:lnTo>
                    <a:lnTo>
                      <a:pt x="0" y="14"/>
                    </a:lnTo>
                    <a:lnTo>
                      <a:pt x="0" y="10"/>
                    </a:lnTo>
                    <a:lnTo>
                      <a:pt x="0" y="6"/>
                    </a:lnTo>
                    <a:lnTo>
                      <a:pt x="0" y="4"/>
                    </a:lnTo>
                    <a:lnTo>
                      <a:pt x="20" y="0"/>
                    </a:lnTo>
                    <a:lnTo>
                      <a:pt x="44" y="2"/>
                    </a:lnTo>
                    <a:lnTo>
                      <a:pt x="66" y="10"/>
                    </a:lnTo>
                    <a:lnTo>
                      <a:pt x="86" y="18"/>
                    </a:lnTo>
                    <a:lnTo>
                      <a:pt x="100" y="20"/>
                    </a:lnTo>
                    <a:lnTo>
                      <a:pt x="114" y="24"/>
                    </a:lnTo>
                    <a:lnTo>
                      <a:pt x="128" y="30"/>
                    </a:lnTo>
                    <a:lnTo>
                      <a:pt x="142" y="36"/>
                    </a:lnTo>
                    <a:lnTo>
                      <a:pt x="150" y="44"/>
                    </a:lnTo>
                    <a:lnTo>
                      <a:pt x="154" y="56"/>
                    </a:lnTo>
                    <a:lnTo>
                      <a:pt x="152" y="72"/>
                    </a:lnTo>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 name="Freeform 23"/>
              <p:cNvSpPr>
                <a:spLocks noChangeArrowheads="1"/>
              </p:cNvSpPr>
              <p:nvPr/>
            </p:nvSpPr>
            <p:spPr bwMode="auto">
              <a:xfrm>
                <a:off x="865" y="200"/>
                <a:ext cx="116" cy="71"/>
              </a:xfrm>
              <a:custGeom>
                <a:avLst/>
                <a:gdLst>
                  <a:gd name="T0" fmla="*/ 92 w 116"/>
                  <a:gd name="T1" fmla="*/ 64 h 70"/>
                  <a:gd name="T2" fmla="*/ 68 w 116"/>
                  <a:gd name="T3" fmla="*/ 70 h 70"/>
                  <a:gd name="T4" fmla="*/ 46 w 116"/>
                  <a:gd name="T5" fmla="*/ 70 h 70"/>
                  <a:gd name="T6" fmla="*/ 38 w 116"/>
                  <a:gd name="T7" fmla="*/ 48 h 70"/>
                  <a:gd name="T8" fmla="*/ 36 w 116"/>
                  <a:gd name="T9" fmla="*/ 24 h 70"/>
                  <a:gd name="T10" fmla="*/ 24 w 116"/>
                  <a:gd name="T11" fmla="*/ 24 h 70"/>
                  <a:gd name="T12" fmla="*/ 12 w 116"/>
                  <a:gd name="T13" fmla="*/ 22 h 70"/>
                  <a:gd name="T14" fmla="*/ 0 w 116"/>
                  <a:gd name="T15" fmla="*/ 22 h 70"/>
                  <a:gd name="T16" fmla="*/ 6 w 116"/>
                  <a:gd name="T17" fmla="*/ 10 h 70"/>
                  <a:gd name="T18" fmla="*/ 14 w 116"/>
                  <a:gd name="T19" fmla="*/ 2 h 70"/>
                  <a:gd name="T20" fmla="*/ 26 w 116"/>
                  <a:gd name="T21" fmla="*/ 0 h 70"/>
                  <a:gd name="T22" fmla="*/ 40 w 116"/>
                  <a:gd name="T23" fmla="*/ 2 h 70"/>
                  <a:gd name="T24" fmla="*/ 52 w 116"/>
                  <a:gd name="T25" fmla="*/ 6 h 70"/>
                  <a:gd name="T26" fmla="*/ 66 w 116"/>
                  <a:gd name="T27" fmla="*/ 12 h 70"/>
                  <a:gd name="T28" fmla="*/ 76 w 116"/>
                  <a:gd name="T29" fmla="*/ 18 h 70"/>
                  <a:gd name="T30" fmla="*/ 82 w 116"/>
                  <a:gd name="T31" fmla="*/ 22 h 70"/>
                  <a:gd name="T32" fmla="*/ 88 w 116"/>
                  <a:gd name="T33" fmla="*/ 24 h 70"/>
                  <a:gd name="T34" fmla="*/ 96 w 116"/>
                  <a:gd name="T35" fmla="*/ 24 h 70"/>
                  <a:gd name="T36" fmla="*/ 102 w 116"/>
                  <a:gd name="T37" fmla="*/ 26 h 70"/>
                  <a:gd name="T38" fmla="*/ 110 w 116"/>
                  <a:gd name="T39" fmla="*/ 28 h 70"/>
                  <a:gd name="T40" fmla="*/ 114 w 116"/>
                  <a:gd name="T41" fmla="*/ 34 h 70"/>
                  <a:gd name="T42" fmla="*/ 116 w 116"/>
                  <a:gd name="T43" fmla="*/ 46 h 70"/>
                  <a:gd name="T44" fmla="*/ 110 w 116"/>
                  <a:gd name="T45" fmla="*/ 60 h 70"/>
                  <a:gd name="T46" fmla="*/ 100 w 116"/>
                  <a:gd name="T47" fmla="*/ 68 h 70"/>
                  <a:gd name="T48" fmla="*/ 82 w 116"/>
                  <a:gd name="T49" fmla="*/ 70 h 70"/>
                  <a:gd name="T50" fmla="*/ 92 w 116"/>
                  <a:gd name="T51"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6" h="70">
                    <a:moveTo>
                      <a:pt x="92" y="64"/>
                    </a:moveTo>
                    <a:lnTo>
                      <a:pt x="68" y="70"/>
                    </a:lnTo>
                    <a:lnTo>
                      <a:pt x="46" y="70"/>
                    </a:lnTo>
                    <a:lnTo>
                      <a:pt x="38" y="48"/>
                    </a:lnTo>
                    <a:lnTo>
                      <a:pt x="36" y="24"/>
                    </a:lnTo>
                    <a:lnTo>
                      <a:pt x="24" y="24"/>
                    </a:lnTo>
                    <a:lnTo>
                      <a:pt x="12" y="22"/>
                    </a:lnTo>
                    <a:lnTo>
                      <a:pt x="0" y="22"/>
                    </a:lnTo>
                    <a:lnTo>
                      <a:pt x="6" y="10"/>
                    </a:lnTo>
                    <a:lnTo>
                      <a:pt x="14" y="2"/>
                    </a:lnTo>
                    <a:lnTo>
                      <a:pt x="26" y="0"/>
                    </a:lnTo>
                    <a:lnTo>
                      <a:pt x="40" y="2"/>
                    </a:lnTo>
                    <a:lnTo>
                      <a:pt x="52" y="6"/>
                    </a:lnTo>
                    <a:lnTo>
                      <a:pt x="66" y="12"/>
                    </a:lnTo>
                    <a:lnTo>
                      <a:pt x="76" y="18"/>
                    </a:lnTo>
                    <a:lnTo>
                      <a:pt x="82" y="22"/>
                    </a:lnTo>
                    <a:lnTo>
                      <a:pt x="88" y="24"/>
                    </a:lnTo>
                    <a:lnTo>
                      <a:pt x="96" y="24"/>
                    </a:lnTo>
                    <a:lnTo>
                      <a:pt x="102" y="26"/>
                    </a:lnTo>
                    <a:lnTo>
                      <a:pt x="110" y="28"/>
                    </a:lnTo>
                    <a:lnTo>
                      <a:pt x="114" y="34"/>
                    </a:lnTo>
                    <a:lnTo>
                      <a:pt x="116" y="46"/>
                    </a:lnTo>
                    <a:lnTo>
                      <a:pt x="110" y="60"/>
                    </a:lnTo>
                    <a:lnTo>
                      <a:pt x="100" y="68"/>
                    </a:lnTo>
                    <a:lnTo>
                      <a:pt x="82" y="70"/>
                    </a:lnTo>
                    <a:lnTo>
                      <a:pt x="92" y="64"/>
                    </a:lnTo>
                    <a:close/>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 name="Freeform 24"/>
              <p:cNvSpPr>
                <a:spLocks noChangeArrowheads="1"/>
              </p:cNvSpPr>
              <p:nvPr/>
            </p:nvSpPr>
            <p:spPr bwMode="auto">
              <a:xfrm>
                <a:off x="865" y="200"/>
                <a:ext cx="116" cy="71"/>
              </a:xfrm>
              <a:custGeom>
                <a:avLst/>
                <a:gdLst>
                  <a:gd name="T0" fmla="*/ 92 w 116"/>
                  <a:gd name="T1" fmla="*/ 64 h 70"/>
                  <a:gd name="T2" fmla="*/ 68 w 116"/>
                  <a:gd name="T3" fmla="*/ 70 h 70"/>
                  <a:gd name="T4" fmla="*/ 46 w 116"/>
                  <a:gd name="T5" fmla="*/ 70 h 70"/>
                  <a:gd name="T6" fmla="*/ 38 w 116"/>
                  <a:gd name="T7" fmla="*/ 48 h 70"/>
                  <a:gd name="T8" fmla="*/ 36 w 116"/>
                  <a:gd name="T9" fmla="*/ 24 h 70"/>
                  <a:gd name="T10" fmla="*/ 24 w 116"/>
                  <a:gd name="T11" fmla="*/ 24 h 70"/>
                  <a:gd name="T12" fmla="*/ 12 w 116"/>
                  <a:gd name="T13" fmla="*/ 22 h 70"/>
                  <a:gd name="T14" fmla="*/ 0 w 116"/>
                  <a:gd name="T15" fmla="*/ 22 h 70"/>
                  <a:gd name="T16" fmla="*/ 6 w 116"/>
                  <a:gd name="T17" fmla="*/ 10 h 70"/>
                  <a:gd name="T18" fmla="*/ 14 w 116"/>
                  <a:gd name="T19" fmla="*/ 2 h 70"/>
                  <a:gd name="T20" fmla="*/ 26 w 116"/>
                  <a:gd name="T21" fmla="*/ 0 h 70"/>
                  <a:gd name="T22" fmla="*/ 40 w 116"/>
                  <a:gd name="T23" fmla="*/ 2 h 70"/>
                  <a:gd name="T24" fmla="*/ 52 w 116"/>
                  <a:gd name="T25" fmla="*/ 6 h 70"/>
                  <a:gd name="T26" fmla="*/ 66 w 116"/>
                  <a:gd name="T27" fmla="*/ 12 h 70"/>
                  <a:gd name="T28" fmla="*/ 76 w 116"/>
                  <a:gd name="T29" fmla="*/ 18 h 70"/>
                  <a:gd name="T30" fmla="*/ 82 w 116"/>
                  <a:gd name="T31" fmla="*/ 22 h 70"/>
                  <a:gd name="T32" fmla="*/ 88 w 116"/>
                  <a:gd name="T33" fmla="*/ 24 h 70"/>
                  <a:gd name="T34" fmla="*/ 96 w 116"/>
                  <a:gd name="T35" fmla="*/ 24 h 70"/>
                  <a:gd name="T36" fmla="*/ 102 w 116"/>
                  <a:gd name="T37" fmla="*/ 26 h 70"/>
                  <a:gd name="T38" fmla="*/ 110 w 116"/>
                  <a:gd name="T39" fmla="*/ 28 h 70"/>
                  <a:gd name="T40" fmla="*/ 114 w 116"/>
                  <a:gd name="T41" fmla="*/ 34 h 70"/>
                  <a:gd name="T42" fmla="*/ 116 w 116"/>
                  <a:gd name="T43" fmla="*/ 46 h 70"/>
                  <a:gd name="T44" fmla="*/ 110 w 116"/>
                  <a:gd name="T45" fmla="*/ 60 h 70"/>
                  <a:gd name="T46" fmla="*/ 100 w 116"/>
                  <a:gd name="T47" fmla="*/ 68 h 70"/>
                  <a:gd name="T48" fmla="*/ 82 w 116"/>
                  <a:gd name="T49"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70">
                    <a:moveTo>
                      <a:pt x="92" y="64"/>
                    </a:moveTo>
                    <a:lnTo>
                      <a:pt x="68" y="70"/>
                    </a:lnTo>
                    <a:lnTo>
                      <a:pt x="46" y="70"/>
                    </a:lnTo>
                    <a:lnTo>
                      <a:pt x="38" y="48"/>
                    </a:lnTo>
                    <a:lnTo>
                      <a:pt x="36" y="24"/>
                    </a:lnTo>
                    <a:lnTo>
                      <a:pt x="24" y="24"/>
                    </a:lnTo>
                    <a:lnTo>
                      <a:pt x="12" y="22"/>
                    </a:lnTo>
                    <a:lnTo>
                      <a:pt x="0" y="22"/>
                    </a:lnTo>
                    <a:lnTo>
                      <a:pt x="6" y="10"/>
                    </a:lnTo>
                    <a:lnTo>
                      <a:pt x="14" y="2"/>
                    </a:lnTo>
                    <a:lnTo>
                      <a:pt x="26" y="0"/>
                    </a:lnTo>
                    <a:lnTo>
                      <a:pt x="40" y="2"/>
                    </a:lnTo>
                    <a:lnTo>
                      <a:pt x="52" y="6"/>
                    </a:lnTo>
                    <a:lnTo>
                      <a:pt x="66" y="12"/>
                    </a:lnTo>
                    <a:lnTo>
                      <a:pt x="76" y="18"/>
                    </a:lnTo>
                    <a:lnTo>
                      <a:pt x="82" y="22"/>
                    </a:lnTo>
                    <a:lnTo>
                      <a:pt x="88" y="24"/>
                    </a:lnTo>
                    <a:lnTo>
                      <a:pt x="96" y="24"/>
                    </a:lnTo>
                    <a:lnTo>
                      <a:pt x="102" y="26"/>
                    </a:lnTo>
                    <a:lnTo>
                      <a:pt x="110" y="28"/>
                    </a:lnTo>
                    <a:lnTo>
                      <a:pt x="114" y="34"/>
                    </a:lnTo>
                    <a:lnTo>
                      <a:pt x="116" y="46"/>
                    </a:lnTo>
                    <a:lnTo>
                      <a:pt x="110" y="60"/>
                    </a:lnTo>
                    <a:lnTo>
                      <a:pt x="100" y="68"/>
                    </a:lnTo>
                    <a:lnTo>
                      <a:pt x="82" y="70"/>
                    </a:lnTo>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 name="Freeform 25"/>
              <p:cNvSpPr>
                <a:spLocks noChangeArrowheads="1"/>
              </p:cNvSpPr>
              <p:nvPr/>
            </p:nvSpPr>
            <p:spPr bwMode="auto">
              <a:xfrm>
                <a:off x="-1" y="82"/>
                <a:ext cx="207" cy="101"/>
              </a:xfrm>
              <a:custGeom>
                <a:avLst/>
                <a:gdLst>
                  <a:gd name="T0" fmla="*/ 198 w 208"/>
                  <a:gd name="T1" fmla="*/ 96 h 102"/>
                  <a:gd name="T2" fmla="*/ 188 w 208"/>
                  <a:gd name="T3" fmla="*/ 96 h 102"/>
                  <a:gd name="T4" fmla="*/ 178 w 208"/>
                  <a:gd name="T5" fmla="*/ 92 h 102"/>
                  <a:gd name="T6" fmla="*/ 174 w 208"/>
                  <a:gd name="T7" fmla="*/ 88 h 102"/>
                  <a:gd name="T8" fmla="*/ 164 w 208"/>
                  <a:gd name="T9" fmla="*/ 84 h 102"/>
                  <a:gd name="T10" fmla="*/ 158 w 208"/>
                  <a:gd name="T11" fmla="*/ 84 h 102"/>
                  <a:gd name="T12" fmla="*/ 154 w 208"/>
                  <a:gd name="T13" fmla="*/ 90 h 102"/>
                  <a:gd name="T14" fmla="*/ 150 w 208"/>
                  <a:gd name="T15" fmla="*/ 96 h 102"/>
                  <a:gd name="T16" fmla="*/ 132 w 208"/>
                  <a:gd name="T17" fmla="*/ 102 h 102"/>
                  <a:gd name="T18" fmla="*/ 96 w 208"/>
                  <a:gd name="T19" fmla="*/ 96 h 102"/>
                  <a:gd name="T20" fmla="*/ 74 w 208"/>
                  <a:gd name="T21" fmla="*/ 74 h 102"/>
                  <a:gd name="T22" fmla="*/ 98 w 208"/>
                  <a:gd name="T23" fmla="*/ 78 h 102"/>
                  <a:gd name="T24" fmla="*/ 120 w 208"/>
                  <a:gd name="T25" fmla="*/ 70 h 102"/>
                  <a:gd name="T26" fmla="*/ 88 w 208"/>
                  <a:gd name="T27" fmla="*/ 64 h 102"/>
                  <a:gd name="T28" fmla="*/ 62 w 208"/>
                  <a:gd name="T29" fmla="*/ 56 h 102"/>
                  <a:gd name="T30" fmla="*/ 60 w 208"/>
                  <a:gd name="T31" fmla="*/ 36 h 102"/>
                  <a:gd name="T32" fmla="*/ 80 w 208"/>
                  <a:gd name="T33" fmla="*/ 26 h 102"/>
                  <a:gd name="T34" fmla="*/ 66 w 208"/>
                  <a:gd name="T35" fmla="*/ 20 h 102"/>
                  <a:gd name="T36" fmla="*/ 48 w 208"/>
                  <a:gd name="T37" fmla="*/ 30 h 102"/>
                  <a:gd name="T38" fmla="*/ 28 w 208"/>
                  <a:gd name="T39" fmla="*/ 40 h 102"/>
                  <a:gd name="T40" fmla="*/ 0 w 208"/>
                  <a:gd name="T41" fmla="*/ 42 h 102"/>
                  <a:gd name="T42" fmla="*/ 2 w 208"/>
                  <a:gd name="T43" fmla="*/ 28 h 102"/>
                  <a:gd name="T44" fmla="*/ 6 w 208"/>
                  <a:gd name="T45" fmla="*/ 14 h 102"/>
                  <a:gd name="T46" fmla="*/ 30 w 208"/>
                  <a:gd name="T47" fmla="*/ 2 h 102"/>
                  <a:gd name="T48" fmla="*/ 56 w 208"/>
                  <a:gd name="T49" fmla="*/ 0 h 102"/>
                  <a:gd name="T50" fmla="*/ 86 w 208"/>
                  <a:gd name="T51" fmla="*/ 4 h 102"/>
                  <a:gd name="T52" fmla="*/ 92 w 208"/>
                  <a:gd name="T53" fmla="*/ 10 h 102"/>
                  <a:gd name="T54" fmla="*/ 92 w 208"/>
                  <a:gd name="T55" fmla="*/ 18 h 102"/>
                  <a:gd name="T56" fmla="*/ 92 w 208"/>
                  <a:gd name="T57" fmla="*/ 28 h 102"/>
                  <a:gd name="T58" fmla="*/ 118 w 208"/>
                  <a:gd name="T59" fmla="*/ 42 h 102"/>
                  <a:gd name="T60" fmla="*/ 128 w 208"/>
                  <a:gd name="T61" fmla="*/ 42 h 102"/>
                  <a:gd name="T62" fmla="*/ 126 w 208"/>
                  <a:gd name="T63" fmla="*/ 34 h 102"/>
                  <a:gd name="T64" fmla="*/ 128 w 208"/>
                  <a:gd name="T65" fmla="*/ 26 h 102"/>
                  <a:gd name="T66" fmla="*/ 134 w 208"/>
                  <a:gd name="T67" fmla="*/ 22 h 102"/>
                  <a:gd name="T68" fmla="*/ 144 w 208"/>
                  <a:gd name="T69" fmla="*/ 28 h 102"/>
                  <a:gd name="T70" fmla="*/ 150 w 208"/>
                  <a:gd name="T71" fmla="*/ 36 h 102"/>
                  <a:gd name="T72" fmla="*/ 152 w 208"/>
                  <a:gd name="T73" fmla="*/ 36 h 102"/>
                  <a:gd name="T74" fmla="*/ 156 w 208"/>
                  <a:gd name="T75" fmla="*/ 30 h 102"/>
                  <a:gd name="T76" fmla="*/ 160 w 208"/>
                  <a:gd name="T77" fmla="*/ 32 h 102"/>
                  <a:gd name="T78" fmla="*/ 166 w 208"/>
                  <a:gd name="T79" fmla="*/ 38 h 102"/>
                  <a:gd name="T80" fmla="*/ 170 w 208"/>
                  <a:gd name="T81" fmla="*/ 44 h 102"/>
                  <a:gd name="T82" fmla="*/ 180 w 208"/>
                  <a:gd name="T83" fmla="*/ 60 h 102"/>
                  <a:gd name="T84" fmla="*/ 208 w 208"/>
                  <a:gd name="T85" fmla="*/ 74 h 102"/>
                  <a:gd name="T86" fmla="*/ 208 w 208"/>
                  <a:gd name="T87" fmla="*/ 86 h 102"/>
                  <a:gd name="T88" fmla="*/ 204 w 208"/>
                  <a:gd name="T89" fmla="*/ 92 h 102"/>
                  <a:gd name="T90" fmla="*/ 194 w 208"/>
                  <a:gd name="T91" fmla="*/ 98 h 102"/>
                  <a:gd name="T92" fmla="*/ 184 w 208"/>
                  <a:gd name="T93" fmla="*/ 100 h 102"/>
                  <a:gd name="T94" fmla="*/ 204 w 208"/>
                  <a:gd name="T95" fmla="*/ 9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8" h="102">
                    <a:moveTo>
                      <a:pt x="204" y="94"/>
                    </a:moveTo>
                    <a:lnTo>
                      <a:pt x="198" y="96"/>
                    </a:lnTo>
                    <a:lnTo>
                      <a:pt x="192" y="96"/>
                    </a:lnTo>
                    <a:lnTo>
                      <a:pt x="188" y="96"/>
                    </a:lnTo>
                    <a:lnTo>
                      <a:pt x="182" y="94"/>
                    </a:lnTo>
                    <a:lnTo>
                      <a:pt x="178" y="92"/>
                    </a:lnTo>
                    <a:lnTo>
                      <a:pt x="176" y="90"/>
                    </a:lnTo>
                    <a:lnTo>
                      <a:pt x="174" y="88"/>
                    </a:lnTo>
                    <a:lnTo>
                      <a:pt x="170" y="86"/>
                    </a:lnTo>
                    <a:lnTo>
                      <a:pt x="164" y="84"/>
                    </a:lnTo>
                    <a:lnTo>
                      <a:pt x="162" y="82"/>
                    </a:lnTo>
                    <a:lnTo>
                      <a:pt x="158" y="84"/>
                    </a:lnTo>
                    <a:lnTo>
                      <a:pt x="156" y="86"/>
                    </a:lnTo>
                    <a:lnTo>
                      <a:pt x="154" y="90"/>
                    </a:lnTo>
                    <a:lnTo>
                      <a:pt x="152" y="92"/>
                    </a:lnTo>
                    <a:lnTo>
                      <a:pt x="150" y="96"/>
                    </a:lnTo>
                    <a:lnTo>
                      <a:pt x="146" y="98"/>
                    </a:lnTo>
                    <a:lnTo>
                      <a:pt x="132" y="102"/>
                    </a:lnTo>
                    <a:lnTo>
                      <a:pt x="114" y="102"/>
                    </a:lnTo>
                    <a:lnTo>
                      <a:pt x="96" y="96"/>
                    </a:lnTo>
                    <a:lnTo>
                      <a:pt x="82" y="88"/>
                    </a:lnTo>
                    <a:lnTo>
                      <a:pt x="74" y="74"/>
                    </a:lnTo>
                    <a:lnTo>
                      <a:pt x="86" y="76"/>
                    </a:lnTo>
                    <a:lnTo>
                      <a:pt x="98" y="78"/>
                    </a:lnTo>
                    <a:lnTo>
                      <a:pt x="108" y="78"/>
                    </a:lnTo>
                    <a:lnTo>
                      <a:pt x="120" y="70"/>
                    </a:lnTo>
                    <a:lnTo>
                      <a:pt x="104" y="66"/>
                    </a:lnTo>
                    <a:lnTo>
                      <a:pt x="88" y="64"/>
                    </a:lnTo>
                    <a:lnTo>
                      <a:pt x="74" y="62"/>
                    </a:lnTo>
                    <a:lnTo>
                      <a:pt x="62" y="56"/>
                    </a:lnTo>
                    <a:lnTo>
                      <a:pt x="52" y="44"/>
                    </a:lnTo>
                    <a:lnTo>
                      <a:pt x="60" y="36"/>
                    </a:lnTo>
                    <a:lnTo>
                      <a:pt x="70" y="30"/>
                    </a:lnTo>
                    <a:lnTo>
                      <a:pt x="80" y="26"/>
                    </a:lnTo>
                    <a:lnTo>
                      <a:pt x="74" y="20"/>
                    </a:lnTo>
                    <a:lnTo>
                      <a:pt x="66" y="20"/>
                    </a:lnTo>
                    <a:lnTo>
                      <a:pt x="56" y="24"/>
                    </a:lnTo>
                    <a:lnTo>
                      <a:pt x="48" y="30"/>
                    </a:lnTo>
                    <a:lnTo>
                      <a:pt x="40" y="34"/>
                    </a:lnTo>
                    <a:lnTo>
                      <a:pt x="28" y="40"/>
                    </a:lnTo>
                    <a:lnTo>
                      <a:pt x="14" y="42"/>
                    </a:lnTo>
                    <a:lnTo>
                      <a:pt x="0" y="42"/>
                    </a:lnTo>
                    <a:lnTo>
                      <a:pt x="2" y="34"/>
                    </a:lnTo>
                    <a:lnTo>
                      <a:pt x="2" y="28"/>
                    </a:lnTo>
                    <a:lnTo>
                      <a:pt x="2" y="20"/>
                    </a:lnTo>
                    <a:lnTo>
                      <a:pt x="6" y="14"/>
                    </a:lnTo>
                    <a:lnTo>
                      <a:pt x="16" y="6"/>
                    </a:lnTo>
                    <a:lnTo>
                      <a:pt x="30" y="2"/>
                    </a:lnTo>
                    <a:lnTo>
                      <a:pt x="42" y="2"/>
                    </a:lnTo>
                    <a:lnTo>
                      <a:pt x="56" y="0"/>
                    </a:lnTo>
                    <a:lnTo>
                      <a:pt x="72" y="2"/>
                    </a:lnTo>
                    <a:lnTo>
                      <a:pt x="86" y="4"/>
                    </a:lnTo>
                    <a:lnTo>
                      <a:pt x="90" y="6"/>
                    </a:lnTo>
                    <a:lnTo>
                      <a:pt x="92" y="10"/>
                    </a:lnTo>
                    <a:lnTo>
                      <a:pt x="92" y="14"/>
                    </a:lnTo>
                    <a:lnTo>
                      <a:pt x="92" y="18"/>
                    </a:lnTo>
                    <a:lnTo>
                      <a:pt x="92" y="24"/>
                    </a:lnTo>
                    <a:lnTo>
                      <a:pt x="92" y="28"/>
                    </a:lnTo>
                    <a:lnTo>
                      <a:pt x="104" y="34"/>
                    </a:lnTo>
                    <a:lnTo>
                      <a:pt x="118" y="42"/>
                    </a:lnTo>
                    <a:lnTo>
                      <a:pt x="128" y="46"/>
                    </a:lnTo>
                    <a:lnTo>
                      <a:pt x="128" y="42"/>
                    </a:lnTo>
                    <a:lnTo>
                      <a:pt x="128" y="38"/>
                    </a:lnTo>
                    <a:lnTo>
                      <a:pt x="126" y="34"/>
                    </a:lnTo>
                    <a:lnTo>
                      <a:pt x="126" y="30"/>
                    </a:lnTo>
                    <a:lnTo>
                      <a:pt x="128" y="26"/>
                    </a:lnTo>
                    <a:lnTo>
                      <a:pt x="130" y="24"/>
                    </a:lnTo>
                    <a:lnTo>
                      <a:pt x="134" y="22"/>
                    </a:lnTo>
                    <a:lnTo>
                      <a:pt x="140" y="24"/>
                    </a:lnTo>
                    <a:lnTo>
                      <a:pt x="144" y="28"/>
                    </a:lnTo>
                    <a:lnTo>
                      <a:pt x="148" y="32"/>
                    </a:lnTo>
                    <a:lnTo>
                      <a:pt x="150" y="36"/>
                    </a:lnTo>
                    <a:lnTo>
                      <a:pt x="150" y="40"/>
                    </a:lnTo>
                    <a:lnTo>
                      <a:pt x="152" y="36"/>
                    </a:lnTo>
                    <a:lnTo>
                      <a:pt x="154" y="32"/>
                    </a:lnTo>
                    <a:lnTo>
                      <a:pt x="156" y="30"/>
                    </a:lnTo>
                    <a:lnTo>
                      <a:pt x="158" y="32"/>
                    </a:lnTo>
                    <a:lnTo>
                      <a:pt x="160" y="32"/>
                    </a:lnTo>
                    <a:lnTo>
                      <a:pt x="162" y="36"/>
                    </a:lnTo>
                    <a:lnTo>
                      <a:pt x="166" y="38"/>
                    </a:lnTo>
                    <a:lnTo>
                      <a:pt x="168" y="42"/>
                    </a:lnTo>
                    <a:lnTo>
                      <a:pt x="170" y="44"/>
                    </a:lnTo>
                    <a:lnTo>
                      <a:pt x="170" y="48"/>
                    </a:lnTo>
                    <a:lnTo>
                      <a:pt x="180" y="60"/>
                    </a:lnTo>
                    <a:lnTo>
                      <a:pt x="192" y="68"/>
                    </a:lnTo>
                    <a:lnTo>
                      <a:pt x="208" y="74"/>
                    </a:lnTo>
                    <a:lnTo>
                      <a:pt x="208" y="80"/>
                    </a:lnTo>
                    <a:lnTo>
                      <a:pt x="208" y="86"/>
                    </a:lnTo>
                    <a:lnTo>
                      <a:pt x="206" y="90"/>
                    </a:lnTo>
                    <a:lnTo>
                      <a:pt x="204" y="92"/>
                    </a:lnTo>
                    <a:lnTo>
                      <a:pt x="198" y="96"/>
                    </a:lnTo>
                    <a:lnTo>
                      <a:pt x="194" y="98"/>
                    </a:lnTo>
                    <a:lnTo>
                      <a:pt x="188" y="98"/>
                    </a:lnTo>
                    <a:lnTo>
                      <a:pt x="184" y="100"/>
                    </a:lnTo>
                    <a:lnTo>
                      <a:pt x="180" y="98"/>
                    </a:lnTo>
                    <a:lnTo>
                      <a:pt x="204" y="94"/>
                    </a:lnTo>
                    <a:close/>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 name="Freeform 26"/>
              <p:cNvSpPr>
                <a:spLocks noChangeArrowheads="1"/>
              </p:cNvSpPr>
              <p:nvPr/>
            </p:nvSpPr>
            <p:spPr bwMode="auto">
              <a:xfrm>
                <a:off x="-1" y="82"/>
                <a:ext cx="207" cy="101"/>
              </a:xfrm>
              <a:custGeom>
                <a:avLst/>
                <a:gdLst>
                  <a:gd name="T0" fmla="*/ 198 w 208"/>
                  <a:gd name="T1" fmla="*/ 96 h 102"/>
                  <a:gd name="T2" fmla="*/ 188 w 208"/>
                  <a:gd name="T3" fmla="*/ 96 h 102"/>
                  <a:gd name="T4" fmla="*/ 178 w 208"/>
                  <a:gd name="T5" fmla="*/ 92 h 102"/>
                  <a:gd name="T6" fmla="*/ 174 w 208"/>
                  <a:gd name="T7" fmla="*/ 88 h 102"/>
                  <a:gd name="T8" fmla="*/ 164 w 208"/>
                  <a:gd name="T9" fmla="*/ 84 h 102"/>
                  <a:gd name="T10" fmla="*/ 158 w 208"/>
                  <a:gd name="T11" fmla="*/ 84 h 102"/>
                  <a:gd name="T12" fmla="*/ 154 w 208"/>
                  <a:gd name="T13" fmla="*/ 90 h 102"/>
                  <a:gd name="T14" fmla="*/ 150 w 208"/>
                  <a:gd name="T15" fmla="*/ 96 h 102"/>
                  <a:gd name="T16" fmla="*/ 132 w 208"/>
                  <a:gd name="T17" fmla="*/ 102 h 102"/>
                  <a:gd name="T18" fmla="*/ 96 w 208"/>
                  <a:gd name="T19" fmla="*/ 96 h 102"/>
                  <a:gd name="T20" fmla="*/ 74 w 208"/>
                  <a:gd name="T21" fmla="*/ 74 h 102"/>
                  <a:gd name="T22" fmla="*/ 98 w 208"/>
                  <a:gd name="T23" fmla="*/ 78 h 102"/>
                  <a:gd name="T24" fmla="*/ 120 w 208"/>
                  <a:gd name="T25" fmla="*/ 70 h 102"/>
                  <a:gd name="T26" fmla="*/ 88 w 208"/>
                  <a:gd name="T27" fmla="*/ 64 h 102"/>
                  <a:gd name="T28" fmla="*/ 62 w 208"/>
                  <a:gd name="T29" fmla="*/ 56 h 102"/>
                  <a:gd name="T30" fmla="*/ 60 w 208"/>
                  <a:gd name="T31" fmla="*/ 36 h 102"/>
                  <a:gd name="T32" fmla="*/ 80 w 208"/>
                  <a:gd name="T33" fmla="*/ 26 h 102"/>
                  <a:gd name="T34" fmla="*/ 66 w 208"/>
                  <a:gd name="T35" fmla="*/ 20 h 102"/>
                  <a:gd name="T36" fmla="*/ 48 w 208"/>
                  <a:gd name="T37" fmla="*/ 30 h 102"/>
                  <a:gd name="T38" fmla="*/ 28 w 208"/>
                  <a:gd name="T39" fmla="*/ 40 h 102"/>
                  <a:gd name="T40" fmla="*/ 0 w 208"/>
                  <a:gd name="T41" fmla="*/ 42 h 102"/>
                  <a:gd name="T42" fmla="*/ 2 w 208"/>
                  <a:gd name="T43" fmla="*/ 28 h 102"/>
                  <a:gd name="T44" fmla="*/ 6 w 208"/>
                  <a:gd name="T45" fmla="*/ 14 h 102"/>
                  <a:gd name="T46" fmla="*/ 30 w 208"/>
                  <a:gd name="T47" fmla="*/ 2 h 102"/>
                  <a:gd name="T48" fmla="*/ 56 w 208"/>
                  <a:gd name="T49" fmla="*/ 0 h 102"/>
                  <a:gd name="T50" fmla="*/ 86 w 208"/>
                  <a:gd name="T51" fmla="*/ 4 h 102"/>
                  <a:gd name="T52" fmla="*/ 92 w 208"/>
                  <a:gd name="T53" fmla="*/ 10 h 102"/>
                  <a:gd name="T54" fmla="*/ 92 w 208"/>
                  <a:gd name="T55" fmla="*/ 18 h 102"/>
                  <a:gd name="T56" fmla="*/ 92 w 208"/>
                  <a:gd name="T57" fmla="*/ 28 h 102"/>
                  <a:gd name="T58" fmla="*/ 118 w 208"/>
                  <a:gd name="T59" fmla="*/ 42 h 102"/>
                  <a:gd name="T60" fmla="*/ 128 w 208"/>
                  <a:gd name="T61" fmla="*/ 42 h 102"/>
                  <a:gd name="T62" fmla="*/ 126 w 208"/>
                  <a:gd name="T63" fmla="*/ 34 h 102"/>
                  <a:gd name="T64" fmla="*/ 128 w 208"/>
                  <a:gd name="T65" fmla="*/ 26 h 102"/>
                  <a:gd name="T66" fmla="*/ 134 w 208"/>
                  <a:gd name="T67" fmla="*/ 22 h 102"/>
                  <a:gd name="T68" fmla="*/ 144 w 208"/>
                  <a:gd name="T69" fmla="*/ 28 h 102"/>
                  <a:gd name="T70" fmla="*/ 150 w 208"/>
                  <a:gd name="T71" fmla="*/ 36 h 102"/>
                  <a:gd name="T72" fmla="*/ 152 w 208"/>
                  <a:gd name="T73" fmla="*/ 36 h 102"/>
                  <a:gd name="T74" fmla="*/ 156 w 208"/>
                  <a:gd name="T75" fmla="*/ 30 h 102"/>
                  <a:gd name="T76" fmla="*/ 160 w 208"/>
                  <a:gd name="T77" fmla="*/ 32 h 102"/>
                  <a:gd name="T78" fmla="*/ 166 w 208"/>
                  <a:gd name="T79" fmla="*/ 38 h 102"/>
                  <a:gd name="T80" fmla="*/ 170 w 208"/>
                  <a:gd name="T81" fmla="*/ 44 h 102"/>
                  <a:gd name="T82" fmla="*/ 180 w 208"/>
                  <a:gd name="T83" fmla="*/ 60 h 102"/>
                  <a:gd name="T84" fmla="*/ 208 w 208"/>
                  <a:gd name="T85" fmla="*/ 74 h 102"/>
                  <a:gd name="T86" fmla="*/ 208 w 208"/>
                  <a:gd name="T87" fmla="*/ 86 h 102"/>
                  <a:gd name="T88" fmla="*/ 204 w 208"/>
                  <a:gd name="T89" fmla="*/ 92 h 102"/>
                  <a:gd name="T90" fmla="*/ 194 w 208"/>
                  <a:gd name="T91" fmla="*/ 98 h 102"/>
                  <a:gd name="T92" fmla="*/ 184 w 208"/>
                  <a:gd name="T93"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8" h="102">
                    <a:moveTo>
                      <a:pt x="204" y="94"/>
                    </a:moveTo>
                    <a:lnTo>
                      <a:pt x="198" y="96"/>
                    </a:lnTo>
                    <a:lnTo>
                      <a:pt x="192" y="96"/>
                    </a:lnTo>
                    <a:lnTo>
                      <a:pt x="188" y="96"/>
                    </a:lnTo>
                    <a:lnTo>
                      <a:pt x="182" y="94"/>
                    </a:lnTo>
                    <a:lnTo>
                      <a:pt x="178" y="92"/>
                    </a:lnTo>
                    <a:lnTo>
                      <a:pt x="176" y="90"/>
                    </a:lnTo>
                    <a:lnTo>
                      <a:pt x="174" y="88"/>
                    </a:lnTo>
                    <a:lnTo>
                      <a:pt x="170" y="86"/>
                    </a:lnTo>
                    <a:lnTo>
                      <a:pt x="164" y="84"/>
                    </a:lnTo>
                    <a:lnTo>
                      <a:pt x="162" y="82"/>
                    </a:lnTo>
                    <a:lnTo>
                      <a:pt x="158" y="84"/>
                    </a:lnTo>
                    <a:lnTo>
                      <a:pt x="156" y="86"/>
                    </a:lnTo>
                    <a:lnTo>
                      <a:pt x="154" y="90"/>
                    </a:lnTo>
                    <a:lnTo>
                      <a:pt x="152" y="92"/>
                    </a:lnTo>
                    <a:lnTo>
                      <a:pt x="150" y="96"/>
                    </a:lnTo>
                    <a:lnTo>
                      <a:pt x="146" y="98"/>
                    </a:lnTo>
                    <a:lnTo>
                      <a:pt x="132" y="102"/>
                    </a:lnTo>
                    <a:lnTo>
                      <a:pt x="114" y="102"/>
                    </a:lnTo>
                    <a:lnTo>
                      <a:pt x="96" y="96"/>
                    </a:lnTo>
                    <a:lnTo>
                      <a:pt x="82" y="88"/>
                    </a:lnTo>
                    <a:lnTo>
                      <a:pt x="74" y="74"/>
                    </a:lnTo>
                    <a:lnTo>
                      <a:pt x="86" y="76"/>
                    </a:lnTo>
                    <a:lnTo>
                      <a:pt x="98" y="78"/>
                    </a:lnTo>
                    <a:lnTo>
                      <a:pt x="108" y="78"/>
                    </a:lnTo>
                    <a:lnTo>
                      <a:pt x="120" y="70"/>
                    </a:lnTo>
                    <a:lnTo>
                      <a:pt x="104" y="66"/>
                    </a:lnTo>
                    <a:lnTo>
                      <a:pt x="88" y="64"/>
                    </a:lnTo>
                    <a:lnTo>
                      <a:pt x="74" y="62"/>
                    </a:lnTo>
                    <a:lnTo>
                      <a:pt x="62" y="56"/>
                    </a:lnTo>
                    <a:lnTo>
                      <a:pt x="52" y="44"/>
                    </a:lnTo>
                    <a:lnTo>
                      <a:pt x="60" y="36"/>
                    </a:lnTo>
                    <a:lnTo>
                      <a:pt x="70" y="30"/>
                    </a:lnTo>
                    <a:lnTo>
                      <a:pt x="80" y="26"/>
                    </a:lnTo>
                    <a:lnTo>
                      <a:pt x="74" y="20"/>
                    </a:lnTo>
                    <a:lnTo>
                      <a:pt x="66" y="20"/>
                    </a:lnTo>
                    <a:lnTo>
                      <a:pt x="56" y="24"/>
                    </a:lnTo>
                    <a:lnTo>
                      <a:pt x="48" y="30"/>
                    </a:lnTo>
                    <a:lnTo>
                      <a:pt x="40" y="34"/>
                    </a:lnTo>
                    <a:lnTo>
                      <a:pt x="28" y="40"/>
                    </a:lnTo>
                    <a:lnTo>
                      <a:pt x="14" y="42"/>
                    </a:lnTo>
                    <a:lnTo>
                      <a:pt x="0" y="42"/>
                    </a:lnTo>
                    <a:lnTo>
                      <a:pt x="2" y="34"/>
                    </a:lnTo>
                    <a:lnTo>
                      <a:pt x="2" y="28"/>
                    </a:lnTo>
                    <a:lnTo>
                      <a:pt x="2" y="20"/>
                    </a:lnTo>
                    <a:lnTo>
                      <a:pt x="6" y="14"/>
                    </a:lnTo>
                    <a:lnTo>
                      <a:pt x="16" y="6"/>
                    </a:lnTo>
                    <a:lnTo>
                      <a:pt x="30" y="2"/>
                    </a:lnTo>
                    <a:lnTo>
                      <a:pt x="42" y="2"/>
                    </a:lnTo>
                    <a:lnTo>
                      <a:pt x="56" y="0"/>
                    </a:lnTo>
                    <a:lnTo>
                      <a:pt x="72" y="2"/>
                    </a:lnTo>
                    <a:lnTo>
                      <a:pt x="86" y="4"/>
                    </a:lnTo>
                    <a:lnTo>
                      <a:pt x="90" y="6"/>
                    </a:lnTo>
                    <a:lnTo>
                      <a:pt x="92" y="10"/>
                    </a:lnTo>
                    <a:lnTo>
                      <a:pt x="92" y="14"/>
                    </a:lnTo>
                    <a:lnTo>
                      <a:pt x="92" y="18"/>
                    </a:lnTo>
                    <a:lnTo>
                      <a:pt x="92" y="24"/>
                    </a:lnTo>
                    <a:lnTo>
                      <a:pt x="92" y="28"/>
                    </a:lnTo>
                    <a:lnTo>
                      <a:pt x="104" y="34"/>
                    </a:lnTo>
                    <a:lnTo>
                      <a:pt x="118" y="42"/>
                    </a:lnTo>
                    <a:lnTo>
                      <a:pt x="128" y="46"/>
                    </a:lnTo>
                    <a:lnTo>
                      <a:pt x="128" y="42"/>
                    </a:lnTo>
                    <a:lnTo>
                      <a:pt x="128" y="38"/>
                    </a:lnTo>
                    <a:lnTo>
                      <a:pt x="126" y="34"/>
                    </a:lnTo>
                    <a:lnTo>
                      <a:pt x="126" y="30"/>
                    </a:lnTo>
                    <a:lnTo>
                      <a:pt x="128" y="26"/>
                    </a:lnTo>
                    <a:lnTo>
                      <a:pt x="130" y="24"/>
                    </a:lnTo>
                    <a:lnTo>
                      <a:pt x="134" y="22"/>
                    </a:lnTo>
                    <a:lnTo>
                      <a:pt x="140" y="24"/>
                    </a:lnTo>
                    <a:lnTo>
                      <a:pt x="144" y="28"/>
                    </a:lnTo>
                    <a:lnTo>
                      <a:pt x="148" y="32"/>
                    </a:lnTo>
                    <a:lnTo>
                      <a:pt x="150" y="36"/>
                    </a:lnTo>
                    <a:lnTo>
                      <a:pt x="150" y="40"/>
                    </a:lnTo>
                    <a:lnTo>
                      <a:pt x="152" y="36"/>
                    </a:lnTo>
                    <a:lnTo>
                      <a:pt x="154" y="32"/>
                    </a:lnTo>
                    <a:lnTo>
                      <a:pt x="156" y="30"/>
                    </a:lnTo>
                    <a:lnTo>
                      <a:pt x="158" y="32"/>
                    </a:lnTo>
                    <a:lnTo>
                      <a:pt x="160" y="32"/>
                    </a:lnTo>
                    <a:lnTo>
                      <a:pt x="162" y="36"/>
                    </a:lnTo>
                    <a:lnTo>
                      <a:pt x="166" y="38"/>
                    </a:lnTo>
                    <a:lnTo>
                      <a:pt x="168" y="42"/>
                    </a:lnTo>
                    <a:lnTo>
                      <a:pt x="170" y="44"/>
                    </a:lnTo>
                    <a:lnTo>
                      <a:pt x="170" y="48"/>
                    </a:lnTo>
                    <a:lnTo>
                      <a:pt x="180" y="60"/>
                    </a:lnTo>
                    <a:lnTo>
                      <a:pt x="192" y="68"/>
                    </a:lnTo>
                    <a:lnTo>
                      <a:pt x="208" y="74"/>
                    </a:lnTo>
                    <a:lnTo>
                      <a:pt x="208" y="80"/>
                    </a:lnTo>
                    <a:lnTo>
                      <a:pt x="208" y="86"/>
                    </a:lnTo>
                    <a:lnTo>
                      <a:pt x="206" y="90"/>
                    </a:lnTo>
                    <a:lnTo>
                      <a:pt x="204" y="92"/>
                    </a:lnTo>
                    <a:lnTo>
                      <a:pt x="198" y="96"/>
                    </a:lnTo>
                    <a:lnTo>
                      <a:pt x="194" y="98"/>
                    </a:lnTo>
                    <a:lnTo>
                      <a:pt x="188" y="98"/>
                    </a:lnTo>
                    <a:lnTo>
                      <a:pt x="184" y="100"/>
                    </a:lnTo>
                    <a:lnTo>
                      <a:pt x="180" y="98"/>
                    </a:lnTo>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 name="Freeform 27"/>
              <p:cNvSpPr>
                <a:spLocks noChangeArrowheads="1"/>
              </p:cNvSpPr>
              <p:nvPr/>
            </p:nvSpPr>
            <p:spPr bwMode="auto">
              <a:xfrm>
                <a:off x="190" y="92"/>
                <a:ext cx="56" cy="47"/>
              </a:xfrm>
              <a:custGeom>
                <a:avLst/>
                <a:gdLst>
                  <a:gd name="T0" fmla="*/ 56 w 56"/>
                  <a:gd name="T1" fmla="*/ 30 h 50"/>
                  <a:gd name="T2" fmla="*/ 54 w 56"/>
                  <a:gd name="T3" fmla="*/ 30 h 50"/>
                  <a:gd name="T4" fmla="*/ 50 w 56"/>
                  <a:gd name="T5" fmla="*/ 32 h 50"/>
                  <a:gd name="T6" fmla="*/ 50 w 56"/>
                  <a:gd name="T7" fmla="*/ 34 h 50"/>
                  <a:gd name="T8" fmla="*/ 48 w 56"/>
                  <a:gd name="T9" fmla="*/ 36 h 50"/>
                  <a:gd name="T10" fmla="*/ 48 w 56"/>
                  <a:gd name="T11" fmla="*/ 40 h 50"/>
                  <a:gd name="T12" fmla="*/ 48 w 56"/>
                  <a:gd name="T13" fmla="*/ 42 h 50"/>
                  <a:gd name="T14" fmla="*/ 46 w 56"/>
                  <a:gd name="T15" fmla="*/ 46 h 50"/>
                  <a:gd name="T16" fmla="*/ 46 w 56"/>
                  <a:gd name="T17" fmla="*/ 48 h 50"/>
                  <a:gd name="T18" fmla="*/ 44 w 56"/>
                  <a:gd name="T19" fmla="*/ 50 h 50"/>
                  <a:gd name="T20" fmla="*/ 40 w 56"/>
                  <a:gd name="T21" fmla="*/ 50 h 50"/>
                  <a:gd name="T22" fmla="*/ 38 w 56"/>
                  <a:gd name="T23" fmla="*/ 48 h 50"/>
                  <a:gd name="T24" fmla="*/ 32 w 56"/>
                  <a:gd name="T25" fmla="*/ 46 h 50"/>
                  <a:gd name="T26" fmla="*/ 28 w 56"/>
                  <a:gd name="T27" fmla="*/ 44 h 50"/>
                  <a:gd name="T28" fmla="*/ 24 w 56"/>
                  <a:gd name="T29" fmla="*/ 40 h 50"/>
                  <a:gd name="T30" fmla="*/ 22 w 56"/>
                  <a:gd name="T31" fmla="*/ 34 h 50"/>
                  <a:gd name="T32" fmla="*/ 20 w 56"/>
                  <a:gd name="T33" fmla="*/ 30 h 50"/>
                  <a:gd name="T34" fmla="*/ 16 w 56"/>
                  <a:gd name="T35" fmla="*/ 28 h 50"/>
                  <a:gd name="T36" fmla="*/ 14 w 56"/>
                  <a:gd name="T37" fmla="*/ 26 h 50"/>
                  <a:gd name="T38" fmla="*/ 10 w 56"/>
                  <a:gd name="T39" fmla="*/ 26 h 50"/>
                  <a:gd name="T40" fmla="*/ 6 w 56"/>
                  <a:gd name="T41" fmla="*/ 24 h 50"/>
                  <a:gd name="T42" fmla="*/ 4 w 56"/>
                  <a:gd name="T43" fmla="*/ 24 h 50"/>
                  <a:gd name="T44" fmla="*/ 2 w 56"/>
                  <a:gd name="T45" fmla="*/ 22 h 50"/>
                  <a:gd name="T46" fmla="*/ 0 w 56"/>
                  <a:gd name="T47" fmla="*/ 20 h 50"/>
                  <a:gd name="T48" fmla="*/ 0 w 56"/>
                  <a:gd name="T49" fmla="*/ 16 h 50"/>
                  <a:gd name="T50" fmla="*/ 4 w 56"/>
                  <a:gd name="T51" fmla="*/ 14 h 50"/>
                  <a:gd name="T52" fmla="*/ 10 w 56"/>
                  <a:gd name="T53" fmla="*/ 12 h 50"/>
                  <a:gd name="T54" fmla="*/ 16 w 56"/>
                  <a:gd name="T55" fmla="*/ 14 h 50"/>
                  <a:gd name="T56" fmla="*/ 20 w 56"/>
                  <a:gd name="T57" fmla="*/ 16 h 50"/>
                  <a:gd name="T58" fmla="*/ 20 w 56"/>
                  <a:gd name="T59" fmla="*/ 8 h 50"/>
                  <a:gd name="T60" fmla="*/ 20 w 56"/>
                  <a:gd name="T61" fmla="*/ 0 h 50"/>
                  <a:gd name="T62" fmla="*/ 34 w 56"/>
                  <a:gd name="T63" fmla="*/ 0 h 50"/>
                  <a:gd name="T64" fmla="*/ 44 w 56"/>
                  <a:gd name="T65" fmla="*/ 6 h 50"/>
                  <a:gd name="T66" fmla="*/ 54 w 56"/>
                  <a:gd name="T67" fmla="*/ 18 h 50"/>
                  <a:gd name="T68" fmla="*/ 56 w 56"/>
                  <a:gd name="T69" fmla="*/ 22 h 50"/>
                  <a:gd name="T70" fmla="*/ 56 w 56"/>
                  <a:gd name="T71" fmla="*/ 24 h 50"/>
                  <a:gd name="T72" fmla="*/ 56 w 56"/>
                  <a:gd name="T73" fmla="*/ 26 h 50"/>
                  <a:gd name="T74" fmla="*/ 56 w 56"/>
                  <a:gd name="T75" fmla="*/ 28 h 50"/>
                  <a:gd name="T76" fmla="*/ 54 w 56"/>
                  <a:gd name="T77" fmla="*/ 28 h 50"/>
                  <a:gd name="T78" fmla="*/ 52 w 56"/>
                  <a:gd name="T79" fmla="*/ 30 h 50"/>
                  <a:gd name="T80" fmla="*/ 52 w 56"/>
                  <a:gd name="T81" fmla="*/ 32 h 50"/>
                  <a:gd name="T82" fmla="*/ 50 w 56"/>
                  <a:gd name="T83" fmla="*/ 36 h 50"/>
                  <a:gd name="T84" fmla="*/ 52 w 56"/>
                  <a:gd name="T85" fmla="*/ 36 h 50"/>
                  <a:gd name="T86" fmla="*/ 54 w 56"/>
                  <a:gd name="T87" fmla="*/ 38 h 50"/>
                  <a:gd name="T88" fmla="*/ 56 w 56"/>
                  <a:gd name="T89" fmla="*/ 38 h 50"/>
                  <a:gd name="T90" fmla="*/ 56 w 56"/>
                  <a:gd name="T91" fmla="*/ 40 h 50"/>
                  <a:gd name="T92" fmla="*/ 56 w 56"/>
                  <a:gd name="T93"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50">
                    <a:moveTo>
                      <a:pt x="56" y="30"/>
                    </a:moveTo>
                    <a:lnTo>
                      <a:pt x="54" y="30"/>
                    </a:lnTo>
                    <a:lnTo>
                      <a:pt x="50" y="32"/>
                    </a:lnTo>
                    <a:lnTo>
                      <a:pt x="50" y="34"/>
                    </a:lnTo>
                    <a:lnTo>
                      <a:pt x="48" y="36"/>
                    </a:lnTo>
                    <a:lnTo>
                      <a:pt x="48" y="40"/>
                    </a:lnTo>
                    <a:lnTo>
                      <a:pt x="48" y="42"/>
                    </a:lnTo>
                    <a:lnTo>
                      <a:pt x="46" y="46"/>
                    </a:lnTo>
                    <a:lnTo>
                      <a:pt x="46" y="48"/>
                    </a:lnTo>
                    <a:lnTo>
                      <a:pt x="44" y="50"/>
                    </a:lnTo>
                    <a:lnTo>
                      <a:pt x="40" y="50"/>
                    </a:lnTo>
                    <a:lnTo>
                      <a:pt x="38" y="48"/>
                    </a:lnTo>
                    <a:lnTo>
                      <a:pt x="32" y="46"/>
                    </a:lnTo>
                    <a:lnTo>
                      <a:pt x="28" y="44"/>
                    </a:lnTo>
                    <a:lnTo>
                      <a:pt x="24" y="40"/>
                    </a:lnTo>
                    <a:lnTo>
                      <a:pt x="22" y="34"/>
                    </a:lnTo>
                    <a:lnTo>
                      <a:pt x="20" y="30"/>
                    </a:lnTo>
                    <a:lnTo>
                      <a:pt x="16" y="28"/>
                    </a:lnTo>
                    <a:lnTo>
                      <a:pt x="14" y="26"/>
                    </a:lnTo>
                    <a:lnTo>
                      <a:pt x="10" y="26"/>
                    </a:lnTo>
                    <a:lnTo>
                      <a:pt x="6" y="24"/>
                    </a:lnTo>
                    <a:lnTo>
                      <a:pt x="4" y="24"/>
                    </a:lnTo>
                    <a:lnTo>
                      <a:pt x="2" y="22"/>
                    </a:lnTo>
                    <a:lnTo>
                      <a:pt x="0" y="20"/>
                    </a:lnTo>
                    <a:lnTo>
                      <a:pt x="0" y="16"/>
                    </a:lnTo>
                    <a:lnTo>
                      <a:pt x="4" y="14"/>
                    </a:lnTo>
                    <a:lnTo>
                      <a:pt x="10" y="12"/>
                    </a:lnTo>
                    <a:lnTo>
                      <a:pt x="16" y="14"/>
                    </a:lnTo>
                    <a:lnTo>
                      <a:pt x="20" y="16"/>
                    </a:lnTo>
                    <a:lnTo>
                      <a:pt x="20" y="8"/>
                    </a:lnTo>
                    <a:lnTo>
                      <a:pt x="20" y="0"/>
                    </a:lnTo>
                    <a:lnTo>
                      <a:pt x="34" y="0"/>
                    </a:lnTo>
                    <a:lnTo>
                      <a:pt x="44" y="6"/>
                    </a:lnTo>
                    <a:lnTo>
                      <a:pt x="54" y="18"/>
                    </a:lnTo>
                    <a:lnTo>
                      <a:pt x="56" y="22"/>
                    </a:lnTo>
                    <a:lnTo>
                      <a:pt x="56" y="24"/>
                    </a:lnTo>
                    <a:lnTo>
                      <a:pt x="56" y="26"/>
                    </a:lnTo>
                    <a:lnTo>
                      <a:pt x="56" y="28"/>
                    </a:lnTo>
                    <a:lnTo>
                      <a:pt x="54" y="28"/>
                    </a:lnTo>
                    <a:lnTo>
                      <a:pt x="52" y="30"/>
                    </a:lnTo>
                    <a:lnTo>
                      <a:pt x="52" y="32"/>
                    </a:lnTo>
                    <a:lnTo>
                      <a:pt x="50" y="36"/>
                    </a:lnTo>
                    <a:lnTo>
                      <a:pt x="52" y="36"/>
                    </a:lnTo>
                    <a:lnTo>
                      <a:pt x="54" y="38"/>
                    </a:lnTo>
                    <a:lnTo>
                      <a:pt x="56" y="38"/>
                    </a:lnTo>
                    <a:lnTo>
                      <a:pt x="56" y="40"/>
                    </a:lnTo>
                    <a:lnTo>
                      <a:pt x="56" y="30"/>
                    </a:lnTo>
                    <a:close/>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 name="Freeform 28"/>
              <p:cNvSpPr>
                <a:spLocks noChangeArrowheads="1"/>
              </p:cNvSpPr>
              <p:nvPr/>
            </p:nvSpPr>
            <p:spPr bwMode="auto">
              <a:xfrm>
                <a:off x="190" y="92"/>
                <a:ext cx="56" cy="47"/>
              </a:xfrm>
              <a:custGeom>
                <a:avLst/>
                <a:gdLst>
                  <a:gd name="T0" fmla="*/ 56 w 56"/>
                  <a:gd name="T1" fmla="*/ 30 h 50"/>
                  <a:gd name="T2" fmla="*/ 54 w 56"/>
                  <a:gd name="T3" fmla="*/ 30 h 50"/>
                  <a:gd name="T4" fmla="*/ 50 w 56"/>
                  <a:gd name="T5" fmla="*/ 32 h 50"/>
                  <a:gd name="T6" fmla="*/ 50 w 56"/>
                  <a:gd name="T7" fmla="*/ 34 h 50"/>
                  <a:gd name="T8" fmla="*/ 48 w 56"/>
                  <a:gd name="T9" fmla="*/ 36 h 50"/>
                  <a:gd name="T10" fmla="*/ 48 w 56"/>
                  <a:gd name="T11" fmla="*/ 40 h 50"/>
                  <a:gd name="T12" fmla="*/ 48 w 56"/>
                  <a:gd name="T13" fmla="*/ 42 h 50"/>
                  <a:gd name="T14" fmla="*/ 46 w 56"/>
                  <a:gd name="T15" fmla="*/ 46 h 50"/>
                  <a:gd name="T16" fmla="*/ 46 w 56"/>
                  <a:gd name="T17" fmla="*/ 48 h 50"/>
                  <a:gd name="T18" fmla="*/ 44 w 56"/>
                  <a:gd name="T19" fmla="*/ 50 h 50"/>
                  <a:gd name="T20" fmla="*/ 40 w 56"/>
                  <a:gd name="T21" fmla="*/ 50 h 50"/>
                  <a:gd name="T22" fmla="*/ 38 w 56"/>
                  <a:gd name="T23" fmla="*/ 48 h 50"/>
                  <a:gd name="T24" fmla="*/ 32 w 56"/>
                  <a:gd name="T25" fmla="*/ 46 h 50"/>
                  <a:gd name="T26" fmla="*/ 28 w 56"/>
                  <a:gd name="T27" fmla="*/ 44 h 50"/>
                  <a:gd name="T28" fmla="*/ 24 w 56"/>
                  <a:gd name="T29" fmla="*/ 40 h 50"/>
                  <a:gd name="T30" fmla="*/ 22 w 56"/>
                  <a:gd name="T31" fmla="*/ 34 h 50"/>
                  <a:gd name="T32" fmla="*/ 20 w 56"/>
                  <a:gd name="T33" fmla="*/ 30 h 50"/>
                  <a:gd name="T34" fmla="*/ 16 w 56"/>
                  <a:gd name="T35" fmla="*/ 28 h 50"/>
                  <a:gd name="T36" fmla="*/ 14 w 56"/>
                  <a:gd name="T37" fmla="*/ 26 h 50"/>
                  <a:gd name="T38" fmla="*/ 10 w 56"/>
                  <a:gd name="T39" fmla="*/ 26 h 50"/>
                  <a:gd name="T40" fmla="*/ 6 w 56"/>
                  <a:gd name="T41" fmla="*/ 24 h 50"/>
                  <a:gd name="T42" fmla="*/ 4 w 56"/>
                  <a:gd name="T43" fmla="*/ 24 h 50"/>
                  <a:gd name="T44" fmla="*/ 2 w 56"/>
                  <a:gd name="T45" fmla="*/ 22 h 50"/>
                  <a:gd name="T46" fmla="*/ 0 w 56"/>
                  <a:gd name="T47" fmla="*/ 20 h 50"/>
                  <a:gd name="T48" fmla="*/ 0 w 56"/>
                  <a:gd name="T49" fmla="*/ 16 h 50"/>
                  <a:gd name="T50" fmla="*/ 4 w 56"/>
                  <a:gd name="T51" fmla="*/ 14 h 50"/>
                  <a:gd name="T52" fmla="*/ 10 w 56"/>
                  <a:gd name="T53" fmla="*/ 12 h 50"/>
                  <a:gd name="T54" fmla="*/ 16 w 56"/>
                  <a:gd name="T55" fmla="*/ 14 h 50"/>
                  <a:gd name="T56" fmla="*/ 20 w 56"/>
                  <a:gd name="T57" fmla="*/ 16 h 50"/>
                  <a:gd name="T58" fmla="*/ 20 w 56"/>
                  <a:gd name="T59" fmla="*/ 8 h 50"/>
                  <a:gd name="T60" fmla="*/ 20 w 56"/>
                  <a:gd name="T61" fmla="*/ 0 h 50"/>
                  <a:gd name="T62" fmla="*/ 34 w 56"/>
                  <a:gd name="T63" fmla="*/ 0 h 50"/>
                  <a:gd name="T64" fmla="*/ 44 w 56"/>
                  <a:gd name="T65" fmla="*/ 6 h 50"/>
                  <a:gd name="T66" fmla="*/ 54 w 56"/>
                  <a:gd name="T67" fmla="*/ 18 h 50"/>
                  <a:gd name="T68" fmla="*/ 56 w 56"/>
                  <a:gd name="T69" fmla="*/ 22 h 50"/>
                  <a:gd name="T70" fmla="*/ 56 w 56"/>
                  <a:gd name="T71" fmla="*/ 24 h 50"/>
                  <a:gd name="T72" fmla="*/ 56 w 56"/>
                  <a:gd name="T73" fmla="*/ 26 h 50"/>
                  <a:gd name="T74" fmla="*/ 56 w 56"/>
                  <a:gd name="T75" fmla="*/ 28 h 50"/>
                  <a:gd name="T76" fmla="*/ 54 w 56"/>
                  <a:gd name="T77" fmla="*/ 28 h 50"/>
                  <a:gd name="T78" fmla="*/ 52 w 56"/>
                  <a:gd name="T79" fmla="*/ 30 h 50"/>
                  <a:gd name="T80" fmla="*/ 52 w 56"/>
                  <a:gd name="T81" fmla="*/ 32 h 50"/>
                  <a:gd name="T82" fmla="*/ 50 w 56"/>
                  <a:gd name="T83" fmla="*/ 36 h 50"/>
                  <a:gd name="T84" fmla="*/ 52 w 56"/>
                  <a:gd name="T85" fmla="*/ 36 h 50"/>
                  <a:gd name="T86" fmla="*/ 54 w 56"/>
                  <a:gd name="T87" fmla="*/ 38 h 50"/>
                  <a:gd name="T88" fmla="*/ 56 w 56"/>
                  <a:gd name="T89" fmla="*/ 38 h 50"/>
                  <a:gd name="T90" fmla="*/ 56 w 56"/>
                  <a:gd name="T91" fmla="*/ 4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50">
                    <a:moveTo>
                      <a:pt x="56" y="30"/>
                    </a:moveTo>
                    <a:lnTo>
                      <a:pt x="54" y="30"/>
                    </a:lnTo>
                    <a:lnTo>
                      <a:pt x="50" y="32"/>
                    </a:lnTo>
                    <a:lnTo>
                      <a:pt x="50" y="34"/>
                    </a:lnTo>
                    <a:lnTo>
                      <a:pt x="48" y="36"/>
                    </a:lnTo>
                    <a:lnTo>
                      <a:pt x="48" y="40"/>
                    </a:lnTo>
                    <a:lnTo>
                      <a:pt x="48" y="42"/>
                    </a:lnTo>
                    <a:lnTo>
                      <a:pt x="46" y="46"/>
                    </a:lnTo>
                    <a:lnTo>
                      <a:pt x="46" y="48"/>
                    </a:lnTo>
                    <a:lnTo>
                      <a:pt x="44" y="50"/>
                    </a:lnTo>
                    <a:lnTo>
                      <a:pt x="40" y="50"/>
                    </a:lnTo>
                    <a:lnTo>
                      <a:pt x="38" y="48"/>
                    </a:lnTo>
                    <a:lnTo>
                      <a:pt x="32" y="46"/>
                    </a:lnTo>
                    <a:lnTo>
                      <a:pt x="28" y="44"/>
                    </a:lnTo>
                    <a:lnTo>
                      <a:pt x="24" y="40"/>
                    </a:lnTo>
                    <a:lnTo>
                      <a:pt x="22" y="34"/>
                    </a:lnTo>
                    <a:lnTo>
                      <a:pt x="20" y="30"/>
                    </a:lnTo>
                    <a:lnTo>
                      <a:pt x="16" y="28"/>
                    </a:lnTo>
                    <a:lnTo>
                      <a:pt x="14" y="26"/>
                    </a:lnTo>
                    <a:lnTo>
                      <a:pt x="10" y="26"/>
                    </a:lnTo>
                    <a:lnTo>
                      <a:pt x="6" y="24"/>
                    </a:lnTo>
                    <a:lnTo>
                      <a:pt x="4" y="24"/>
                    </a:lnTo>
                    <a:lnTo>
                      <a:pt x="2" y="22"/>
                    </a:lnTo>
                    <a:lnTo>
                      <a:pt x="0" y="20"/>
                    </a:lnTo>
                    <a:lnTo>
                      <a:pt x="0" y="16"/>
                    </a:lnTo>
                    <a:lnTo>
                      <a:pt x="4" y="14"/>
                    </a:lnTo>
                    <a:lnTo>
                      <a:pt x="10" y="12"/>
                    </a:lnTo>
                    <a:lnTo>
                      <a:pt x="16" y="14"/>
                    </a:lnTo>
                    <a:lnTo>
                      <a:pt x="20" y="16"/>
                    </a:lnTo>
                    <a:lnTo>
                      <a:pt x="20" y="8"/>
                    </a:lnTo>
                    <a:lnTo>
                      <a:pt x="20" y="0"/>
                    </a:lnTo>
                    <a:lnTo>
                      <a:pt x="34" y="0"/>
                    </a:lnTo>
                    <a:lnTo>
                      <a:pt x="44" y="6"/>
                    </a:lnTo>
                    <a:lnTo>
                      <a:pt x="54" y="18"/>
                    </a:lnTo>
                    <a:lnTo>
                      <a:pt x="56" y="22"/>
                    </a:lnTo>
                    <a:lnTo>
                      <a:pt x="56" y="24"/>
                    </a:lnTo>
                    <a:lnTo>
                      <a:pt x="56" y="26"/>
                    </a:lnTo>
                    <a:lnTo>
                      <a:pt x="56" y="28"/>
                    </a:lnTo>
                    <a:lnTo>
                      <a:pt x="54" y="28"/>
                    </a:lnTo>
                    <a:lnTo>
                      <a:pt x="52" y="30"/>
                    </a:lnTo>
                    <a:lnTo>
                      <a:pt x="52" y="32"/>
                    </a:lnTo>
                    <a:lnTo>
                      <a:pt x="50" y="36"/>
                    </a:lnTo>
                    <a:lnTo>
                      <a:pt x="52" y="36"/>
                    </a:lnTo>
                    <a:lnTo>
                      <a:pt x="54" y="38"/>
                    </a:lnTo>
                    <a:lnTo>
                      <a:pt x="56" y="38"/>
                    </a:lnTo>
                    <a:lnTo>
                      <a:pt x="56" y="40"/>
                    </a:lnTo>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3" name="Freeform 29"/>
              <p:cNvSpPr>
                <a:spLocks noChangeArrowheads="1"/>
              </p:cNvSpPr>
              <p:nvPr/>
            </p:nvSpPr>
            <p:spPr bwMode="auto">
              <a:xfrm>
                <a:off x="13" y="1"/>
                <a:ext cx="159" cy="84"/>
              </a:xfrm>
              <a:custGeom>
                <a:avLst/>
                <a:gdLst>
                  <a:gd name="T0" fmla="*/ 152 w 158"/>
                  <a:gd name="T1" fmla="*/ 70 h 84"/>
                  <a:gd name="T2" fmla="*/ 134 w 158"/>
                  <a:gd name="T3" fmla="*/ 70 h 84"/>
                  <a:gd name="T4" fmla="*/ 116 w 158"/>
                  <a:gd name="T5" fmla="*/ 70 h 84"/>
                  <a:gd name="T6" fmla="*/ 102 w 158"/>
                  <a:gd name="T7" fmla="*/ 80 h 84"/>
                  <a:gd name="T8" fmla="*/ 84 w 158"/>
                  <a:gd name="T9" fmla="*/ 84 h 84"/>
                  <a:gd name="T10" fmla="*/ 80 w 158"/>
                  <a:gd name="T11" fmla="*/ 74 h 84"/>
                  <a:gd name="T12" fmla="*/ 90 w 158"/>
                  <a:gd name="T13" fmla="*/ 70 h 84"/>
                  <a:gd name="T14" fmla="*/ 98 w 158"/>
                  <a:gd name="T15" fmla="*/ 68 h 84"/>
                  <a:gd name="T16" fmla="*/ 80 w 158"/>
                  <a:gd name="T17" fmla="*/ 66 h 84"/>
                  <a:gd name="T18" fmla="*/ 70 w 158"/>
                  <a:gd name="T19" fmla="*/ 66 h 84"/>
                  <a:gd name="T20" fmla="*/ 62 w 158"/>
                  <a:gd name="T21" fmla="*/ 66 h 84"/>
                  <a:gd name="T22" fmla="*/ 54 w 158"/>
                  <a:gd name="T23" fmla="*/ 64 h 84"/>
                  <a:gd name="T24" fmla="*/ 54 w 158"/>
                  <a:gd name="T25" fmla="*/ 58 h 84"/>
                  <a:gd name="T26" fmla="*/ 60 w 158"/>
                  <a:gd name="T27" fmla="*/ 52 h 84"/>
                  <a:gd name="T28" fmla="*/ 68 w 158"/>
                  <a:gd name="T29" fmla="*/ 50 h 84"/>
                  <a:gd name="T30" fmla="*/ 48 w 158"/>
                  <a:gd name="T31" fmla="*/ 36 h 84"/>
                  <a:gd name="T32" fmla="*/ 28 w 158"/>
                  <a:gd name="T33" fmla="*/ 44 h 84"/>
                  <a:gd name="T34" fmla="*/ 12 w 158"/>
                  <a:gd name="T35" fmla="*/ 48 h 84"/>
                  <a:gd name="T36" fmla="*/ 0 w 158"/>
                  <a:gd name="T37" fmla="*/ 34 h 84"/>
                  <a:gd name="T38" fmla="*/ 12 w 158"/>
                  <a:gd name="T39" fmla="*/ 24 h 84"/>
                  <a:gd name="T40" fmla="*/ 34 w 158"/>
                  <a:gd name="T41" fmla="*/ 20 h 84"/>
                  <a:gd name="T42" fmla="*/ 46 w 158"/>
                  <a:gd name="T43" fmla="*/ 16 h 84"/>
                  <a:gd name="T44" fmla="*/ 52 w 158"/>
                  <a:gd name="T45" fmla="*/ 12 h 84"/>
                  <a:gd name="T46" fmla="*/ 58 w 158"/>
                  <a:gd name="T47" fmla="*/ 12 h 84"/>
                  <a:gd name="T48" fmla="*/ 64 w 158"/>
                  <a:gd name="T49" fmla="*/ 20 h 84"/>
                  <a:gd name="T50" fmla="*/ 66 w 158"/>
                  <a:gd name="T51" fmla="*/ 28 h 84"/>
                  <a:gd name="T52" fmla="*/ 62 w 158"/>
                  <a:gd name="T53" fmla="*/ 36 h 84"/>
                  <a:gd name="T54" fmla="*/ 82 w 158"/>
                  <a:gd name="T55" fmla="*/ 46 h 84"/>
                  <a:gd name="T56" fmla="*/ 112 w 158"/>
                  <a:gd name="T57" fmla="*/ 54 h 84"/>
                  <a:gd name="T58" fmla="*/ 128 w 158"/>
                  <a:gd name="T59" fmla="*/ 50 h 84"/>
                  <a:gd name="T60" fmla="*/ 108 w 158"/>
                  <a:gd name="T61" fmla="*/ 36 h 84"/>
                  <a:gd name="T62" fmla="*/ 92 w 158"/>
                  <a:gd name="T63" fmla="*/ 34 h 84"/>
                  <a:gd name="T64" fmla="*/ 86 w 158"/>
                  <a:gd name="T65" fmla="*/ 34 h 84"/>
                  <a:gd name="T66" fmla="*/ 80 w 158"/>
                  <a:gd name="T67" fmla="*/ 32 h 84"/>
                  <a:gd name="T68" fmla="*/ 80 w 158"/>
                  <a:gd name="T69" fmla="*/ 26 h 84"/>
                  <a:gd name="T70" fmla="*/ 86 w 158"/>
                  <a:gd name="T71" fmla="*/ 20 h 84"/>
                  <a:gd name="T72" fmla="*/ 92 w 158"/>
                  <a:gd name="T73" fmla="*/ 18 h 84"/>
                  <a:gd name="T74" fmla="*/ 98 w 158"/>
                  <a:gd name="T75" fmla="*/ 14 h 84"/>
                  <a:gd name="T76" fmla="*/ 84 w 158"/>
                  <a:gd name="T77" fmla="*/ 8 h 84"/>
                  <a:gd name="T78" fmla="*/ 108 w 158"/>
                  <a:gd name="T79" fmla="*/ 0 h 84"/>
                  <a:gd name="T80" fmla="*/ 122 w 158"/>
                  <a:gd name="T81" fmla="*/ 10 h 84"/>
                  <a:gd name="T82" fmla="*/ 122 w 158"/>
                  <a:gd name="T83" fmla="*/ 16 h 84"/>
                  <a:gd name="T84" fmla="*/ 120 w 158"/>
                  <a:gd name="T85" fmla="*/ 18 h 84"/>
                  <a:gd name="T86" fmla="*/ 118 w 158"/>
                  <a:gd name="T87" fmla="*/ 24 h 84"/>
                  <a:gd name="T88" fmla="*/ 120 w 158"/>
                  <a:gd name="T89" fmla="*/ 32 h 84"/>
                  <a:gd name="T90" fmla="*/ 128 w 158"/>
                  <a:gd name="T91" fmla="*/ 42 h 84"/>
                  <a:gd name="T92" fmla="*/ 134 w 158"/>
                  <a:gd name="T93" fmla="*/ 50 h 84"/>
                  <a:gd name="T94" fmla="*/ 138 w 158"/>
                  <a:gd name="T95" fmla="*/ 56 h 84"/>
                  <a:gd name="T96" fmla="*/ 142 w 158"/>
                  <a:gd name="T97" fmla="*/ 58 h 84"/>
                  <a:gd name="T98" fmla="*/ 150 w 158"/>
                  <a:gd name="T99" fmla="*/ 54 h 84"/>
                  <a:gd name="T100" fmla="*/ 156 w 158"/>
                  <a:gd name="T101" fmla="*/ 64 h 84"/>
                  <a:gd name="T102" fmla="*/ 158 w 158"/>
                  <a:gd name="T103" fmla="*/ 6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8" h="84">
                    <a:moveTo>
                      <a:pt x="158" y="64"/>
                    </a:moveTo>
                    <a:lnTo>
                      <a:pt x="152" y="70"/>
                    </a:lnTo>
                    <a:lnTo>
                      <a:pt x="144" y="70"/>
                    </a:lnTo>
                    <a:lnTo>
                      <a:pt x="134" y="70"/>
                    </a:lnTo>
                    <a:lnTo>
                      <a:pt x="124" y="70"/>
                    </a:lnTo>
                    <a:lnTo>
                      <a:pt x="116" y="70"/>
                    </a:lnTo>
                    <a:lnTo>
                      <a:pt x="110" y="74"/>
                    </a:lnTo>
                    <a:lnTo>
                      <a:pt x="102" y="80"/>
                    </a:lnTo>
                    <a:lnTo>
                      <a:pt x="92" y="84"/>
                    </a:lnTo>
                    <a:lnTo>
                      <a:pt x="84" y="84"/>
                    </a:lnTo>
                    <a:lnTo>
                      <a:pt x="78" y="78"/>
                    </a:lnTo>
                    <a:lnTo>
                      <a:pt x="80" y="74"/>
                    </a:lnTo>
                    <a:lnTo>
                      <a:pt x="84" y="70"/>
                    </a:lnTo>
                    <a:lnTo>
                      <a:pt x="90" y="70"/>
                    </a:lnTo>
                    <a:lnTo>
                      <a:pt x="94" y="68"/>
                    </a:lnTo>
                    <a:lnTo>
                      <a:pt x="98" y="68"/>
                    </a:lnTo>
                    <a:lnTo>
                      <a:pt x="90" y="66"/>
                    </a:lnTo>
                    <a:lnTo>
                      <a:pt x="80" y="66"/>
                    </a:lnTo>
                    <a:lnTo>
                      <a:pt x="76" y="66"/>
                    </a:lnTo>
                    <a:lnTo>
                      <a:pt x="70" y="66"/>
                    </a:lnTo>
                    <a:lnTo>
                      <a:pt x="66" y="66"/>
                    </a:lnTo>
                    <a:lnTo>
                      <a:pt x="62" y="66"/>
                    </a:lnTo>
                    <a:lnTo>
                      <a:pt x="58" y="66"/>
                    </a:lnTo>
                    <a:lnTo>
                      <a:pt x="54" y="64"/>
                    </a:lnTo>
                    <a:lnTo>
                      <a:pt x="54" y="60"/>
                    </a:lnTo>
                    <a:lnTo>
                      <a:pt x="54" y="58"/>
                    </a:lnTo>
                    <a:lnTo>
                      <a:pt x="56" y="56"/>
                    </a:lnTo>
                    <a:lnTo>
                      <a:pt x="60" y="52"/>
                    </a:lnTo>
                    <a:lnTo>
                      <a:pt x="64" y="52"/>
                    </a:lnTo>
                    <a:lnTo>
                      <a:pt x="68" y="50"/>
                    </a:lnTo>
                    <a:lnTo>
                      <a:pt x="58" y="38"/>
                    </a:lnTo>
                    <a:lnTo>
                      <a:pt x="48" y="36"/>
                    </a:lnTo>
                    <a:lnTo>
                      <a:pt x="36" y="40"/>
                    </a:lnTo>
                    <a:lnTo>
                      <a:pt x="28" y="44"/>
                    </a:lnTo>
                    <a:lnTo>
                      <a:pt x="20" y="48"/>
                    </a:lnTo>
                    <a:lnTo>
                      <a:pt x="12" y="48"/>
                    </a:lnTo>
                    <a:lnTo>
                      <a:pt x="2" y="44"/>
                    </a:lnTo>
                    <a:lnTo>
                      <a:pt x="0" y="34"/>
                    </a:lnTo>
                    <a:lnTo>
                      <a:pt x="2" y="28"/>
                    </a:lnTo>
                    <a:lnTo>
                      <a:pt x="12" y="24"/>
                    </a:lnTo>
                    <a:lnTo>
                      <a:pt x="22" y="22"/>
                    </a:lnTo>
                    <a:lnTo>
                      <a:pt x="34" y="20"/>
                    </a:lnTo>
                    <a:lnTo>
                      <a:pt x="40" y="18"/>
                    </a:lnTo>
                    <a:lnTo>
                      <a:pt x="46" y="16"/>
                    </a:lnTo>
                    <a:lnTo>
                      <a:pt x="50" y="14"/>
                    </a:lnTo>
                    <a:lnTo>
                      <a:pt x="52" y="12"/>
                    </a:lnTo>
                    <a:lnTo>
                      <a:pt x="56" y="12"/>
                    </a:lnTo>
                    <a:lnTo>
                      <a:pt x="58" y="12"/>
                    </a:lnTo>
                    <a:lnTo>
                      <a:pt x="62" y="14"/>
                    </a:lnTo>
                    <a:lnTo>
                      <a:pt x="64" y="20"/>
                    </a:lnTo>
                    <a:lnTo>
                      <a:pt x="66" y="24"/>
                    </a:lnTo>
                    <a:lnTo>
                      <a:pt x="66" y="28"/>
                    </a:lnTo>
                    <a:lnTo>
                      <a:pt x="64" y="32"/>
                    </a:lnTo>
                    <a:lnTo>
                      <a:pt x="62" y="36"/>
                    </a:lnTo>
                    <a:lnTo>
                      <a:pt x="70" y="40"/>
                    </a:lnTo>
                    <a:lnTo>
                      <a:pt x="82" y="46"/>
                    </a:lnTo>
                    <a:lnTo>
                      <a:pt x="98" y="50"/>
                    </a:lnTo>
                    <a:lnTo>
                      <a:pt x="112" y="54"/>
                    </a:lnTo>
                    <a:lnTo>
                      <a:pt x="122" y="54"/>
                    </a:lnTo>
                    <a:lnTo>
                      <a:pt x="128" y="50"/>
                    </a:lnTo>
                    <a:lnTo>
                      <a:pt x="118" y="42"/>
                    </a:lnTo>
                    <a:lnTo>
                      <a:pt x="108" y="36"/>
                    </a:lnTo>
                    <a:lnTo>
                      <a:pt x="96" y="34"/>
                    </a:lnTo>
                    <a:lnTo>
                      <a:pt x="92" y="34"/>
                    </a:lnTo>
                    <a:lnTo>
                      <a:pt x="88" y="34"/>
                    </a:lnTo>
                    <a:lnTo>
                      <a:pt x="86" y="34"/>
                    </a:lnTo>
                    <a:lnTo>
                      <a:pt x="82" y="32"/>
                    </a:lnTo>
                    <a:lnTo>
                      <a:pt x="80" y="32"/>
                    </a:lnTo>
                    <a:lnTo>
                      <a:pt x="80" y="28"/>
                    </a:lnTo>
                    <a:lnTo>
                      <a:pt x="80" y="26"/>
                    </a:lnTo>
                    <a:lnTo>
                      <a:pt x="82" y="22"/>
                    </a:lnTo>
                    <a:lnTo>
                      <a:pt x="86" y="20"/>
                    </a:lnTo>
                    <a:lnTo>
                      <a:pt x="88" y="20"/>
                    </a:lnTo>
                    <a:lnTo>
                      <a:pt x="92" y="18"/>
                    </a:lnTo>
                    <a:lnTo>
                      <a:pt x="96" y="18"/>
                    </a:lnTo>
                    <a:lnTo>
                      <a:pt x="98" y="14"/>
                    </a:lnTo>
                    <a:lnTo>
                      <a:pt x="90" y="12"/>
                    </a:lnTo>
                    <a:lnTo>
                      <a:pt x="84" y="8"/>
                    </a:lnTo>
                    <a:lnTo>
                      <a:pt x="96" y="0"/>
                    </a:lnTo>
                    <a:lnTo>
                      <a:pt x="108" y="0"/>
                    </a:lnTo>
                    <a:lnTo>
                      <a:pt x="120" y="6"/>
                    </a:lnTo>
                    <a:lnTo>
                      <a:pt x="122" y="10"/>
                    </a:lnTo>
                    <a:lnTo>
                      <a:pt x="122" y="12"/>
                    </a:lnTo>
                    <a:lnTo>
                      <a:pt x="122" y="16"/>
                    </a:lnTo>
                    <a:lnTo>
                      <a:pt x="122" y="18"/>
                    </a:lnTo>
                    <a:lnTo>
                      <a:pt x="120" y="18"/>
                    </a:lnTo>
                    <a:lnTo>
                      <a:pt x="118" y="22"/>
                    </a:lnTo>
                    <a:lnTo>
                      <a:pt x="118" y="24"/>
                    </a:lnTo>
                    <a:lnTo>
                      <a:pt x="118" y="28"/>
                    </a:lnTo>
                    <a:lnTo>
                      <a:pt x="120" y="32"/>
                    </a:lnTo>
                    <a:lnTo>
                      <a:pt x="124" y="38"/>
                    </a:lnTo>
                    <a:lnTo>
                      <a:pt x="128" y="42"/>
                    </a:lnTo>
                    <a:lnTo>
                      <a:pt x="132" y="46"/>
                    </a:lnTo>
                    <a:lnTo>
                      <a:pt x="134" y="50"/>
                    </a:lnTo>
                    <a:lnTo>
                      <a:pt x="136" y="52"/>
                    </a:lnTo>
                    <a:lnTo>
                      <a:pt x="138" y="56"/>
                    </a:lnTo>
                    <a:lnTo>
                      <a:pt x="140" y="58"/>
                    </a:lnTo>
                    <a:lnTo>
                      <a:pt x="142" y="58"/>
                    </a:lnTo>
                    <a:lnTo>
                      <a:pt x="146" y="58"/>
                    </a:lnTo>
                    <a:lnTo>
                      <a:pt x="150" y="54"/>
                    </a:lnTo>
                    <a:lnTo>
                      <a:pt x="152" y="58"/>
                    </a:lnTo>
                    <a:lnTo>
                      <a:pt x="156" y="64"/>
                    </a:lnTo>
                    <a:lnTo>
                      <a:pt x="158" y="66"/>
                    </a:lnTo>
                    <a:lnTo>
                      <a:pt x="158" y="64"/>
                    </a:lnTo>
                    <a:close/>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 name="Freeform 30"/>
              <p:cNvSpPr>
                <a:spLocks noChangeArrowheads="1"/>
              </p:cNvSpPr>
              <p:nvPr/>
            </p:nvSpPr>
            <p:spPr bwMode="auto">
              <a:xfrm>
                <a:off x="13" y="1"/>
                <a:ext cx="159" cy="84"/>
              </a:xfrm>
              <a:custGeom>
                <a:avLst/>
                <a:gdLst>
                  <a:gd name="T0" fmla="*/ 152 w 158"/>
                  <a:gd name="T1" fmla="*/ 70 h 84"/>
                  <a:gd name="T2" fmla="*/ 134 w 158"/>
                  <a:gd name="T3" fmla="*/ 70 h 84"/>
                  <a:gd name="T4" fmla="*/ 116 w 158"/>
                  <a:gd name="T5" fmla="*/ 70 h 84"/>
                  <a:gd name="T6" fmla="*/ 102 w 158"/>
                  <a:gd name="T7" fmla="*/ 80 h 84"/>
                  <a:gd name="T8" fmla="*/ 84 w 158"/>
                  <a:gd name="T9" fmla="*/ 84 h 84"/>
                  <a:gd name="T10" fmla="*/ 80 w 158"/>
                  <a:gd name="T11" fmla="*/ 74 h 84"/>
                  <a:gd name="T12" fmla="*/ 90 w 158"/>
                  <a:gd name="T13" fmla="*/ 70 h 84"/>
                  <a:gd name="T14" fmla="*/ 98 w 158"/>
                  <a:gd name="T15" fmla="*/ 68 h 84"/>
                  <a:gd name="T16" fmla="*/ 80 w 158"/>
                  <a:gd name="T17" fmla="*/ 66 h 84"/>
                  <a:gd name="T18" fmla="*/ 70 w 158"/>
                  <a:gd name="T19" fmla="*/ 66 h 84"/>
                  <a:gd name="T20" fmla="*/ 62 w 158"/>
                  <a:gd name="T21" fmla="*/ 66 h 84"/>
                  <a:gd name="T22" fmla="*/ 54 w 158"/>
                  <a:gd name="T23" fmla="*/ 64 h 84"/>
                  <a:gd name="T24" fmla="*/ 54 w 158"/>
                  <a:gd name="T25" fmla="*/ 58 h 84"/>
                  <a:gd name="T26" fmla="*/ 60 w 158"/>
                  <a:gd name="T27" fmla="*/ 52 h 84"/>
                  <a:gd name="T28" fmla="*/ 68 w 158"/>
                  <a:gd name="T29" fmla="*/ 50 h 84"/>
                  <a:gd name="T30" fmla="*/ 48 w 158"/>
                  <a:gd name="T31" fmla="*/ 36 h 84"/>
                  <a:gd name="T32" fmla="*/ 28 w 158"/>
                  <a:gd name="T33" fmla="*/ 44 h 84"/>
                  <a:gd name="T34" fmla="*/ 12 w 158"/>
                  <a:gd name="T35" fmla="*/ 48 h 84"/>
                  <a:gd name="T36" fmla="*/ 0 w 158"/>
                  <a:gd name="T37" fmla="*/ 34 h 84"/>
                  <a:gd name="T38" fmla="*/ 12 w 158"/>
                  <a:gd name="T39" fmla="*/ 24 h 84"/>
                  <a:gd name="T40" fmla="*/ 34 w 158"/>
                  <a:gd name="T41" fmla="*/ 20 h 84"/>
                  <a:gd name="T42" fmla="*/ 46 w 158"/>
                  <a:gd name="T43" fmla="*/ 16 h 84"/>
                  <a:gd name="T44" fmla="*/ 52 w 158"/>
                  <a:gd name="T45" fmla="*/ 12 h 84"/>
                  <a:gd name="T46" fmla="*/ 58 w 158"/>
                  <a:gd name="T47" fmla="*/ 12 h 84"/>
                  <a:gd name="T48" fmla="*/ 64 w 158"/>
                  <a:gd name="T49" fmla="*/ 20 h 84"/>
                  <a:gd name="T50" fmla="*/ 66 w 158"/>
                  <a:gd name="T51" fmla="*/ 28 h 84"/>
                  <a:gd name="T52" fmla="*/ 62 w 158"/>
                  <a:gd name="T53" fmla="*/ 36 h 84"/>
                  <a:gd name="T54" fmla="*/ 82 w 158"/>
                  <a:gd name="T55" fmla="*/ 46 h 84"/>
                  <a:gd name="T56" fmla="*/ 112 w 158"/>
                  <a:gd name="T57" fmla="*/ 54 h 84"/>
                  <a:gd name="T58" fmla="*/ 128 w 158"/>
                  <a:gd name="T59" fmla="*/ 50 h 84"/>
                  <a:gd name="T60" fmla="*/ 108 w 158"/>
                  <a:gd name="T61" fmla="*/ 36 h 84"/>
                  <a:gd name="T62" fmla="*/ 92 w 158"/>
                  <a:gd name="T63" fmla="*/ 34 h 84"/>
                  <a:gd name="T64" fmla="*/ 86 w 158"/>
                  <a:gd name="T65" fmla="*/ 34 h 84"/>
                  <a:gd name="T66" fmla="*/ 80 w 158"/>
                  <a:gd name="T67" fmla="*/ 32 h 84"/>
                  <a:gd name="T68" fmla="*/ 80 w 158"/>
                  <a:gd name="T69" fmla="*/ 26 h 84"/>
                  <a:gd name="T70" fmla="*/ 86 w 158"/>
                  <a:gd name="T71" fmla="*/ 20 h 84"/>
                  <a:gd name="T72" fmla="*/ 92 w 158"/>
                  <a:gd name="T73" fmla="*/ 18 h 84"/>
                  <a:gd name="T74" fmla="*/ 98 w 158"/>
                  <a:gd name="T75" fmla="*/ 14 h 84"/>
                  <a:gd name="T76" fmla="*/ 84 w 158"/>
                  <a:gd name="T77" fmla="*/ 8 h 84"/>
                  <a:gd name="T78" fmla="*/ 108 w 158"/>
                  <a:gd name="T79" fmla="*/ 0 h 84"/>
                  <a:gd name="T80" fmla="*/ 122 w 158"/>
                  <a:gd name="T81" fmla="*/ 10 h 84"/>
                  <a:gd name="T82" fmla="*/ 122 w 158"/>
                  <a:gd name="T83" fmla="*/ 16 h 84"/>
                  <a:gd name="T84" fmla="*/ 120 w 158"/>
                  <a:gd name="T85" fmla="*/ 18 h 84"/>
                  <a:gd name="T86" fmla="*/ 118 w 158"/>
                  <a:gd name="T87" fmla="*/ 24 h 84"/>
                  <a:gd name="T88" fmla="*/ 120 w 158"/>
                  <a:gd name="T89" fmla="*/ 32 h 84"/>
                  <a:gd name="T90" fmla="*/ 128 w 158"/>
                  <a:gd name="T91" fmla="*/ 42 h 84"/>
                  <a:gd name="T92" fmla="*/ 134 w 158"/>
                  <a:gd name="T93" fmla="*/ 50 h 84"/>
                  <a:gd name="T94" fmla="*/ 138 w 158"/>
                  <a:gd name="T95" fmla="*/ 56 h 84"/>
                  <a:gd name="T96" fmla="*/ 142 w 158"/>
                  <a:gd name="T97" fmla="*/ 58 h 84"/>
                  <a:gd name="T98" fmla="*/ 150 w 158"/>
                  <a:gd name="T99" fmla="*/ 54 h 84"/>
                  <a:gd name="T100" fmla="*/ 156 w 158"/>
                  <a:gd name="T101" fmla="*/ 6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8" h="84">
                    <a:moveTo>
                      <a:pt x="158" y="64"/>
                    </a:moveTo>
                    <a:lnTo>
                      <a:pt x="152" y="70"/>
                    </a:lnTo>
                    <a:lnTo>
                      <a:pt x="144" y="70"/>
                    </a:lnTo>
                    <a:lnTo>
                      <a:pt x="134" y="70"/>
                    </a:lnTo>
                    <a:lnTo>
                      <a:pt x="124" y="70"/>
                    </a:lnTo>
                    <a:lnTo>
                      <a:pt x="116" y="70"/>
                    </a:lnTo>
                    <a:lnTo>
                      <a:pt x="110" y="74"/>
                    </a:lnTo>
                    <a:lnTo>
                      <a:pt x="102" y="80"/>
                    </a:lnTo>
                    <a:lnTo>
                      <a:pt x="92" y="84"/>
                    </a:lnTo>
                    <a:lnTo>
                      <a:pt x="84" y="84"/>
                    </a:lnTo>
                    <a:lnTo>
                      <a:pt x="78" y="78"/>
                    </a:lnTo>
                    <a:lnTo>
                      <a:pt x="80" y="74"/>
                    </a:lnTo>
                    <a:lnTo>
                      <a:pt x="84" y="70"/>
                    </a:lnTo>
                    <a:lnTo>
                      <a:pt x="90" y="70"/>
                    </a:lnTo>
                    <a:lnTo>
                      <a:pt x="94" y="68"/>
                    </a:lnTo>
                    <a:lnTo>
                      <a:pt x="98" y="68"/>
                    </a:lnTo>
                    <a:lnTo>
                      <a:pt x="90" y="66"/>
                    </a:lnTo>
                    <a:lnTo>
                      <a:pt x="80" y="66"/>
                    </a:lnTo>
                    <a:lnTo>
                      <a:pt x="76" y="66"/>
                    </a:lnTo>
                    <a:lnTo>
                      <a:pt x="70" y="66"/>
                    </a:lnTo>
                    <a:lnTo>
                      <a:pt x="66" y="66"/>
                    </a:lnTo>
                    <a:lnTo>
                      <a:pt x="62" y="66"/>
                    </a:lnTo>
                    <a:lnTo>
                      <a:pt x="58" y="66"/>
                    </a:lnTo>
                    <a:lnTo>
                      <a:pt x="54" y="64"/>
                    </a:lnTo>
                    <a:lnTo>
                      <a:pt x="54" y="60"/>
                    </a:lnTo>
                    <a:lnTo>
                      <a:pt x="54" y="58"/>
                    </a:lnTo>
                    <a:lnTo>
                      <a:pt x="56" y="56"/>
                    </a:lnTo>
                    <a:lnTo>
                      <a:pt x="60" y="52"/>
                    </a:lnTo>
                    <a:lnTo>
                      <a:pt x="64" y="52"/>
                    </a:lnTo>
                    <a:lnTo>
                      <a:pt x="68" y="50"/>
                    </a:lnTo>
                    <a:lnTo>
                      <a:pt x="58" y="38"/>
                    </a:lnTo>
                    <a:lnTo>
                      <a:pt x="48" y="36"/>
                    </a:lnTo>
                    <a:lnTo>
                      <a:pt x="36" y="40"/>
                    </a:lnTo>
                    <a:lnTo>
                      <a:pt x="28" y="44"/>
                    </a:lnTo>
                    <a:lnTo>
                      <a:pt x="20" y="48"/>
                    </a:lnTo>
                    <a:lnTo>
                      <a:pt x="12" y="48"/>
                    </a:lnTo>
                    <a:lnTo>
                      <a:pt x="2" y="44"/>
                    </a:lnTo>
                    <a:lnTo>
                      <a:pt x="0" y="34"/>
                    </a:lnTo>
                    <a:lnTo>
                      <a:pt x="2" y="28"/>
                    </a:lnTo>
                    <a:lnTo>
                      <a:pt x="12" y="24"/>
                    </a:lnTo>
                    <a:lnTo>
                      <a:pt x="22" y="22"/>
                    </a:lnTo>
                    <a:lnTo>
                      <a:pt x="34" y="20"/>
                    </a:lnTo>
                    <a:lnTo>
                      <a:pt x="40" y="18"/>
                    </a:lnTo>
                    <a:lnTo>
                      <a:pt x="46" y="16"/>
                    </a:lnTo>
                    <a:lnTo>
                      <a:pt x="50" y="14"/>
                    </a:lnTo>
                    <a:lnTo>
                      <a:pt x="52" y="12"/>
                    </a:lnTo>
                    <a:lnTo>
                      <a:pt x="56" y="12"/>
                    </a:lnTo>
                    <a:lnTo>
                      <a:pt x="58" y="12"/>
                    </a:lnTo>
                    <a:lnTo>
                      <a:pt x="62" y="14"/>
                    </a:lnTo>
                    <a:lnTo>
                      <a:pt x="64" y="20"/>
                    </a:lnTo>
                    <a:lnTo>
                      <a:pt x="66" y="24"/>
                    </a:lnTo>
                    <a:lnTo>
                      <a:pt x="66" y="28"/>
                    </a:lnTo>
                    <a:lnTo>
                      <a:pt x="64" y="32"/>
                    </a:lnTo>
                    <a:lnTo>
                      <a:pt x="62" y="36"/>
                    </a:lnTo>
                    <a:lnTo>
                      <a:pt x="70" y="40"/>
                    </a:lnTo>
                    <a:lnTo>
                      <a:pt x="82" y="46"/>
                    </a:lnTo>
                    <a:lnTo>
                      <a:pt x="98" y="50"/>
                    </a:lnTo>
                    <a:lnTo>
                      <a:pt x="112" y="54"/>
                    </a:lnTo>
                    <a:lnTo>
                      <a:pt x="122" y="54"/>
                    </a:lnTo>
                    <a:lnTo>
                      <a:pt x="128" y="50"/>
                    </a:lnTo>
                    <a:lnTo>
                      <a:pt x="118" y="42"/>
                    </a:lnTo>
                    <a:lnTo>
                      <a:pt x="108" y="36"/>
                    </a:lnTo>
                    <a:lnTo>
                      <a:pt x="96" y="34"/>
                    </a:lnTo>
                    <a:lnTo>
                      <a:pt x="92" y="34"/>
                    </a:lnTo>
                    <a:lnTo>
                      <a:pt x="88" y="34"/>
                    </a:lnTo>
                    <a:lnTo>
                      <a:pt x="86" y="34"/>
                    </a:lnTo>
                    <a:lnTo>
                      <a:pt x="82" y="32"/>
                    </a:lnTo>
                    <a:lnTo>
                      <a:pt x="80" y="32"/>
                    </a:lnTo>
                    <a:lnTo>
                      <a:pt x="80" y="28"/>
                    </a:lnTo>
                    <a:lnTo>
                      <a:pt x="80" y="26"/>
                    </a:lnTo>
                    <a:lnTo>
                      <a:pt x="82" y="22"/>
                    </a:lnTo>
                    <a:lnTo>
                      <a:pt x="86" y="20"/>
                    </a:lnTo>
                    <a:lnTo>
                      <a:pt x="88" y="20"/>
                    </a:lnTo>
                    <a:lnTo>
                      <a:pt x="92" y="18"/>
                    </a:lnTo>
                    <a:lnTo>
                      <a:pt x="96" y="18"/>
                    </a:lnTo>
                    <a:lnTo>
                      <a:pt x="98" y="14"/>
                    </a:lnTo>
                    <a:lnTo>
                      <a:pt x="90" y="12"/>
                    </a:lnTo>
                    <a:lnTo>
                      <a:pt x="84" y="8"/>
                    </a:lnTo>
                    <a:lnTo>
                      <a:pt x="96" y="0"/>
                    </a:lnTo>
                    <a:lnTo>
                      <a:pt x="108" y="0"/>
                    </a:lnTo>
                    <a:lnTo>
                      <a:pt x="120" y="6"/>
                    </a:lnTo>
                    <a:lnTo>
                      <a:pt x="122" y="10"/>
                    </a:lnTo>
                    <a:lnTo>
                      <a:pt x="122" y="12"/>
                    </a:lnTo>
                    <a:lnTo>
                      <a:pt x="122" y="16"/>
                    </a:lnTo>
                    <a:lnTo>
                      <a:pt x="122" y="18"/>
                    </a:lnTo>
                    <a:lnTo>
                      <a:pt x="120" y="18"/>
                    </a:lnTo>
                    <a:lnTo>
                      <a:pt x="118" y="22"/>
                    </a:lnTo>
                    <a:lnTo>
                      <a:pt x="118" y="24"/>
                    </a:lnTo>
                    <a:lnTo>
                      <a:pt x="118" y="28"/>
                    </a:lnTo>
                    <a:lnTo>
                      <a:pt x="120" y="32"/>
                    </a:lnTo>
                    <a:lnTo>
                      <a:pt x="124" y="38"/>
                    </a:lnTo>
                    <a:lnTo>
                      <a:pt x="128" y="42"/>
                    </a:lnTo>
                    <a:lnTo>
                      <a:pt x="132" y="46"/>
                    </a:lnTo>
                    <a:lnTo>
                      <a:pt x="134" y="50"/>
                    </a:lnTo>
                    <a:lnTo>
                      <a:pt x="136" y="52"/>
                    </a:lnTo>
                    <a:lnTo>
                      <a:pt x="138" y="56"/>
                    </a:lnTo>
                    <a:lnTo>
                      <a:pt x="140" y="58"/>
                    </a:lnTo>
                    <a:lnTo>
                      <a:pt x="142" y="58"/>
                    </a:lnTo>
                    <a:lnTo>
                      <a:pt x="146" y="58"/>
                    </a:lnTo>
                    <a:lnTo>
                      <a:pt x="150" y="54"/>
                    </a:lnTo>
                    <a:lnTo>
                      <a:pt x="152" y="58"/>
                    </a:lnTo>
                    <a:lnTo>
                      <a:pt x="156" y="64"/>
                    </a:lnTo>
                    <a:lnTo>
                      <a:pt x="158" y="66"/>
                    </a:lnTo>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 name="Freeform 31"/>
              <p:cNvSpPr>
                <a:spLocks noChangeArrowheads="1"/>
              </p:cNvSpPr>
              <p:nvPr/>
            </p:nvSpPr>
            <p:spPr bwMode="auto">
              <a:xfrm>
                <a:off x="1008" y="386"/>
                <a:ext cx="30" cy="61"/>
              </a:xfrm>
              <a:custGeom>
                <a:avLst/>
                <a:gdLst>
                  <a:gd name="T0" fmla="*/ 6 w 30"/>
                  <a:gd name="T1" fmla="*/ 56 h 58"/>
                  <a:gd name="T2" fmla="*/ 12 w 30"/>
                  <a:gd name="T3" fmla="*/ 58 h 58"/>
                  <a:gd name="T4" fmla="*/ 16 w 30"/>
                  <a:gd name="T5" fmla="*/ 56 h 58"/>
                  <a:gd name="T6" fmla="*/ 20 w 30"/>
                  <a:gd name="T7" fmla="*/ 54 h 58"/>
                  <a:gd name="T8" fmla="*/ 24 w 30"/>
                  <a:gd name="T9" fmla="*/ 50 h 58"/>
                  <a:gd name="T10" fmla="*/ 26 w 30"/>
                  <a:gd name="T11" fmla="*/ 46 h 58"/>
                  <a:gd name="T12" fmla="*/ 28 w 30"/>
                  <a:gd name="T13" fmla="*/ 40 h 58"/>
                  <a:gd name="T14" fmla="*/ 28 w 30"/>
                  <a:gd name="T15" fmla="*/ 36 h 58"/>
                  <a:gd name="T16" fmla="*/ 30 w 30"/>
                  <a:gd name="T17" fmla="*/ 30 h 58"/>
                  <a:gd name="T18" fmla="*/ 30 w 30"/>
                  <a:gd name="T19" fmla="*/ 24 h 58"/>
                  <a:gd name="T20" fmla="*/ 28 w 30"/>
                  <a:gd name="T21" fmla="*/ 20 h 58"/>
                  <a:gd name="T22" fmla="*/ 26 w 30"/>
                  <a:gd name="T23" fmla="*/ 16 h 58"/>
                  <a:gd name="T24" fmla="*/ 28 w 30"/>
                  <a:gd name="T25" fmla="*/ 10 h 58"/>
                  <a:gd name="T26" fmla="*/ 28 w 30"/>
                  <a:gd name="T27" fmla="*/ 2 h 58"/>
                  <a:gd name="T28" fmla="*/ 22 w 30"/>
                  <a:gd name="T29" fmla="*/ 0 h 58"/>
                  <a:gd name="T30" fmla="*/ 14 w 30"/>
                  <a:gd name="T31" fmla="*/ 0 h 58"/>
                  <a:gd name="T32" fmla="*/ 12 w 30"/>
                  <a:gd name="T33" fmla="*/ 10 h 58"/>
                  <a:gd name="T34" fmla="*/ 12 w 30"/>
                  <a:gd name="T35" fmla="*/ 22 h 58"/>
                  <a:gd name="T36" fmla="*/ 8 w 30"/>
                  <a:gd name="T37" fmla="*/ 22 h 58"/>
                  <a:gd name="T38" fmla="*/ 6 w 30"/>
                  <a:gd name="T39" fmla="*/ 22 h 58"/>
                  <a:gd name="T40" fmla="*/ 6 w 30"/>
                  <a:gd name="T41" fmla="*/ 28 h 58"/>
                  <a:gd name="T42" fmla="*/ 6 w 30"/>
                  <a:gd name="T43" fmla="*/ 32 h 58"/>
                  <a:gd name="T44" fmla="*/ 8 w 30"/>
                  <a:gd name="T45" fmla="*/ 36 h 58"/>
                  <a:gd name="T46" fmla="*/ 8 w 30"/>
                  <a:gd name="T47" fmla="*/ 40 h 58"/>
                  <a:gd name="T48" fmla="*/ 8 w 30"/>
                  <a:gd name="T49" fmla="*/ 44 h 58"/>
                  <a:gd name="T50" fmla="*/ 8 w 30"/>
                  <a:gd name="T51" fmla="*/ 46 h 58"/>
                  <a:gd name="T52" fmla="*/ 6 w 30"/>
                  <a:gd name="T53" fmla="*/ 48 h 58"/>
                  <a:gd name="T54" fmla="*/ 0 w 30"/>
                  <a:gd name="T55" fmla="*/ 50 h 58"/>
                  <a:gd name="T56" fmla="*/ 6 w 30"/>
                  <a:gd name="T57" fmla="*/ 52 h 58"/>
                  <a:gd name="T58" fmla="*/ 12 w 30"/>
                  <a:gd name="T59" fmla="*/ 54 h 58"/>
                  <a:gd name="T60" fmla="*/ 18 w 30"/>
                  <a:gd name="T61" fmla="*/ 56 h 58"/>
                  <a:gd name="T62" fmla="*/ 6 w 30"/>
                  <a:gd name="T63" fmla="*/ 5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 h="58">
                    <a:moveTo>
                      <a:pt x="6" y="56"/>
                    </a:moveTo>
                    <a:lnTo>
                      <a:pt x="12" y="58"/>
                    </a:lnTo>
                    <a:lnTo>
                      <a:pt x="16" y="56"/>
                    </a:lnTo>
                    <a:lnTo>
                      <a:pt x="20" y="54"/>
                    </a:lnTo>
                    <a:lnTo>
                      <a:pt x="24" y="50"/>
                    </a:lnTo>
                    <a:lnTo>
                      <a:pt x="26" y="46"/>
                    </a:lnTo>
                    <a:lnTo>
                      <a:pt x="28" y="40"/>
                    </a:lnTo>
                    <a:lnTo>
                      <a:pt x="28" y="36"/>
                    </a:lnTo>
                    <a:lnTo>
                      <a:pt x="30" y="30"/>
                    </a:lnTo>
                    <a:lnTo>
                      <a:pt x="30" y="24"/>
                    </a:lnTo>
                    <a:lnTo>
                      <a:pt x="28" y="20"/>
                    </a:lnTo>
                    <a:lnTo>
                      <a:pt x="26" y="16"/>
                    </a:lnTo>
                    <a:lnTo>
                      <a:pt x="28" y="10"/>
                    </a:lnTo>
                    <a:lnTo>
                      <a:pt x="28" y="2"/>
                    </a:lnTo>
                    <a:lnTo>
                      <a:pt x="22" y="0"/>
                    </a:lnTo>
                    <a:lnTo>
                      <a:pt x="14" y="0"/>
                    </a:lnTo>
                    <a:lnTo>
                      <a:pt x="12" y="10"/>
                    </a:lnTo>
                    <a:lnTo>
                      <a:pt x="12" y="22"/>
                    </a:lnTo>
                    <a:lnTo>
                      <a:pt x="8" y="22"/>
                    </a:lnTo>
                    <a:lnTo>
                      <a:pt x="6" y="22"/>
                    </a:lnTo>
                    <a:lnTo>
                      <a:pt x="6" y="28"/>
                    </a:lnTo>
                    <a:lnTo>
                      <a:pt x="6" y="32"/>
                    </a:lnTo>
                    <a:lnTo>
                      <a:pt x="8" y="36"/>
                    </a:lnTo>
                    <a:lnTo>
                      <a:pt x="8" y="40"/>
                    </a:lnTo>
                    <a:lnTo>
                      <a:pt x="8" y="44"/>
                    </a:lnTo>
                    <a:lnTo>
                      <a:pt x="8" y="46"/>
                    </a:lnTo>
                    <a:lnTo>
                      <a:pt x="6" y="48"/>
                    </a:lnTo>
                    <a:lnTo>
                      <a:pt x="0" y="50"/>
                    </a:lnTo>
                    <a:lnTo>
                      <a:pt x="6" y="52"/>
                    </a:lnTo>
                    <a:lnTo>
                      <a:pt x="12" y="54"/>
                    </a:lnTo>
                    <a:lnTo>
                      <a:pt x="18" y="56"/>
                    </a:lnTo>
                    <a:lnTo>
                      <a:pt x="6" y="56"/>
                    </a:lnTo>
                    <a:close/>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 name="Freeform 32"/>
              <p:cNvSpPr>
                <a:spLocks noChangeArrowheads="1"/>
              </p:cNvSpPr>
              <p:nvPr/>
            </p:nvSpPr>
            <p:spPr bwMode="auto">
              <a:xfrm>
                <a:off x="1008" y="386"/>
                <a:ext cx="30" cy="61"/>
              </a:xfrm>
              <a:custGeom>
                <a:avLst/>
                <a:gdLst>
                  <a:gd name="T0" fmla="*/ 6 w 30"/>
                  <a:gd name="T1" fmla="*/ 56 h 58"/>
                  <a:gd name="T2" fmla="*/ 12 w 30"/>
                  <a:gd name="T3" fmla="*/ 58 h 58"/>
                  <a:gd name="T4" fmla="*/ 16 w 30"/>
                  <a:gd name="T5" fmla="*/ 56 h 58"/>
                  <a:gd name="T6" fmla="*/ 20 w 30"/>
                  <a:gd name="T7" fmla="*/ 54 h 58"/>
                  <a:gd name="T8" fmla="*/ 24 w 30"/>
                  <a:gd name="T9" fmla="*/ 50 h 58"/>
                  <a:gd name="T10" fmla="*/ 26 w 30"/>
                  <a:gd name="T11" fmla="*/ 46 h 58"/>
                  <a:gd name="T12" fmla="*/ 28 w 30"/>
                  <a:gd name="T13" fmla="*/ 40 h 58"/>
                  <a:gd name="T14" fmla="*/ 28 w 30"/>
                  <a:gd name="T15" fmla="*/ 36 h 58"/>
                  <a:gd name="T16" fmla="*/ 30 w 30"/>
                  <a:gd name="T17" fmla="*/ 30 h 58"/>
                  <a:gd name="T18" fmla="*/ 30 w 30"/>
                  <a:gd name="T19" fmla="*/ 24 h 58"/>
                  <a:gd name="T20" fmla="*/ 28 w 30"/>
                  <a:gd name="T21" fmla="*/ 20 h 58"/>
                  <a:gd name="T22" fmla="*/ 26 w 30"/>
                  <a:gd name="T23" fmla="*/ 16 h 58"/>
                  <a:gd name="T24" fmla="*/ 28 w 30"/>
                  <a:gd name="T25" fmla="*/ 10 h 58"/>
                  <a:gd name="T26" fmla="*/ 28 w 30"/>
                  <a:gd name="T27" fmla="*/ 2 h 58"/>
                  <a:gd name="T28" fmla="*/ 22 w 30"/>
                  <a:gd name="T29" fmla="*/ 0 h 58"/>
                  <a:gd name="T30" fmla="*/ 14 w 30"/>
                  <a:gd name="T31" fmla="*/ 0 h 58"/>
                  <a:gd name="T32" fmla="*/ 12 w 30"/>
                  <a:gd name="T33" fmla="*/ 10 h 58"/>
                  <a:gd name="T34" fmla="*/ 12 w 30"/>
                  <a:gd name="T35" fmla="*/ 22 h 58"/>
                  <a:gd name="T36" fmla="*/ 8 w 30"/>
                  <a:gd name="T37" fmla="*/ 22 h 58"/>
                  <a:gd name="T38" fmla="*/ 6 w 30"/>
                  <a:gd name="T39" fmla="*/ 22 h 58"/>
                  <a:gd name="T40" fmla="*/ 6 w 30"/>
                  <a:gd name="T41" fmla="*/ 28 h 58"/>
                  <a:gd name="T42" fmla="*/ 6 w 30"/>
                  <a:gd name="T43" fmla="*/ 32 h 58"/>
                  <a:gd name="T44" fmla="*/ 8 w 30"/>
                  <a:gd name="T45" fmla="*/ 36 h 58"/>
                  <a:gd name="T46" fmla="*/ 8 w 30"/>
                  <a:gd name="T47" fmla="*/ 40 h 58"/>
                  <a:gd name="T48" fmla="*/ 8 w 30"/>
                  <a:gd name="T49" fmla="*/ 44 h 58"/>
                  <a:gd name="T50" fmla="*/ 8 w 30"/>
                  <a:gd name="T51" fmla="*/ 46 h 58"/>
                  <a:gd name="T52" fmla="*/ 6 w 30"/>
                  <a:gd name="T53" fmla="*/ 48 h 58"/>
                  <a:gd name="T54" fmla="*/ 0 w 30"/>
                  <a:gd name="T55" fmla="*/ 50 h 58"/>
                  <a:gd name="T56" fmla="*/ 6 w 30"/>
                  <a:gd name="T57" fmla="*/ 52 h 58"/>
                  <a:gd name="T58" fmla="*/ 12 w 30"/>
                  <a:gd name="T59" fmla="*/ 54 h 58"/>
                  <a:gd name="T60" fmla="*/ 18 w 30"/>
                  <a:gd name="T61" fmla="*/ 5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 h="58">
                    <a:moveTo>
                      <a:pt x="6" y="56"/>
                    </a:moveTo>
                    <a:lnTo>
                      <a:pt x="12" y="58"/>
                    </a:lnTo>
                    <a:lnTo>
                      <a:pt x="16" y="56"/>
                    </a:lnTo>
                    <a:lnTo>
                      <a:pt x="20" y="54"/>
                    </a:lnTo>
                    <a:lnTo>
                      <a:pt x="24" y="50"/>
                    </a:lnTo>
                    <a:lnTo>
                      <a:pt x="26" y="46"/>
                    </a:lnTo>
                    <a:lnTo>
                      <a:pt x="28" y="40"/>
                    </a:lnTo>
                    <a:lnTo>
                      <a:pt x="28" y="36"/>
                    </a:lnTo>
                    <a:lnTo>
                      <a:pt x="30" y="30"/>
                    </a:lnTo>
                    <a:lnTo>
                      <a:pt x="30" y="24"/>
                    </a:lnTo>
                    <a:lnTo>
                      <a:pt x="28" y="20"/>
                    </a:lnTo>
                    <a:lnTo>
                      <a:pt x="26" y="16"/>
                    </a:lnTo>
                    <a:lnTo>
                      <a:pt x="28" y="10"/>
                    </a:lnTo>
                    <a:lnTo>
                      <a:pt x="28" y="2"/>
                    </a:lnTo>
                    <a:lnTo>
                      <a:pt x="22" y="0"/>
                    </a:lnTo>
                    <a:lnTo>
                      <a:pt x="14" y="0"/>
                    </a:lnTo>
                    <a:lnTo>
                      <a:pt x="12" y="10"/>
                    </a:lnTo>
                    <a:lnTo>
                      <a:pt x="12" y="22"/>
                    </a:lnTo>
                    <a:lnTo>
                      <a:pt x="8" y="22"/>
                    </a:lnTo>
                    <a:lnTo>
                      <a:pt x="6" y="22"/>
                    </a:lnTo>
                    <a:lnTo>
                      <a:pt x="6" y="28"/>
                    </a:lnTo>
                    <a:lnTo>
                      <a:pt x="6" y="32"/>
                    </a:lnTo>
                    <a:lnTo>
                      <a:pt x="8" y="36"/>
                    </a:lnTo>
                    <a:lnTo>
                      <a:pt x="8" y="40"/>
                    </a:lnTo>
                    <a:lnTo>
                      <a:pt x="8" y="44"/>
                    </a:lnTo>
                    <a:lnTo>
                      <a:pt x="8" y="46"/>
                    </a:lnTo>
                    <a:lnTo>
                      <a:pt x="6" y="48"/>
                    </a:lnTo>
                    <a:lnTo>
                      <a:pt x="0" y="50"/>
                    </a:lnTo>
                    <a:lnTo>
                      <a:pt x="6" y="52"/>
                    </a:lnTo>
                    <a:lnTo>
                      <a:pt x="12" y="54"/>
                    </a:lnTo>
                    <a:lnTo>
                      <a:pt x="18" y="56"/>
                    </a:lnTo>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 name="Freeform 33"/>
              <p:cNvSpPr>
                <a:spLocks noChangeArrowheads="1"/>
              </p:cNvSpPr>
              <p:nvPr/>
            </p:nvSpPr>
            <p:spPr bwMode="auto">
              <a:xfrm>
                <a:off x="1043" y="335"/>
                <a:ext cx="67" cy="115"/>
              </a:xfrm>
              <a:custGeom>
                <a:avLst/>
                <a:gdLst>
                  <a:gd name="T0" fmla="*/ 54 w 66"/>
                  <a:gd name="T1" fmla="*/ 84 h 116"/>
                  <a:gd name="T2" fmla="*/ 50 w 66"/>
                  <a:gd name="T3" fmla="*/ 78 h 116"/>
                  <a:gd name="T4" fmla="*/ 50 w 66"/>
                  <a:gd name="T5" fmla="*/ 72 h 116"/>
                  <a:gd name="T6" fmla="*/ 52 w 66"/>
                  <a:gd name="T7" fmla="*/ 64 h 116"/>
                  <a:gd name="T8" fmla="*/ 50 w 66"/>
                  <a:gd name="T9" fmla="*/ 58 h 116"/>
                  <a:gd name="T10" fmla="*/ 46 w 66"/>
                  <a:gd name="T11" fmla="*/ 54 h 116"/>
                  <a:gd name="T12" fmla="*/ 42 w 66"/>
                  <a:gd name="T13" fmla="*/ 46 h 116"/>
                  <a:gd name="T14" fmla="*/ 42 w 66"/>
                  <a:gd name="T15" fmla="*/ 38 h 116"/>
                  <a:gd name="T16" fmla="*/ 48 w 66"/>
                  <a:gd name="T17" fmla="*/ 34 h 116"/>
                  <a:gd name="T18" fmla="*/ 54 w 66"/>
                  <a:gd name="T19" fmla="*/ 28 h 116"/>
                  <a:gd name="T20" fmla="*/ 48 w 66"/>
                  <a:gd name="T21" fmla="*/ 24 h 116"/>
                  <a:gd name="T22" fmla="*/ 38 w 66"/>
                  <a:gd name="T23" fmla="*/ 20 h 116"/>
                  <a:gd name="T24" fmla="*/ 34 w 66"/>
                  <a:gd name="T25" fmla="*/ 12 h 116"/>
                  <a:gd name="T26" fmla="*/ 28 w 66"/>
                  <a:gd name="T27" fmla="*/ 0 h 116"/>
                  <a:gd name="T28" fmla="*/ 20 w 66"/>
                  <a:gd name="T29" fmla="*/ 6 h 116"/>
                  <a:gd name="T30" fmla="*/ 12 w 66"/>
                  <a:gd name="T31" fmla="*/ 10 h 116"/>
                  <a:gd name="T32" fmla="*/ 4 w 66"/>
                  <a:gd name="T33" fmla="*/ 14 h 116"/>
                  <a:gd name="T34" fmla="*/ 0 w 66"/>
                  <a:gd name="T35" fmla="*/ 22 h 116"/>
                  <a:gd name="T36" fmla="*/ 4 w 66"/>
                  <a:gd name="T37" fmla="*/ 30 h 116"/>
                  <a:gd name="T38" fmla="*/ 6 w 66"/>
                  <a:gd name="T39" fmla="*/ 40 h 116"/>
                  <a:gd name="T40" fmla="*/ 8 w 66"/>
                  <a:gd name="T41" fmla="*/ 46 h 116"/>
                  <a:gd name="T42" fmla="*/ 20 w 66"/>
                  <a:gd name="T43" fmla="*/ 50 h 116"/>
                  <a:gd name="T44" fmla="*/ 28 w 66"/>
                  <a:gd name="T45" fmla="*/ 58 h 116"/>
                  <a:gd name="T46" fmla="*/ 30 w 66"/>
                  <a:gd name="T47" fmla="*/ 70 h 116"/>
                  <a:gd name="T48" fmla="*/ 22 w 66"/>
                  <a:gd name="T49" fmla="*/ 72 h 116"/>
                  <a:gd name="T50" fmla="*/ 20 w 66"/>
                  <a:gd name="T51" fmla="*/ 78 h 116"/>
                  <a:gd name="T52" fmla="*/ 22 w 66"/>
                  <a:gd name="T53" fmla="*/ 88 h 116"/>
                  <a:gd name="T54" fmla="*/ 16 w 66"/>
                  <a:gd name="T55" fmla="*/ 94 h 116"/>
                  <a:gd name="T56" fmla="*/ 4 w 66"/>
                  <a:gd name="T57" fmla="*/ 100 h 116"/>
                  <a:gd name="T58" fmla="*/ 2 w 66"/>
                  <a:gd name="T59" fmla="*/ 116 h 116"/>
                  <a:gd name="T60" fmla="*/ 42 w 66"/>
                  <a:gd name="T61" fmla="*/ 108 h 116"/>
                  <a:gd name="T62" fmla="*/ 58 w 66"/>
                  <a:gd name="T63" fmla="*/ 112 h 116"/>
                  <a:gd name="T64" fmla="*/ 64 w 66"/>
                  <a:gd name="T65" fmla="*/ 106 h 116"/>
                  <a:gd name="T66" fmla="*/ 60 w 66"/>
                  <a:gd name="T67" fmla="*/ 9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6" h="116">
                    <a:moveTo>
                      <a:pt x="60" y="86"/>
                    </a:moveTo>
                    <a:lnTo>
                      <a:pt x="54" y="84"/>
                    </a:lnTo>
                    <a:lnTo>
                      <a:pt x="50" y="82"/>
                    </a:lnTo>
                    <a:lnTo>
                      <a:pt x="50" y="78"/>
                    </a:lnTo>
                    <a:lnTo>
                      <a:pt x="50" y="76"/>
                    </a:lnTo>
                    <a:lnTo>
                      <a:pt x="50" y="72"/>
                    </a:lnTo>
                    <a:lnTo>
                      <a:pt x="52" y="68"/>
                    </a:lnTo>
                    <a:lnTo>
                      <a:pt x="52" y="64"/>
                    </a:lnTo>
                    <a:lnTo>
                      <a:pt x="52" y="60"/>
                    </a:lnTo>
                    <a:lnTo>
                      <a:pt x="50" y="58"/>
                    </a:lnTo>
                    <a:lnTo>
                      <a:pt x="48" y="56"/>
                    </a:lnTo>
                    <a:lnTo>
                      <a:pt x="46" y="54"/>
                    </a:lnTo>
                    <a:lnTo>
                      <a:pt x="44" y="50"/>
                    </a:lnTo>
                    <a:lnTo>
                      <a:pt x="42" y="46"/>
                    </a:lnTo>
                    <a:lnTo>
                      <a:pt x="42" y="42"/>
                    </a:lnTo>
                    <a:lnTo>
                      <a:pt x="42" y="38"/>
                    </a:lnTo>
                    <a:lnTo>
                      <a:pt x="46" y="36"/>
                    </a:lnTo>
                    <a:lnTo>
                      <a:pt x="48" y="34"/>
                    </a:lnTo>
                    <a:lnTo>
                      <a:pt x="52" y="30"/>
                    </a:lnTo>
                    <a:lnTo>
                      <a:pt x="54" y="28"/>
                    </a:lnTo>
                    <a:lnTo>
                      <a:pt x="56" y="24"/>
                    </a:lnTo>
                    <a:lnTo>
                      <a:pt x="48" y="24"/>
                    </a:lnTo>
                    <a:lnTo>
                      <a:pt x="42" y="22"/>
                    </a:lnTo>
                    <a:lnTo>
                      <a:pt x="38" y="20"/>
                    </a:lnTo>
                    <a:lnTo>
                      <a:pt x="36" y="16"/>
                    </a:lnTo>
                    <a:lnTo>
                      <a:pt x="34" y="12"/>
                    </a:lnTo>
                    <a:lnTo>
                      <a:pt x="30" y="6"/>
                    </a:lnTo>
                    <a:lnTo>
                      <a:pt x="28" y="0"/>
                    </a:lnTo>
                    <a:lnTo>
                      <a:pt x="24" y="4"/>
                    </a:lnTo>
                    <a:lnTo>
                      <a:pt x="20" y="6"/>
                    </a:lnTo>
                    <a:lnTo>
                      <a:pt x="16" y="8"/>
                    </a:lnTo>
                    <a:lnTo>
                      <a:pt x="12" y="10"/>
                    </a:lnTo>
                    <a:lnTo>
                      <a:pt x="6" y="12"/>
                    </a:lnTo>
                    <a:lnTo>
                      <a:pt x="4" y="14"/>
                    </a:lnTo>
                    <a:lnTo>
                      <a:pt x="0" y="20"/>
                    </a:lnTo>
                    <a:lnTo>
                      <a:pt x="0" y="22"/>
                    </a:lnTo>
                    <a:lnTo>
                      <a:pt x="2" y="24"/>
                    </a:lnTo>
                    <a:lnTo>
                      <a:pt x="4" y="30"/>
                    </a:lnTo>
                    <a:lnTo>
                      <a:pt x="4" y="34"/>
                    </a:lnTo>
                    <a:lnTo>
                      <a:pt x="6" y="40"/>
                    </a:lnTo>
                    <a:lnTo>
                      <a:pt x="8" y="44"/>
                    </a:lnTo>
                    <a:lnTo>
                      <a:pt x="8" y="46"/>
                    </a:lnTo>
                    <a:lnTo>
                      <a:pt x="14" y="48"/>
                    </a:lnTo>
                    <a:lnTo>
                      <a:pt x="20" y="50"/>
                    </a:lnTo>
                    <a:lnTo>
                      <a:pt x="24" y="54"/>
                    </a:lnTo>
                    <a:lnTo>
                      <a:pt x="28" y="58"/>
                    </a:lnTo>
                    <a:lnTo>
                      <a:pt x="30" y="64"/>
                    </a:lnTo>
                    <a:lnTo>
                      <a:pt x="30" y="70"/>
                    </a:lnTo>
                    <a:lnTo>
                      <a:pt x="26" y="70"/>
                    </a:lnTo>
                    <a:lnTo>
                      <a:pt x="22" y="72"/>
                    </a:lnTo>
                    <a:lnTo>
                      <a:pt x="18" y="72"/>
                    </a:lnTo>
                    <a:lnTo>
                      <a:pt x="20" y="78"/>
                    </a:lnTo>
                    <a:lnTo>
                      <a:pt x="20" y="82"/>
                    </a:lnTo>
                    <a:lnTo>
                      <a:pt x="22" y="88"/>
                    </a:lnTo>
                    <a:lnTo>
                      <a:pt x="24" y="92"/>
                    </a:lnTo>
                    <a:lnTo>
                      <a:pt x="16" y="94"/>
                    </a:lnTo>
                    <a:lnTo>
                      <a:pt x="10" y="96"/>
                    </a:lnTo>
                    <a:lnTo>
                      <a:pt x="4" y="100"/>
                    </a:lnTo>
                    <a:lnTo>
                      <a:pt x="2" y="108"/>
                    </a:lnTo>
                    <a:lnTo>
                      <a:pt x="2" y="116"/>
                    </a:lnTo>
                    <a:lnTo>
                      <a:pt x="22" y="110"/>
                    </a:lnTo>
                    <a:lnTo>
                      <a:pt x="42" y="108"/>
                    </a:lnTo>
                    <a:lnTo>
                      <a:pt x="50" y="110"/>
                    </a:lnTo>
                    <a:lnTo>
                      <a:pt x="58" y="112"/>
                    </a:lnTo>
                    <a:lnTo>
                      <a:pt x="66" y="114"/>
                    </a:lnTo>
                    <a:lnTo>
                      <a:pt x="64" y="106"/>
                    </a:lnTo>
                    <a:lnTo>
                      <a:pt x="62" y="100"/>
                    </a:lnTo>
                    <a:lnTo>
                      <a:pt x="60" y="92"/>
                    </a:lnTo>
                    <a:lnTo>
                      <a:pt x="60" y="86"/>
                    </a:lnTo>
                    <a:close/>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 name="Freeform 34"/>
              <p:cNvSpPr>
                <a:spLocks noChangeArrowheads="1"/>
              </p:cNvSpPr>
              <p:nvPr/>
            </p:nvSpPr>
            <p:spPr bwMode="auto">
              <a:xfrm>
                <a:off x="1043" y="335"/>
                <a:ext cx="67" cy="115"/>
              </a:xfrm>
              <a:custGeom>
                <a:avLst/>
                <a:gdLst>
                  <a:gd name="T0" fmla="*/ 54 w 66"/>
                  <a:gd name="T1" fmla="*/ 84 h 116"/>
                  <a:gd name="T2" fmla="*/ 50 w 66"/>
                  <a:gd name="T3" fmla="*/ 78 h 116"/>
                  <a:gd name="T4" fmla="*/ 50 w 66"/>
                  <a:gd name="T5" fmla="*/ 72 h 116"/>
                  <a:gd name="T6" fmla="*/ 52 w 66"/>
                  <a:gd name="T7" fmla="*/ 64 h 116"/>
                  <a:gd name="T8" fmla="*/ 50 w 66"/>
                  <a:gd name="T9" fmla="*/ 58 h 116"/>
                  <a:gd name="T10" fmla="*/ 46 w 66"/>
                  <a:gd name="T11" fmla="*/ 54 h 116"/>
                  <a:gd name="T12" fmla="*/ 42 w 66"/>
                  <a:gd name="T13" fmla="*/ 46 h 116"/>
                  <a:gd name="T14" fmla="*/ 42 w 66"/>
                  <a:gd name="T15" fmla="*/ 38 h 116"/>
                  <a:gd name="T16" fmla="*/ 48 w 66"/>
                  <a:gd name="T17" fmla="*/ 34 h 116"/>
                  <a:gd name="T18" fmla="*/ 54 w 66"/>
                  <a:gd name="T19" fmla="*/ 28 h 116"/>
                  <a:gd name="T20" fmla="*/ 48 w 66"/>
                  <a:gd name="T21" fmla="*/ 24 h 116"/>
                  <a:gd name="T22" fmla="*/ 38 w 66"/>
                  <a:gd name="T23" fmla="*/ 20 h 116"/>
                  <a:gd name="T24" fmla="*/ 34 w 66"/>
                  <a:gd name="T25" fmla="*/ 12 h 116"/>
                  <a:gd name="T26" fmla="*/ 28 w 66"/>
                  <a:gd name="T27" fmla="*/ 0 h 116"/>
                  <a:gd name="T28" fmla="*/ 20 w 66"/>
                  <a:gd name="T29" fmla="*/ 6 h 116"/>
                  <a:gd name="T30" fmla="*/ 12 w 66"/>
                  <a:gd name="T31" fmla="*/ 10 h 116"/>
                  <a:gd name="T32" fmla="*/ 4 w 66"/>
                  <a:gd name="T33" fmla="*/ 14 h 116"/>
                  <a:gd name="T34" fmla="*/ 0 w 66"/>
                  <a:gd name="T35" fmla="*/ 22 h 116"/>
                  <a:gd name="T36" fmla="*/ 4 w 66"/>
                  <a:gd name="T37" fmla="*/ 30 h 116"/>
                  <a:gd name="T38" fmla="*/ 6 w 66"/>
                  <a:gd name="T39" fmla="*/ 40 h 116"/>
                  <a:gd name="T40" fmla="*/ 8 w 66"/>
                  <a:gd name="T41" fmla="*/ 46 h 116"/>
                  <a:gd name="T42" fmla="*/ 20 w 66"/>
                  <a:gd name="T43" fmla="*/ 50 h 116"/>
                  <a:gd name="T44" fmla="*/ 28 w 66"/>
                  <a:gd name="T45" fmla="*/ 58 h 116"/>
                  <a:gd name="T46" fmla="*/ 30 w 66"/>
                  <a:gd name="T47" fmla="*/ 70 h 116"/>
                  <a:gd name="T48" fmla="*/ 22 w 66"/>
                  <a:gd name="T49" fmla="*/ 72 h 116"/>
                  <a:gd name="T50" fmla="*/ 20 w 66"/>
                  <a:gd name="T51" fmla="*/ 78 h 116"/>
                  <a:gd name="T52" fmla="*/ 22 w 66"/>
                  <a:gd name="T53" fmla="*/ 88 h 116"/>
                  <a:gd name="T54" fmla="*/ 16 w 66"/>
                  <a:gd name="T55" fmla="*/ 94 h 116"/>
                  <a:gd name="T56" fmla="*/ 4 w 66"/>
                  <a:gd name="T57" fmla="*/ 100 h 116"/>
                  <a:gd name="T58" fmla="*/ 2 w 66"/>
                  <a:gd name="T59" fmla="*/ 116 h 116"/>
                  <a:gd name="T60" fmla="*/ 42 w 66"/>
                  <a:gd name="T61" fmla="*/ 108 h 116"/>
                  <a:gd name="T62" fmla="*/ 58 w 66"/>
                  <a:gd name="T63" fmla="*/ 112 h 116"/>
                  <a:gd name="T64" fmla="*/ 64 w 66"/>
                  <a:gd name="T65" fmla="*/ 106 h 116"/>
                  <a:gd name="T66" fmla="*/ 60 w 66"/>
                  <a:gd name="T67" fmla="*/ 9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6" h="116">
                    <a:moveTo>
                      <a:pt x="60" y="86"/>
                    </a:moveTo>
                    <a:lnTo>
                      <a:pt x="54" y="84"/>
                    </a:lnTo>
                    <a:lnTo>
                      <a:pt x="50" y="82"/>
                    </a:lnTo>
                    <a:lnTo>
                      <a:pt x="50" y="78"/>
                    </a:lnTo>
                    <a:lnTo>
                      <a:pt x="50" y="76"/>
                    </a:lnTo>
                    <a:lnTo>
                      <a:pt x="50" y="72"/>
                    </a:lnTo>
                    <a:lnTo>
                      <a:pt x="52" y="68"/>
                    </a:lnTo>
                    <a:lnTo>
                      <a:pt x="52" y="64"/>
                    </a:lnTo>
                    <a:lnTo>
                      <a:pt x="52" y="60"/>
                    </a:lnTo>
                    <a:lnTo>
                      <a:pt x="50" y="58"/>
                    </a:lnTo>
                    <a:lnTo>
                      <a:pt x="48" y="56"/>
                    </a:lnTo>
                    <a:lnTo>
                      <a:pt x="46" y="54"/>
                    </a:lnTo>
                    <a:lnTo>
                      <a:pt x="44" y="50"/>
                    </a:lnTo>
                    <a:lnTo>
                      <a:pt x="42" y="46"/>
                    </a:lnTo>
                    <a:lnTo>
                      <a:pt x="42" y="42"/>
                    </a:lnTo>
                    <a:lnTo>
                      <a:pt x="42" y="38"/>
                    </a:lnTo>
                    <a:lnTo>
                      <a:pt x="46" y="36"/>
                    </a:lnTo>
                    <a:lnTo>
                      <a:pt x="48" y="34"/>
                    </a:lnTo>
                    <a:lnTo>
                      <a:pt x="52" y="30"/>
                    </a:lnTo>
                    <a:lnTo>
                      <a:pt x="54" y="28"/>
                    </a:lnTo>
                    <a:lnTo>
                      <a:pt x="56" y="24"/>
                    </a:lnTo>
                    <a:lnTo>
                      <a:pt x="48" y="24"/>
                    </a:lnTo>
                    <a:lnTo>
                      <a:pt x="42" y="22"/>
                    </a:lnTo>
                    <a:lnTo>
                      <a:pt x="38" y="20"/>
                    </a:lnTo>
                    <a:lnTo>
                      <a:pt x="36" y="16"/>
                    </a:lnTo>
                    <a:lnTo>
                      <a:pt x="34" y="12"/>
                    </a:lnTo>
                    <a:lnTo>
                      <a:pt x="30" y="6"/>
                    </a:lnTo>
                    <a:lnTo>
                      <a:pt x="28" y="0"/>
                    </a:lnTo>
                    <a:lnTo>
                      <a:pt x="24" y="4"/>
                    </a:lnTo>
                    <a:lnTo>
                      <a:pt x="20" y="6"/>
                    </a:lnTo>
                    <a:lnTo>
                      <a:pt x="16" y="8"/>
                    </a:lnTo>
                    <a:lnTo>
                      <a:pt x="12" y="10"/>
                    </a:lnTo>
                    <a:lnTo>
                      <a:pt x="6" y="12"/>
                    </a:lnTo>
                    <a:lnTo>
                      <a:pt x="4" y="14"/>
                    </a:lnTo>
                    <a:lnTo>
                      <a:pt x="0" y="20"/>
                    </a:lnTo>
                    <a:lnTo>
                      <a:pt x="0" y="22"/>
                    </a:lnTo>
                    <a:lnTo>
                      <a:pt x="2" y="24"/>
                    </a:lnTo>
                    <a:lnTo>
                      <a:pt x="4" y="30"/>
                    </a:lnTo>
                    <a:lnTo>
                      <a:pt x="4" y="34"/>
                    </a:lnTo>
                    <a:lnTo>
                      <a:pt x="6" y="40"/>
                    </a:lnTo>
                    <a:lnTo>
                      <a:pt x="8" y="44"/>
                    </a:lnTo>
                    <a:lnTo>
                      <a:pt x="8" y="46"/>
                    </a:lnTo>
                    <a:lnTo>
                      <a:pt x="14" y="48"/>
                    </a:lnTo>
                    <a:lnTo>
                      <a:pt x="20" y="50"/>
                    </a:lnTo>
                    <a:lnTo>
                      <a:pt x="24" y="54"/>
                    </a:lnTo>
                    <a:lnTo>
                      <a:pt x="28" y="58"/>
                    </a:lnTo>
                    <a:lnTo>
                      <a:pt x="30" y="64"/>
                    </a:lnTo>
                    <a:lnTo>
                      <a:pt x="30" y="70"/>
                    </a:lnTo>
                    <a:lnTo>
                      <a:pt x="26" y="70"/>
                    </a:lnTo>
                    <a:lnTo>
                      <a:pt x="22" y="72"/>
                    </a:lnTo>
                    <a:lnTo>
                      <a:pt x="18" y="72"/>
                    </a:lnTo>
                    <a:lnTo>
                      <a:pt x="20" y="78"/>
                    </a:lnTo>
                    <a:lnTo>
                      <a:pt x="20" y="82"/>
                    </a:lnTo>
                    <a:lnTo>
                      <a:pt x="22" y="88"/>
                    </a:lnTo>
                    <a:lnTo>
                      <a:pt x="24" y="92"/>
                    </a:lnTo>
                    <a:lnTo>
                      <a:pt x="16" y="94"/>
                    </a:lnTo>
                    <a:lnTo>
                      <a:pt x="10" y="96"/>
                    </a:lnTo>
                    <a:lnTo>
                      <a:pt x="4" y="100"/>
                    </a:lnTo>
                    <a:lnTo>
                      <a:pt x="2" y="108"/>
                    </a:lnTo>
                    <a:lnTo>
                      <a:pt x="2" y="116"/>
                    </a:lnTo>
                    <a:lnTo>
                      <a:pt x="22" y="110"/>
                    </a:lnTo>
                    <a:lnTo>
                      <a:pt x="42" y="108"/>
                    </a:lnTo>
                    <a:lnTo>
                      <a:pt x="50" y="110"/>
                    </a:lnTo>
                    <a:lnTo>
                      <a:pt x="58" y="112"/>
                    </a:lnTo>
                    <a:lnTo>
                      <a:pt x="66" y="114"/>
                    </a:lnTo>
                    <a:lnTo>
                      <a:pt x="64" y="106"/>
                    </a:lnTo>
                    <a:lnTo>
                      <a:pt x="62" y="100"/>
                    </a:lnTo>
                    <a:lnTo>
                      <a:pt x="60" y="92"/>
                    </a:lnTo>
                    <a:lnTo>
                      <a:pt x="60" y="86"/>
                    </a:lnTo>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9" name="Freeform 35"/>
              <p:cNvSpPr>
                <a:spLocks noChangeArrowheads="1"/>
              </p:cNvSpPr>
              <p:nvPr/>
            </p:nvSpPr>
            <p:spPr bwMode="auto">
              <a:xfrm>
                <a:off x="1777" y="133"/>
                <a:ext cx="8" cy="7"/>
              </a:xfrm>
              <a:custGeom>
                <a:avLst/>
                <a:gdLst>
                  <a:gd name="T0" fmla="*/ 8 w 8"/>
                  <a:gd name="T1" fmla="*/ 6 h 6"/>
                  <a:gd name="T2" fmla="*/ 4 w 8"/>
                  <a:gd name="T3" fmla="*/ 2 h 6"/>
                  <a:gd name="T4" fmla="*/ 0 w 8"/>
                  <a:gd name="T5" fmla="*/ 0 h 6"/>
                  <a:gd name="T6" fmla="*/ 4 w 8"/>
                  <a:gd name="T7" fmla="*/ 4 h 6"/>
                  <a:gd name="T8" fmla="*/ 8 w 8"/>
                  <a:gd name="T9" fmla="*/ 6 h 6"/>
                </a:gdLst>
                <a:ahLst/>
                <a:cxnLst>
                  <a:cxn ang="0">
                    <a:pos x="T0" y="T1"/>
                  </a:cxn>
                  <a:cxn ang="0">
                    <a:pos x="T2" y="T3"/>
                  </a:cxn>
                  <a:cxn ang="0">
                    <a:pos x="T4" y="T5"/>
                  </a:cxn>
                  <a:cxn ang="0">
                    <a:pos x="T6" y="T7"/>
                  </a:cxn>
                  <a:cxn ang="0">
                    <a:pos x="T8" y="T9"/>
                  </a:cxn>
                </a:cxnLst>
                <a:rect l="0" t="0" r="r" b="b"/>
                <a:pathLst>
                  <a:path w="8" h="6">
                    <a:moveTo>
                      <a:pt x="8" y="6"/>
                    </a:moveTo>
                    <a:lnTo>
                      <a:pt x="4" y="2"/>
                    </a:lnTo>
                    <a:lnTo>
                      <a:pt x="0" y="0"/>
                    </a:lnTo>
                    <a:lnTo>
                      <a:pt x="4" y="4"/>
                    </a:lnTo>
                    <a:lnTo>
                      <a:pt x="8" y="6"/>
                    </a:lnTo>
                    <a:close/>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0" name="Freeform 36"/>
              <p:cNvSpPr>
                <a:spLocks noChangeArrowheads="1"/>
              </p:cNvSpPr>
              <p:nvPr/>
            </p:nvSpPr>
            <p:spPr bwMode="auto">
              <a:xfrm>
                <a:off x="1777" y="133"/>
                <a:ext cx="8" cy="7"/>
              </a:xfrm>
              <a:custGeom>
                <a:avLst/>
                <a:gdLst>
                  <a:gd name="T0" fmla="*/ 8 w 8"/>
                  <a:gd name="T1" fmla="*/ 6 h 6"/>
                  <a:gd name="T2" fmla="*/ 4 w 8"/>
                  <a:gd name="T3" fmla="*/ 2 h 6"/>
                  <a:gd name="T4" fmla="*/ 0 w 8"/>
                  <a:gd name="T5" fmla="*/ 0 h 6"/>
                  <a:gd name="T6" fmla="*/ 4 w 8"/>
                  <a:gd name="T7" fmla="*/ 4 h 6"/>
                  <a:gd name="T8" fmla="*/ 8 w 8"/>
                  <a:gd name="T9" fmla="*/ 6 h 6"/>
                </a:gdLst>
                <a:ahLst/>
                <a:cxnLst>
                  <a:cxn ang="0">
                    <a:pos x="T0" y="T1"/>
                  </a:cxn>
                  <a:cxn ang="0">
                    <a:pos x="T2" y="T3"/>
                  </a:cxn>
                  <a:cxn ang="0">
                    <a:pos x="T4" y="T5"/>
                  </a:cxn>
                  <a:cxn ang="0">
                    <a:pos x="T6" y="T7"/>
                  </a:cxn>
                  <a:cxn ang="0">
                    <a:pos x="T8" y="T9"/>
                  </a:cxn>
                </a:cxnLst>
                <a:rect l="0" t="0" r="r" b="b"/>
                <a:pathLst>
                  <a:path w="8" h="6">
                    <a:moveTo>
                      <a:pt x="8" y="6"/>
                    </a:moveTo>
                    <a:lnTo>
                      <a:pt x="4" y="2"/>
                    </a:lnTo>
                    <a:lnTo>
                      <a:pt x="0" y="0"/>
                    </a:lnTo>
                    <a:lnTo>
                      <a:pt x="4" y="4"/>
                    </a:lnTo>
                    <a:lnTo>
                      <a:pt x="8" y="6"/>
                    </a:lnTo>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1" name="Freeform 37"/>
              <p:cNvSpPr>
                <a:spLocks noChangeArrowheads="1"/>
              </p:cNvSpPr>
              <p:nvPr/>
            </p:nvSpPr>
            <p:spPr bwMode="auto">
              <a:xfrm>
                <a:off x="1567" y="31"/>
                <a:ext cx="143" cy="138"/>
              </a:xfrm>
              <a:custGeom>
                <a:avLst/>
                <a:gdLst>
                  <a:gd name="T0" fmla="*/ 52 w 142"/>
                  <a:gd name="T1" fmla="*/ 122 h 138"/>
                  <a:gd name="T2" fmla="*/ 38 w 142"/>
                  <a:gd name="T3" fmla="*/ 108 h 138"/>
                  <a:gd name="T4" fmla="*/ 32 w 142"/>
                  <a:gd name="T5" fmla="*/ 94 h 138"/>
                  <a:gd name="T6" fmla="*/ 34 w 142"/>
                  <a:gd name="T7" fmla="*/ 82 h 138"/>
                  <a:gd name="T8" fmla="*/ 44 w 142"/>
                  <a:gd name="T9" fmla="*/ 68 h 138"/>
                  <a:gd name="T10" fmla="*/ 62 w 142"/>
                  <a:gd name="T11" fmla="*/ 56 h 138"/>
                  <a:gd name="T12" fmla="*/ 72 w 142"/>
                  <a:gd name="T13" fmla="*/ 50 h 138"/>
                  <a:gd name="T14" fmla="*/ 88 w 142"/>
                  <a:gd name="T15" fmla="*/ 44 h 138"/>
                  <a:gd name="T16" fmla="*/ 106 w 142"/>
                  <a:gd name="T17" fmla="*/ 38 h 138"/>
                  <a:gd name="T18" fmla="*/ 124 w 142"/>
                  <a:gd name="T19" fmla="*/ 32 h 138"/>
                  <a:gd name="T20" fmla="*/ 136 w 142"/>
                  <a:gd name="T21" fmla="*/ 22 h 138"/>
                  <a:gd name="T22" fmla="*/ 142 w 142"/>
                  <a:gd name="T23" fmla="*/ 12 h 138"/>
                  <a:gd name="T24" fmla="*/ 140 w 142"/>
                  <a:gd name="T25" fmla="*/ 0 h 138"/>
                  <a:gd name="T26" fmla="*/ 116 w 142"/>
                  <a:gd name="T27" fmla="*/ 6 h 138"/>
                  <a:gd name="T28" fmla="*/ 96 w 142"/>
                  <a:gd name="T29" fmla="*/ 12 h 138"/>
                  <a:gd name="T30" fmla="*/ 90 w 142"/>
                  <a:gd name="T31" fmla="*/ 16 h 138"/>
                  <a:gd name="T32" fmla="*/ 84 w 142"/>
                  <a:gd name="T33" fmla="*/ 20 h 138"/>
                  <a:gd name="T34" fmla="*/ 78 w 142"/>
                  <a:gd name="T35" fmla="*/ 22 h 138"/>
                  <a:gd name="T36" fmla="*/ 72 w 142"/>
                  <a:gd name="T37" fmla="*/ 26 h 138"/>
                  <a:gd name="T38" fmla="*/ 66 w 142"/>
                  <a:gd name="T39" fmla="*/ 28 h 138"/>
                  <a:gd name="T40" fmla="*/ 62 w 142"/>
                  <a:gd name="T41" fmla="*/ 28 h 138"/>
                  <a:gd name="T42" fmla="*/ 56 w 142"/>
                  <a:gd name="T43" fmla="*/ 28 h 138"/>
                  <a:gd name="T44" fmla="*/ 52 w 142"/>
                  <a:gd name="T45" fmla="*/ 28 h 138"/>
                  <a:gd name="T46" fmla="*/ 46 w 142"/>
                  <a:gd name="T47" fmla="*/ 30 h 138"/>
                  <a:gd name="T48" fmla="*/ 44 w 142"/>
                  <a:gd name="T49" fmla="*/ 30 h 138"/>
                  <a:gd name="T50" fmla="*/ 40 w 142"/>
                  <a:gd name="T51" fmla="*/ 34 h 138"/>
                  <a:gd name="T52" fmla="*/ 38 w 142"/>
                  <a:gd name="T53" fmla="*/ 38 h 138"/>
                  <a:gd name="T54" fmla="*/ 36 w 142"/>
                  <a:gd name="T55" fmla="*/ 42 h 138"/>
                  <a:gd name="T56" fmla="*/ 34 w 142"/>
                  <a:gd name="T57" fmla="*/ 46 h 138"/>
                  <a:gd name="T58" fmla="*/ 32 w 142"/>
                  <a:gd name="T59" fmla="*/ 52 h 138"/>
                  <a:gd name="T60" fmla="*/ 28 w 142"/>
                  <a:gd name="T61" fmla="*/ 54 h 138"/>
                  <a:gd name="T62" fmla="*/ 24 w 142"/>
                  <a:gd name="T63" fmla="*/ 54 h 138"/>
                  <a:gd name="T64" fmla="*/ 20 w 142"/>
                  <a:gd name="T65" fmla="*/ 56 h 138"/>
                  <a:gd name="T66" fmla="*/ 16 w 142"/>
                  <a:gd name="T67" fmla="*/ 56 h 138"/>
                  <a:gd name="T68" fmla="*/ 12 w 142"/>
                  <a:gd name="T69" fmla="*/ 58 h 138"/>
                  <a:gd name="T70" fmla="*/ 4 w 142"/>
                  <a:gd name="T71" fmla="*/ 70 h 138"/>
                  <a:gd name="T72" fmla="*/ 0 w 142"/>
                  <a:gd name="T73" fmla="*/ 84 h 138"/>
                  <a:gd name="T74" fmla="*/ 0 w 142"/>
                  <a:gd name="T75" fmla="*/ 98 h 138"/>
                  <a:gd name="T76" fmla="*/ 2 w 142"/>
                  <a:gd name="T77" fmla="*/ 112 h 138"/>
                  <a:gd name="T78" fmla="*/ 6 w 142"/>
                  <a:gd name="T79" fmla="*/ 120 h 138"/>
                  <a:gd name="T80" fmla="*/ 8 w 142"/>
                  <a:gd name="T81" fmla="*/ 126 h 138"/>
                  <a:gd name="T82" fmla="*/ 12 w 142"/>
                  <a:gd name="T83" fmla="*/ 130 h 138"/>
                  <a:gd name="T84" fmla="*/ 18 w 142"/>
                  <a:gd name="T85" fmla="*/ 134 h 138"/>
                  <a:gd name="T86" fmla="*/ 24 w 142"/>
                  <a:gd name="T87" fmla="*/ 136 h 138"/>
                  <a:gd name="T88" fmla="*/ 32 w 142"/>
                  <a:gd name="T89" fmla="*/ 136 h 138"/>
                  <a:gd name="T90" fmla="*/ 50 w 142"/>
                  <a:gd name="T91" fmla="*/ 138 h 138"/>
                  <a:gd name="T92" fmla="*/ 70 w 142"/>
                  <a:gd name="T93" fmla="*/ 138 h 138"/>
                  <a:gd name="T94" fmla="*/ 64 w 142"/>
                  <a:gd name="T95" fmla="*/ 132 h 138"/>
                  <a:gd name="T96" fmla="*/ 58 w 142"/>
                  <a:gd name="T97" fmla="*/ 128 h 138"/>
                  <a:gd name="T98" fmla="*/ 52 w 142"/>
                  <a:gd name="T99" fmla="*/ 1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2" h="138">
                    <a:moveTo>
                      <a:pt x="52" y="122"/>
                    </a:moveTo>
                    <a:lnTo>
                      <a:pt x="38" y="108"/>
                    </a:lnTo>
                    <a:lnTo>
                      <a:pt x="32" y="94"/>
                    </a:lnTo>
                    <a:lnTo>
                      <a:pt x="34" y="82"/>
                    </a:lnTo>
                    <a:lnTo>
                      <a:pt x="44" y="68"/>
                    </a:lnTo>
                    <a:lnTo>
                      <a:pt x="62" y="56"/>
                    </a:lnTo>
                    <a:lnTo>
                      <a:pt x="72" y="50"/>
                    </a:lnTo>
                    <a:lnTo>
                      <a:pt x="88" y="44"/>
                    </a:lnTo>
                    <a:lnTo>
                      <a:pt x="106" y="38"/>
                    </a:lnTo>
                    <a:lnTo>
                      <a:pt x="124" y="32"/>
                    </a:lnTo>
                    <a:lnTo>
                      <a:pt x="136" y="22"/>
                    </a:lnTo>
                    <a:lnTo>
                      <a:pt x="142" y="12"/>
                    </a:lnTo>
                    <a:lnTo>
                      <a:pt x="140" y="0"/>
                    </a:lnTo>
                    <a:lnTo>
                      <a:pt x="116" y="6"/>
                    </a:lnTo>
                    <a:lnTo>
                      <a:pt x="96" y="12"/>
                    </a:lnTo>
                    <a:lnTo>
                      <a:pt x="90" y="16"/>
                    </a:lnTo>
                    <a:lnTo>
                      <a:pt x="84" y="20"/>
                    </a:lnTo>
                    <a:lnTo>
                      <a:pt x="78" y="22"/>
                    </a:lnTo>
                    <a:lnTo>
                      <a:pt x="72" y="26"/>
                    </a:lnTo>
                    <a:lnTo>
                      <a:pt x="66" y="28"/>
                    </a:lnTo>
                    <a:lnTo>
                      <a:pt x="62" y="28"/>
                    </a:lnTo>
                    <a:lnTo>
                      <a:pt x="56" y="28"/>
                    </a:lnTo>
                    <a:lnTo>
                      <a:pt x="52" y="28"/>
                    </a:lnTo>
                    <a:lnTo>
                      <a:pt x="46" y="30"/>
                    </a:lnTo>
                    <a:lnTo>
                      <a:pt x="44" y="30"/>
                    </a:lnTo>
                    <a:lnTo>
                      <a:pt x="40" y="34"/>
                    </a:lnTo>
                    <a:lnTo>
                      <a:pt x="38" y="38"/>
                    </a:lnTo>
                    <a:lnTo>
                      <a:pt x="36" y="42"/>
                    </a:lnTo>
                    <a:lnTo>
                      <a:pt x="34" y="46"/>
                    </a:lnTo>
                    <a:lnTo>
                      <a:pt x="32" y="52"/>
                    </a:lnTo>
                    <a:lnTo>
                      <a:pt x="28" y="54"/>
                    </a:lnTo>
                    <a:lnTo>
                      <a:pt x="24" y="54"/>
                    </a:lnTo>
                    <a:lnTo>
                      <a:pt x="20" y="56"/>
                    </a:lnTo>
                    <a:lnTo>
                      <a:pt x="16" y="56"/>
                    </a:lnTo>
                    <a:lnTo>
                      <a:pt x="12" y="58"/>
                    </a:lnTo>
                    <a:lnTo>
                      <a:pt x="4" y="70"/>
                    </a:lnTo>
                    <a:lnTo>
                      <a:pt x="0" y="84"/>
                    </a:lnTo>
                    <a:lnTo>
                      <a:pt x="0" y="98"/>
                    </a:lnTo>
                    <a:lnTo>
                      <a:pt x="2" y="112"/>
                    </a:lnTo>
                    <a:lnTo>
                      <a:pt x="6" y="120"/>
                    </a:lnTo>
                    <a:lnTo>
                      <a:pt x="8" y="126"/>
                    </a:lnTo>
                    <a:lnTo>
                      <a:pt x="12" y="130"/>
                    </a:lnTo>
                    <a:lnTo>
                      <a:pt x="18" y="134"/>
                    </a:lnTo>
                    <a:lnTo>
                      <a:pt x="24" y="136"/>
                    </a:lnTo>
                    <a:lnTo>
                      <a:pt x="32" y="136"/>
                    </a:lnTo>
                    <a:lnTo>
                      <a:pt x="50" y="138"/>
                    </a:lnTo>
                    <a:lnTo>
                      <a:pt x="70" y="138"/>
                    </a:lnTo>
                    <a:lnTo>
                      <a:pt x="64" y="132"/>
                    </a:lnTo>
                    <a:lnTo>
                      <a:pt x="58" y="128"/>
                    </a:lnTo>
                    <a:lnTo>
                      <a:pt x="52" y="122"/>
                    </a:lnTo>
                    <a:close/>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2" name="Freeform 38"/>
              <p:cNvSpPr>
                <a:spLocks noChangeArrowheads="1"/>
              </p:cNvSpPr>
              <p:nvPr/>
            </p:nvSpPr>
            <p:spPr bwMode="auto">
              <a:xfrm>
                <a:off x="1567" y="31"/>
                <a:ext cx="143" cy="138"/>
              </a:xfrm>
              <a:custGeom>
                <a:avLst/>
                <a:gdLst>
                  <a:gd name="T0" fmla="*/ 52 w 142"/>
                  <a:gd name="T1" fmla="*/ 122 h 138"/>
                  <a:gd name="T2" fmla="*/ 38 w 142"/>
                  <a:gd name="T3" fmla="*/ 108 h 138"/>
                  <a:gd name="T4" fmla="*/ 32 w 142"/>
                  <a:gd name="T5" fmla="*/ 94 h 138"/>
                  <a:gd name="T6" fmla="*/ 34 w 142"/>
                  <a:gd name="T7" fmla="*/ 82 h 138"/>
                  <a:gd name="T8" fmla="*/ 44 w 142"/>
                  <a:gd name="T9" fmla="*/ 68 h 138"/>
                  <a:gd name="T10" fmla="*/ 62 w 142"/>
                  <a:gd name="T11" fmla="*/ 56 h 138"/>
                  <a:gd name="T12" fmla="*/ 72 w 142"/>
                  <a:gd name="T13" fmla="*/ 50 h 138"/>
                  <a:gd name="T14" fmla="*/ 88 w 142"/>
                  <a:gd name="T15" fmla="*/ 44 h 138"/>
                  <a:gd name="T16" fmla="*/ 106 w 142"/>
                  <a:gd name="T17" fmla="*/ 38 h 138"/>
                  <a:gd name="T18" fmla="*/ 124 w 142"/>
                  <a:gd name="T19" fmla="*/ 32 h 138"/>
                  <a:gd name="T20" fmla="*/ 136 w 142"/>
                  <a:gd name="T21" fmla="*/ 22 h 138"/>
                  <a:gd name="T22" fmla="*/ 142 w 142"/>
                  <a:gd name="T23" fmla="*/ 12 h 138"/>
                  <a:gd name="T24" fmla="*/ 140 w 142"/>
                  <a:gd name="T25" fmla="*/ 0 h 138"/>
                  <a:gd name="T26" fmla="*/ 116 w 142"/>
                  <a:gd name="T27" fmla="*/ 6 h 138"/>
                  <a:gd name="T28" fmla="*/ 96 w 142"/>
                  <a:gd name="T29" fmla="*/ 12 h 138"/>
                  <a:gd name="T30" fmla="*/ 90 w 142"/>
                  <a:gd name="T31" fmla="*/ 16 h 138"/>
                  <a:gd name="T32" fmla="*/ 84 w 142"/>
                  <a:gd name="T33" fmla="*/ 20 h 138"/>
                  <a:gd name="T34" fmla="*/ 78 w 142"/>
                  <a:gd name="T35" fmla="*/ 22 h 138"/>
                  <a:gd name="T36" fmla="*/ 72 w 142"/>
                  <a:gd name="T37" fmla="*/ 26 h 138"/>
                  <a:gd name="T38" fmla="*/ 66 w 142"/>
                  <a:gd name="T39" fmla="*/ 28 h 138"/>
                  <a:gd name="T40" fmla="*/ 62 w 142"/>
                  <a:gd name="T41" fmla="*/ 28 h 138"/>
                  <a:gd name="T42" fmla="*/ 56 w 142"/>
                  <a:gd name="T43" fmla="*/ 28 h 138"/>
                  <a:gd name="T44" fmla="*/ 52 w 142"/>
                  <a:gd name="T45" fmla="*/ 28 h 138"/>
                  <a:gd name="T46" fmla="*/ 46 w 142"/>
                  <a:gd name="T47" fmla="*/ 30 h 138"/>
                  <a:gd name="T48" fmla="*/ 44 w 142"/>
                  <a:gd name="T49" fmla="*/ 30 h 138"/>
                  <a:gd name="T50" fmla="*/ 40 w 142"/>
                  <a:gd name="T51" fmla="*/ 34 h 138"/>
                  <a:gd name="T52" fmla="*/ 38 w 142"/>
                  <a:gd name="T53" fmla="*/ 38 h 138"/>
                  <a:gd name="T54" fmla="*/ 36 w 142"/>
                  <a:gd name="T55" fmla="*/ 42 h 138"/>
                  <a:gd name="T56" fmla="*/ 34 w 142"/>
                  <a:gd name="T57" fmla="*/ 46 h 138"/>
                  <a:gd name="T58" fmla="*/ 32 w 142"/>
                  <a:gd name="T59" fmla="*/ 52 h 138"/>
                  <a:gd name="T60" fmla="*/ 28 w 142"/>
                  <a:gd name="T61" fmla="*/ 54 h 138"/>
                  <a:gd name="T62" fmla="*/ 24 w 142"/>
                  <a:gd name="T63" fmla="*/ 54 h 138"/>
                  <a:gd name="T64" fmla="*/ 20 w 142"/>
                  <a:gd name="T65" fmla="*/ 56 h 138"/>
                  <a:gd name="T66" fmla="*/ 16 w 142"/>
                  <a:gd name="T67" fmla="*/ 56 h 138"/>
                  <a:gd name="T68" fmla="*/ 12 w 142"/>
                  <a:gd name="T69" fmla="*/ 58 h 138"/>
                  <a:gd name="T70" fmla="*/ 4 w 142"/>
                  <a:gd name="T71" fmla="*/ 70 h 138"/>
                  <a:gd name="T72" fmla="*/ 0 w 142"/>
                  <a:gd name="T73" fmla="*/ 84 h 138"/>
                  <a:gd name="T74" fmla="*/ 0 w 142"/>
                  <a:gd name="T75" fmla="*/ 98 h 138"/>
                  <a:gd name="T76" fmla="*/ 2 w 142"/>
                  <a:gd name="T77" fmla="*/ 112 h 138"/>
                  <a:gd name="T78" fmla="*/ 6 w 142"/>
                  <a:gd name="T79" fmla="*/ 120 h 138"/>
                  <a:gd name="T80" fmla="*/ 8 w 142"/>
                  <a:gd name="T81" fmla="*/ 126 h 138"/>
                  <a:gd name="T82" fmla="*/ 12 w 142"/>
                  <a:gd name="T83" fmla="*/ 130 h 138"/>
                  <a:gd name="T84" fmla="*/ 18 w 142"/>
                  <a:gd name="T85" fmla="*/ 134 h 138"/>
                  <a:gd name="T86" fmla="*/ 24 w 142"/>
                  <a:gd name="T87" fmla="*/ 136 h 138"/>
                  <a:gd name="T88" fmla="*/ 32 w 142"/>
                  <a:gd name="T89" fmla="*/ 136 h 138"/>
                  <a:gd name="T90" fmla="*/ 50 w 142"/>
                  <a:gd name="T91" fmla="*/ 138 h 138"/>
                  <a:gd name="T92" fmla="*/ 70 w 142"/>
                  <a:gd name="T93" fmla="*/ 138 h 138"/>
                  <a:gd name="T94" fmla="*/ 64 w 142"/>
                  <a:gd name="T95" fmla="*/ 132 h 138"/>
                  <a:gd name="T96" fmla="*/ 58 w 142"/>
                  <a:gd name="T97" fmla="*/ 128 h 138"/>
                  <a:gd name="T98" fmla="*/ 52 w 142"/>
                  <a:gd name="T99" fmla="*/ 1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2" h="138">
                    <a:moveTo>
                      <a:pt x="52" y="122"/>
                    </a:moveTo>
                    <a:lnTo>
                      <a:pt x="38" y="108"/>
                    </a:lnTo>
                    <a:lnTo>
                      <a:pt x="32" y="94"/>
                    </a:lnTo>
                    <a:lnTo>
                      <a:pt x="34" y="82"/>
                    </a:lnTo>
                    <a:lnTo>
                      <a:pt x="44" y="68"/>
                    </a:lnTo>
                    <a:lnTo>
                      <a:pt x="62" y="56"/>
                    </a:lnTo>
                    <a:lnTo>
                      <a:pt x="72" y="50"/>
                    </a:lnTo>
                    <a:lnTo>
                      <a:pt x="88" y="44"/>
                    </a:lnTo>
                    <a:lnTo>
                      <a:pt x="106" y="38"/>
                    </a:lnTo>
                    <a:lnTo>
                      <a:pt x="124" y="32"/>
                    </a:lnTo>
                    <a:lnTo>
                      <a:pt x="136" y="22"/>
                    </a:lnTo>
                    <a:lnTo>
                      <a:pt x="142" y="12"/>
                    </a:lnTo>
                    <a:lnTo>
                      <a:pt x="140" y="0"/>
                    </a:lnTo>
                    <a:lnTo>
                      <a:pt x="116" y="6"/>
                    </a:lnTo>
                    <a:lnTo>
                      <a:pt x="96" y="12"/>
                    </a:lnTo>
                    <a:lnTo>
                      <a:pt x="90" y="16"/>
                    </a:lnTo>
                    <a:lnTo>
                      <a:pt x="84" y="20"/>
                    </a:lnTo>
                    <a:lnTo>
                      <a:pt x="78" y="22"/>
                    </a:lnTo>
                    <a:lnTo>
                      <a:pt x="72" y="26"/>
                    </a:lnTo>
                    <a:lnTo>
                      <a:pt x="66" y="28"/>
                    </a:lnTo>
                    <a:lnTo>
                      <a:pt x="62" y="28"/>
                    </a:lnTo>
                    <a:lnTo>
                      <a:pt x="56" y="28"/>
                    </a:lnTo>
                    <a:lnTo>
                      <a:pt x="52" y="28"/>
                    </a:lnTo>
                    <a:lnTo>
                      <a:pt x="46" y="30"/>
                    </a:lnTo>
                    <a:lnTo>
                      <a:pt x="44" y="30"/>
                    </a:lnTo>
                    <a:lnTo>
                      <a:pt x="40" y="34"/>
                    </a:lnTo>
                    <a:lnTo>
                      <a:pt x="38" y="38"/>
                    </a:lnTo>
                    <a:lnTo>
                      <a:pt x="36" y="42"/>
                    </a:lnTo>
                    <a:lnTo>
                      <a:pt x="34" y="46"/>
                    </a:lnTo>
                    <a:lnTo>
                      <a:pt x="32" y="52"/>
                    </a:lnTo>
                    <a:lnTo>
                      <a:pt x="28" y="54"/>
                    </a:lnTo>
                    <a:lnTo>
                      <a:pt x="24" y="54"/>
                    </a:lnTo>
                    <a:lnTo>
                      <a:pt x="20" y="56"/>
                    </a:lnTo>
                    <a:lnTo>
                      <a:pt x="16" y="56"/>
                    </a:lnTo>
                    <a:lnTo>
                      <a:pt x="12" y="58"/>
                    </a:lnTo>
                    <a:lnTo>
                      <a:pt x="4" y="70"/>
                    </a:lnTo>
                    <a:lnTo>
                      <a:pt x="0" y="84"/>
                    </a:lnTo>
                    <a:lnTo>
                      <a:pt x="0" y="98"/>
                    </a:lnTo>
                    <a:lnTo>
                      <a:pt x="2" y="112"/>
                    </a:lnTo>
                    <a:lnTo>
                      <a:pt x="6" y="120"/>
                    </a:lnTo>
                    <a:lnTo>
                      <a:pt x="8" y="126"/>
                    </a:lnTo>
                    <a:lnTo>
                      <a:pt x="12" y="130"/>
                    </a:lnTo>
                    <a:lnTo>
                      <a:pt x="18" y="134"/>
                    </a:lnTo>
                    <a:lnTo>
                      <a:pt x="24" y="136"/>
                    </a:lnTo>
                    <a:lnTo>
                      <a:pt x="32" y="136"/>
                    </a:lnTo>
                    <a:lnTo>
                      <a:pt x="50" y="138"/>
                    </a:lnTo>
                    <a:lnTo>
                      <a:pt x="70" y="138"/>
                    </a:lnTo>
                    <a:lnTo>
                      <a:pt x="64" y="132"/>
                    </a:lnTo>
                    <a:lnTo>
                      <a:pt x="58" y="128"/>
                    </a:lnTo>
                    <a:lnTo>
                      <a:pt x="52" y="122"/>
                    </a:lnTo>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3" name="Freeform 39"/>
              <p:cNvSpPr>
                <a:spLocks noEditPoints="1" noChangeArrowheads="1"/>
              </p:cNvSpPr>
              <p:nvPr/>
            </p:nvSpPr>
            <p:spPr bwMode="auto">
              <a:xfrm>
                <a:off x="946" y="35"/>
                <a:ext cx="1796" cy="1416"/>
              </a:xfrm>
              <a:custGeom>
                <a:avLst/>
                <a:gdLst>
                  <a:gd name="T0" fmla="*/ 1632 w 1796"/>
                  <a:gd name="T1" fmla="*/ 152 h 1416"/>
                  <a:gd name="T2" fmla="*/ 1476 w 1796"/>
                  <a:gd name="T3" fmla="*/ 114 h 1416"/>
                  <a:gd name="T4" fmla="*/ 1368 w 1796"/>
                  <a:gd name="T5" fmla="*/ 124 h 1416"/>
                  <a:gd name="T6" fmla="*/ 1224 w 1796"/>
                  <a:gd name="T7" fmla="*/ 90 h 1416"/>
                  <a:gd name="T8" fmla="*/ 1140 w 1796"/>
                  <a:gd name="T9" fmla="*/ 88 h 1416"/>
                  <a:gd name="T10" fmla="*/ 1150 w 1796"/>
                  <a:gd name="T11" fmla="*/ 18 h 1416"/>
                  <a:gd name="T12" fmla="*/ 946 w 1796"/>
                  <a:gd name="T13" fmla="*/ 30 h 1416"/>
                  <a:gd name="T14" fmla="*/ 894 w 1796"/>
                  <a:gd name="T15" fmla="*/ 106 h 1416"/>
                  <a:gd name="T16" fmla="*/ 876 w 1796"/>
                  <a:gd name="T17" fmla="*/ 116 h 1416"/>
                  <a:gd name="T18" fmla="*/ 840 w 1796"/>
                  <a:gd name="T19" fmla="*/ 120 h 1416"/>
                  <a:gd name="T20" fmla="*/ 794 w 1796"/>
                  <a:gd name="T21" fmla="*/ 78 h 1416"/>
                  <a:gd name="T22" fmla="*/ 696 w 1796"/>
                  <a:gd name="T23" fmla="*/ 150 h 1416"/>
                  <a:gd name="T24" fmla="*/ 560 w 1796"/>
                  <a:gd name="T25" fmla="*/ 174 h 1416"/>
                  <a:gd name="T26" fmla="*/ 518 w 1796"/>
                  <a:gd name="T27" fmla="*/ 204 h 1416"/>
                  <a:gd name="T28" fmla="*/ 466 w 1796"/>
                  <a:gd name="T29" fmla="*/ 170 h 1416"/>
                  <a:gd name="T30" fmla="*/ 338 w 1796"/>
                  <a:gd name="T31" fmla="*/ 114 h 1416"/>
                  <a:gd name="T32" fmla="*/ 272 w 1796"/>
                  <a:gd name="T33" fmla="*/ 210 h 1416"/>
                  <a:gd name="T34" fmla="*/ 206 w 1796"/>
                  <a:gd name="T35" fmla="*/ 302 h 1416"/>
                  <a:gd name="T36" fmla="*/ 286 w 1796"/>
                  <a:gd name="T37" fmla="*/ 344 h 1416"/>
                  <a:gd name="T38" fmla="*/ 304 w 1796"/>
                  <a:gd name="T39" fmla="*/ 224 h 1416"/>
                  <a:gd name="T40" fmla="*/ 368 w 1796"/>
                  <a:gd name="T41" fmla="*/ 228 h 1416"/>
                  <a:gd name="T42" fmla="*/ 428 w 1796"/>
                  <a:gd name="T43" fmla="*/ 266 h 1416"/>
                  <a:gd name="T44" fmla="*/ 388 w 1796"/>
                  <a:gd name="T45" fmla="*/ 304 h 1416"/>
                  <a:gd name="T46" fmla="*/ 258 w 1796"/>
                  <a:gd name="T47" fmla="*/ 366 h 1416"/>
                  <a:gd name="T48" fmla="*/ 172 w 1796"/>
                  <a:gd name="T49" fmla="*/ 414 h 1416"/>
                  <a:gd name="T50" fmla="*/ 76 w 1796"/>
                  <a:gd name="T51" fmla="*/ 512 h 1416"/>
                  <a:gd name="T52" fmla="*/ 150 w 1796"/>
                  <a:gd name="T53" fmla="*/ 550 h 1416"/>
                  <a:gd name="T54" fmla="*/ 274 w 1796"/>
                  <a:gd name="T55" fmla="*/ 536 h 1416"/>
                  <a:gd name="T56" fmla="*/ 320 w 1796"/>
                  <a:gd name="T57" fmla="*/ 548 h 1416"/>
                  <a:gd name="T58" fmla="*/ 350 w 1796"/>
                  <a:gd name="T59" fmla="*/ 592 h 1416"/>
                  <a:gd name="T60" fmla="*/ 370 w 1796"/>
                  <a:gd name="T61" fmla="*/ 538 h 1416"/>
                  <a:gd name="T62" fmla="*/ 468 w 1796"/>
                  <a:gd name="T63" fmla="*/ 652 h 1416"/>
                  <a:gd name="T64" fmla="*/ 254 w 1796"/>
                  <a:gd name="T65" fmla="*/ 602 h 1416"/>
                  <a:gd name="T66" fmla="*/ 84 w 1796"/>
                  <a:gd name="T67" fmla="*/ 638 h 1416"/>
                  <a:gd name="T68" fmla="*/ 64 w 1796"/>
                  <a:gd name="T69" fmla="*/ 960 h 1416"/>
                  <a:gd name="T70" fmla="*/ 230 w 1796"/>
                  <a:gd name="T71" fmla="*/ 972 h 1416"/>
                  <a:gd name="T72" fmla="*/ 290 w 1796"/>
                  <a:gd name="T73" fmla="*/ 1284 h 1416"/>
                  <a:gd name="T74" fmla="*/ 458 w 1796"/>
                  <a:gd name="T75" fmla="*/ 1292 h 1416"/>
                  <a:gd name="T76" fmla="*/ 530 w 1796"/>
                  <a:gd name="T77" fmla="*/ 1020 h 1416"/>
                  <a:gd name="T78" fmla="*/ 528 w 1796"/>
                  <a:gd name="T79" fmla="*/ 870 h 1416"/>
                  <a:gd name="T80" fmla="*/ 520 w 1796"/>
                  <a:gd name="T81" fmla="*/ 794 h 1416"/>
                  <a:gd name="T82" fmla="*/ 656 w 1796"/>
                  <a:gd name="T83" fmla="*/ 720 h 1416"/>
                  <a:gd name="T84" fmla="*/ 630 w 1796"/>
                  <a:gd name="T85" fmla="*/ 710 h 1416"/>
                  <a:gd name="T86" fmla="*/ 772 w 1796"/>
                  <a:gd name="T87" fmla="*/ 760 h 1416"/>
                  <a:gd name="T88" fmla="*/ 858 w 1796"/>
                  <a:gd name="T89" fmla="*/ 916 h 1416"/>
                  <a:gd name="T90" fmla="*/ 938 w 1796"/>
                  <a:gd name="T91" fmla="*/ 772 h 1416"/>
                  <a:gd name="T92" fmla="*/ 1004 w 1796"/>
                  <a:gd name="T93" fmla="*/ 834 h 1416"/>
                  <a:gd name="T94" fmla="*/ 1064 w 1796"/>
                  <a:gd name="T95" fmla="*/ 994 h 1416"/>
                  <a:gd name="T96" fmla="*/ 1118 w 1796"/>
                  <a:gd name="T97" fmla="*/ 862 h 1416"/>
                  <a:gd name="T98" fmla="*/ 1148 w 1796"/>
                  <a:gd name="T99" fmla="*/ 786 h 1416"/>
                  <a:gd name="T100" fmla="*/ 1232 w 1796"/>
                  <a:gd name="T101" fmla="*/ 588 h 1416"/>
                  <a:gd name="T102" fmla="*/ 1272 w 1796"/>
                  <a:gd name="T103" fmla="*/ 566 h 1416"/>
                  <a:gd name="T104" fmla="*/ 1300 w 1796"/>
                  <a:gd name="T105" fmla="*/ 546 h 1416"/>
                  <a:gd name="T106" fmla="*/ 1364 w 1796"/>
                  <a:gd name="T107" fmla="*/ 486 h 1416"/>
                  <a:gd name="T108" fmla="*/ 1330 w 1796"/>
                  <a:gd name="T109" fmla="*/ 366 h 1416"/>
                  <a:gd name="T110" fmla="*/ 1532 w 1796"/>
                  <a:gd name="T111" fmla="*/ 274 h 1416"/>
                  <a:gd name="T112" fmla="*/ 1552 w 1796"/>
                  <a:gd name="T113" fmla="*/ 406 h 1416"/>
                  <a:gd name="T114" fmla="*/ 1660 w 1796"/>
                  <a:gd name="T115" fmla="*/ 278 h 1416"/>
                  <a:gd name="T116" fmla="*/ 1768 w 1796"/>
                  <a:gd name="T117" fmla="*/ 206 h 1416"/>
                  <a:gd name="T118" fmla="*/ 812 w 1796"/>
                  <a:gd name="T119" fmla="*/ 188 h 1416"/>
                  <a:gd name="T120" fmla="*/ 834 w 1796"/>
                  <a:gd name="T121" fmla="*/ 162 h 1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96" h="1416">
                    <a:moveTo>
                      <a:pt x="1702" y="140"/>
                    </a:moveTo>
                    <a:lnTo>
                      <a:pt x="1696" y="138"/>
                    </a:lnTo>
                    <a:lnTo>
                      <a:pt x="1692" y="136"/>
                    </a:lnTo>
                    <a:lnTo>
                      <a:pt x="1686" y="136"/>
                    </a:lnTo>
                    <a:lnTo>
                      <a:pt x="1680" y="134"/>
                    </a:lnTo>
                    <a:lnTo>
                      <a:pt x="1676" y="134"/>
                    </a:lnTo>
                    <a:lnTo>
                      <a:pt x="1672" y="134"/>
                    </a:lnTo>
                    <a:lnTo>
                      <a:pt x="1668" y="138"/>
                    </a:lnTo>
                    <a:lnTo>
                      <a:pt x="1666" y="140"/>
                    </a:lnTo>
                    <a:lnTo>
                      <a:pt x="1666" y="144"/>
                    </a:lnTo>
                    <a:lnTo>
                      <a:pt x="1666" y="148"/>
                    </a:lnTo>
                    <a:lnTo>
                      <a:pt x="1666" y="150"/>
                    </a:lnTo>
                    <a:lnTo>
                      <a:pt x="1664" y="154"/>
                    </a:lnTo>
                    <a:lnTo>
                      <a:pt x="1664" y="156"/>
                    </a:lnTo>
                    <a:lnTo>
                      <a:pt x="1660" y="158"/>
                    </a:lnTo>
                    <a:lnTo>
                      <a:pt x="1654" y="160"/>
                    </a:lnTo>
                    <a:lnTo>
                      <a:pt x="1648" y="160"/>
                    </a:lnTo>
                    <a:lnTo>
                      <a:pt x="1642" y="158"/>
                    </a:lnTo>
                    <a:lnTo>
                      <a:pt x="1638" y="154"/>
                    </a:lnTo>
                    <a:lnTo>
                      <a:pt x="1632" y="152"/>
                    </a:lnTo>
                    <a:lnTo>
                      <a:pt x="1628" y="148"/>
                    </a:lnTo>
                    <a:lnTo>
                      <a:pt x="1622" y="146"/>
                    </a:lnTo>
                    <a:lnTo>
                      <a:pt x="1604" y="146"/>
                    </a:lnTo>
                    <a:lnTo>
                      <a:pt x="1590" y="152"/>
                    </a:lnTo>
                    <a:lnTo>
                      <a:pt x="1588" y="150"/>
                    </a:lnTo>
                    <a:lnTo>
                      <a:pt x="1584" y="146"/>
                    </a:lnTo>
                    <a:lnTo>
                      <a:pt x="1582" y="144"/>
                    </a:lnTo>
                    <a:lnTo>
                      <a:pt x="1580" y="140"/>
                    </a:lnTo>
                    <a:lnTo>
                      <a:pt x="1580" y="146"/>
                    </a:lnTo>
                    <a:lnTo>
                      <a:pt x="1580" y="154"/>
                    </a:lnTo>
                    <a:lnTo>
                      <a:pt x="1580" y="160"/>
                    </a:lnTo>
                    <a:lnTo>
                      <a:pt x="1570" y="146"/>
                    </a:lnTo>
                    <a:lnTo>
                      <a:pt x="1566" y="136"/>
                    </a:lnTo>
                    <a:lnTo>
                      <a:pt x="1560" y="128"/>
                    </a:lnTo>
                    <a:lnTo>
                      <a:pt x="1552" y="122"/>
                    </a:lnTo>
                    <a:lnTo>
                      <a:pt x="1536" y="118"/>
                    </a:lnTo>
                    <a:lnTo>
                      <a:pt x="1520" y="118"/>
                    </a:lnTo>
                    <a:lnTo>
                      <a:pt x="1504" y="120"/>
                    </a:lnTo>
                    <a:lnTo>
                      <a:pt x="1488" y="118"/>
                    </a:lnTo>
                    <a:lnTo>
                      <a:pt x="1476" y="114"/>
                    </a:lnTo>
                    <a:lnTo>
                      <a:pt x="1470" y="102"/>
                    </a:lnTo>
                    <a:lnTo>
                      <a:pt x="1472" y="100"/>
                    </a:lnTo>
                    <a:lnTo>
                      <a:pt x="1474" y="98"/>
                    </a:lnTo>
                    <a:lnTo>
                      <a:pt x="1476" y="96"/>
                    </a:lnTo>
                    <a:lnTo>
                      <a:pt x="1462" y="98"/>
                    </a:lnTo>
                    <a:lnTo>
                      <a:pt x="1450" y="108"/>
                    </a:lnTo>
                    <a:lnTo>
                      <a:pt x="1442" y="118"/>
                    </a:lnTo>
                    <a:lnTo>
                      <a:pt x="1442" y="112"/>
                    </a:lnTo>
                    <a:lnTo>
                      <a:pt x="1440" y="106"/>
                    </a:lnTo>
                    <a:lnTo>
                      <a:pt x="1440" y="100"/>
                    </a:lnTo>
                    <a:lnTo>
                      <a:pt x="1428" y="98"/>
                    </a:lnTo>
                    <a:lnTo>
                      <a:pt x="1416" y="96"/>
                    </a:lnTo>
                    <a:lnTo>
                      <a:pt x="1402" y="96"/>
                    </a:lnTo>
                    <a:lnTo>
                      <a:pt x="1390" y="96"/>
                    </a:lnTo>
                    <a:lnTo>
                      <a:pt x="1380" y="98"/>
                    </a:lnTo>
                    <a:lnTo>
                      <a:pt x="1376" y="104"/>
                    </a:lnTo>
                    <a:lnTo>
                      <a:pt x="1376" y="112"/>
                    </a:lnTo>
                    <a:lnTo>
                      <a:pt x="1386" y="122"/>
                    </a:lnTo>
                    <a:lnTo>
                      <a:pt x="1374" y="126"/>
                    </a:lnTo>
                    <a:lnTo>
                      <a:pt x="1368" y="124"/>
                    </a:lnTo>
                    <a:lnTo>
                      <a:pt x="1362" y="120"/>
                    </a:lnTo>
                    <a:lnTo>
                      <a:pt x="1358" y="114"/>
                    </a:lnTo>
                    <a:lnTo>
                      <a:pt x="1354" y="106"/>
                    </a:lnTo>
                    <a:lnTo>
                      <a:pt x="1346" y="104"/>
                    </a:lnTo>
                    <a:lnTo>
                      <a:pt x="1340" y="102"/>
                    </a:lnTo>
                    <a:lnTo>
                      <a:pt x="1334" y="104"/>
                    </a:lnTo>
                    <a:lnTo>
                      <a:pt x="1330" y="106"/>
                    </a:lnTo>
                    <a:lnTo>
                      <a:pt x="1328" y="110"/>
                    </a:lnTo>
                    <a:lnTo>
                      <a:pt x="1324" y="116"/>
                    </a:lnTo>
                    <a:lnTo>
                      <a:pt x="1322" y="120"/>
                    </a:lnTo>
                    <a:lnTo>
                      <a:pt x="1320" y="126"/>
                    </a:lnTo>
                    <a:lnTo>
                      <a:pt x="1318" y="130"/>
                    </a:lnTo>
                    <a:lnTo>
                      <a:pt x="1296" y="116"/>
                    </a:lnTo>
                    <a:lnTo>
                      <a:pt x="1274" y="104"/>
                    </a:lnTo>
                    <a:lnTo>
                      <a:pt x="1248" y="94"/>
                    </a:lnTo>
                    <a:lnTo>
                      <a:pt x="1242" y="92"/>
                    </a:lnTo>
                    <a:lnTo>
                      <a:pt x="1238" y="94"/>
                    </a:lnTo>
                    <a:lnTo>
                      <a:pt x="1234" y="94"/>
                    </a:lnTo>
                    <a:lnTo>
                      <a:pt x="1228" y="92"/>
                    </a:lnTo>
                    <a:lnTo>
                      <a:pt x="1224" y="90"/>
                    </a:lnTo>
                    <a:lnTo>
                      <a:pt x="1222" y="86"/>
                    </a:lnTo>
                    <a:lnTo>
                      <a:pt x="1218" y="82"/>
                    </a:lnTo>
                    <a:lnTo>
                      <a:pt x="1216" y="78"/>
                    </a:lnTo>
                    <a:lnTo>
                      <a:pt x="1212" y="76"/>
                    </a:lnTo>
                    <a:lnTo>
                      <a:pt x="1206" y="76"/>
                    </a:lnTo>
                    <a:lnTo>
                      <a:pt x="1200" y="76"/>
                    </a:lnTo>
                    <a:lnTo>
                      <a:pt x="1196" y="76"/>
                    </a:lnTo>
                    <a:lnTo>
                      <a:pt x="1190" y="76"/>
                    </a:lnTo>
                    <a:lnTo>
                      <a:pt x="1186" y="74"/>
                    </a:lnTo>
                    <a:lnTo>
                      <a:pt x="1184" y="72"/>
                    </a:lnTo>
                    <a:lnTo>
                      <a:pt x="1180" y="68"/>
                    </a:lnTo>
                    <a:lnTo>
                      <a:pt x="1176" y="64"/>
                    </a:lnTo>
                    <a:lnTo>
                      <a:pt x="1172" y="62"/>
                    </a:lnTo>
                    <a:lnTo>
                      <a:pt x="1168" y="62"/>
                    </a:lnTo>
                    <a:lnTo>
                      <a:pt x="1160" y="66"/>
                    </a:lnTo>
                    <a:lnTo>
                      <a:pt x="1154" y="76"/>
                    </a:lnTo>
                    <a:lnTo>
                      <a:pt x="1152" y="86"/>
                    </a:lnTo>
                    <a:lnTo>
                      <a:pt x="1152" y="96"/>
                    </a:lnTo>
                    <a:lnTo>
                      <a:pt x="1146" y="92"/>
                    </a:lnTo>
                    <a:lnTo>
                      <a:pt x="1140" y="88"/>
                    </a:lnTo>
                    <a:lnTo>
                      <a:pt x="1136" y="82"/>
                    </a:lnTo>
                    <a:lnTo>
                      <a:pt x="1132" y="76"/>
                    </a:lnTo>
                    <a:lnTo>
                      <a:pt x="1108" y="90"/>
                    </a:lnTo>
                    <a:lnTo>
                      <a:pt x="1082" y="96"/>
                    </a:lnTo>
                    <a:lnTo>
                      <a:pt x="1084" y="90"/>
                    </a:lnTo>
                    <a:lnTo>
                      <a:pt x="1086" y="84"/>
                    </a:lnTo>
                    <a:lnTo>
                      <a:pt x="1088" y="82"/>
                    </a:lnTo>
                    <a:lnTo>
                      <a:pt x="1092" y="78"/>
                    </a:lnTo>
                    <a:lnTo>
                      <a:pt x="1096" y="76"/>
                    </a:lnTo>
                    <a:lnTo>
                      <a:pt x="1100" y="74"/>
                    </a:lnTo>
                    <a:lnTo>
                      <a:pt x="1104" y="70"/>
                    </a:lnTo>
                    <a:lnTo>
                      <a:pt x="1110" y="66"/>
                    </a:lnTo>
                    <a:lnTo>
                      <a:pt x="1114" y="60"/>
                    </a:lnTo>
                    <a:lnTo>
                      <a:pt x="1118" y="56"/>
                    </a:lnTo>
                    <a:lnTo>
                      <a:pt x="1122" y="52"/>
                    </a:lnTo>
                    <a:lnTo>
                      <a:pt x="1138" y="42"/>
                    </a:lnTo>
                    <a:lnTo>
                      <a:pt x="1154" y="38"/>
                    </a:lnTo>
                    <a:lnTo>
                      <a:pt x="1172" y="36"/>
                    </a:lnTo>
                    <a:lnTo>
                      <a:pt x="1160" y="28"/>
                    </a:lnTo>
                    <a:lnTo>
                      <a:pt x="1150" y="18"/>
                    </a:lnTo>
                    <a:lnTo>
                      <a:pt x="1138" y="12"/>
                    </a:lnTo>
                    <a:lnTo>
                      <a:pt x="1126" y="14"/>
                    </a:lnTo>
                    <a:lnTo>
                      <a:pt x="1114" y="18"/>
                    </a:lnTo>
                    <a:lnTo>
                      <a:pt x="1102" y="20"/>
                    </a:lnTo>
                    <a:lnTo>
                      <a:pt x="1094" y="14"/>
                    </a:lnTo>
                    <a:lnTo>
                      <a:pt x="1088" y="6"/>
                    </a:lnTo>
                    <a:lnTo>
                      <a:pt x="1082" y="0"/>
                    </a:lnTo>
                    <a:lnTo>
                      <a:pt x="1066" y="4"/>
                    </a:lnTo>
                    <a:lnTo>
                      <a:pt x="1052" y="12"/>
                    </a:lnTo>
                    <a:lnTo>
                      <a:pt x="1038" y="22"/>
                    </a:lnTo>
                    <a:lnTo>
                      <a:pt x="1030" y="26"/>
                    </a:lnTo>
                    <a:lnTo>
                      <a:pt x="1018" y="32"/>
                    </a:lnTo>
                    <a:lnTo>
                      <a:pt x="1006" y="40"/>
                    </a:lnTo>
                    <a:lnTo>
                      <a:pt x="1008" y="32"/>
                    </a:lnTo>
                    <a:lnTo>
                      <a:pt x="1010" y="24"/>
                    </a:lnTo>
                    <a:lnTo>
                      <a:pt x="1014" y="18"/>
                    </a:lnTo>
                    <a:lnTo>
                      <a:pt x="1000" y="18"/>
                    </a:lnTo>
                    <a:lnTo>
                      <a:pt x="980" y="20"/>
                    </a:lnTo>
                    <a:lnTo>
                      <a:pt x="962" y="24"/>
                    </a:lnTo>
                    <a:lnTo>
                      <a:pt x="946" y="30"/>
                    </a:lnTo>
                    <a:lnTo>
                      <a:pt x="932" y="36"/>
                    </a:lnTo>
                    <a:lnTo>
                      <a:pt x="916" y="38"/>
                    </a:lnTo>
                    <a:lnTo>
                      <a:pt x="918" y="42"/>
                    </a:lnTo>
                    <a:lnTo>
                      <a:pt x="922" y="46"/>
                    </a:lnTo>
                    <a:lnTo>
                      <a:pt x="928" y="50"/>
                    </a:lnTo>
                    <a:lnTo>
                      <a:pt x="932" y="52"/>
                    </a:lnTo>
                    <a:lnTo>
                      <a:pt x="938" y="54"/>
                    </a:lnTo>
                    <a:lnTo>
                      <a:pt x="932" y="60"/>
                    </a:lnTo>
                    <a:lnTo>
                      <a:pt x="920" y="66"/>
                    </a:lnTo>
                    <a:lnTo>
                      <a:pt x="902" y="70"/>
                    </a:lnTo>
                    <a:lnTo>
                      <a:pt x="886" y="74"/>
                    </a:lnTo>
                    <a:lnTo>
                      <a:pt x="876" y="80"/>
                    </a:lnTo>
                    <a:lnTo>
                      <a:pt x="880" y="82"/>
                    </a:lnTo>
                    <a:lnTo>
                      <a:pt x="884" y="84"/>
                    </a:lnTo>
                    <a:lnTo>
                      <a:pt x="890" y="88"/>
                    </a:lnTo>
                    <a:lnTo>
                      <a:pt x="894" y="90"/>
                    </a:lnTo>
                    <a:lnTo>
                      <a:pt x="896" y="94"/>
                    </a:lnTo>
                    <a:lnTo>
                      <a:pt x="898" y="98"/>
                    </a:lnTo>
                    <a:lnTo>
                      <a:pt x="898" y="102"/>
                    </a:lnTo>
                    <a:lnTo>
                      <a:pt x="894" y="106"/>
                    </a:lnTo>
                    <a:lnTo>
                      <a:pt x="886" y="110"/>
                    </a:lnTo>
                    <a:lnTo>
                      <a:pt x="888" y="114"/>
                    </a:lnTo>
                    <a:lnTo>
                      <a:pt x="890" y="120"/>
                    </a:lnTo>
                    <a:lnTo>
                      <a:pt x="894" y="124"/>
                    </a:lnTo>
                    <a:lnTo>
                      <a:pt x="898" y="126"/>
                    </a:lnTo>
                    <a:lnTo>
                      <a:pt x="902" y="128"/>
                    </a:lnTo>
                    <a:lnTo>
                      <a:pt x="904" y="134"/>
                    </a:lnTo>
                    <a:lnTo>
                      <a:pt x="902" y="140"/>
                    </a:lnTo>
                    <a:lnTo>
                      <a:pt x="900" y="144"/>
                    </a:lnTo>
                    <a:lnTo>
                      <a:pt x="896" y="146"/>
                    </a:lnTo>
                    <a:lnTo>
                      <a:pt x="892" y="146"/>
                    </a:lnTo>
                    <a:lnTo>
                      <a:pt x="888" y="146"/>
                    </a:lnTo>
                    <a:lnTo>
                      <a:pt x="884" y="144"/>
                    </a:lnTo>
                    <a:lnTo>
                      <a:pt x="878" y="140"/>
                    </a:lnTo>
                    <a:lnTo>
                      <a:pt x="874" y="136"/>
                    </a:lnTo>
                    <a:lnTo>
                      <a:pt x="872" y="132"/>
                    </a:lnTo>
                    <a:lnTo>
                      <a:pt x="870" y="126"/>
                    </a:lnTo>
                    <a:lnTo>
                      <a:pt x="872" y="122"/>
                    </a:lnTo>
                    <a:lnTo>
                      <a:pt x="872" y="118"/>
                    </a:lnTo>
                    <a:lnTo>
                      <a:pt x="876" y="116"/>
                    </a:lnTo>
                    <a:lnTo>
                      <a:pt x="878" y="114"/>
                    </a:lnTo>
                    <a:lnTo>
                      <a:pt x="880" y="112"/>
                    </a:lnTo>
                    <a:lnTo>
                      <a:pt x="880" y="108"/>
                    </a:lnTo>
                    <a:lnTo>
                      <a:pt x="880" y="104"/>
                    </a:lnTo>
                    <a:lnTo>
                      <a:pt x="876" y="100"/>
                    </a:lnTo>
                    <a:lnTo>
                      <a:pt x="870" y="96"/>
                    </a:lnTo>
                    <a:lnTo>
                      <a:pt x="864" y="94"/>
                    </a:lnTo>
                    <a:lnTo>
                      <a:pt x="858" y="92"/>
                    </a:lnTo>
                    <a:lnTo>
                      <a:pt x="852" y="90"/>
                    </a:lnTo>
                    <a:lnTo>
                      <a:pt x="852" y="92"/>
                    </a:lnTo>
                    <a:lnTo>
                      <a:pt x="850" y="96"/>
                    </a:lnTo>
                    <a:lnTo>
                      <a:pt x="848" y="100"/>
                    </a:lnTo>
                    <a:lnTo>
                      <a:pt x="848" y="104"/>
                    </a:lnTo>
                    <a:lnTo>
                      <a:pt x="844" y="104"/>
                    </a:lnTo>
                    <a:lnTo>
                      <a:pt x="842" y="102"/>
                    </a:lnTo>
                    <a:lnTo>
                      <a:pt x="846" y="106"/>
                    </a:lnTo>
                    <a:lnTo>
                      <a:pt x="850" y="108"/>
                    </a:lnTo>
                    <a:lnTo>
                      <a:pt x="850" y="114"/>
                    </a:lnTo>
                    <a:lnTo>
                      <a:pt x="850" y="118"/>
                    </a:lnTo>
                    <a:lnTo>
                      <a:pt x="840" y="120"/>
                    </a:lnTo>
                    <a:lnTo>
                      <a:pt x="830" y="118"/>
                    </a:lnTo>
                    <a:lnTo>
                      <a:pt x="822" y="114"/>
                    </a:lnTo>
                    <a:lnTo>
                      <a:pt x="816" y="108"/>
                    </a:lnTo>
                    <a:lnTo>
                      <a:pt x="816" y="104"/>
                    </a:lnTo>
                    <a:lnTo>
                      <a:pt x="816" y="102"/>
                    </a:lnTo>
                    <a:lnTo>
                      <a:pt x="818" y="98"/>
                    </a:lnTo>
                    <a:lnTo>
                      <a:pt x="820" y="96"/>
                    </a:lnTo>
                    <a:lnTo>
                      <a:pt x="822" y="92"/>
                    </a:lnTo>
                    <a:lnTo>
                      <a:pt x="824" y="88"/>
                    </a:lnTo>
                    <a:lnTo>
                      <a:pt x="824" y="86"/>
                    </a:lnTo>
                    <a:lnTo>
                      <a:pt x="824" y="82"/>
                    </a:lnTo>
                    <a:lnTo>
                      <a:pt x="822" y="82"/>
                    </a:lnTo>
                    <a:lnTo>
                      <a:pt x="818" y="80"/>
                    </a:lnTo>
                    <a:lnTo>
                      <a:pt x="812" y="80"/>
                    </a:lnTo>
                    <a:lnTo>
                      <a:pt x="806" y="100"/>
                    </a:lnTo>
                    <a:lnTo>
                      <a:pt x="804" y="126"/>
                    </a:lnTo>
                    <a:lnTo>
                      <a:pt x="796" y="114"/>
                    </a:lnTo>
                    <a:lnTo>
                      <a:pt x="792" y="100"/>
                    </a:lnTo>
                    <a:lnTo>
                      <a:pt x="790" y="90"/>
                    </a:lnTo>
                    <a:lnTo>
                      <a:pt x="794" y="78"/>
                    </a:lnTo>
                    <a:lnTo>
                      <a:pt x="780" y="76"/>
                    </a:lnTo>
                    <a:lnTo>
                      <a:pt x="768" y="82"/>
                    </a:lnTo>
                    <a:lnTo>
                      <a:pt x="760" y="92"/>
                    </a:lnTo>
                    <a:lnTo>
                      <a:pt x="754" y="106"/>
                    </a:lnTo>
                    <a:lnTo>
                      <a:pt x="752" y="120"/>
                    </a:lnTo>
                    <a:lnTo>
                      <a:pt x="754" y="128"/>
                    </a:lnTo>
                    <a:lnTo>
                      <a:pt x="760" y="138"/>
                    </a:lnTo>
                    <a:lnTo>
                      <a:pt x="764" y="148"/>
                    </a:lnTo>
                    <a:lnTo>
                      <a:pt x="766" y="156"/>
                    </a:lnTo>
                    <a:lnTo>
                      <a:pt x="762" y="164"/>
                    </a:lnTo>
                    <a:lnTo>
                      <a:pt x="750" y="166"/>
                    </a:lnTo>
                    <a:lnTo>
                      <a:pt x="740" y="160"/>
                    </a:lnTo>
                    <a:lnTo>
                      <a:pt x="730" y="150"/>
                    </a:lnTo>
                    <a:lnTo>
                      <a:pt x="722" y="142"/>
                    </a:lnTo>
                    <a:lnTo>
                      <a:pt x="712" y="138"/>
                    </a:lnTo>
                    <a:lnTo>
                      <a:pt x="704" y="136"/>
                    </a:lnTo>
                    <a:lnTo>
                      <a:pt x="694" y="136"/>
                    </a:lnTo>
                    <a:lnTo>
                      <a:pt x="696" y="140"/>
                    </a:lnTo>
                    <a:lnTo>
                      <a:pt x="696" y="144"/>
                    </a:lnTo>
                    <a:lnTo>
                      <a:pt x="696" y="150"/>
                    </a:lnTo>
                    <a:lnTo>
                      <a:pt x="692" y="158"/>
                    </a:lnTo>
                    <a:lnTo>
                      <a:pt x="684" y="162"/>
                    </a:lnTo>
                    <a:lnTo>
                      <a:pt x="678" y="160"/>
                    </a:lnTo>
                    <a:lnTo>
                      <a:pt x="668" y="156"/>
                    </a:lnTo>
                    <a:lnTo>
                      <a:pt x="660" y="152"/>
                    </a:lnTo>
                    <a:lnTo>
                      <a:pt x="652" y="150"/>
                    </a:lnTo>
                    <a:lnTo>
                      <a:pt x="646" y="152"/>
                    </a:lnTo>
                    <a:lnTo>
                      <a:pt x="638" y="154"/>
                    </a:lnTo>
                    <a:lnTo>
                      <a:pt x="632" y="158"/>
                    </a:lnTo>
                    <a:lnTo>
                      <a:pt x="626" y="162"/>
                    </a:lnTo>
                    <a:lnTo>
                      <a:pt x="628" y="158"/>
                    </a:lnTo>
                    <a:lnTo>
                      <a:pt x="630" y="152"/>
                    </a:lnTo>
                    <a:lnTo>
                      <a:pt x="634" y="148"/>
                    </a:lnTo>
                    <a:lnTo>
                      <a:pt x="618" y="150"/>
                    </a:lnTo>
                    <a:lnTo>
                      <a:pt x="604" y="160"/>
                    </a:lnTo>
                    <a:lnTo>
                      <a:pt x="588" y="174"/>
                    </a:lnTo>
                    <a:lnTo>
                      <a:pt x="572" y="186"/>
                    </a:lnTo>
                    <a:lnTo>
                      <a:pt x="558" y="188"/>
                    </a:lnTo>
                    <a:lnTo>
                      <a:pt x="558" y="182"/>
                    </a:lnTo>
                    <a:lnTo>
                      <a:pt x="560" y="174"/>
                    </a:lnTo>
                    <a:lnTo>
                      <a:pt x="566" y="168"/>
                    </a:lnTo>
                    <a:lnTo>
                      <a:pt x="562" y="162"/>
                    </a:lnTo>
                    <a:lnTo>
                      <a:pt x="558" y="160"/>
                    </a:lnTo>
                    <a:lnTo>
                      <a:pt x="552" y="158"/>
                    </a:lnTo>
                    <a:lnTo>
                      <a:pt x="546" y="158"/>
                    </a:lnTo>
                    <a:lnTo>
                      <a:pt x="544" y="164"/>
                    </a:lnTo>
                    <a:lnTo>
                      <a:pt x="542" y="170"/>
                    </a:lnTo>
                    <a:lnTo>
                      <a:pt x="542" y="174"/>
                    </a:lnTo>
                    <a:lnTo>
                      <a:pt x="540" y="180"/>
                    </a:lnTo>
                    <a:lnTo>
                      <a:pt x="538" y="184"/>
                    </a:lnTo>
                    <a:lnTo>
                      <a:pt x="534" y="188"/>
                    </a:lnTo>
                    <a:lnTo>
                      <a:pt x="536" y="192"/>
                    </a:lnTo>
                    <a:lnTo>
                      <a:pt x="536" y="196"/>
                    </a:lnTo>
                    <a:lnTo>
                      <a:pt x="534" y="198"/>
                    </a:lnTo>
                    <a:lnTo>
                      <a:pt x="530" y="200"/>
                    </a:lnTo>
                    <a:lnTo>
                      <a:pt x="526" y="200"/>
                    </a:lnTo>
                    <a:lnTo>
                      <a:pt x="522" y="200"/>
                    </a:lnTo>
                    <a:lnTo>
                      <a:pt x="518" y="198"/>
                    </a:lnTo>
                    <a:lnTo>
                      <a:pt x="514" y="196"/>
                    </a:lnTo>
                    <a:lnTo>
                      <a:pt x="518" y="204"/>
                    </a:lnTo>
                    <a:lnTo>
                      <a:pt x="518" y="212"/>
                    </a:lnTo>
                    <a:lnTo>
                      <a:pt x="518" y="220"/>
                    </a:lnTo>
                    <a:lnTo>
                      <a:pt x="512" y="222"/>
                    </a:lnTo>
                    <a:lnTo>
                      <a:pt x="506" y="222"/>
                    </a:lnTo>
                    <a:lnTo>
                      <a:pt x="502" y="220"/>
                    </a:lnTo>
                    <a:lnTo>
                      <a:pt x="500" y="218"/>
                    </a:lnTo>
                    <a:lnTo>
                      <a:pt x="500" y="214"/>
                    </a:lnTo>
                    <a:lnTo>
                      <a:pt x="498" y="210"/>
                    </a:lnTo>
                    <a:lnTo>
                      <a:pt x="498" y="206"/>
                    </a:lnTo>
                    <a:lnTo>
                      <a:pt x="496" y="202"/>
                    </a:lnTo>
                    <a:lnTo>
                      <a:pt x="494" y="196"/>
                    </a:lnTo>
                    <a:lnTo>
                      <a:pt x="486" y="204"/>
                    </a:lnTo>
                    <a:lnTo>
                      <a:pt x="476" y="212"/>
                    </a:lnTo>
                    <a:lnTo>
                      <a:pt x="466" y="218"/>
                    </a:lnTo>
                    <a:lnTo>
                      <a:pt x="466" y="206"/>
                    </a:lnTo>
                    <a:lnTo>
                      <a:pt x="462" y="196"/>
                    </a:lnTo>
                    <a:lnTo>
                      <a:pt x="456" y="188"/>
                    </a:lnTo>
                    <a:lnTo>
                      <a:pt x="450" y="180"/>
                    </a:lnTo>
                    <a:lnTo>
                      <a:pt x="444" y="170"/>
                    </a:lnTo>
                    <a:lnTo>
                      <a:pt x="466" y="170"/>
                    </a:lnTo>
                    <a:lnTo>
                      <a:pt x="488" y="174"/>
                    </a:lnTo>
                    <a:lnTo>
                      <a:pt x="510" y="176"/>
                    </a:lnTo>
                    <a:lnTo>
                      <a:pt x="494" y="150"/>
                    </a:lnTo>
                    <a:lnTo>
                      <a:pt x="474" y="134"/>
                    </a:lnTo>
                    <a:lnTo>
                      <a:pt x="448" y="128"/>
                    </a:lnTo>
                    <a:lnTo>
                      <a:pt x="420" y="130"/>
                    </a:lnTo>
                    <a:lnTo>
                      <a:pt x="422" y="126"/>
                    </a:lnTo>
                    <a:lnTo>
                      <a:pt x="424" y="122"/>
                    </a:lnTo>
                    <a:lnTo>
                      <a:pt x="426" y="118"/>
                    </a:lnTo>
                    <a:lnTo>
                      <a:pt x="428" y="114"/>
                    </a:lnTo>
                    <a:lnTo>
                      <a:pt x="418" y="106"/>
                    </a:lnTo>
                    <a:lnTo>
                      <a:pt x="408" y="106"/>
                    </a:lnTo>
                    <a:lnTo>
                      <a:pt x="398" y="112"/>
                    </a:lnTo>
                    <a:lnTo>
                      <a:pt x="388" y="118"/>
                    </a:lnTo>
                    <a:lnTo>
                      <a:pt x="378" y="120"/>
                    </a:lnTo>
                    <a:lnTo>
                      <a:pt x="366" y="120"/>
                    </a:lnTo>
                    <a:lnTo>
                      <a:pt x="360" y="116"/>
                    </a:lnTo>
                    <a:lnTo>
                      <a:pt x="356" y="112"/>
                    </a:lnTo>
                    <a:lnTo>
                      <a:pt x="350" y="110"/>
                    </a:lnTo>
                    <a:lnTo>
                      <a:pt x="338" y="114"/>
                    </a:lnTo>
                    <a:lnTo>
                      <a:pt x="332" y="118"/>
                    </a:lnTo>
                    <a:lnTo>
                      <a:pt x="326" y="122"/>
                    </a:lnTo>
                    <a:lnTo>
                      <a:pt x="320" y="128"/>
                    </a:lnTo>
                    <a:lnTo>
                      <a:pt x="316" y="134"/>
                    </a:lnTo>
                    <a:lnTo>
                      <a:pt x="314" y="140"/>
                    </a:lnTo>
                    <a:lnTo>
                      <a:pt x="312" y="146"/>
                    </a:lnTo>
                    <a:lnTo>
                      <a:pt x="312" y="150"/>
                    </a:lnTo>
                    <a:lnTo>
                      <a:pt x="312" y="156"/>
                    </a:lnTo>
                    <a:lnTo>
                      <a:pt x="312" y="160"/>
                    </a:lnTo>
                    <a:lnTo>
                      <a:pt x="308" y="166"/>
                    </a:lnTo>
                    <a:lnTo>
                      <a:pt x="302" y="168"/>
                    </a:lnTo>
                    <a:lnTo>
                      <a:pt x="298" y="172"/>
                    </a:lnTo>
                    <a:lnTo>
                      <a:pt x="292" y="174"/>
                    </a:lnTo>
                    <a:lnTo>
                      <a:pt x="288" y="176"/>
                    </a:lnTo>
                    <a:lnTo>
                      <a:pt x="282" y="180"/>
                    </a:lnTo>
                    <a:lnTo>
                      <a:pt x="278" y="184"/>
                    </a:lnTo>
                    <a:lnTo>
                      <a:pt x="274" y="190"/>
                    </a:lnTo>
                    <a:lnTo>
                      <a:pt x="272" y="194"/>
                    </a:lnTo>
                    <a:lnTo>
                      <a:pt x="272" y="200"/>
                    </a:lnTo>
                    <a:lnTo>
                      <a:pt x="272" y="210"/>
                    </a:lnTo>
                    <a:lnTo>
                      <a:pt x="260" y="214"/>
                    </a:lnTo>
                    <a:lnTo>
                      <a:pt x="250" y="220"/>
                    </a:lnTo>
                    <a:lnTo>
                      <a:pt x="242" y="228"/>
                    </a:lnTo>
                    <a:lnTo>
                      <a:pt x="232" y="234"/>
                    </a:lnTo>
                    <a:lnTo>
                      <a:pt x="220" y="234"/>
                    </a:lnTo>
                    <a:lnTo>
                      <a:pt x="220" y="240"/>
                    </a:lnTo>
                    <a:lnTo>
                      <a:pt x="220" y="246"/>
                    </a:lnTo>
                    <a:lnTo>
                      <a:pt x="222" y="252"/>
                    </a:lnTo>
                    <a:lnTo>
                      <a:pt x="220" y="260"/>
                    </a:lnTo>
                    <a:lnTo>
                      <a:pt x="220" y="264"/>
                    </a:lnTo>
                    <a:lnTo>
                      <a:pt x="216" y="268"/>
                    </a:lnTo>
                    <a:lnTo>
                      <a:pt x="212" y="272"/>
                    </a:lnTo>
                    <a:lnTo>
                      <a:pt x="208" y="276"/>
                    </a:lnTo>
                    <a:lnTo>
                      <a:pt x="204" y="278"/>
                    </a:lnTo>
                    <a:lnTo>
                      <a:pt x="200" y="282"/>
                    </a:lnTo>
                    <a:lnTo>
                      <a:pt x="198" y="288"/>
                    </a:lnTo>
                    <a:lnTo>
                      <a:pt x="198" y="292"/>
                    </a:lnTo>
                    <a:lnTo>
                      <a:pt x="200" y="296"/>
                    </a:lnTo>
                    <a:lnTo>
                      <a:pt x="202" y="300"/>
                    </a:lnTo>
                    <a:lnTo>
                      <a:pt x="206" y="302"/>
                    </a:lnTo>
                    <a:lnTo>
                      <a:pt x="210" y="304"/>
                    </a:lnTo>
                    <a:lnTo>
                      <a:pt x="214" y="306"/>
                    </a:lnTo>
                    <a:lnTo>
                      <a:pt x="218" y="308"/>
                    </a:lnTo>
                    <a:lnTo>
                      <a:pt x="220" y="310"/>
                    </a:lnTo>
                    <a:lnTo>
                      <a:pt x="220" y="314"/>
                    </a:lnTo>
                    <a:lnTo>
                      <a:pt x="220" y="318"/>
                    </a:lnTo>
                    <a:lnTo>
                      <a:pt x="240" y="302"/>
                    </a:lnTo>
                    <a:lnTo>
                      <a:pt x="262" y="290"/>
                    </a:lnTo>
                    <a:lnTo>
                      <a:pt x="286" y="286"/>
                    </a:lnTo>
                    <a:lnTo>
                      <a:pt x="286" y="298"/>
                    </a:lnTo>
                    <a:lnTo>
                      <a:pt x="282" y="306"/>
                    </a:lnTo>
                    <a:lnTo>
                      <a:pt x="272" y="310"/>
                    </a:lnTo>
                    <a:lnTo>
                      <a:pt x="262" y="310"/>
                    </a:lnTo>
                    <a:lnTo>
                      <a:pt x="252" y="306"/>
                    </a:lnTo>
                    <a:lnTo>
                      <a:pt x="252" y="316"/>
                    </a:lnTo>
                    <a:lnTo>
                      <a:pt x="258" y="324"/>
                    </a:lnTo>
                    <a:lnTo>
                      <a:pt x="266" y="328"/>
                    </a:lnTo>
                    <a:lnTo>
                      <a:pt x="272" y="334"/>
                    </a:lnTo>
                    <a:lnTo>
                      <a:pt x="274" y="344"/>
                    </a:lnTo>
                    <a:lnTo>
                      <a:pt x="286" y="344"/>
                    </a:lnTo>
                    <a:lnTo>
                      <a:pt x="296" y="340"/>
                    </a:lnTo>
                    <a:lnTo>
                      <a:pt x="302" y="332"/>
                    </a:lnTo>
                    <a:lnTo>
                      <a:pt x="304" y="324"/>
                    </a:lnTo>
                    <a:lnTo>
                      <a:pt x="300" y="316"/>
                    </a:lnTo>
                    <a:lnTo>
                      <a:pt x="290" y="310"/>
                    </a:lnTo>
                    <a:lnTo>
                      <a:pt x="298" y="306"/>
                    </a:lnTo>
                    <a:lnTo>
                      <a:pt x="308" y="304"/>
                    </a:lnTo>
                    <a:lnTo>
                      <a:pt x="318" y="300"/>
                    </a:lnTo>
                    <a:lnTo>
                      <a:pt x="328" y="298"/>
                    </a:lnTo>
                    <a:lnTo>
                      <a:pt x="334" y="290"/>
                    </a:lnTo>
                    <a:lnTo>
                      <a:pt x="334" y="278"/>
                    </a:lnTo>
                    <a:lnTo>
                      <a:pt x="316" y="276"/>
                    </a:lnTo>
                    <a:lnTo>
                      <a:pt x="308" y="272"/>
                    </a:lnTo>
                    <a:lnTo>
                      <a:pt x="306" y="264"/>
                    </a:lnTo>
                    <a:lnTo>
                      <a:pt x="310" y="254"/>
                    </a:lnTo>
                    <a:lnTo>
                      <a:pt x="314" y="242"/>
                    </a:lnTo>
                    <a:lnTo>
                      <a:pt x="320" y="228"/>
                    </a:lnTo>
                    <a:lnTo>
                      <a:pt x="314" y="226"/>
                    </a:lnTo>
                    <a:lnTo>
                      <a:pt x="310" y="224"/>
                    </a:lnTo>
                    <a:lnTo>
                      <a:pt x="304" y="224"/>
                    </a:lnTo>
                    <a:lnTo>
                      <a:pt x="316" y="222"/>
                    </a:lnTo>
                    <a:lnTo>
                      <a:pt x="326" y="220"/>
                    </a:lnTo>
                    <a:lnTo>
                      <a:pt x="336" y="222"/>
                    </a:lnTo>
                    <a:lnTo>
                      <a:pt x="344" y="220"/>
                    </a:lnTo>
                    <a:lnTo>
                      <a:pt x="352" y="216"/>
                    </a:lnTo>
                    <a:lnTo>
                      <a:pt x="356" y="208"/>
                    </a:lnTo>
                    <a:lnTo>
                      <a:pt x="356" y="194"/>
                    </a:lnTo>
                    <a:lnTo>
                      <a:pt x="362" y="194"/>
                    </a:lnTo>
                    <a:lnTo>
                      <a:pt x="368" y="194"/>
                    </a:lnTo>
                    <a:lnTo>
                      <a:pt x="374" y="194"/>
                    </a:lnTo>
                    <a:lnTo>
                      <a:pt x="378" y="194"/>
                    </a:lnTo>
                    <a:lnTo>
                      <a:pt x="380" y="194"/>
                    </a:lnTo>
                    <a:lnTo>
                      <a:pt x="382" y="196"/>
                    </a:lnTo>
                    <a:lnTo>
                      <a:pt x="384" y="200"/>
                    </a:lnTo>
                    <a:lnTo>
                      <a:pt x="384" y="206"/>
                    </a:lnTo>
                    <a:lnTo>
                      <a:pt x="382" y="210"/>
                    </a:lnTo>
                    <a:lnTo>
                      <a:pt x="378" y="214"/>
                    </a:lnTo>
                    <a:lnTo>
                      <a:pt x="376" y="218"/>
                    </a:lnTo>
                    <a:lnTo>
                      <a:pt x="372" y="222"/>
                    </a:lnTo>
                    <a:lnTo>
                      <a:pt x="368" y="228"/>
                    </a:lnTo>
                    <a:lnTo>
                      <a:pt x="366" y="230"/>
                    </a:lnTo>
                    <a:lnTo>
                      <a:pt x="364" y="232"/>
                    </a:lnTo>
                    <a:lnTo>
                      <a:pt x="362" y="234"/>
                    </a:lnTo>
                    <a:lnTo>
                      <a:pt x="360" y="238"/>
                    </a:lnTo>
                    <a:lnTo>
                      <a:pt x="358" y="240"/>
                    </a:lnTo>
                    <a:lnTo>
                      <a:pt x="356" y="242"/>
                    </a:lnTo>
                    <a:lnTo>
                      <a:pt x="356" y="244"/>
                    </a:lnTo>
                    <a:lnTo>
                      <a:pt x="356" y="262"/>
                    </a:lnTo>
                    <a:lnTo>
                      <a:pt x="362" y="274"/>
                    </a:lnTo>
                    <a:lnTo>
                      <a:pt x="374" y="280"/>
                    </a:lnTo>
                    <a:lnTo>
                      <a:pt x="388" y="276"/>
                    </a:lnTo>
                    <a:lnTo>
                      <a:pt x="404" y="266"/>
                    </a:lnTo>
                    <a:lnTo>
                      <a:pt x="408" y="270"/>
                    </a:lnTo>
                    <a:lnTo>
                      <a:pt x="414" y="274"/>
                    </a:lnTo>
                    <a:lnTo>
                      <a:pt x="420" y="276"/>
                    </a:lnTo>
                    <a:lnTo>
                      <a:pt x="424" y="278"/>
                    </a:lnTo>
                    <a:lnTo>
                      <a:pt x="432" y="278"/>
                    </a:lnTo>
                    <a:lnTo>
                      <a:pt x="432" y="274"/>
                    </a:lnTo>
                    <a:lnTo>
                      <a:pt x="430" y="270"/>
                    </a:lnTo>
                    <a:lnTo>
                      <a:pt x="428" y="266"/>
                    </a:lnTo>
                    <a:lnTo>
                      <a:pt x="426" y="262"/>
                    </a:lnTo>
                    <a:lnTo>
                      <a:pt x="424" y="258"/>
                    </a:lnTo>
                    <a:lnTo>
                      <a:pt x="424" y="254"/>
                    </a:lnTo>
                    <a:lnTo>
                      <a:pt x="426" y="250"/>
                    </a:lnTo>
                    <a:lnTo>
                      <a:pt x="428" y="246"/>
                    </a:lnTo>
                    <a:lnTo>
                      <a:pt x="434" y="246"/>
                    </a:lnTo>
                    <a:lnTo>
                      <a:pt x="438" y="246"/>
                    </a:lnTo>
                    <a:lnTo>
                      <a:pt x="444" y="250"/>
                    </a:lnTo>
                    <a:lnTo>
                      <a:pt x="448" y="254"/>
                    </a:lnTo>
                    <a:lnTo>
                      <a:pt x="450" y="260"/>
                    </a:lnTo>
                    <a:lnTo>
                      <a:pt x="452" y="264"/>
                    </a:lnTo>
                    <a:lnTo>
                      <a:pt x="452" y="268"/>
                    </a:lnTo>
                    <a:lnTo>
                      <a:pt x="448" y="280"/>
                    </a:lnTo>
                    <a:lnTo>
                      <a:pt x="438" y="286"/>
                    </a:lnTo>
                    <a:lnTo>
                      <a:pt x="424" y="290"/>
                    </a:lnTo>
                    <a:lnTo>
                      <a:pt x="408" y="292"/>
                    </a:lnTo>
                    <a:lnTo>
                      <a:pt x="396" y="294"/>
                    </a:lnTo>
                    <a:lnTo>
                      <a:pt x="396" y="298"/>
                    </a:lnTo>
                    <a:lnTo>
                      <a:pt x="398" y="302"/>
                    </a:lnTo>
                    <a:lnTo>
                      <a:pt x="388" y="304"/>
                    </a:lnTo>
                    <a:lnTo>
                      <a:pt x="376" y="306"/>
                    </a:lnTo>
                    <a:lnTo>
                      <a:pt x="366" y="306"/>
                    </a:lnTo>
                    <a:lnTo>
                      <a:pt x="366" y="308"/>
                    </a:lnTo>
                    <a:lnTo>
                      <a:pt x="364" y="312"/>
                    </a:lnTo>
                    <a:lnTo>
                      <a:pt x="364" y="314"/>
                    </a:lnTo>
                    <a:lnTo>
                      <a:pt x="370" y="314"/>
                    </a:lnTo>
                    <a:lnTo>
                      <a:pt x="374" y="314"/>
                    </a:lnTo>
                    <a:lnTo>
                      <a:pt x="370" y="318"/>
                    </a:lnTo>
                    <a:lnTo>
                      <a:pt x="366" y="320"/>
                    </a:lnTo>
                    <a:lnTo>
                      <a:pt x="360" y="322"/>
                    </a:lnTo>
                    <a:lnTo>
                      <a:pt x="354" y="322"/>
                    </a:lnTo>
                    <a:lnTo>
                      <a:pt x="350" y="324"/>
                    </a:lnTo>
                    <a:lnTo>
                      <a:pt x="346" y="328"/>
                    </a:lnTo>
                    <a:lnTo>
                      <a:pt x="340" y="338"/>
                    </a:lnTo>
                    <a:lnTo>
                      <a:pt x="340" y="354"/>
                    </a:lnTo>
                    <a:lnTo>
                      <a:pt x="340" y="366"/>
                    </a:lnTo>
                    <a:lnTo>
                      <a:pt x="316" y="372"/>
                    </a:lnTo>
                    <a:lnTo>
                      <a:pt x="290" y="372"/>
                    </a:lnTo>
                    <a:lnTo>
                      <a:pt x="264" y="368"/>
                    </a:lnTo>
                    <a:lnTo>
                      <a:pt x="258" y="366"/>
                    </a:lnTo>
                    <a:lnTo>
                      <a:pt x="252" y="366"/>
                    </a:lnTo>
                    <a:lnTo>
                      <a:pt x="250" y="366"/>
                    </a:lnTo>
                    <a:lnTo>
                      <a:pt x="248" y="366"/>
                    </a:lnTo>
                    <a:lnTo>
                      <a:pt x="248" y="368"/>
                    </a:lnTo>
                    <a:lnTo>
                      <a:pt x="246" y="368"/>
                    </a:lnTo>
                    <a:lnTo>
                      <a:pt x="246" y="370"/>
                    </a:lnTo>
                    <a:lnTo>
                      <a:pt x="244" y="372"/>
                    </a:lnTo>
                    <a:lnTo>
                      <a:pt x="242" y="374"/>
                    </a:lnTo>
                    <a:lnTo>
                      <a:pt x="238" y="378"/>
                    </a:lnTo>
                    <a:lnTo>
                      <a:pt x="220" y="388"/>
                    </a:lnTo>
                    <a:lnTo>
                      <a:pt x="200" y="392"/>
                    </a:lnTo>
                    <a:lnTo>
                      <a:pt x="200" y="398"/>
                    </a:lnTo>
                    <a:lnTo>
                      <a:pt x="198" y="400"/>
                    </a:lnTo>
                    <a:lnTo>
                      <a:pt x="196" y="402"/>
                    </a:lnTo>
                    <a:lnTo>
                      <a:pt x="192" y="404"/>
                    </a:lnTo>
                    <a:lnTo>
                      <a:pt x="190" y="406"/>
                    </a:lnTo>
                    <a:lnTo>
                      <a:pt x="186" y="408"/>
                    </a:lnTo>
                    <a:lnTo>
                      <a:pt x="184" y="410"/>
                    </a:lnTo>
                    <a:lnTo>
                      <a:pt x="178" y="412"/>
                    </a:lnTo>
                    <a:lnTo>
                      <a:pt x="172" y="414"/>
                    </a:lnTo>
                    <a:lnTo>
                      <a:pt x="166" y="414"/>
                    </a:lnTo>
                    <a:lnTo>
                      <a:pt x="166" y="418"/>
                    </a:lnTo>
                    <a:lnTo>
                      <a:pt x="166" y="424"/>
                    </a:lnTo>
                    <a:lnTo>
                      <a:pt x="164" y="428"/>
                    </a:lnTo>
                    <a:lnTo>
                      <a:pt x="156" y="434"/>
                    </a:lnTo>
                    <a:lnTo>
                      <a:pt x="144" y="440"/>
                    </a:lnTo>
                    <a:lnTo>
                      <a:pt x="130" y="444"/>
                    </a:lnTo>
                    <a:lnTo>
                      <a:pt x="120" y="450"/>
                    </a:lnTo>
                    <a:lnTo>
                      <a:pt x="134" y="458"/>
                    </a:lnTo>
                    <a:lnTo>
                      <a:pt x="146" y="468"/>
                    </a:lnTo>
                    <a:lnTo>
                      <a:pt x="154" y="480"/>
                    </a:lnTo>
                    <a:lnTo>
                      <a:pt x="156" y="492"/>
                    </a:lnTo>
                    <a:lnTo>
                      <a:pt x="152" y="506"/>
                    </a:lnTo>
                    <a:lnTo>
                      <a:pt x="138" y="516"/>
                    </a:lnTo>
                    <a:lnTo>
                      <a:pt x="126" y="520"/>
                    </a:lnTo>
                    <a:lnTo>
                      <a:pt x="114" y="516"/>
                    </a:lnTo>
                    <a:lnTo>
                      <a:pt x="102" y="512"/>
                    </a:lnTo>
                    <a:lnTo>
                      <a:pt x="92" y="508"/>
                    </a:lnTo>
                    <a:lnTo>
                      <a:pt x="82" y="506"/>
                    </a:lnTo>
                    <a:lnTo>
                      <a:pt x="76" y="512"/>
                    </a:lnTo>
                    <a:lnTo>
                      <a:pt x="74" y="516"/>
                    </a:lnTo>
                    <a:lnTo>
                      <a:pt x="74" y="522"/>
                    </a:lnTo>
                    <a:lnTo>
                      <a:pt x="76" y="526"/>
                    </a:lnTo>
                    <a:lnTo>
                      <a:pt x="78" y="530"/>
                    </a:lnTo>
                    <a:lnTo>
                      <a:pt x="82" y="534"/>
                    </a:lnTo>
                    <a:lnTo>
                      <a:pt x="82" y="538"/>
                    </a:lnTo>
                    <a:lnTo>
                      <a:pt x="82" y="544"/>
                    </a:lnTo>
                    <a:lnTo>
                      <a:pt x="80" y="550"/>
                    </a:lnTo>
                    <a:lnTo>
                      <a:pt x="78" y="554"/>
                    </a:lnTo>
                    <a:lnTo>
                      <a:pt x="76" y="560"/>
                    </a:lnTo>
                    <a:lnTo>
                      <a:pt x="76" y="564"/>
                    </a:lnTo>
                    <a:lnTo>
                      <a:pt x="76" y="580"/>
                    </a:lnTo>
                    <a:lnTo>
                      <a:pt x="82" y="588"/>
                    </a:lnTo>
                    <a:lnTo>
                      <a:pt x="90" y="590"/>
                    </a:lnTo>
                    <a:lnTo>
                      <a:pt x="100" y="588"/>
                    </a:lnTo>
                    <a:lnTo>
                      <a:pt x="112" y="582"/>
                    </a:lnTo>
                    <a:lnTo>
                      <a:pt x="124" y="574"/>
                    </a:lnTo>
                    <a:lnTo>
                      <a:pt x="134" y="566"/>
                    </a:lnTo>
                    <a:lnTo>
                      <a:pt x="144" y="556"/>
                    </a:lnTo>
                    <a:lnTo>
                      <a:pt x="150" y="550"/>
                    </a:lnTo>
                    <a:lnTo>
                      <a:pt x="160" y="536"/>
                    </a:lnTo>
                    <a:lnTo>
                      <a:pt x="168" y="518"/>
                    </a:lnTo>
                    <a:lnTo>
                      <a:pt x="176" y="508"/>
                    </a:lnTo>
                    <a:lnTo>
                      <a:pt x="188" y="502"/>
                    </a:lnTo>
                    <a:lnTo>
                      <a:pt x="200" y="502"/>
                    </a:lnTo>
                    <a:lnTo>
                      <a:pt x="212" y="500"/>
                    </a:lnTo>
                    <a:lnTo>
                      <a:pt x="222" y="490"/>
                    </a:lnTo>
                    <a:lnTo>
                      <a:pt x="226" y="494"/>
                    </a:lnTo>
                    <a:lnTo>
                      <a:pt x="230" y="498"/>
                    </a:lnTo>
                    <a:lnTo>
                      <a:pt x="234" y="500"/>
                    </a:lnTo>
                    <a:lnTo>
                      <a:pt x="240" y="500"/>
                    </a:lnTo>
                    <a:lnTo>
                      <a:pt x="244" y="502"/>
                    </a:lnTo>
                    <a:lnTo>
                      <a:pt x="248" y="506"/>
                    </a:lnTo>
                    <a:lnTo>
                      <a:pt x="252" y="512"/>
                    </a:lnTo>
                    <a:lnTo>
                      <a:pt x="256" y="516"/>
                    </a:lnTo>
                    <a:lnTo>
                      <a:pt x="258" y="522"/>
                    </a:lnTo>
                    <a:lnTo>
                      <a:pt x="262" y="528"/>
                    </a:lnTo>
                    <a:lnTo>
                      <a:pt x="266" y="530"/>
                    </a:lnTo>
                    <a:lnTo>
                      <a:pt x="270" y="534"/>
                    </a:lnTo>
                    <a:lnTo>
                      <a:pt x="274" y="536"/>
                    </a:lnTo>
                    <a:lnTo>
                      <a:pt x="278" y="538"/>
                    </a:lnTo>
                    <a:lnTo>
                      <a:pt x="282" y="542"/>
                    </a:lnTo>
                    <a:lnTo>
                      <a:pt x="286" y="548"/>
                    </a:lnTo>
                    <a:lnTo>
                      <a:pt x="288" y="554"/>
                    </a:lnTo>
                    <a:lnTo>
                      <a:pt x="290" y="562"/>
                    </a:lnTo>
                    <a:lnTo>
                      <a:pt x="290" y="572"/>
                    </a:lnTo>
                    <a:lnTo>
                      <a:pt x="272" y="576"/>
                    </a:lnTo>
                    <a:lnTo>
                      <a:pt x="254" y="580"/>
                    </a:lnTo>
                    <a:lnTo>
                      <a:pt x="268" y="588"/>
                    </a:lnTo>
                    <a:lnTo>
                      <a:pt x="282" y="594"/>
                    </a:lnTo>
                    <a:lnTo>
                      <a:pt x="298" y="598"/>
                    </a:lnTo>
                    <a:lnTo>
                      <a:pt x="310" y="596"/>
                    </a:lnTo>
                    <a:lnTo>
                      <a:pt x="314" y="590"/>
                    </a:lnTo>
                    <a:lnTo>
                      <a:pt x="314" y="582"/>
                    </a:lnTo>
                    <a:lnTo>
                      <a:pt x="308" y="572"/>
                    </a:lnTo>
                    <a:lnTo>
                      <a:pt x="304" y="564"/>
                    </a:lnTo>
                    <a:lnTo>
                      <a:pt x="300" y="554"/>
                    </a:lnTo>
                    <a:lnTo>
                      <a:pt x="306" y="552"/>
                    </a:lnTo>
                    <a:lnTo>
                      <a:pt x="312" y="550"/>
                    </a:lnTo>
                    <a:lnTo>
                      <a:pt x="320" y="548"/>
                    </a:lnTo>
                    <a:lnTo>
                      <a:pt x="304" y="538"/>
                    </a:lnTo>
                    <a:lnTo>
                      <a:pt x="288" y="524"/>
                    </a:lnTo>
                    <a:lnTo>
                      <a:pt x="270" y="510"/>
                    </a:lnTo>
                    <a:lnTo>
                      <a:pt x="252" y="500"/>
                    </a:lnTo>
                    <a:lnTo>
                      <a:pt x="234" y="496"/>
                    </a:lnTo>
                    <a:lnTo>
                      <a:pt x="250" y="492"/>
                    </a:lnTo>
                    <a:lnTo>
                      <a:pt x="266" y="488"/>
                    </a:lnTo>
                    <a:lnTo>
                      <a:pt x="280" y="484"/>
                    </a:lnTo>
                    <a:lnTo>
                      <a:pt x="292" y="474"/>
                    </a:lnTo>
                    <a:lnTo>
                      <a:pt x="298" y="488"/>
                    </a:lnTo>
                    <a:lnTo>
                      <a:pt x="306" y="500"/>
                    </a:lnTo>
                    <a:lnTo>
                      <a:pt x="316" y="512"/>
                    </a:lnTo>
                    <a:lnTo>
                      <a:pt x="322" y="520"/>
                    </a:lnTo>
                    <a:lnTo>
                      <a:pt x="330" y="526"/>
                    </a:lnTo>
                    <a:lnTo>
                      <a:pt x="336" y="532"/>
                    </a:lnTo>
                    <a:lnTo>
                      <a:pt x="340" y="542"/>
                    </a:lnTo>
                    <a:lnTo>
                      <a:pt x="348" y="558"/>
                    </a:lnTo>
                    <a:lnTo>
                      <a:pt x="350" y="574"/>
                    </a:lnTo>
                    <a:lnTo>
                      <a:pt x="346" y="592"/>
                    </a:lnTo>
                    <a:lnTo>
                      <a:pt x="350" y="592"/>
                    </a:lnTo>
                    <a:lnTo>
                      <a:pt x="356" y="592"/>
                    </a:lnTo>
                    <a:lnTo>
                      <a:pt x="362" y="592"/>
                    </a:lnTo>
                    <a:lnTo>
                      <a:pt x="368" y="592"/>
                    </a:lnTo>
                    <a:lnTo>
                      <a:pt x="372" y="590"/>
                    </a:lnTo>
                    <a:lnTo>
                      <a:pt x="378" y="586"/>
                    </a:lnTo>
                    <a:lnTo>
                      <a:pt x="380" y="584"/>
                    </a:lnTo>
                    <a:lnTo>
                      <a:pt x="380" y="580"/>
                    </a:lnTo>
                    <a:lnTo>
                      <a:pt x="378" y="578"/>
                    </a:lnTo>
                    <a:lnTo>
                      <a:pt x="376" y="576"/>
                    </a:lnTo>
                    <a:lnTo>
                      <a:pt x="374" y="572"/>
                    </a:lnTo>
                    <a:lnTo>
                      <a:pt x="372" y="568"/>
                    </a:lnTo>
                    <a:lnTo>
                      <a:pt x="370" y="566"/>
                    </a:lnTo>
                    <a:lnTo>
                      <a:pt x="368" y="562"/>
                    </a:lnTo>
                    <a:lnTo>
                      <a:pt x="364" y="560"/>
                    </a:lnTo>
                    <a:lnTo>
                      <a:pt x="362" y="556"/>
                    </a:lnTo>
                    <a:lnTo>
                      <a:pt x="360" y="552"/>
                    </a:lnTo>
                    <a:lnTo>
                      <a:pt x="360" y="548"/>
                    </a:lnTo>
                    <a:lnTo>
                      <a:pt x="362" y="544"/>
                    </a:lnTo>
                    <a:lnTo>
                      <a:pt x="366" y="540"/>
                    </a:lnTo>
                    <a:lnTo>
                      <a:pt x="370" y="538"/>
                    </a:lnTo>
                    <a:lnTo>
                      <a:pt x="376" y="536"/>
                    </a:lnTo>
                    <a:lnTo>
                      <a:pt x="382" y="538"/>
                    </a:lnTo>
                    <a:lnTo>
                      <a:pt x="388" y="540"/>
                    </a:lnTo>
                    <a:lnTo>
                      <a:pt x="398" y="548"/>
                    </a:lnTo>
                    <a:lnTo>
                      <a:pt x="400" y="560"/>
                    </a:lnTo>
                    <a:lnTo>
                      <a:pt x="400" y="574"/>
                    </a:lnTo>
                    <a:lnTo>
                      <a:pt x="402" y="586"/>
                    </a:lnTo>
                    <a:lnTo>
                      <a:pt x="404" y="596"/>
                    </a:lnTo>
                    <a:lnTo>
                      <a:pt x="414" y="604"/>
                    </a:lnTo>
                    <a:lnTo>
                      <a:pt x="426" y="606"/>
                    </a:lnTo>
                    <a:lnTo>
                      <a:pt x="438" y="604"/>
                    </a:lnTo>
                    <a:lnTo>
                      <a:pt x="448" y="600"/>
                    </a:lnTo>
                    <a:lnTo>
                      <a:pt x="458" y="602"/>
                    </a:lnTo>
                    <a:lnTo>
                      <a:pt x="466" y="610"/>
                    </a:lnTo>
                    <a:lnTo>
                      <a:pt x="470" y="608"/>
                    </a:lnTo>
                    <a:lnTo>
                      <a:pt x="474" y="606"/>
                    </a:lnTo>
                    <a:lnTo>
                      <a:pt x="478" y="604"/>
                    </a:lnTo>
                    <a:lnTo>
                      <a:pt x="484" y="620"/>
                    </a:lnTo>
                    <a:lnTo>
                      <a:pt x="478" y="638"/>
                    </a:lnTo>
                    <a:lnTo>
                      <a:pt x="468" y="652"/>
                    </a:lnTo>
                    <a:lnTo>
                      <a:pt x="452" y="664"/>
                    </a:lnTo>
                    <a:lnTo>
                      <a:pt x="438" y="672"/>
                    </a:lnTo>
                    <a:lnTo>
                      <a:pt x="420" y="674"/>
                    </a:lnTo>
                    <a:lnTo>
                      <a:pt x="404" y="672"/>
                    </a:lnTo>
                    <a:lnTo>
                      <a:pt x="390" y="666"/>
                    </a:lnTo>
                    <a:lnTo>
                      <a:pt x="376" y="660"/>
                    </a:lnTo>
                    <a:lnTo>
                      <a:pt x="362" y="654"/>
                    </a:lnTo>
                    <a:lnTo>
                      <a:pt x="346" y="654"/>
                    </a:lnTo>
                    <a:lnTo>
                      <a:pt x="342" y="664"/>
                    </a:lnTo>
                    <a:lnTo>
                      <a:pt x="332" y="668"/>
                    </a:lnTo>
                    <a:lnTo>
                      <a:pt x="320" y="666"/>
                    </a:lnTo>
                    <a:lnTo>
                      <a:pt x="306" y="662"/>
                    </a:lnTo>
                    <a:lnTo>
                      <a:pt x="290" y="656"/>
                    </a:lnTo>
                    <a:lnTo>
                      <a:pt x="276" y="648"/>
                    </a:lnTo>
                    <a:lnTo>
                      <a:pt x="264" y="644"/>
                    </a:lnTo>
                    <a:lnTo>
                      <a:pt x="254" y="642"/>
                    </a:lnTo>
                    <a:lnTo>
                      <a:pt x="250" y="622"/>
                    </a:lnTo>
                    <a:lnTo>
                      <a:pt x="252" y="604"/>
                    </a:lnTo>
                    <a:lnTo>
                      <a:pt x="254" y="608"/>
                    </a:lnTo>
                    <a:lnTo>
                      <a:pt x="254" y="602"/>
                    </a:lnTo>
                    <a:lnTo>
                      <a:pt x="254" y="598"/>
                    </a:lnTo>
                    <a:lnTo>
                      <a:pt x="254" y="592"/>
                    </a:lnTo>
                    <a:lnTo>
                      <a:pt x="236" y="590"/>
                    </a:lnTo>
                    <a:lnTo>
                      <a:pt x="214" y="590"/>
                    </a:lnTo>
                    <a:lnTo>
                      <a:pt x="194" y="590"/>
                    </a:lnTo>
                    <a:lnTo>
                      <a:pt x="174" y="592"/>
                    </a:lnTo>
                    <a:lnTo>
                      <a:pt x="162" y="594"/>
                    </a:lnTo>
                    <a:lnTo>
                      <a:pt x="156" y="596"/>
                    </a:lnTo>
                    <a:lnTo>
                      <a:pt x="148" y="602"/>
                    </a:lnTo>
                    <a:lnTo>
                      <a:pt x="140" y="606"/>
                    </a:lnTo>
                    <a:lnTo>
                      <a:pt x="126" y="608"/>
                    </a:lnTo>
                    <a:lnTo>
                      <a:pt x="114" y="604"/>
                    </a:lnTo>
                    <a:lnTo>
                      <a:pt x="104" y="606"/>
                    </a:lnTo>
                    <a:lnTo>
                      <a:pt x="102" y="608"/>
                    </a:lnTo>
                    <a:lnTo>
                      <a:pt x="98" y="612"/>
                    </a:lnTo>
                    <a:lnTo>
                      <a:pt x="96" y="618"/>
                    </a:lnTo>
                    <a:lnTo>
                      <a:pt x="92" y="624"/>
                    </a:lnTo>
                    <a:lnTo>
                      <a:pt x="90" y="628"/>
                    </a:lnTo>
                    <a:lnTo>
                      <a:pt x="88" y="632"/>
                    </a:lnTo>
                    <a:lnTo>
                      <a:pt x="84" y="638"/>
                    </a:lnTo>
                    <a:lnTo>
                      <a:pt x="78" y="642"/>
                    </a:lnTo>
                    <a:lnTo>
                      <a:pt x="74" y="646"/>
                    </a:lnTo>
                    <a:lnTo>
                      <a:pt x="72" y="652"/>
                    </a:lnTo>
                    <a:lnTo>
                      <a:pt x="68" y="658"/>
                    </a:lnTo>
                    <a:lnTo>
                      <a:pt x="58" y="676"/>
                    </a:lnTo>
                    <a:lnTo>
                      <a:pt x="46" y="690"/>
                    </a:lnTo>
                    <a:lnTo>
                      <a:pt x="32" y="708"/>
                    </a:lnTo>
                    <a:lnTo>
                      <a:pt x="20" y="726"/>
                    </a:lnTo>
                    <a:lnTo>
                      <a:pt x="8" y="746"/>
                    </a:lnTo>
                    <a:lnTo>
                      <a:pt x="2" y="766"/>
                    </a:lnTo>
                    <a:lnTo>
                      <a:pt x="2" y="790"/>
                    </a:lnTo>
                    <a:lnTo>
                      <a:pt x="4" y="812"/>
                    </a:lnTo>
                    <a:lnTo>
                      <a:pt x="4" y="832"/>
                    </a:lnTo>
                    <a:lnTo>
                      <a:pt x="2" y="848"/>
                    </a:lnTo>
                    <a:lnTo>
                      <a:pt x="0" y="864"/>
                    </a:lnTo>
                    <a:lnTo>
                      <a:pt x="4" y="880"/>
                    </a:lnTo>
                    <a:lnTo>
                      <a:pt x="16" y="898"/>
                    </a:lnTo>
                    <a:lnTo>
                      <a:pt x="30" y="920"/>
                    </a:lnTo>
                    <a:lnTo>
                      <a:pt x="48" y="942"/>
                    </a:lnTo>
                    <a:lnTo>
                      <a:pt x="64" y="960"/>
                    </a:lnTo>
                    <a:lnTo>
                      <a:pt x="80" y="972"/>
                    </a:lnTo>
                    <a:lnTo>
                      <a:pt x="96" y="978"/>
                    </a:lnTo>
                    <a:lnTo>
                      <a:pt x="112" y="982"/>
                    </a:lnTo>
                    <a:lnTo>
                      <a:pt x="126" y="978"/>
                    </a:lnTo>
                    <a:lnTo>
                      <a:pt x="130" y="976"/>
                    </a:lnTo>
                    <a:lnTo>
                      <a:pt x="132" y="972"/>
                    </a:lnTo>
                    <a:lnTo>
                      <a:pt x="134" y="968"/>
                    </a:lnTo>
                    <a:lnTo>
                      <a:pt x="138" y="962"/>
                    </a:lnTo>
                    <a:lnTo>
                      <a:pt x="140" y="960"/>
                    </a:lnTo>
                    <a:lnTo>
                      <a:pt x="146" y="958"/>
                    </a:lnTo>
                    <a:lnTo>
                      <a:pt x="150" y="958"/>
                    </a:lnTo>
                    <a:lnTo>
                      <a:pt x="156" y="958"/>
                    </a:lnTo>
                    <a:lnTo>
                      <a:pt x="162" y="958"/>
                    </a:lnTo>
                    <a:lnTo>
                      <a:pt x="174" y="952"/>
                    </a:lnTo>
                    <a:lnTo>
                      <a:pt x="186" y="944"/>
                    </a:lnTo>
                    <a:lnTo>
                      <a:pt x="198" y="942"/>
                    </a:lnTo>
                    <a:lnTo>
                      <a:pt x="210" y="948"/>
                    </a:lnTo>
                    <a:lnTo>
                      <a:pt x="218" y="962"/>
                    </a:lnTo>
                    <a:lnTo>
                      <a:pt x="220" y="976"/>
                    </a:lnTo>
                    <a:lnTo>
                      <a:pt x="230" y="972"/>
                    </a:lnTo>
                    <a:lnTo>
                      <a:pt x="240" y="968"/>
                    </a:lnTo>
                    <a:lnTo>
                      <a:pt x="250" y="960"/>
                    </a:lnTo>
                    <a:lnTo>
                      <a:pt x="250" y="980"/>
                    </a:lnTo>
                    <a:lnTo>
                      <a:pt x="250" y="998"/>
                    </a:lnTo>
                    <a:lnTo>
                      <a:pt x="246" y="1018"/>
                    </a:lnTo>
                    <a:lnTo>
                      <a:pt x="244" y="1032"/>
                    </a:lnTo>
                    <a:lnTo>
                      <a:pt x="248" y="1044"/>
                    </a:lnTo>
                    <a:lnTo>
                      <a:pt x="254" y="1056"/>
                    </a:lnTo>
                    <a:lnTo>
                      <a:pt x="264" y="1072"/>
                    </a:lnTo>
                    <a:lnTo>
                      <a:pt x="270" y="1086"/>
                    </a:lnTo>
                    <a:lnTo>
                      <a:pt x="272" y="1096"/>
                    </a:lnTo>
                    <a:lnTo>
                      <a:pt x="270" y="1108"/>
                    </a:lnTo>
                    <a:lnTo>
                      <a:pt x="268" y="1120"/>
                    </a:lnTo>
                    <a:lnTo>
                      <a:pt x="268" y="1134"/>
                    </a:lnTo>
                    <a:lnTo>
                      <a:pt x="270" y="1154"/>
                    </a:lnTo>
                    <a:lnTo>
                      <a:pt x="272" y="1174"/>
                    </a:lnTo>
                    <a:lnTo>
                      <a:pt x="270" y="1194"/>
                    </a:lnTo>
                    <a:lnTo>
                      <a:pt x="272" y="1222"/>
                    </a:lnTo>
                    <a:lnTo>
                      <a:pt x="280" y="1254"/>
                    </a:lnTo>
                    <a:lnTo>
                      <a:pt x="290" y="1284"/>
                    </a:lnTo>
                    <a:lnTo>
                      <a:pt x="300" y="1314"/>
                    </a:lnTo>
                    <a:lnTo>
                      <a:pt x="310" y="1346"/>
                    </a:lnTo>
                    <a:lnTo>
                      <a:pt x="318" y="1380"/>
                    </a:lnTo>
                    <a:lnTo>
                      <a:pt x="322" y="1416"/>
                    </a:lnTo>
                    <a:lnTo>
                      <a:pt x="346" y="1412"/>
                    </a:lnTo>
                    <a:lnTo>
                      <a:pt x="366" y="1404"/>
                    </a:lnTo>
                    <a:lnTo>
                      <a:pt x="382" y="1394"/>
                    </a:lnTo>
                    <a:lnTo>
                      <a:pt x="400" y="1382"/>
                    </a:lnTo>
                    <a:lnTo>
                      <a:pt x="418" y="1370"/>
                    </a:lnTo>
                    <a:lnTo>
                      <a:pt x="424" y="1366"/>
                    </a:lnTo>
                    <a:lnTo>
                      <a:pt x="430" y="1364"/>
                    </a:lnTo>
                    <a:lnTo>
                      <a:pt x="436" y="1360"/>
                    </a:lnTo>
                    <a:lnTo>
                      <a:pt x="440" y="1358"/>
                    </a:lnTo>
                    <a:lnTo>
                      <a:pt x="442" y="1354"/>
                    </a:lnTo>
                    <a:lnTo>
                      <a:pt x="446" y="1350"/>
                    </a:lnTo>
                    <a:lnTo>
                      <a:pt x="448" y="1342"/>
                    </a:lnTo>
                    <a:lnTo>
                      <a:pt x="448" y="1326"/>
                    </a:lnTo>
                    <a:lnTo>
                      <a:pt x="446" y="1310"/>
                    </a:lnTo>
                    <a:lnTo>
                      <a:pt x="446" y="1294"/>
                    </a:lnTo>
                    <a:lnTo>
                      <a:pt x="458" y="1292"/>
                    </a:lnTo>
                    <a:lnTo>
                      <a:pt x="466" y="1286"/>
                    </a:lnTo>
                    <a:lnTo>
                      <a:pt x="468" y="1276"/>
                    </a:lnTo>
                    <a:lnTo>
                      <a:pt x="468" y="1264"/>
                    </a:lnTo>
                    <a:lnTo>
                      <a:pt x="466" y="1252"/>
                    </a:lnTo>
                    <a:lnTo>
                      <a:pt x="466" y="1240"/>
                    </a:lnTo>
                    <a:lnTo>
                      <a:pt x="468" y="1224"/>
                    </a:lnTo>
                    <a:lnTo>
                      <a:pt x="476" y="1214"/>
                    </a:lnTo>
                    <a:lnTo>
                      <a:pt x="486" y="1208"/>
                    </a:lnTo>
                    <a:lnTo>
                      <a:pt x="496" y="1204"/>
                    </a:lnTo>
                    <a:lnTo>
                      <a:pt x="508" y="1200"/>
                    </a:lnTo>
                    <a:lnTo>
                      <a:pt x="518" y="1192"/>
                    </a:lnTo>
                    <a:lnTo>
                      <a:pt x="526" y="1180"/>
                    </a:lnTo>
                    <a:lnTo>
                      <a:pt x="530" y="1160"/>
                    </a:lnTo>
                    <a:lnTo>
                      <a:pt x="526" y="1140"/>
                    </a:lnTo>
                    <a:lnTo>
                      <a:pt x="518" y="1118"/>
                    </a:lnTo>
                    <a:lnTo>
                      <a:pt x="508" y="1096"/>
                    </a:lnTo>
                    <a:lnTo>
                      <a:pt x="504" y="1076"/>
                    </a:lnTo>
                    <a:lnTo>
                      <a:pt x="506" y="1056"/>
                    </a:lnTo>
                    <a:lnTo>
                      <a:pt x="516" y="1038"/>
                    </a:lnTo>
                    <a:lnTo>
                      <a:pt x="530" y="1020"/>
                    </a:lnTo>
                    <a:lnTo>
                      <a:pt x="548" y="1002"/>
                    </a:lnTo>
                    <a:lnTo>
                      <a:pt x="564" y="986"/>
                    </a:lnTo>
                    <a:lnTo>
                      <a:pt x="580" y="970"/>
                    </a:lnTo>
                    <a:lnTo>
                      <a:pt x="586" y="960"/>
                    </a:lnTo>
                    <a:lnTo>
                      <a:pt x="596" y="948"/>
                    </a:lnTo>
                    <a:lnTo>
                      <a:pt x="606" y="932"/>
                    </a:lnTo>
                    <a:lnTo>
                      <a:pt x="616" y="918"/>
                    </a:lnTo>
                    <a:lnTo>
                      <a:pt x="620" y="904"/>
                    </a:lnTo>
                    <a:lnTo>
                      <a:pt x="618" y="892"/>
                    </a:lnTo>
                    <a:lnTo>
                      <a:pt x="608" y="884"/>
                    </a:lnTo>
                    <a:lnTo>
                      <a:pt x="594" y="882"/>
                    </a:lnTo>
                    <a:lnTo>
                      <a:pt x="580" y="886"/>
                    </a:lnTo>
                    <a:lnTo>
                      <a:pt x="564" y="892"/>
                    </a:lnTo>
                    <a:lnTo>
                      <a:pt x="550" y="894"/>
                    </a:lnTo>
                    <a:lnTo>
                      <a:pt x="536" y="890"/>
                    </a:lnTo>
                    <a:lnTo>
                      <a:pt x="534" y="888"/>
                    </a:lnTo>
                    <a:lnTo>
                      <a:pt x="532" y="884"/>
                    </a:lnTo>
                    <a:lnTo>
                      <a:pt x="530" y="878"/>
                    </a:lnTo>
                    <a:lnTo>
                      <a:pt x="530" y="874"/>
                    </a:lnTo>
                    <a:lnTo>
                      <a:pt x="528" y="870"/>
                    </a:lnTo>
                    <a:lnTo>
                      <a:pt x="524" y="862"/>
                    </a:lnTo>
                    <a:lnTo>
                      <a:pt x="518" y="856"/>
                    </a:lnTo>
                    <a:lnTo>
                      <a:pt x="514" y="850"/>
                    </a:lnTo>
                    <a:lnTo>
                      <a:pt x="504" y="830"/>
                    </a:lnTo>
                    <a:lnTo>
                      <a:pt x="496" y="810"/>
                    </a:lnTo>
                    <a:lnTo>
                      <a:pt x="488" y="794"/>
                    </a:lnTo>
                    <a:lnTo>
                      <a:pt x="478" y="780"/>
                    </a:lnTo>
                    <a:lnTo>
                      <a:pt x="468" y="766"/>
                    </a:lnTo>
                    <a:lnTo>
                      <a:pt x="462" y="742"/>
                    </a:lnTo>
                    <a:lnTo>
                      <a:pt x="456" y="718"/>
                    </a:lnTo>
                    <a:lnTo>
                      <a:pt x="446" y="694"/>
                    </a:lnTo>
                    <a:lnTo>
                      <a:pt x="458" y="688"/>
                    </a:lnTo>
                    <a:lnTo>
                      <a:pt x="468" y="690"/>
                    </a:lnTo>
                    <a:lnTo>
                      <a:pt x="474" y="698"/>
                    </a:lnTo>
                    <a:lnTo>
                      <a:pt x="480" y="708"/>
                    </a:lnTo>
                    <a:lnTo>
                      <a:pt x="484" y="720"/>
                    </a:lnTo>
                    <a:lnTo>
                      <a:pt x="502" y="750"/>
                    </a:lnTo>
                    <a:lnTo>
                      <a:pt x="518" y="780"/>
                    </a:lnTo>
                    <a:lnTo>
                      <a:pt x="520" y="788"/>
                    </a:lnTo>
                    <a:lnTo>
                      <a:pt x="520" y="794"/>
                    </a:lnTo>
                    <a:lnTo>
                      <a:pt x="520" y="800"/>
                    </a:lnTo>
                    <a:lnTo>
                      <a:pt x="522" y="806"/>
                    </a:lnTo>
                    <a:lnTo>
                      <a:pt x="524" y="810"/>
                    </a:lnTo>
                    <a:lnTo>
                      <a:pt x="526" y="814"/>
                    </a:lnTo>
                    <a:lnTo>
                      <a:pt x="528" y="818"/>
                    </a:lnTo>
                    <a:lnTo>
                      <a:pt x="532" y="824"/>
                    </a:lnTo>
                    <a:lnTo>
                      <a:pt x="540" y="850"/>
                    </a:lnTo>
                    <a:lnTo>
                      <a:pt x="548" y="876"/>
                    </a:lnTo>
                    <a:lnTo>
                      <a:pt x="590" y="856"/>
                    </a:lnTo>
                    <a:lnTo>
                      <a:pt x="634" y="830"/>
                    </a:lnTo>
                    <a:lnTo>
                      <a:pt x="672" y="800"/>
                    </a:lnTo>
                    <a:lnTo>
                      <a:pt x="684" y="790"/>
                    </a:lnTo>
                    <a:lnTo>
                      <a:pt x="692" y="778"/>
                    </a:lnTo>
                    <a:lnTo>
                      <a:pt x="694" y="766"/>
                    </a:lnTo>
                    <a:lnTo>
                      <a:pt x="686" y="752"/>
                    </a:lnTo>
                    <a:lnTo>
                      <a:pt x="678" y="746"/>
                    </a:lnTo>
                    <a:lnTo>
                      <a:pt x="670" y="742"/>
                    </a:lnTo>
                    <a:lnTo>
                      <a:pt x="664" y="740"/>
                    </a:lnTo>
                    <a:lnTo>
                      <a:pt x="660" y="732"/>
                    </a:lnTo>
                    <a:lnTo>
                      <a:pt x="656" y="720"/>
                    </a:lnTo>
                    <a:lnTo>
                      <a:pt x="652" y="718"/>
                    </a:lnTo>
                    <a:lnTo>
                      <a:pt x="646" y="718"/>
                    </a:lnTo>
                    <a:lnTo>
                      <a:pt x="644" y="718"/>
                    </a:lnTo>
                    <a:lnTo>
                      <a:pt x="642" y="720"/>
                    </a:lnTo>
                    <a:lnTo>
                      <a:pt x="638" y="724"/>
                    </a:lnTo>
                    <a:lnTo>
                      <a:pt x="636" y="728"/>
                    </a:lnTo>
                    <a:lnTo>
                      <a:pt x="634" y="732"/>
                    </a:lnTo>
                    <a:lnTo>
                      <a:pt x="632" y="734"/>
                    </a:lnTo>
                    <a:lnTo>
                      <a:pt x="630" y="738"/>
                    </a:lnTo>
                    <a:lnTo>
                      <a:pt x="626" y="740"/>
                    </a:lnTo>
                    <a:lnTo>
                      <a:pt x="612" y="726"/>
                    </a:lnTo>
                    <a:lnTo>
                      <a:pt x="596" y="712"/>
                    </a:lnTo>
                    <a:lnTo>
                      <a:pt x="584" y="696"/>
                    </a:lnTo>
                    <a:lnTo>
                      <a:pt x="576" y="676"/>
                    </a:lnTo>
                    <a:lnTo>
                      <a:pt x="590" y="672"/>
                    </a:lnTo>
                    <a:lnTo>
                      <a:pt x="600" y="676"/>
                    </a:lnTo>
                    <a:lnTo>
                      <a:pt x="608" y="684"/>
                    </a:lnTo>
                    <a:lnTo>
                      <a:pt x="614" y="694"/>
                    </a:lnTo>
                    <a:lnTo>
                      <a:pt x="620" y="704"/>
                    </a:lnTo>
                    <a:lnTo>
                      <a:pt x="630" y="710"/>
                    </a:lnTo>
                    <a:lnTo>
                      <a:pt x="642" y="712"/>
                    </a:lnTo>
                    <a:lnTo>
                      <a:pt x="656" y="708"/>
                    </a:lnTo>
                    <a:lnTo>
                      <a:pt x="668" y="706"/>
                    </a:lnTo>
                    <a:lnTo>
                      <a:pt x="672" y="720"/>
                    </a:lnTo>
                    <a:lnTo>
                      <a:pt x="680" y="726"/>
                    </a:lnTo>
                    <a:lnTo>
                      <a:pt x="690" y="728"/>
                    </a:lnTo>
                    <a:lnTo>
                      <a:pt x="704" y="726"/>
                    </a:lnTo>
                    <a:lnTo>
                      <a:pt x="718" y="724"/>
                    </a:lnTo>
                    <a:lnTo>
                      <a:pt x="730" y="724"/>
                    </a:lnTo>
                    <a:lnTo>
                      <a:pt x="736" y="724"/>
                    </a:lnTo>
                    <a:lnTo>
                      <a:pt x="740" y="726"/>
                    </a:lnTo>
                    <a:lnTo>
                      <a:pt x="742" y="726"/>
                    </a:lnTo>
                    <a:lnTo>
                      <a:pt x="744" y="726"/>
                    </a:lnTo>
                    <a:lnTo>
                      <a:pt x="744" y="728"/>
                    </a:lnTo>
                    <a:lnTo>
                      <a:pt x="744" y="730"/>
                    </a:lnTo>
                    <a:lnTo>
                      <a:pt x="746" y="732"/>
                    </a:lnTo>
                    <a:lnTo>
                      <a:pt x="748" y="736"/>
                    </a:lnTo>
                    <a:lnTo>
                      <a:pt x="750" y="742"/>
                    </a:lnTo>
                    <a:lnTo>
                      <a:pt x="760" y="752"/>
                    </a:lnTo>
                    <a:lnTo>
                      <a:pt x="772" y="760"/>
                    </a:lnTo>
                    <a:lnTo>
                      <a:pt x="786" y="760"/>
                    </a:lnTo>
                    <a:lnTo>
                      <a:pt x="786" y="766"/>
                    </a:lnTo>
                    <a:lnTo>
                      <a:pt x="784" y="770"/>
                    </a:lnTo>
                    <a:lnTo>
                      <a:pt x="780" y="774"/>
                    </a:lnTo>
                    <a:lnTo>
                      <a:pt x="776" y="776"/>
                    </a:lnTo>
                    <a:lnTo>
                      <a:pt x="780" y="780"/>
                    </a:lnTo>
                    <a:lnTo>
                      <a:pt x="786" y="784"/>
                    </a:lnTo>
                    <a:lnTo>
                      <a:pt x="792" y="784"/>
                    </a:lnTo>
                    <a:lnTo>
                      <a:pt x="800" y="786"/>
                    </a:lnTo>
                    <a:lnTo>
                      <a:pt x="800" y="810"/>
                    </a:lnTo>
                    <a:lnTo>
                      <a:pt x="804" y="834"/>
                    </a:lnTo>
                    <a:lnTo>
                      <a:pt x="812" y="858"/>
                    </a:lnTo>
                    <a:lnTo>
                      <a:pt x="822" y="874"/>
                    </a:lnTo>
                    <a:lnTo>
                      <a:pt x="832" y="892"/>
                    </a:lnTo>
                    <a:lnTo>
                      <a:pt x="840" y="910"/>
                    </a:lnTo>
                    <a:lnTo>
                      <a:pt x="844" y="928"/>
                    </a:lnTo>
                    <a:lnTo>
                      <a:pt x="848" y="926"/>
                    </a:lnTo>
                    <a:lnTo>
                      <a:pt x="852" y="924"/>
                    </a:lnTo>
                    <a:lnTo>
                      <a:pt x="854" y="922"/>
                    </a:lnTo>
                    <a:lnTo>
                      <a:pt x="858" y="916"/>
                    </a:lnTo>
                    <a:lnTo>
                      <a:pt x="856" y="928"/>
                    </a:lnTo>
                    <a:lnTo>
                      <a:pt x="858" y="938"/>
                    </a:lnTo>
                    <a:lnTo>
                      <a:pt x="864" y="950"/>
                    </a:lnTo>
                    <a:lnTo>
                      <a:pt x="874" y="958"/>
                    </a:lnTo>
                    <a:lnTo>
                      <a:pt x="876" y="942"/>
                    </a:lnTo>
                    <a:lnTo>
                      <a:pt x="872" y="926"/>
                    </a:lnTo>
                    <a:lnTo>
                      <a:pt x="866" y="910"/>
                    </a:lnTo>
                    <a:lnTo>
                      <a:pt x="864" y="890"/>
                    </a:lnTo>
                    <a:lnTo>
                      <a:pt x="864" y="870"/>
                    </a:lnTo>
                    <a:lnTo>
                      <a:pt x="866" y="850"/>
                    </a:lnTo>
                    <a:lnTo>
                      <a:pt x="866" y="836"/>
                    </a:lnTo>
                    <a:lnTo>
                      <a:pt x="870" y="830"/>
                    </a:lnTo>
                    <a:lnTo>
                      <a:pt x="874" y="826"/>
                    </a:lnTo>
                    <a:lnTo>
                      <a:pt x="884" y="824"/>
                    </a:lnTo>
                    <a:lnTo>
                      <a:pt x="896" y="818"/>
                    </a:lnTo>
                    <a:lnTo>
                      <a:pt x="908" y="806"/>
                    </a:lnTo>
                    <a:lnTo>
                      <a:pt x="918" y="792"/>
                    </a:lnTo>
                    <a:lnTo>
                      <a:pt x="930" y="780"/>
                    </a:lnTo>
                    <a:lnTo>
                      <a:pt x="932" y="776"/>
                    </a:lnTo>
                    <a:lnTo>
                      <a:pt x="938" y="772"/>
                    </a:lnTo>
                    <a:lnTo>
                      <a:pt x="944" y="766"/>
                    </a:lnTo>
                    <a:lnTo>
                      <a:pt x="948" y="762"/>
                    </a:lnTo>
                    <a:lnTo>
                      <a:pt x="954" y="758"/>
                    </a:lnTo>
                    <a:lnTo>
                      <a:pt x="958" y="756"/>
                    </a:lnTo>
                    <a:lnTo>
                      <a:pt x="964" y="754"/>
                    </a:lnTo>
                    <a:lnTo>
                      <a:pt x="968" y="754"/>
                    </a:lnTo>
                    <a:lnTo>
                      <a:pt x="970" y="754"/>
                    </a:lnTo>
                    <a:lnTo>
                      <a:pt x="972" y="756"/>
                    </a:lnTo>
                    <a:lnTo>
                      <a:pt x="974" y="760"/>
                    </a:lnTo>
                    <a:lnTo>
                      <a:pt x="974" y="762"/>
                    </a:lnTo>
                    <a:lnTo>
                      <a:pt x="974" y="766"/>
                    </a:lnTo>
                    <a:lnTo>
                      <a:pt x="974" y="772"/>
                    </a:lnTo>
                    <a:lnTo>
                      <a:pt x="974" y="776"/>
                    </a:lnTo>
                    <a:lnTo>
                      <a:pt x="976" y="780"/>
                    </a:lnTo>
                    <a:lnTo>
                      <a:pt x="982" y="792"/>
                    </a:lnTo>
                    <a:lnTo>
                      <a:pt x="988" y="800"/>
                    </a:lnTo>
                    <a:lnTo>
                      <a:pt x="994" y="810"/>
                    </a:lnTo>
                    <a:lnTo>
                      <a:pt x="998" y="820"/>
                    </a:lnTo>
                    <a:lnTo>
                      <a:pt x="996" y="834"/>
                    </a:lnTo>
                    <a:lnTo>
                      <a:pt x="1004" y="834"/>
                    </a:lnTo>
                    <a:lnTo>
                      <a:pt x="1012" y="832"/>
                    </a:lnTo>
                    <a:lnTo>
                      <a:pt x="1018" y="828"/>
                    </a:lnTo>
                    <a:lnTo>
                      <a:pt x="1020" y="850"/>
                    </a:lnTo>
                    <a:lnTo>
                      <a:pt x="1026" y="868"/>
                    </a:lnTo>
                    <a:lnTo>
                      <a:pt x="1032" y="888"/>
                    </a:lnTo>
                    <a:lnTo>
                      <a:pt x="1032" y="902"/>
                    </a:lnTo>
                    <a:lnTo>
                      <a:pt x="1032" y="916"/>
                    </a:lnTo>
                    <a:lnTo>
                      <a:pt x="1034" y="930"/>
                    </a:lnTo>
                    <a:lnTo>
                      <a:pt x="1038" y="936"/>
                    </a:lnTo>
                    <a:lnTo>
                      <a:pt x="1042" y="940"/>
                    </a:lnTo>
                    <a:lnTo>
                      <a:pt x="1048" y="946"/>
                    </a:lnTo>
                    <a:lnTo>
                      <a:pt x="1052" y="950"/>
                    </a:lnTo>
                    <a:lnTo>
                      <a:pt x="1054" y="956"/>
                    </a:lnTo>
                    <a:lnTo>
                      <a:pt x="1056" y="962"/>
                    </a:lnTo>
                    <a:lnTo>
                      <a:pt x="1056" y="970"/>
                    </a:lnTo>
                    <a:lnTo>
                      <a:pt x="1058" y="976"/>
                    </a:lnTo>
                    <a:lnTo>
                      <a:pt x="1058" y="980"/>
                    </a:lnTo>
                    <a:lnTo>
                      <a:pt x="1060" y="986"/>
                    </a:lnTo>
                    <a:lnTo>
                      <a:pt x="1062" y="990"/>
                    </a:lnTo>
                    <a:lnTo>
                      <a:pt x="1064" y="994"/>
                    </a:lnTo>
                    <a:lnTo>
                      <a:pt x="1068" y="996"/>
                    </a:lnTo>
                    <a:lnTo>
                      <a:pt x="1074" y="998"/>
                    </a:lnTo>
                    <a:lnTo>
                      <a:pt x="1080" y="996"/>
                    </a:lnTo>
                    <a:lnTo>
                      <a:pt x="1080" y="980"/>
                    </a:lnTo>
                    <a:lnTo>
                      <a:pt x="1074" y="966"/>
                    </a:lnTo>
                    <a:lnTo>
                      <a:pt x="1064" y="954"/>
                    </a:lnTo>
                    <a:lnTo>
                      <a:pt x="1054" y="942"/>
                    </a:lnTo>
                    <a:lnTo>
                      <a:pt x="1048" y="928"/>
                    </a:lnTo>
                    <a:lnTo>
                      <a:pt x="1042" y="908"/>
                    </a:lnTo>
                    <a:lnTo>
                      <a:pt x="1042" y="886"/>
                    </a:lnTo>
                    <a:lnTo>
                      <a:pt x="1044" y="866"/>
                    </a:lnTo>
                    <a:lnTo>
                      <a:pt x="1056" y="864"/>
                    </a:lnTo>
                    <a:lnTo>
                      <a:pt x="1066" y="870"/>
                    </a:lnTo>
                    <a:lnTo>
                      <a:pt x="1074" y="880"/>
                    </a:lnTo>
                    <a:lnTo>
                      <a:pt x="1080" y="894"/>
                    </a:lnTo>
                    <a:lnTo>
                      <a:pt x="1086" y="906"/>
                    </a:lnTo>
                    <a:lnTo>
                      <a:pt x="1090" y="918"/>
                    </a:lnTo>
                    <a:lnTo>
                      <a:pt x="1104" y="902"/>
                    </a:lnTo>
                    <a:lnTo>
                      <a:pt x="1114" y="884"/>
                    </a:lnTo>
                    <a:lnTo>
                      <a:pt x="1118" y="862"/>
                    </a:lnTo>
                    <a:lnTo>
                      <a:pt x="1112" y="842"/>
                    </a:lnTo>
                    <a:lnTo>
                      <a:pt x="1104" y="832"/>
                    </a:lnTo>
                    <a:lnTo>
                      <a:pt x="1096" y="824"/>
                    </a:lnTo>
                    <a:lnTo>
                      <a:pt x="1090" y="816"/>
                    </a:lnTo>
                    <a:lnTo>
                      <a:pt x="1090" y="804"/>
                    </a:lnTo>
                    <a:lnTo>
                      <a:pt x="1094" y="792"/>
                    </a:lnTo>
                    <a:lnTo>
                      <a:pt x="1104" y="782"/>
                    </a:lnTo>
                    <a:lnTo>
                      <a:pt x="1116" y="774"/>
                    </a:lnTo>
                    <a:lnTo>
                      <a:pt x="1128" y="768"/>
                    </a:lnTo>
                    <a:lnTo>
                      <a:pt x="1130" y="774"/>
                    </a:lnTo>
                    <a:lnTo>
                      <a:pt x="1128" y="784"/>
                    </a:lnTo>
                    <a:lnTo>
                      <a:pt x="1124" y="794"/>
                    </a:lnTo>
                    <a:lnTo>
                      <a:pt x="1120" y="804"/>
                    </a:lnTo>
                    <a:lnTo>
                      <a:pt x="1118" y="812"/>
                    </a:lnTo>
                    <a:lnTo>
                      <a:pt x="1118" y="818"/>
                    </a:lnTo>
                    <a:lnTo>
                      <a:pt x="1124" y="820"/>
                    </a:lnTo>
                    <a:lnTo>
                      <a:pt x="1134" y="818"/>
                    </a:lnTo>
                    <a:lnTo>
                      <a:pt x="1146" y="810"/>
                    </a:lnTo>
                    <a:lnTo>
                      <a:pt x="1148" y="800"/>
                    </a:lnTo>
                    <a:lnTo>
                      <a:pt x="1148" y="786"/>
                    </a:lnTo>
                    <a:lnTo>
                      <a:pt x="1148" y="774"/>
                    </a:lnTo>
                    <a:lnTo>
                      <a:pt x="1152" y="764"/>
                    </a:lnTo>
                    <a:lnTo>
                      <a:pt x="1160" y="756"/>
                    </a:lnTo>
                    <a:lnTo>
                      <a:pt x="1172" y="752"/>
                    </a:lnTo>
                    <a:lnTo>
                      <a:pt x="1184" y="750"/>
                    </a:lnTo>
                    <a:lnTo>
                      <a:pt x="1196" y="748"/>
                    </a:lnTo>
                    <a:lnTo>
                      <a:pt x="1208" y="742"/>
                    </a:lnTo>
                    <a:lnTo>
                      <a:pt x="1216" y="730"/>
                    </a:lnTo>
                    <a:lnTo>
                      <a:pt x="1218" y="716"/>
                    </a:lnTo>
                    <a:lnTo>
                      <a:pt x="1218" y="700"/>
                    </a:lnTo>
                    <a:lnTo>
                      <a:pt x="1224" y="688"/>
                    </a:lnTo>
                    <a:lnTo>
                      <a:pt x="1232" y="674"/>
                    </a:lnTo>
                    <a:lnTo>
                      <a:pt x="1232" y="660"/>
                    </a:lnTo>
                    <a:lnTo>
                      <a:pt x="1228" y="652"/>
                    </a:lnTo>
                    <a:lnTo>
                      <a:pt x="1222" y="644"/>
                    </a:lnTo>
                    <a:lnTo>
                      <a:pt x="1216" y="634"/>
                    </a:lnTo>
                    <a:lnTo>
                      <a:pt x="1212" y="624"/>
                    </a:lnTo>
                    <a:lnTo>
                      <a:pt x="1214" y="610"/>
                    </a:lnTo>
                    <a:lnTo>
                      <a:pt x="1222" y="598"/>
                    </a:lnTo>
                    <a:lnTo>
                      <a:pt x="1232" y="588"/>
                    </a:lnTo>
                    <a:lnTo>
                      <a:pt x="1222" y="586"/>
                    </a:lnTo>
                    <a:lnTo>
                      <a:pt x="1212" y="588"/>
                    </a:lnTo>
                    <a:lnTo>
                      <a:pt x="1204" y="590"/>
                    </a:lnTo>
                    <a:lnTo>
                      <a:pt x="1196" y="586"/>
                    </a:lnTo>
                    <a:lnTo>
                      <a:pt x="1194" y="576"/>
                    </a:lnTo>
                    <a:lnTo>
                      <a:pt x="1196" y="564"/>
                    </a:lnTo>
                    <a:lnTo>
                      <a:pt x="1206" y="552"/>
                    </a:lnTo>
                    <a:lnTo>
                      <a:pt x="1218" y="542"/>
                    </a:lnTo>
                    <a:lnTo>
                      <a:pt x="1230" y="536"/>
                    </a:lnTo>
                    <a:lnTo>
                      <a:pt x="1242" y="534"/>
                    </a:lnTo>
                    <a:lnTo>
                      <a:pt x="1242" y="542"/>
                    </a:lnTo>
                    <a:lnTo>
                      <a:pt x="1240" y="548"/>
                    </a:lnTo>
                    <a:lnTo>
                      <a:pt x="1236" y="556"/>
                    </a:lnTo>
                    <a:lnTo>
                      <a:pt x="1232" y="562"/>
                    </a:lnTo>
                    <a:lnTo>
                      <a:pt x="1238" y="562"/>
                    </a:lnTo>
                    <a:lnTo>
                      <a:pt x="1248" y="560"/>
                    </a:lnTo>
                    <a:lnTo>
                      <a:pt x="1256" y="558"/>
                    </a:lnTo>
                    <a:lnTo>
                      <a:pt x="1264" y="558"/>
                    </a:lnTo>
                    <a:lnTo>
                      <a:pt x="1270" y="560"/>
                    </a:lnTo>
                    <a:lnTo>
                      <a:pt x="1272" y="566"/>
                    </a:lnTo>
                    <a:lnTo>
                      <a:pt x="1268" y="578"/>
                    </a:lnTo>
                    <a:lnTo>
                      <a:pt x="1280" y="582"/>
                    </a:lnTo>
                    <a:lnTo>
                      <a:pt x="1282" y="590"/>
                    </a:lnTo>
                    <a:lnTo>
                      <a:pt x="1282" y="600"/>
                    </a:lnTo>
                    <a:lnTo>
                      <a:pt x="1276" y="610"/>
                    </a:lnTo>
                    <a:lnTo>
                      <a:pt x="1272" y="620"/>
                    </a:lnTo>
                    <a:lnTo>
                      <a:pt x="1270" y="628"/>
                    </a:lnTo>
                    <a:lnTo>
                      <a:pt x="1278" y="626"/>
                    </a:lnTo>
                    <a:lnTo>
                      <a:pt x="1284" y="624"/>
                    </a:lnTo>
                    <a:lnTo>
                      <a:pt x="1292" y="618"/>
                    </a:lnTo>
                    <a:lnTo>
                      <a:pt x="1296" y="610"/>
                    </a:lnTo>
                    <a:lnTo>
                      <a:pt x="1300" y="600"/>
                    </a:lnTo>
                    <a:lnTo>
                      <a:pt x="1300" y="592"/>
                    </a:lnTo>
                    <a:lnTo>
                      <a:pt x="1296" y="588"/>
                    </a:lnTo>
                    <a:lnTo>
                      <a:pt x="1290" y="580"/>
                    </a:lnTo>
                    <a:lnTo>
                      <a:pt x="1286" y="572"/>
                    </a:lnTo>
                    <a:lnTo>
                      <a:pt x="1284" y="562"/>
                    </a:lnTo>
                    <a:lnTo>
                      <a:pt x="1288" y="556"/>
                    </a:lnTo>
                    <a:lnTo>
                      <a:pt x="1294" y="550"/>
                    </a:lnTo>
                    <a:lnTo>
                      <a:pt x="1300" y="546"/>
                    </a:lnTo>
                    <a:lnTo>
                      <a:pt x="1306" y="536"/>
                    </a:lnTo>
                    <a:lnTo>
                      <a:pt x="1306" y="532"/>
                    </a:lnTo>
                    <a:lnTo>
                      <a:pt x="1306" y="528"/>
                    </a:lnTo>
                    <a:lnTo>
                      <a:pt x="1304" y="526"/>
                    </a:lnTo>
                    <a:lnTo>
                      <a:pt x="1304" y="522"/>
                    </a:lnTo>
                    <a:lnTo>
                      <a:pt x="1304" y="518"/>
                    </a:lnTo>
                    <a:lnTo>
                      <a:pt x="1306" y="514"/>
                    </a:lnTo>
                    <a:lnTo>
                      <a:pt x="1310" y="510"/>
                    </a:lnTo>
                    <a:lnTo>
                      <a:pt x="1314" y="506"/>
                    </a:lnTo>
                    <a:lnTo>
                      <a:pt x="1320" y="502"/>
                    </a:lnTo>
                    <a:lnTo>
                      <a:pt x="1326" y="500"/>
                    </a:lnTo>
                    <a:lnTo>
                      <a:pt x="1330" y="494"/>
                    </a:lnTo>
                    <a:lnTo>
                      <a:pt x="1330" y="500"/>
                    </a:lnTo>
                    <a:lnTo>
                      <a:pt x="1330" y="504"/>
                    </a:lnTo>
                    <a:lnTo>
                      <a:pt x="1334" y="508"/>
                    </a:lnTo>
                    <a:lnTo>
                      <a:pt x="1336" y="512"/>
                    </a:lnTo>
                    <a:lnTo>
                      <a:pt x="1340" y="516"/>
                    </a:lnTo>
                    <a:lnTo>
                      <a:pt x="1346" y="518"/>
                    </a:lnTo>
                    <a:lnTo>
                      <a:pt x="1352" y="502"/>
                    </a:lnTo>
                    <a:lnTo>
                      <a:pt x="1364" y="486"/>
                    </a:lnTo>
                    <a:lnTo>
                      <a:pt x="1376" y="472"/>
                    </a:lnTo>
                    <a:lnTo>
                      <a:pt x="1386" y="458"/>
                    </a:lnTo>
                    <a:lnTo>
                      <a:pt x="1394" y="442"/>
                    </a:lnTo>
                    <a:lnTo>
                      <a:pt x="1398" y="424"/>
                    </a:lnTo>
                    <a:lnTo>
                      <a:pt x="1398" y="410"/>
                    </a:lnTo>
                    <a:lnTo>
                      <a:pt x="1394" y="396"/>
                    </a:lnTo>
                    <a:lnTo>
                      <a:pt x="1388" y="386"/>
                    </a:lnTo>
                    <a:lnTo>
                      <a:pt x="1378" y="382"/>
                    </a:lnTo>
                    <a:lnTo>
                      <a:pt x="1364" y="384"/>
                    </a:lnTo>
                    <a:lnTo>
                      <a:pt x="1362" y="380"/>
                    </a:lnTo>
                    <a:lnTo>
                      <a:pt x="1360" y="376"/>
                    </a:lnTo>
                    <a:lnTo>
                      <a:pt x="1360" y="374"/>
                    </a:lnTo>
                    <a:lnTo>
                      <a:pt x="1356" y="374"/>
                    </a:lnTo>
                    <a:lnTo>
                      <a:pt x="1352" y="374"/>
                    </a:lnTo>
                    <a:lnTo>
                      <a:pt x="1346" y="374"/>
                    </a:lnTo>
                    <a:lnTo>
                      <a:pt x="1342" y="374"/>
                    </a:lnTo>
                    <a:lnTo>
                      <a:pt x="1338" y="374"/>
                    </a:lnTo>
                    <a:lnTo>
                      <a:pt x="1334" y="372"/>
                    </a:lnTo>
                    <a:lnTo>
                      <a:pt x="1332" y="370"/>
                    </a:lnTo>
                    <a:lnTo>
                      <a:pt x="1330" y="366"/>
                    </a:lnTo>
                    <a:lnTo>
                      <a:pt x="1330" y="362"/>
                    </a:lnTo>
                    <a:lnTo>
                      <a:pt x="1332" y="356"/>
                    </a:lnTo>
                    <a:lnTo>
                      <a:pt x="1340" y="350"/>
                    </a:lnTo>
                    <a:lnTo>
                      <a:pt x="1352" y="346"/>
                    </a:lnTo>
                    <a:lnTo>
                      <a:pt x="1366" y="344"/>
                    </a:lnTo>
                    <a:lnTo>
                      <a:pt x="1376" y="340"/>
                    </a:lnTo>
                    <a:lnTo>
                      <a:pt x="1384" y="334"/>
                    </a:lnTo>
                    <a:lnTo>
                      <a:pt x="1390" y="328"/>
                    </a:lnTo>
                    <a:lnTo>
                      <a:pt x="1396" y="320"/>
                    </a:lnTo>
                    <a:lnTo>
                      <a:pt x="1402" y="312"/>
                    </a:lnTo>
                    <a:lnTo>
                      <a:pt x="1424" y="294"/>
                    </a:lnTo>
                    <a:lnTo>
                      <a:pt x="1446" y="282"/>
                    </a:lnTo>
                    <a:lnTo>
                      <a:pt x="1472" y="278"/>
                    </a:lnTo>
                    <a:lnTo>
                      <a:pt x="1500" y="278"/>
                    </a:lnTo>
                    <a:lnTo>
                      <a:pt x="1498" y="290"/>
                    </a:lnTo>
                    <a:lnTo>
                      <a:pt x="1494" y="300"/>
                    </a:lnTo>
                    <a:lnTo>
                      <a:pt x="1508" y="300"/>
                    </a:lnTo>
                    <a:lnTo>
                      <a:pt x="1518" y="294"/>
                    </a:lnTo>
                    <a:lnTo>
                      <a:pt x="1524" y="284"/>
                    </a:lnTo>
                    <a:lnTo>
                      <a:pt x="1532" y="274"/>
                    </a:lnTo>
                    <a:lnTo>
                      <a:pt x="1540" y="264"/>
                    </a:lnTo>
                    <a:lnTo>
                      <a:pt x="1548" y="260"/>
                    </a:lnTo>
                    <a:lnTo>
                      <a:pt x="1560" y="258"/>
                    </a:lnTo>
                    <a:lnTo>
                      <a:pt x="1570" y="258"/>
                    </a:lnTo>
                    <a:lnTo>
                      <a:pt x="1578" y="262"/>
                    </a:lnTo>
                    <a:lnTo>
                      <a:pt x="1580" y="270"/>
                    </a:lnTo>
                    <a:lnTo>
                      <a:pt x="1588" y="258"/>
                    </a:lnTo>
                    <a:lnTo>
                      <a:pt x="1600" y="246"/>
                    </a:lnTo>
                    <a:lnTo>
                      <a:pt x="1614" y="242"/>
                    </a:lnTo>
                    <a:lnTo>
                      <a:pt x="1614" y="260"/>
                    </a:lnTo>
                    <a:lnTo>
                      <a:pt x="1608" y="274"/>
                    </a:lnTo>
                    <a:lnTo>
                      <a:pt x="1598" y="286"/>
                    </a:lnTo>
                    <a:lnTo>
                      <a:pt x="1584" y="296"/>
                    </a:lnTo>
                    <a:lnTo>
                      <a:pt x="1572" y="306"/>
                    </a:lnTo>
                    <a:lnTo>
                      <a:pt x="1560" y="316"/>
                    </a:lnTo>
                    <a:lnTo>
                      <a:pt x="1550" y="330"/>
                    </a:lnTo>
                    <a:lnTo>
                      <a:pt x="1540" y="358"/>
                    </a:lnTo>
                    <a:lnTo>
                      <a:pt x="1538" y="388"/>
                    </a:lnTo>
                    <a:lnTo>
                      <a:pt x="1544" y="420"/>
                    </a:lnTo>
                    <a:lnTo>
                      <a:pt x="1552" y="406"/>
                    </a:lnTo>
                    <a:lnTo>
                      <a:pt x="1560" y="390"/>
                    </a:lnTo>
                    <a:lnTo>
                      <a:pt x="1568" y="376"/>
                    </a:lnTo>
                    <a:lnTo>
                      <a:pt x="1574" y="372"/>
                    </a:lnTo>
                    <a:lnTo>
                      <a:pt x="1578" y="368"/>
                    </a:lnTo>
                    <a:lnTo>
                      <a:pt x="1584" y="364"/>
                    </a:lnTo>
                    <a:lnTo>
                      <a:pt x="1588" y="358"/>
                    </a:lnTo>
                    <a:lnTo>
                      <a:pt x="1592" y="352"/>
                    </a:lnTo>
                    <a:lnTo>
                      <a:pt x="1598" y="336"/>
                    </a:lnTo>
                    <a:lnTo>
                      <a:pt x="1602" y="322"/>
                    </a:lnTo>
                    <a:lnTo>
                      <a:pt x="1606" y="308"/>
                    </a:lnTo>
                    <a:lnTo>
                      <a:pt x="1614" y="296"/>
                    </a:lnTo>
                    <a:lnTo>
                      <a:pt x="1628" y="284"/>
                    </a:lnTo>
                    <a:lnTo>
                      <a:pt x="1632" y="284"/>
                    </a:lnTo>
                    <a:lnTo>
                      <a:pt x="1638" y="282"/>
                    </a:lnTo>
                    <a:lnTo>
                      <a:pt x="1644" y="282"/>
                    </a:lnTo>
                    <a:lnTo>
                      <a:pt x="1650" y="280"/>
                    </a:lnTo>
                    <a:lnTo>
                      <a:pt x="1654" y="280"/>
                    </a:lnTo>
                    <a:lnTo>
                      <a:pt x="1656" y="278"/>
                    </a:lnTo>
                    <a:lnTo>
                      <a:pt x="1658" y="278"/>
                    </a:lnTo>
                    <a:lnTo>
                      <a:pt x="1660" y="278"/>
                    </a:lnTo>
                    <a:lnTo>
                      <a:pt x="1662" y="278"/>
                    </a:lnTo>
                    <a:lnTo>
                      <a:pt x="1664" y="276"/>
                    </a:lnTo>
                    <a:lnTo>
                      <a:pt x="1666" y="274"/>
                    </a:lnTo>
                    <a:lnTo>
                      <a:pt x="1672" y="270"/>
                    </a:lnTo>
                    <a:lnTo>
                      <a:pt x="1688" y="256"/>
                    </a:lnTo>
                    <a:lnTo>
                      <a:pt x="1700" y="250"/>
                    </a:lnTo>
                    <a:lnTo>
                      <a:pt x="1714" y="248"/>
                    </a:lnTo>
                    <a:lnTo>
                      <a:pt x="1732" y="248"/>
                    </a:lnTo>
                    <a:lnTo>
                      <a:pt x="1732" y="242"/>
                    </a:lnTo>
                    <a:lnTo>
                      <a:pt x="1730" y="238"/>
                    </a:lnTo>
                    <a:lnTo>
                      <a:pt x="1728" y="232"/>
                    </a:lnTo>
                    <a:lnTo>
                      <a:pt x="1724" y="228"/>
                    </a:lnTo>
                    <a:lnTo>
                      <a:pt x="1736" y="226"/>
                    </a:lnTo>
                    <a:lnTo>
                      <a:pt x="1744" y="218"/>
                    </a:lnTo>
                    <a:lnTo>
                      <a:pt x="1746" y="208"/>
                    </a:lnTo>
                    <a:lnTo>
                      <a:pt x="1746" y="194"/>
                    </a:lnTo>
                    <a:lnTo>
                      <a:pt x="1752" y="194"/>
                    </a:lnTo>
                    <a:lnTo>
                      <a:pt x="1758" y="198"/>
                    </a:lnTo>
                    <a:lnTo>
                      <a:pt x="1764" y="202"/>
                    </a:lnTo>
                    <a:lnTo>
                      <a:pt x="1768" y="206"/>
                    </a:lnTo>
                    <a:lnTo>
                      <a:pt x="1774" y="210"/>
                    </a:lnTo>
                    <a:lnTo>
                      <a:pt x="1778" y="214"/>
                    </a:lnTo>
                    <a:lnTo>
                      <a:pt x="1792" y="204"/>
                    </a:lnTo>
                    <a:lnTo>
                      <a:pt x="1796" y="194"/>
                    </a:lnTo>
                    <a:lnTo>
                      <a:pt x="1790" y="184"/>
                    </a:lnTo>
                    <a:lnTo>
                      <a:pt x="1778" y="172"/>
                    </a:lnTo>
                    <a:lnTo>
                      <a:pt x="1764" y="162"/>
                    </a:lnTo>
                    <a:lnTo>
                      <a:pt x="1746" y="154"/>
                    </a:lnTo>
                    <a:lnTo>
                      <a:pt x="1728" y="146"/>
                    </a:lnTo>
                    <a:lnTo>
                      <a:pt x="1712" y="142"/>
                    </a:lnTo>
                    <a:lnTo>
                      <a:pt x="1702" y="140"/>
                    </a:lnTo>
                    <a:close/>
                    <a:moveTo>
                      <a:pt x="818" y="196"/>
                    </a:moveTo>
                    <a:lnTo>
                      <a:pt x="822" y="188"/>
                    </a:lnTo>
                    <a:lnTo>
                      <a:pt x="824" y="182"/>
                    </a:lnTo>
                    <a:lnTo>
                      <a:pt x="828" y="174"/>
                    </a:lnTo>
                    <a:lnTo>
                      <a:pt x="824" y="172"/>
                    </a:lnTo>
                    <a:lnTo>
                      <a:pt x="822" y="170"/>
                    </a:lnTo>
                    <a:lnTo>
                      <a:pt x="818" y="176"/>
                    </a:lnTo>
                    <a:lnTo>
                      <a:pt x="816" y="182"/>
                    </a:lnTo>
                    <a:lnTo>
                      <a:pt x="812" y="188"/>
                    </a:lnTo>
                    <a:lnTo>
                      <a:pt x="808" y="194"/>
                    </a:lnTo>
                    <a:lnTo>
                      <a:pt x="804" y="198"/>
                    </a:lnTo>
                    <a:lnTo>
                      <a:pt x="798" y="200"/>
                    </a:lnTo>
                    <a:lnTo>
                      <a:pt x="792" y="200"/>
                    </a:lnTo>
                    <a:lnTo>
                      <a:pt x="790" y="194"/>
                    </a:lnTo>
                    <a:lnTo>
                      <a:pt x="790" y="190"/>
                    </a:lnTo>
                    <a:lnTo>
                      <a:pt x="792" y="186"/>
                    </a:lnTo>
                    <a:lnTo>
                      <a:pt x="794" y="184"/>
                    </a:lnTo>
                    <a:lnTo>
                      <a:pt x="798" y="182"/>
                    </a:lnTo>
                    <a:lnTo>
                      <a:pt x="802" y="178"/>
                    </a:lnTo>
                    <a:lnTo>
                      <a:pt x="804" y="176"/>
                    </a:lnTo>
                    <a:lnTo>
                      <a:pt x="808" y="170"/>
                    </a:lnTo>
                    <a:lnTo>
                      <a:pt x="810" y="166"/>
                    </a:lnTo>
                    <a:lnTo>
                      <a:pt x="812" y="164"/>
                    </a:lnTo>
                    <a:lnTo>
                      <a:pt x="814" y="160"/>
                    </a:lnTo>
                    <a:lnTo>
                      <a:pt x="814" y="158"/>
                    </a:lnTo>
                    <a:lnTo>
                      <a:pt x="814" y="154"/>
                    </a:lnTo>
                    <a:lnTo>
                      <a:pt x="812" y="148"/>
                    </a:lnTo>
                    <a:lnTo>
                      <a:pt x="826" y="154"/>
                    </a:lnTo>
                    <a:lnTo>
                      <a:pt x="834" y="162"/>
                    </a:lnTo>
                    <a:lnTo>
                      <a:pt x="842" y="172"/>
                    </a:lnTo>
                    <a:lnTo>
                      <a:pt x="844" y="182"/>
                    </a:lnTo>
                    <a:lnTo>
                      <a:pt x="840" y="190"/>
                    </a:lnTo>
                    <a:lnTo>
                      <a:pt x="832" y="196"/>
                    </a:lnTo>
                    <a:lnTo>
                      <a:pt x="818" y="196"/>
                    </a:lnTo>
                    <a:close/>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4" name="Freeform 40"/>
              <p:cNvSpPr>
                <a:spLocks noChangeArrowheads="1"/>
              </p:cNvSpPr>
              <p:nvPr/>
            </p:nvSpPr>
            <p:spPr bwMode="auto">
              <a:xfrm>
                <a:off x="946" y="35"/>
                <a:ext cx="1796" cy="1416"/>
              </a:xfrm>
              <a:custGeom>
                <a:avLst/>
                <a:gdLst>
                  <a:gd name="T0" fmla="*/ 1638 w 1796"/>
                  <a:gd name="T1" fmla="*/ 154 h 1416"/>
                  <a:gd name="T2" fmla="*/ 1504 w 1796"/>
                  <a:gd name="T3" fmla="*/ 120 h 1416"/>
                  <a:gd name="T4" fmla="*/ 1376 w 1796"/>
                  <a:gd name="T5" fmla="*/ 112 h 1416"/>
                  <a:gd name="T6" fmla="*/ 1242 w 1796"/>
                  <a:gd name="T7" fmla="*/ 92 h 1416"/>
                  <a:gd name="T8" fmla="*/ 1160 w 1796"/>
                  <a:gd name="T9" fmla="*/ 66 h 1416"/>
                  <a:gd name="T10" fmla="*/ 1118 w 1796"/>
                  <a:gd name="T11" fmla="*/ 56 h 1416"/>
                  <a:gd name="T12" fmla="*/ 1006 w 1796"/>
                  <a:gd name="T13" fmla="*/ 40 h 1416"/>
                  <a:gd name="T14" fmla="*/ 876 w 1796"/>
                  <a:gd name="T15" fmla="*/ 80 h 1416"/>
                  <a:gd name="T16" fmla="*/ 892 w 1796"/>
                  <a:gd name="T17" fmla="*/ 146 h 1416"/>
                  <a:gd name="T18" fmla="*/ 852 w 1796"/>
                  <a:gd name="T19" fmla="*/ 92 h 1416"/>
                  <a:gd name="T20" fmla="*/ 824 w 1796"/>
                  <a:gd name="T21" fmla="*/ 88 h 1416"/>
                  <a:gd name="T22" fmla="*/ 764 w 1796"/>
                  <a:gd name="T23" fmla="*/ 148 h 1416"/>
                  <a:gd name="T24" fmla="*/ 646 w 1796"/>
                  <a:gd name="T25" fmla="*/ 152 h 1416"/>
                  <a:gd name="T26" fmla="*/ 544 w 1796"/>
                  <a:gd name="T27" fmla="*/ 164 h 1416"/>
                  <a:gd name="T28" fmla="*/ 502 w 1796"/>
                  <a:gd name="T29" fmla="*/ 220 h 1416"/>
                  <a:gd name="T30" fmla="*/ 474 w 1796"/>
                  <a:gd name="T31" fmla="*/ 134 h 1416"/>
                  <a:gd name="T32" fmla="*/ 320 w 1796"/>
                  <a:gd name="T33" fmla="*/ 128 h 1416"/>
                  <a:gd name="T34" fmla="*/ 250 w 1796"/>
                  <a:gd name="T35" fmla="*/ 220 h 1416"/>
                  <a:gd name="T36" fmla="*/ 210 w 1796"/>
                  <a:gd name="T37" fmla="*/ 304 h 1416"/>
                  <a:gd name="T38" fmla="*/ 286 w 1796"/>
                  <a:gd name="T39" fmla="*/ 344 h 1416"/>
                  <a:gd name="T40" fmla="*/ 310 w 1796"/>
                  <a:gd name="T41" fmla="*/ 224 h 1416"/>
                  <a:gd name="T42" fmla="*/ 376 w 1796"/>
                  <a:gd name="T43" fmla="*/ 218 h 1416"/>
                  <a:gd name="T44" fmla="*/ 432 w 1796"/>
                  <a:gd name="T45" fmla="*/ 278 h 1416"/>
                  <a:gd name="T46" fmla="*/ 408 w 1796"/>
                  <a:gd name="T47" fmla="*/ 292 h 1416"/>
                  <a:gd name="T48" fmla="*/ 340 w 1796"/>
                  <a:gd name="T49" fmla="*/ 354 h 1416"/>
                  <a:gd name="T50" fmla="*/ 196 w 1796"/>
                  <a:gd name="T51" fmla="*/ 402 h 1416"/>
                  <a:gd name="T52" fmla="*/ 152 w 1796"/>
                  <a:gd name="T53" fmla="*/ 506 h 1416"/>
                  <a:gd name="T54" fmla="*/ 76 w 1796"/>
                  <a:gd name="T55" fmla="*/ 580 h 1416"/>
                  <a:gd name="T56" fmla="*/ 240 w 1796"/>
                  <a:gd name="T57" fmla="*/ 500 h 1416"/>
                  <a:gd name="T58" fmla="*/ 282 w 1796"/>
                  <a:gd name="T59" fmla="*/ 594 h 1416"/>
                  <a:gd name="T60" fmla="*/ 292 w 1796"/>
                  <a:gd name="T61" fmla="*/ 474 h 1416"/>
                  <a:gd name="T62" fmla="*/ 378 w 1796"/>
                  <a:gd name="T63" fmla="*/ 578 h 1416"/>
                  <a:gd name="T64" fmla="*/ 402 w 1796"/>
                  <a:gd name="T65" fmla="*/ 586 h 1416"/>
                  <a:gd name="T66" fmla="*/ 376 w 1796"/>
                  <a:gd name="T67" fmla="*/ 660 h 1416"/>
                  <a:gd name="T68" fmla="*/ 194 w 1796"/>
                  <a:gd name="T69" fmla="*/ 590 h 1416"/>
                  <a:gd name="T70" fmla="*/ 68 w 1796"/>
                  <a:gd name="T71" fmla="*/ 658 h 1416"/>
                  <a:gd name="T72" fmla="*/ 112 w 1796"/>
                  <a:gd name="T73" fmla="*/ 982 h 1416"/>
                  <a:gd name="T74" fmla="*/ 250 w 1796"/>
                  <a:gd name="T75" fmla="*/ 960 h 1416"/>
                  <a:gd name="T76" fmla="*/ 300 w 1796"/>
                  <a:gd name="T77" fmla="*/ 1314 h 1416"/>
                  <a:gd name="T78" fmla="*/ 458 w 1796"/>
                  <a:gd name="T79" fmla="*/ 1292 h 1416"/>
                  <a:gd name="T80" fmla="*/ 516 w 1796"/>
                  <a:gd name="T81" fmla="*/ 1038 h 1416"/>
                  <a:gd name="T82" fmla="*/ 530 w 1796"/>
                  <a:gd name="T83" fmla="*/ 878 h 1416"/>
                  <a:gd name="T84" fmla="*/ 502 w 1796"/>
                  <a:gd name="T85" fmla="*/ 750 h 1416"/>
                  <a:gd name="T86" fmla="*/ 678 w 1796"/>
                  <a:gd name="T87" fmla="*/ 746 h 1416"/>
                  <a:gd name="T88" fmla="*/ 590 w 1796"/>
                  <a:gd name="T89" fmla="*/ 672 h 1416"/>
                  <a:gd name="T90" fmla="*/ 744 w 1796"/>
                  <a:gd name="T91" fmla="*/ 728 h 1416"/>
                  <a:gd name="T92" fmla="*/ 822 w 1796"/>
                  <a:gd name="T93" fmla="*/ 874 h 1416"/>
                  <a:gd name="T94" fmla="*/ 870 w 1796"/>
                  <a:gd name="T95" fmla="*/ 830 h 1416"/>
                  <a:gd name="T96" fmla="*/ 974 w 1796"/>
                  <a:gd name="T97" fmla="*/ 766 h 1416"/>
                  <a:gd name="T98" fmla="*/ 1042 w 1796"/>
                  <a:gd name="T99" fmla="*/ 940 h 1416"/>
                  <a:gd name="T100" fmla="*/ 1042 w 1796"/>
                  <a:gd name="T101" fmla="*/ 908 h 1416"/>
                  <a:gd name="T102" fmla="*/ 1116 w 1796"/>
                  <a:gd name="T103" fmla="*/ 774 h 1416"/>
                  <a:gd name="T104" fmla="*/ 1208 w 1796"/>
                  <a:gd name="T105" fmla="*/ 742 h 1416"/>
                  <a:gd name="T106" fmla="*/ 1196 w 1796"/>
                  <a:gd name="T107" fmla="*/ 564 h 1416"/>
                  <a:gd name="T108" fmla="*/ 1276 w 1796"/>
                  <a:gd name="T109" fmla="*/ 610 h 1416"/>
                  <a:gd name="T110" fmla="*/ 1304 w 1796"/>
                  <a:gd name="T111" fmla="*/ 526 h 1416"/>
                  <a:gd name="T112" fmla="*/ 1394 w 1796"/>
                  <a:gd name="T113" fmla="*/ 442 h 1416"/>
                  <a:gd name="T114" fmla="*/ 1332 w 1796"/>
                  <a:gd name="T115" fmla="*/ 356 h 1416"/>
                  <a:gd name="T116" fmla="*/ 1540 w 1796"/>
                  <a:gd name="T117" fmla="*/ 264 h 1416"/>
                  <a:gd name="T118" fmla="*/ 1552 w 1796"/>
                  <a:gd name="T119" fmla="*/ 406 h 1416"/>
                  <a:gd name="T120" fmla="*/ 1658 w 1796"/>
                  <a:gd name="T121" fmla="*/ 278 h 1416"/>
                  <a:gd name="T122" fmla="*/ 1758 w 1796"/>
                  <a:gd name="T123" fmla="*/ 198 h 1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96" h="1416">
                    <a:moveTo>
                      <a:pt x="1702" y="140"/>
                    </a:moveTo>
                    <a:lnTo>
                      <a:pt x="1696" y="138"/>
                    </a:lnTo>
                    <a:lnTo>
                      <a:pt x="1692" y="136"/>
                    </a:lnTo>
                    <a:lnTo>
                      <a:pt x="1686" y="136"/>
                    </a:lnTo>
                    <a:lnTo>
                      <a:pt x="1680" y="134"/>
                    </a:lnTo>
                    <a:lnTo>
                      <a:pt x="1676" y="134"/>
                    </a:lnTo>
                    <a:lnTo>
                      <a:pt x="1672" y="134"/>
                    </a:lnTo>
                    <a:lnTo>
                      <a:pt x="1668" y="138"/>
                    </a:lnTo>
                    <a:lnTo>
                      <a:pt x="1666" y="140"/>
                    </a:lnTo>
                    <a:lnTo>
                      <a:pt x="1666" y="144"/>
                    </a:lnTo>
                    <a:lnTo>
                      <a:pt x="1666" y="148"/>
                    </a:lnTo>
                    <a:lnTo>
                      <a:pt x="1666" y="150"/>
                    </a:lnTo>
                    <a:lnTo>
                      <a:pt x="1664" y="154"/>
                    </a:lnTo>
                    <a:lnTo>
                      <a:pt x="1664" y="156"/>
                    </a:lnTo>
                    <a:lnTo>
                      <a:pt x="1660" y="158"/>
                    </a:lnTo>
                    <a:lnTo>
                      <a:pt x="1654" y="160"/>
                    </a:lnTo>
                    <a:lnTo>
                      <a:pt x="1648" y="160"/>
                    </a:lnTo>
                    <a:lnTo>
                      <a:pt x="1642" y="158"/>
                    </a:lnTo>
                    <a:lnTo>
                      <a:pt x="1638" y="154"/>
                    </a:lnTo>
                    <a:lnTo>
                      <a:pt x="1632" y="152"/>
                    </a:lnTo>
                    <a:lnTo>
                      <a:pt x="1628" y="148"/>
                    </a:lnTo>
                    <a:lnTo>
                      <a:pt x="1622" y="146"/>
                    </a:lnTo>
                    <a:lnTo>
                      <a:pt x="1604" y="146"/>
                    </a:lnTo>
                    <a:lnTo>
                      <a:pt x="1590" y="152"/>
                    </a:lnTo>
                    <a:lnTo>
                      <a:pt x="1588" y="150"/>
                    </a:lnTo>
                    <a:lnTo>
                      <a:pt x="1584" y="146"/>
                    </a:lnTo>
                    <a:lnTo>
                      <a:pt x="1582" y="144"/>
                    </a:lnTo>
                    <a:lnTo>
                      <a:pt x="1580" y="140"/>
                    </a:lnTo>
                    <a:lnTo>
                      <a:pt x="1580" y="146"/>
                    </a:lnTo>
                    <a:lnTo>
                      <a:pt x="1580" y="154"/>
                    </a:lnTo>
                    <a:lnTo>
                      <a:pt x="1580" y="160"/>
                    </a:lnTo>
                    <a:lnTo>
                      <a:pt x="1570" y="146"/>
                    </a:lnTo>
                    <a:lnTo>
                      <a:pt x="1566" y="136"/>
                    </a:lnTo>
                    <a:lnTo>
                      <a:pt x="1560" y="128"/>
                    </a:lnTo>
                    <a:lnTo>
                      <a:pt x="1552" y="122"/>
                    </a:lnTo>
                    <a:lnTo>
                      <a:pt x="1536" y="118"/>
                    </a:lnTo>
                    <a:lnTo>
                      <a:pt x="1520" y="118"/>
                    </a:lnTo>
                    <a:lnTo>
                      <a:pt x="1504" y="120"/>
                    </a:lnTo>
                    <a:lnTo>
                      <a:pt x="1488" y="118"/>
                    </a:lnTo>
                    <a:lnTo>
                      <a:pt x="1476" y="114"/>
                    </a:lnTo>
                    <a:lnTo>
                      <a:pt x="1470" y="102"/>
                    </a:lnTo>
                    <a:lnTo>
                      <a:pt x="1472" y="100"/>
                    </a:lnTo>
                    <a:lnTo>
                      <a:pt x="1474" y="98"/>
                    </a:lnTo>
                    <a:lnTo>
                      <a:pt x="1476" y="96"/>
                    </a:lnTo>
                    <a:lnTo>
                      <a:pt x="1462" y="98"/>
                    </a:lnTo>
                    <a:lnTo>
                      <a:pt x="1450" y="108"/>
                    </a:lnTo>
                    <a:lnTo>
                      <a:pt x="1442" y="118"/>
                    </a:lnTo>
                    <a:lnTo>
                      <a:pt x="1442" y="112"/>
                    </a:lnTo>
                    <a:lnTo>
                      <a:pt x="1440" y="106"/>
                    </a:lnTo>
                    <a:lnTo>
                      <a:pt x="1440" y="100"/>
                    </a:lnTo>
                    <a:lnTo>
                      <a:pt x="1428" y="98"/>
                    </a:lnTo>
                    <a:lnTo>
                      <a:pt x="1416" y="96"/>
                    </a:lnTo>
                    <a:lnTo>
                      <a:pt x="1402" y="96"/>
                    </a:lnTo>
                    <a:lnTo>
                      <a:pt x="1390" y="96"/>
                    </a:lnTo>
                    <a:lnTo>
                      <a:pt x="1380" y="98"/>
                    </a:lnTo>
                    <a:lnTo>
                      <a:pt x="1376" y="104"/>
                    </a:lnTo>
                    <a:lnTo>
                      <a:pt x="1376" y="112"/>
                    </a:lnTo>
                    <a:lnTo>
                      <a:pt x="1386" y="122"/>
                    </a:lnTo>
                    <a:lnTo>
                      <a:pt x="1374" y="126"/>
                    </a:lnTo>
                    <a:lnTo>
                      <a:pt x="1368" y="124"/>
                    </a:lnTo>
                    <a:lnTo>
                      <a:pt x="1362" y="120"/>
                    </a:lnTo>
                    <a:lnTo>
                      <a:pt x="1358" y="114"/>
                    </a:lnTo>
                    <a:lnTo>
                      <a:pt x="1354" y="106"/>
                    </a:lnTo>
                    <a:lnTo>
                      <a:pt x="1346" y="104"/>
                    </a:lnTo>
                    <a:lnTo>
                      <a:pt x="1340" y="102"/>
                    </a:lnTo>
                    <a:lnTo>
                      <a:pt x="1334" y="104"/>
                    </a:lnTo>
                    <a:lnTo>
                      <a:pt x="1330" y="106"/>
                    </a:lnTo>
                    <a:lnTo>
                      <a:pt x="1328" y="110"/>
                    </a:lnTo>
                    <a:lnTo>
                      <a:pt x="1324" y="116"/>
                    </a:lnTo>
                    <a:lnTo>
                      <a:pt x="1322" y="120"/>
                    </a:lnTo>
                    <a:lnTo>
                      <a:pt x="1320" y="126"/>
                    </a:lnTo>
                    <a:lnTo>
                      <a:pt x="1318" y="130"/>
                    </a:lnTo>
                    <a:lnTo>
                      <a:pt x="1296" y="116"/>
                    </a:lnTo>
                    <a:lnTo>
                      <a:pt x="1274" y="104"/>
                    </a:lnTo>
                    <a:lnTo>
                      <a:pt x="1248" y="94"/>
                    </a:lnTo>
                    <a:lnTo>
                      <a:pt x="1242" y="92"/>
                    </a:lnTo>
                    <a:lnTo>
                      <a:pt x="1238" y="94"/>
                    </a:lnTo>
                    <a:lnTo>
                      <a:pt x="1234" y="94"/>
                    </a:lnTo>
                    <a:lnTo>
                      <a:pt x="1228" y="92"/>
                    </a:lnTo>
                    <a:lnTo>
                      <a:pt x="1224" y="90"/>
                    </a:lnTo>
                    <a:lnTo>
                      <a:pt x="1222" y="86"/>
                    </a:lnTo>
                    <a:lnTo>
                      <a:pt x="1218" y="82"/>
                    </a:lnTo>
                    <a:lnTo>
                      <a:pt x="1216" y="78"/>
                    </a:lnTo>
                    <a:lnTo>
                      <a:pt x="1212" y="76"/>
                    </a:lnTo>
                    <a:lnTo>
                      <a:pt x="1206" y="76"/>
                    </a:lnTo>
                    <a:lnTo>
                      <a:pt x="1200" y="76"/>
                    </a:lnTo>
                    <a:lnTo>
                      <a:pt x="1196" y="76"/>
                    </a:lnTo>
                    <a:lnTo>
                      <a:pt x="1190" y="76"/>
                    </a:lnTo>
                    <a:lnTo>
                      <a:pt x="1186" y="74"/>
                    </a:lnTo>
                    <a:lnTo>
                      <a:pt x="1184" y="72"/>
                    </a:lnTo>
                    <a:lnTo>
                      <a:pt x="1180" y="68"/>
                    </a:lnTo>
                    <a:lnTo>
                      <a:pt x="1176" y="64"/>
                    </a:lnTo>
                    <a:lnTo>
                      <a:pt x="1172" y="62"/>
                    </a:lnTo>
                    <a:lnTo>
                      <a:pt x="1168" y="62"/>
                    </a:lnTo>
                    <a:lnTo>
                      <a:pt x="1160" y="66"/>
                    </a:lnTo>
                    <a:lnTo>
                      <a:pt x="1154" y="76"/>
                    </a:lnTo>
                    <a:lnTo>
                      <a:pt x="1152" y="86"/>
                    </a:lnTo>
                    <a:lnTo>
                      <a:pt x="1152" y="96"/>
                    </a:lnTo>
                    <a:lnTo>
                      <a:pt x="1146" y="92"/>
                    </a:lnTo>
                    <a:lnTo>
                      <a:pt x="1140" y="88"/>
                    </a:lnTo>
                    <a:lnTo>
                      <a:pt x="1136" y="82"/>
                    </a:lnTo>
                    <a:lnTo>
                      <a:pt x="1132" y="76"/>
                    </a:lnTo>
                    <a:lnTo>
                      <a:pt x="1108" y="90"/>
                    </a:lnTo>
                    <a:lnTo>
                      <a:pt x="1082" y="96"/>
                    </a:lnTo>
                    <a:lnTo>
                      <a:pt x="1084" y="90"/>
                    </a:lnTo>
                    <a:lnTo>
                      <a:pt x="1086" y="84"/>
                    </a:lnTo>
                    <a:lnTo>
                      <a:pt x="1088" y="82"/>
                    </a:lnTo>
                    <a:lnTo>
                      <a:pt x="1092" y="78"/>
                    </a:lnTo>
                    <a:lnTo>
                      <a:pt x="1096" y="76"/>
                    </a:lnTo>
                    <a:lnTo>
                      <a:pt x="1100" y="74"/>
                    </a:lnTo>
                    <a:lnTo>
                      <a:pt x="1104" y="70"/>
                    </a:lnTo>
                    <a:lnTo>
                      <a:pt x="1110" y="66"/>
                    </a:lnTo>
                    <a:lnTo>
                      <a:pt x="1114" y="60"/>
                    </a:lnTo>
                    <a:lnTo>
                      <a:pt x="1118" y="56"/>
                    </a:lnTo>
                    <a:lnTo>
                      <a:pt x="1122" y="52"/>
                    </a:lnTo>
                    <a:lnTo>
                      <a:pt x="1138" y="42"/>
                    </a:lnTo>
                    <a:lnTo>
                      <a:pt x="1154" y="38"/>
                    </a:lnTo>
                    <a:lnTo>
                      <a:pt x="1172" y="36"/>
                    </a:lnTo>
                    <a:lnTo>
                      <a:pt x="1160" y="28"/>
                    </a:lnTo>
                    <a:lnTo>
                      <a:pt x="1150" y="18"/>
                    </a:lnTo>
                    <a:lnTo>
                      <a:pt x="1138" y="12"/>
                    </a:lnTo>
                    <a:lnTo>
                      <a:pt x="1126" y="14"/>
                    </a:lnTo>
                    <a:lnTo>
                      <a:pt x="1114" y="18"/>
                    </a:lnTo>
                    <a:lnTo>
                      <a:pt x="1102" y="20"/>
                    </a:lnTo>
                    <a:lnTo>
                      <a:pt x="1094" y="14"/>
                    </a:lnTo>
                    <a:lnTo>
                      <a:pt x="1088" y="6"/>
                    </a:lnTo>
                    <a:lnTo>
                      <a:pt x="1082" y="0"/>
                    </a:lnTo>
                    <a:lnTo>
                      <a:pt x="1066" y="4"/>
                    </a:lnTo>
                    <a:lnTo>
                      <a:pt x="1052" y="12"/>
                    </a:lnTo>
                    <a:lnTo>
                      <a:pt x="1038" y="22"/>
                    </a:lnTo>
                    <a:lnTo>
                      <a:pt x="1030" y="26"/>
                    </a:lnTo>
                    <a:lnTo>
                      <a:pt x="1018" y="32"/>
                    </a:lnTo>
                    <a:lnTo>
                      <a:pt x="1006" y="40"/>
                    </a:lnTo>
                    <a:lnTo>
                      <a:pt x="1008" y="32"/>
                    </a:lnTo>
                    <a:lnTo>
                      <a:pt x="1010" y="24"/>
                    </a:lnTo>
                    <a:lnTo>
                      <a:pt x="1014" y="18"/>
                    </a:lnTo>
                    <a:lnTo>
                      <a:pt x="1000" y="18"/>
                    </a:lnTo>
                    <a:lnTo>
                      <a:pt x="980" y="20"/>
                    </a:lnTo>
                    <a:lnTo>
                      <a:pt x="962" y="24"/>
                    </a:lnTo>
                    <a:lnTo>
                      <a:pt x="946" y="30"/>
                    </a:lnTo>
                    <a:lnTo>
                      <a:pt x="932" y="36"/>
                    </a:lnTo>
                    <a:lnTo>
                      <a:pt x="916" y="38"/>
                    </a:lnTo>
                    <a:lnTo>
                      <a:pt x="918" y="42"/>
                    </a:lnTo>
                    <a:lnTo>
                      <a:pt x="922" y="46"/>
                    </a:lnTo>
                    <a:lnTo>
                      <a:pt x="928" y="50"/>
                    </a:lnTo>
                    <a:lnTo>
                      <a:pt x="932" y="52"/>
                    </a:lnTo>
                    <a:lnTo>
                      <a:pt x="938" y="54"/>
                    </a:lnTo>
                    <a:lnTo>
                      <a:pt x="932" y="60"/>
                    </a:lnTo>
                    <a:lnTo>
                      <a:pt x="920" y="66"/>
                    </a:lnTo>
                    <a:lnTo>
                      <a:pt x="902" y="70"/>
                    </a:lnTo>
                    <a:lnTo>
                      <a:pt x="886" y="74"/>
                    </a:lnTo>
                    <a:lnTo>
                      <a:pt x="876" y="80"/>
                    </a:lnTo>
                    <a:lnTo>
                      <a:pt x="880" y="82"/>
                    </a:lnTo>
                    <a:lnTo>
                      <a:pt x="884" y="84"/>
                    </a:lnTo>
                    <a:lnTo>
                      <a:pt x="890" y="88"/>
                    </a:lnTo>
                    <a:lnTo>
                      <a:pt x="894" y="90"/>
                    </a:lnTo>
                    <a:lnTo>
                      <a:pt x="896" y="94"/>
                    </a:lnTo>
                    <a:lnTo>
                      <a:pt x="898" y="98"/>
                    </a:lnTo>
                    <a:lnTo>
                      <a:pt x="898" y="102"/>
                    </a:lnTo>
                    <a:lnTo>
                      <a:pt x="894" y="106"/>
                    </a:lnTo>
                    <a:lnTo>
                      <a:pt x="886" y="110"/>
                    </a:lnTo>
                    <a:lnTo>
                      <a:pt x="888" y="114"/>
                    </a:lnTo>
                    <a:lnTo>
                      <a:pt x="890" y="120"/>
                    </a:lnTo>
                    <a:lnTo>
                      <a:pt x="894" y="124"/>
                    </a:lnTo>
                    <a:lnTo>
                      <a:pt x="898" y="126"/>
                    </a:lnTo>
                    <a:lnTo>
                      <a:pt x="902" y="128"/>
                    </a:lnTo>
                    <a:lnTo>
                      <a:pt x="904" y="134"/>
                    </a:lnTo>
                    <a:lnTo>
                      <a:pt x="902" y="140"/>
                    </a:lnTo>
                    <a:lnTo>
                      <a:pt x="900" y="144"/>
                    </a:lnTo>
                    <a:lnTo>
                      <a:pt x="896" y="146"/>
                    </a:lnTo>
                    <a:lnTo>
                      <a:pt x="892" y="146"/>
                    </a:lnTo>
                    <a:lnTo>
                      <a:pt x="888" y="146"/>
                    </a:lnTo>
                    <a:lnTo>
                      <a:pt x="884" y="144"/>
                    </a:lnTo>
                    <a:lnTo>
                      <a:pt x="878" y="140"/>
                    </a:lnTo>
                    <a:lnTo>
                      <a:pt x="874" y="136"/>
                    </a:lnTo>
                    <a:lnTo>
                      <a:pt x="872" y="132"/>
                    </a:lnTo>
                    <a:lnTo>
                      <a:pt x="870" y="126"/>
                    </a:lnTo>
                    <a:lnTo>
                      <a:pt x="872" y="122"/>
                    </a:lnTo>
                    <a:lnTo>
                      <a:pt x="872" y="118"/>
                    </a:lnTo>
                    <a:lnTo>
                      <a:pt x="876" y="116"/>
                    </a:lnTo>
                    <a:lnTo>
                      <a:pt x="878" y="114"/>
                    </a:lnTo>
                    <a:lnTo>
                      <a:pt x="880" y="112"/>
                    </a:lnTo>
                    <a:lnTo>
                      <a:pt x="880" y="108"/>
                    </a:lnTo>
                    <a:lnTo>
                      <a:pt x="880" y="104"/>
                    </a:lnTo>
                    <a:lnTo>
                      <a:pt x="876" y="100"/>
                    </a:lnTo>
                    <a:lnTo>
                      <a:pt x="870" y="96"/>
                    </a:lnTo>
                    <a:lnTo>
                      <a:pt x="864" y="94"/>
                    </a:lnTo>
                    <a:lnTo>
                      <a:pt x="858" y="92"/>
                    </a:lnTo>
                    <a:lnTo>
                      <a:pt x="852" y="90"/>
                    </a:lnTo>
                    <a:lnTo>
                      <a:pt x="852" y="92"/>
                    </a:lnTo>
                    <a:lnTo>
                      <a:pt x="850" y="96"/>
                    </a:lnTo>
                    <a:lnTo>
                      <a:pt x="848" y="100"/>
                    </a:lnTo>
                    <a:lnTo>
                      <a:pt x="848" y="104"/>
                    </a:lnTo>
                    <a:lnTo>
                      <a:pt x="844" y="104"/>
                    </a:lnTo>
                    <a:lnTo>
                      <a:pt x="842" y="102"/>
                    </a:lnTo>
                    <a:lnTo>
                      <a:pt x="846" y="106"/>
                    </a:lnTo>
                    <a:lnTo>
                      <a:pt x="850" y="108"/>
                    </a:lnTo>
                    <a:lnTo>
                      <a:pt x="850" y="114"/>
                    </a:lnTo>
                    <a:lnTo>
                      <a:pt x="850" y="118"/>
                    </a:lnTo>
                    <a:lnTo>
                      <a:pt x="840" y="120"/>
                    </a:lnTo>
                    <a:lnTo>
                      <a:pt x="830" y="118"/>
                    </a:lnTo>
                    <a:lnTo>
                      <a:pt x="822" y="114"/>
                    </a:lnTo>
                    <a:lnTo>
                      <a:pt x="816" y="108"/>
                    </a:lnTo>
                    <a:lnTo>
                      <a:pt x="816" y="104"/>
                    </a:lnTo>
                    <a:lnTo>
                      <a:pt x="816" y="102"/>
                    </a:lnTo>
                    <a:lnTo>
                      <a:pt x="818" y="98"/>
                    </a:lnTo>
                    <a:lnTo>
                      <a:pt x="820" y="96"/>
                    </a:lnTo>
                    <a:lnTo>
                      <a:pt x="822" y="92"/>
                    </a:lnTo>
                    <a:lnTo>
                      <a:pt x="824" y="88"/>
                    </a:lnTo>
                    <a:lnTo>
                      <a:pt x="824" y="86"/>
                    </a:lnTo>
                    <a:lnTo>
                      <a:pt x="824" y="82"/>
                    </a:lnTo>
                    <a:lnTo>
                      <a:pt x="822" y="82"/>
                    </a:lnTo>
                    <a:lnTo>
                      <a:pt x="818" y="80"/>
                    </a:lnTo>
                    <a:lnTo>
                      <a:pt x="812" y="80"/>
                    </a:lnTo>
                    <a:lnTo>
                      <a:pt x="806" y="100"/>
                    </a:lnTo>
                    <a:lnTo>
                      <a:pt x="804" y="126"/>
                    </a:lnTo>
                    <a:lnTo>
                      <a:pt x="796" y="114"/>
                    </a:lnTo>
                    <a:lnTo>
                      <a:pt x="792" y="100"/>
                    </a:lnTo>
                    <a:lnTo>
                      <a:pt x="790" y="90"/>
                    </a:lnTo>
                    <a:lnTo>
                      <a:pt x="794" y="78"/>
                    </a:lnTo>
                    <a:lnTo>
                      <a:pt x="780" y="76"/>
                    </a:lnTo>
                    <a:lnTo>
                      <a:pt x="768" y="82"/>
                    </a:lnTo>
                    <a:lnTo>
                      <a:pt x="760" y="92"/>
                    </a:lnTo>
                    <a:lnTo>
                      <a:pt x="754" y="106"/>
                    </a:lnTo>
                    <a:lnTo>
                      <a:pt x="752" y="120"/>
                    </a:lnTo>
                    <a:lnTo>
                      <a:pt x="754" y="128"/>
                    </a:lnTo>
                    <a:lnTo>
                      <a:pt x="760" y="138"/>
                    </a:lnTo>
                    <a:lnTo>
                      <a:pt x="764" y="148"/>
                    </a:lnTo>
                    <a:lnTo>
                      <a:pt x="766" y="156"/>
                    </a:lnTo>
                    <a:lnTo>
                      <a:pt x="762" y="164"/>
                    </a:lnTo>
                    <a:lnTo>
                      <a:pt x="750" y="166"/>
                    </a:lnTo>
                    <a:lnTo>
                      <a:pt x="740" y="160"/>
                    </a:lnTo>
                    <a:lnTo>
                      <a:pt x="730" y="150"/>
                    </a:lnTo>
                    <a:lnTo>
                      <a:pt x="722" y="142"/>
                    </a:lnTo>
                    <a:lnTo>
                      <a:pt x="712" y="138"/>
                    </a:lnTo>
                    <a:lnTo>
                      <a:pt x="704" y="136"/>
                    </a:lnTo>
                    <a:lnTo>
                      <a:pt x="694" y="136"/>
                    </a:lnTo>
                    <a:lnTo>
                      <a:pt x="696" y="140"/>
                    </a:lnTo>
                    <a:lnTo>
                      <a:pt x="696" y="144"/>
                    </a:lnTo>
                    <a:lnTo>
                      <a:pt x="696" y="150"/>
                    </a:lnTo>
                    <a:lnTo>
                      <a:pt x="692" y="158"/>
                    </a:lnTo>
                    <a:lnTo>
                      <a:pt x="684" y="162"/>
                    </a:lnTo>
                    <a:lnTo>
                      <a:pt x="678" y="160"/>
                    </a:lnTo>
                    <a:lnTo>
                      <a:pt x="668" y="156"/>
                    </a:lnTo>
                    <a:lnTo>
                      <a:pt x="660" y="152"/>
                    </a:lnTo>
                    <a:lnTo>
                      <a:pt x="652" y="150"/>
                    </a:lnTo>
                    <a:lnTo>
                      <a:pt x="646" y="152"/>
                    </a:lnTo>
                    <a:lnTo>
                      <a:pt x="638" y="154"/>
                    </a:lnTo>
                    <a:lnTo>
                      <a:pt x="632" y="158"/>
                    </a:lnTo>
                    <a:lnTo>
                      <a:pt x="626" y="162"/>
                    </a:lnTo>
                    <a:lnTo>
                      <a:pt x="628" y="158"/>
                    </a:lnTo>
                    <a:lnTo>
                      <a:pt x="630" y="152"/>
                    </a:lnTo>
                    <a:lnTo>
                      <a:pt x="634" y="148"/>
                    </a:lnTo>
                    <a:lnTo>
                      <a:pt x="618" y="150"/>
                    </a:lnTo>
                    <a:lnTo>
                      <a:pt x="604" y="160"/>
                    </a:lnTo>
                    <a:lnTo>
                      <a:pt x="588" y="174"/>
                    </a:lnTo>
                    <a:lnTo>
                      <a:pt x="572" y="186"/>
                    </a:lnTo>
                    <a:lnTo>
                      <a:pt x="558" y="188"/>
                    </a:lnTo>
                    <a:lnTo>
                      <a:pt x="558" y="182"/>
                    </a:lnTo>
                    <a:lnTo>
                      <a:pt x="560" y="174"/>
                    </a:lnTo>
                    <a:lnTo>
                      <a:pt x="566" y="168"/>
                    </a:lnTo>
                    <a:lnTo>
                      <a:pt x="562" y="162"/>
                    </a:lnTo>
                    <a:lnTo>
                      <a:pt x="558" y="160"/>
                    </a:lnTo>
                    <a:lnTo>
                      <a:pt x="552" y="158"/>
                    </a:lnTo>
                    <a:lnTo>
                      <a:pt x="546" y="158"/>
                    </a:lnTo>
                    <a:lnTo>
                      <a:pt x="544" y="164"/>
                    </a:lnTo>
                    <a:lnTo>
                      <a:pt x="542" y="170"/>
                    </a:lnTo>
                    <a:lnTo>
                      <a:pt x="542" y="174"/>
                    </a:lnTo>
                    <a:lnTo>
                      <a:pt x="540" y="180"/>
                    </a:lnTo>
                    <a:lnTo>
                      <a:pt x="538" y="184"/>
                    </a:lnTo>
                    <a:lnTo>
                      <a:pt x="534" y="188"/>
                    </a:lnTo>
                    <a:lnTo>
                      <a:pt x="536" y="192"/>
                    </a:lnTo>
                    <a:lnTo>
                      <a:pt x="536" y="196"/>
                    </a:lnTo>
                    <a:lnTo>
                      <a:pt x="534" y="198"/>
                    </a:lnTo>
                    <a:lnTo>
                      <a:pt x="530" y="200"/>
                    </a:lnTo>
                    <a:lnTo>
                      <a:pt x="526" y="200"/>
                    </a:lnTo>
                    <a:lnTo>
                      <a:pt x="522" y="200"/>
                    </a:lnTo>
                    <a:lnTo>
                      <a:pt x="518" y="198"/>
                    </a:lnTo>
                    <a:lnTo>
                      <a:pt x="514" y="196"/>
                    </a:lnTo>
                    <a:lnTo>
                      <a:pt x="518" y="204"/>
                    </a:lnTo>
                    <a:lnTo>
                      <a:pt x="518" y="212"/>
                    </a:lnTo>
                    <a:lnTo>
                      <a:pt x="518" y="220"/>
                    </a:lnTo>
                    <a:lnTo>
                      <a:pt x="512" y="222"/>
                    </a:lnTo>
                    <a:lnTo>
                      <a:pt x="506" y="222"/>
                    </a:lnTo>
                    <a:lnTo>
                      <a:pt x="502" y="220"/>
                    </a:lnTo>
                    <a:lnTo>
                      <a:pt x="500" y="218"/>
                    </a:lnTo>
                    <a:lnTo>
                      <a:pt x="500" y="214"/>
                    </a:lnTo>
                    <a:lnTo>
                      <a:pt x="498" y="210"/>
                    </a:lnTo>
                    <a:lnTo>
                      <a:pt x="498" y="206"/>
                    </a:lnTo>
                    <a:lnTo>
                      <a:pt x="496" y="202"/>
                    </a:lnTo>
                    <a:lnTo>
                      <a:pt x="494" y="196"/>
                    </a:lnTo>
                    <a:lnTo>
                      <a:pt x="486" y="204"/>
                    </a:lnTo>
                    <a:lnTo>
                      <a:pt x="476" y="212"/>
                    </a:lnTo>
                    <a:lnTo>
                      <a:pt x="466" y="218"/>
                    </a:lnTo>
                    <a:lnTo>
                      <a:pt x="466" y="206"/>
                    </a:lnTo>
                    <a:lnTo>
                      <a:pt x="462" y="196"/>
                    </a:lnTo>
                    <a:lnTo>
                      <a:pt x="456" y="188"/>
                    </a:lnTo>
                    <a:lnTo>
                      <a:pt x="450" y="180"/>
                    </a:lnTo>
                    <a:lnTo>
                      <a:pt x="444" y="170"/>
                    </a:lnTo>
                    <a:lnTo>
                      <a:pt x="466" y="170"/>
                    </a:lnTo>
                    <a:lnTo>
                      <a:pt x="488" y="174"/>
                    </a:lnTo>
                    <a:lnTo>
                      <a:pt x="510" y="176"/>
                    </a:lnTo>
                    <a:lnTo>
                      <a:pt x="494" y="150"/>
                    </a:lnTo>
                    <a:lnTo>
                      <a:pt x="474" y="134"/>
                    </a:lnTo>
                    <a:lnTo>
                      <a:pt x="448" y="128"/>
                    </a:lnTo>
                    <a:lnTo>
                      <a:pt x="420" y="130"/>
                    </a:lnTo>
                    <a:lnTo>
                      <a:pt x="422" y="126"/>
                    </a:lnTo>
                    <a:lnTo>
                      <a:pt x="424" y="122"/>
                    </a:lnTo>
                    <a:lnTo>
                      <a:pt x="426" y="118"/>
                    </a:lnTo>
                    <a:lnTo>
                      <a:pt x="428" y="114"/>
                    </a:lnTo>
                    <a:lnTo>
                      <a:pt x="418" y="106"/>
                    </a:lnTo>
                    <a:lnTo>
                      <a:pt x="408" y="106"/>
                    </a:lnTo>
                    <a:lnTo>
                      <a:pt x="398" y="112"/>
                    </a:lnTo>
                    <a:lnTo>
                      <a:pt x="388" y="118"/>
                    </a:lnTo>
                    <a:lnTo>
                      <a:pt x="378" y="120"/>
                    </a:lnTo>
                    <a:lnTo>
                      <a:pt x="366" y="120"/>
                    </a:lnTo>
                    <a:lnTo>
                      <a:pt x="360" y="116"/>
                    </a:lnTo>
                    <a:lnTo>
                      <a:pt x="356" y="112"/>
                    </a:lnTo>
                    <a:lnTo>
                      <a:pt x="350" y="110"/>
                    </a:lnTo>
                    <a:lnTo>
                      <a:pt x="338" y="114"/>
                    </a:lnTo>
                    <a:lnTo>
                      <a:pt x="332" y="118"/>
                    </a:lnTo>
                    <a:lnTo>
                      <a:pt x="326" y="122"/>
                    </a:lnTo>
                    <a:lnTo>
                      <a:pt x="320" y="128"/>
                    </a:lnTo>
                    <a:lnTo>
                      <a:pt x="316" y="134"/>
                    </a:lnTo>
                    <a:lnTo>
                      <a:pt x="314" y="140"/>
                    </a:lnTo>
                    <a:lnTo>
                      <a:pt x="312" y="146"/>
                    </a:lnTo>
                    <a:lnTo>
                      <a:pt x="312" y="150"/>
                    </a:lnTo>
                    <a:lnTo>
                      <a:pt x="312" y="156"/>
                    </a:lnTo>
                    <a:lnTo>
                      <a:pt x="312" y="160"/>
                    </a:lnTo>
                    <a:lnTo>
                      <a:pt x="308" y="166"/>
                    </a:lnTo>
                    <a:lnTo>
                      <a:pt x="302" y="168"/>
                    </a:lnTo>
                    <a:lnTo>
                      <a:pt x="298" y="172"/>
                    </a:lnTo>
                    <a:lnTo>
                      <a:pt x="292" y="174"/>
                    </a:lnTo>
                    <a:lnTo>
                      <a:pt x="288" y="176"/>
                    </a:lnTo>
                    <a:lnTo>
                      <a:pt x="282" y="180"/>
                    </a:lnTo>
                    <a:lnTo>
                      <a:pt x="278" y="184"/>
                    </a:lnTo>
                    <a:lnTo>
                      <a:pt x="274" y="190"/>
                    </a:lnTo>
                    <a:lnTo>
                      <a:pt x="272" y="194"/>
                    </a:lnTo>
                    <a:lnTo>
                      <a:pt x="272" y="200"/>
                    </a:lnTo>
                    <a:lnTo>
                      <a:pt x="272" y="210"/>
                    </a:lnTo>
                    <a:lnTo>
                      <a:pt x="260" y="214"/>
                    </a:lnTo>
                    <a:lnTo>
                      <a:pt x="250" y="220"/>
                    </a:lnTo>
                    <a:lnTo>
                      <a:pt x="242" y="228"/>
                    </a:lnTo>
                    <a:lnTo>
                      <a:pt x="232" y="234"/>
                    </a:lnTo>
                    <a:lnTo>
                      <a:pt x="220" y="234"/>
                    </a:lnTo>
                    <a:lnTo>
                      <a:pt x="220" y="240"/>
                    </a:lnTo>
                    <a:lnTo>
                      <a:pt x="220" y="246"/>
                    </a:lnTo>
                    <a:lnTo>
                      <a:pt x="222" y="252"/>
                    </a:lnTo>
                    <a:lnTo>
                      <a:pt x="220" y="260"/>
                    </a:lnTo>
                    <a:lnTo>
                      <a:pt x="220" y="264"/>
                    </a:lnTo>
                    <a:lnTo>
                      <a:pt x="216" y="268"/>
                    </a:lnTo>
                    <a:lnTo>
                      <a:pt x="212" y="272"/>
                    </a:lnTo>
                    <a:lnTo>
                      <a:pt x="208" y="276"/>
                    </a:lnTo>
                    <a:lnTo>
                      <a:pt x="204" y="278"/>
                    </a:lnTo>
                    <a:lnTo>
                      <a:pt x="200" y="282"/>
                    </a:lnTo>
                    <a:lnTo>
                      <a:pt x="198" y="288"/>
                    </a:lnTo>
                    <a:lnTo>
                      <a:pt x="198" y="292"/>
                    </a:lnTo>
                    <a:lnTo>
                      <a:pt x="200" y="296"/>
                    </a:lnTo>
                    <a:lnTo>
                      <a:pt x="202" y="300"/>
                    </a:lnTo>
                    <a:lnTo>
                      <a:pt x="206" y="302"/>
                    </a:lnTo>
                    <a:lnTo>
                      <a:pt x="210" y="304"/>
                    </a:lnTo>
                    <a:lnTo>
                      <a:pt x="214" y="306"/>
                    </a:lnTo>
                    <a:lnTo>
                      <a:pt x="218" y="308"/>
                    </a:lnTo>
                    <a:lnTo>
                      <a:pt x="220" y="310"/>
                    </a:lnTo>
                    <a:lnTo>
                      <a:pt x="220" y="314"/>
                    </a:lnTo>
                    <a:lnTo>
                      <a:pt x="220" y="318"/>
                    </a:lnTo>
                    <a:lnTo>
                      <a:pt x="240" y="302"/>
                    </a:lnTo>
                    <a:lnTo>
                      <a:pt x="262" y="290"/>
                    </a:lnTo>
                    <a:lnTo>
                      <a:pt x="286" y="286"/>
                    </a:lnTo>
                    <a:lnTo>
                      <a:pt x="286" y="298"/>
                    </a:lnTo>
                    <a:lnTo>
                      <a:pt x="282" y="306"/>
                    </a:lnTo>
                    <a:lnTo>
                      <a:pt x="272" y="310"/>
                    </a:lnTo>
                    <a:lnTo>
                      <a:pt x="262" y="310"/>
                    </a:lnTo>
                    <a:lnTo>
                      <a:pt x="252" y="306"/>
                    </a:lnTo>
                    <a:lnTo>
                      <a:pt x="252" y="316"/>
                    </a:lnTo>
                    <a:lnTo>
                      <a:pt x="258" y="324"/>
                    </a:lnTo>
                    <a:lnTo>
                      <a:pt x="266" y="328"/>
                    </a:lnTo>
                    <a:lnTo>
                      <a:pt x="272" y="334"/>
                    </a:lnTo>
                    <a:lnTo>
                      <a:pt x="274" y="344"/>
                    </a:lnTo>
                    <a:lnTo>
                      <a:pt x="286" y="344"/>
                    </a:lnTo>
                    <a:lnTo>
                      <a:pt x="296" y="340"/>
                    </a:lnTo>
                    <a:lnTo>
                      <a:pt x="302" y="332"/>
                    </a:lnTo>
                    <a:lnTo>
                      <a:pt x="304" y="324"/>
                    </a:lnTo>
                    <a:lnTo>
                      <a:pt x="300" y="316"/>
                    </a:lnTo>
                    <a:lnTo>
                      <a:pt x="290" y="310"/>
                    </a:lnTo>
                    <a:lnTo>
                      <a:pt x="298" y="306"/>
                    </a:lnTo>
                    <a:lnTo>
                      <a:pt x="308" y="304"/>
                    </a:lnTo>
                    <a:lnTo>
                      <a:pt x="318" y="300"/>
                    </a:lnTo>
                    <a:lnTo>
                      <a:pt x="328" y="298"/>
                    </a:lnTo>
                    <a:lnTo>
                      <a:pt x="334" y="290"/>
                    </a:lnTo>
                    <a:lnTo>
                      <a:pt x="334" y="278"/>
                    </a:lnTo>
                    <a:lnTo>
                      <a:pt x="316" y="276"/>
                    </a:lnTo>
                    <a:lnTo>
                      <a:pt x="308" y="272"/>
                    </a:lnTo>
                    <a:lnTo>
                      <a:pt x="306" y="264"/>
                    </a:lnTo>
                    <a:lnTo>
                      <a:pt x="310" y="254"/>
                    </a:lnTo>
                    <a:lnTo>
                      <a:pt x="314" y="242"/>
                    </a:lnTo>
                    <a:lnTo>
                      <a:pt x="320" y="228"/>
                    </a:lnTo>
                    <a:lnTo>
                      <a:pt x="314" y="226"/>
                    </a:lnTo>
                    <a:lnTo>
                      <a:pt x="310" y="224"/>
                    </a:lnTo>
                    <a:lnTo>
                      <a:pt x="304" y="224"/>
                    </a:lnTo>
                    <a:lnTo>
                      <a:pt x="316" y="222"/>
                    </a:lnTo>
                    <a:lnTo>
                      <a:pt x="326" y="220"/>
                    </a:lnTo>
                    <a:lnTo>
                      <a:pt x="336" y="222"/>
                    </a:lnTo>
                    <a:lnTo>
                      <a:pt x="344" y="220"/>
                    </a:lnTo>
                    <a:lnTo>
                      <a:pt x="352" y="216"/>
                    </a:lnTo>
                    <a:lnTo>
                      <a:pt x="356" y="208"/>
                    </a:lnTo>
                    <a:lnTo>
                      <a:pt x="356" y="194"/>
                    </a:lnTo>
                    <a:lnTo>
                      <a:pt x="362" y="194"/>
                    </a:lnTo>
                    <a:lnTo>
                      <a:pt x="368" y="194"/>
                    </a:lnTo>
                    <a:lnTo>
                      <a:pt x="374" y="194"/>
                    </a:lnTo>
                    <a:lnTo>
                      <a:pt x="378" y="194"/>
                    </a:lnTo>
                    <a:lnTo>
                      <a:pt x="380" y="194"/>
                    </a:lnTo>
                    <a:lnTo>
                      <a:pt x="382" y="196"/>
                    </a:lnTo>
                    <a:lnTo>
                      <a:pt x="384" y="200"/>
                    </a:lnTo>
                    <a:lnTo>
                      <a:pt x="384" y="206"/>
                    </a:lnTo>
                    <a:lnTo>
                      <a:pt x="382" y="210"/>
                    </a:lnTo>
                    <a:lnTo>
                      <a:pt x="378" y="214"/>
                    </a:lnTo>
                    <a:lnTo>
                      <a:pt x="376" y="218"/>
                    </a:lnTo>
                    <a:lnTo>
                      <a:pt x="372" y="222"/>
                    </a:lnTo>
                    <a:lnTo>
                      <a:pt x="368" y="228"/>
                    </a:lnTo>
                    <a:lnTo>
                      <a:pt x="366" y="230"/>
                    </a:lnTo>
                    <a:lnTo>
                      <a:pt x="364" y="232"/>
                    </a:lnTo>
                    <a:lnTo>
                      <a:pt x="362" y="234"/>
                    </a:lnTo>
                    <a:lnTo>
                      <a:pt x="360" y="238"/>
                    </a:lnTo>
                    <a:lnTo>
                      <a:pt x="358" y="240"/>
                    </a:lnTo>
                    <a:lnTo>
                      <a:pt x="356" y="242"/>
                    </a:lnTo>
                    <a:lnTo>
                      <a:pt x="356" y="244"/>
                    </a:lnTo>
                    <a:lnTo>
                      <a:pt x="356" y="262"/>
                    </a:lnTo>
                    <a:lnTo>
                      <a:pt x="362" y="274"/>
                    </a:lnTo>
                    <a:lnTo>
                      <a:pt x="374" y="280"/>
                    </a:lnTo>
                    <a:lnTo>
                      <a:pt x="388" y="276"/>
                    </a:lnTo>
                    <a:lnTo>
                      <a:pt x="404" y="266"/>
                    </a:lnTo>
                    <a:lnTo>
                      <a:pt x="408" y="270"/>
                    </a:lnTo>
                    <a:lnTo>
                      <a:pt x="414" y="274"/>
                    </a:lnTo>
                    <a:lnTo>
                      <a:pt x="420" y="276"/>
                    </a:lnTo>
                    <a:lnTo>
                      <a:pt x="424" y="278"/>
                    </a:lnTo>
                    <a:lnTo>
                      <a:pt x="432" y="278"/>
                    </a:lnTo>
                    <a:lnTo>
                      <a:pt x="432" y="274"/>
                    </a:lnTo>
                    <a:lnTo>
                      <a:pt x="430" y="270"/>
                    </a:lnTo>
                    <a:lnTo>
                      <a:pt x="428" y="266"/>
                    </a:lnTo>
                    <a:lnTo>
                      <a:pt x="426" y="262"/>
                    </a:lnTo>
                    <a:lnTo>
                      <a:pt x="424" y="258"/>
                    </a:lnTo>
                    <a:lnTo>
                      <a:pt x="424" y="254"/>
                    </a:lnTo>
                    <a:lnTo>
                      <a:pt x="426" y="250"/>
                    </a:lnTo>
                    <a:lnTo>
                      <a:pt x="428" y="246"/>
                    </a:lnTo>
                    <a:lnTo>
                      <a:pt x="434" y="246"/>
                    </a:lnTo>
                    <a:lnTo>
                      <a:pt x="438" y="246"/>
                    </a:lnTo>
                    <a:lnTo>
                      <a:pt x="444" y="250"/>
                    </a:lnTo>
                    <a:lnTo>
                      <a:pt x="448" y="254"/>
                    </a:lnTo>
                    <a:lnTo>
                      <a:pt x="450" y="260"/>
                    </a:lnTo>
                    <a:lnTo>
                      <a:pt x="452" y="264"/>
                    </a:lnTo>
                    <a:lnTo>
                      <a:pt x="452" y="268"/>
                    </a:lnTo>
                    <a:lnTo>
                      <a:pt x="448" y="280"/>
                    </a:lnTo>
                    <a:lnTo>
                      <a:pt x="438" y="286"/>
                    </a:lnTo>
                    <a:lnTo>
                      <a:pt x="424" y="290"/>
                    </a:lnTo>
                    <a:lnTo>
                      <a:pt x="408" y="292"/>
                    </a:lnTo>
                    <a:lnTo>
                      <a:pt x="396" y="294"/>
                    </a:lnTo>
                    <a:lnTo>
                      <a:pt x="396" y="298"/>
                    </a:lnTo>
                    <a:lnTo>
                      <a:pt x="398" y="302"/>
                    </a:lnTo>
                    <a:lnTo>
                      <a:pt x="388" y="304"/>
                    </a:lnTo>
                    <a:lnTo>
                      <a:pt x="376" y="306"/>
                    </a:lnTo>
                    <a:lnTo>
                      <a:pt x="366" y="306"/>
                    </a:lnTo>
                    <a:lnTo>
                      <a:pt x="366" y="308"/>
                    </a:lnTo>
                    <a:lnTo>
                      <a:pt x="364" y="312"/>
                    </a:lnTo>
                    <a:lnTo>
                      <a:pt x="364" y="314"/>
                    </a:lnTo>
                    <a:lnTo>
                      <a:pt x="370" y="314"/>
                    </a:lnTo>
                    <a:lnTo>
                      <a:pt x="374" y="314"/>
                    </a:lnTo>
                    <a:lnTo>
                      <a:pt x="370" y="318"/>
                    </a:lnTo>
                    <a:lnTo>
                      <a:pt x="366" y="320"/>
                    </a:lnTo>
                    <a:lnTo>
                      <a:pt x="360" y="322"/>
                    </a:lnTo>
                    <a:lnTo>
                      <a:pt x="354" y="322"/>
                    </a:lnTo>
                    <a:lnTo>
                      <a:pt x="350" y="324"/>
                    </a:lnTo>
                    <a:lnTo>
                      <a:pt x="346" y="328"/>
                    </a:lnTo>
                    <a:lnTo>
                      <a:pt x="340" y="338"/>
                    </a:lnTo>
                    <a:lnTo>
                      <a:pt x="340" y="354"/>
                    </a:lnTo>
                    <a:lnTo>
                      <a:pt x="340" y="366"/>
                    </a:lnTo>
                    <a:lnTo>
                      <a:pt x="316" y="372"/>
                    </a:lnTo>
                    <a:lnTo>
                      <a:pt x="290" y="372"/>
                    </a:lnTo>
                    <a:lnTo>
                      <a:pt x="264" y="368"/>
                    </a:lnTo>
                    <a:lnTo>
                      <a:pt x="258" y="366"/>
                    </a:lnTo>
                    <a:lnTo>
                      <a:pt x="252" y="366"/>
                    </a:lnTo>
                    <a:lnTo>
                      <a:pt x="250" y="366"/>
                    </a:lnTo>
                    <a:lnTo>
                      <a:pt x="248" y="366"/>
                    </a:lnTo>
                    <a:lnTo>
                      <a:pt x="248" y="368"/>
                    </a:lnTo>
                    <a:lnTo>
                      <a:pt x="246" y="368"/>
                    </a:lnTo>
                    <a:lnTo>
                      <a:pt x="246" y="370"/>
                    </a:lnTo>
                    <a:lnTo>
                      <a:pt x="244" y="372"/>
                    </a:lnTo>
                    <a:lnTo>
                      <a:pt x="242" y="374"/>
                    </a:lnTo>
                    <a:lnTo>
                      <a:pt x="238" y="378"/>
                    </a:lnTo>
                    <a:lnTo>
                      <a:pt x="220" y="388"/>
                    </a:lnTo>
                    <a:lnTo>
                      <a:pt x="200" y="392"/>
                    </a:lnTo>
                    <a:lnTo>
                      <a:pt x="200" y="398"/>
                    </a:lnTo>
                    <a:lnTo>
                      <a:pt x="198" y="400"/>
                    </a:lnTo>
                    <a:lnTo>
                      <a:pt x="196" y="402"/>
                    </a:lnTo>
                    <a:lnTo>
                      <a:pt x="192" y="404"/>
                    </a:lnTo>
                    <a:lnTo>
                      <a:pt x="190" y="406"/>
                    </a:lnTo>
                    <a:lnTo>
                      <a:pt x="186" y="408"/>
                    </a:lnTo>
                    <a:lnTo>
                      <a:pt x="184" y="410"/>
                    </a:lnTo>
                    <a:lnTo>
                      <a:pt x="178" y="412"/>
                    </a:lnTo>
                    <a:lnTo>
                      <a:pt x="172" y="414"/>
                    </a:lnTo>
                    <a:lnTo>
                      <a:pt x="166" y="414"/>
                    </a:lnTo>
                    <a:lnTo>
                      <a:pt x="166" y="418"/>
                    </a:lnTo>
                    <a:lnTo>
                      <a:pt x="166" y="424"/>
                    </a:lnTo>
                    <a:lnTo>
                      <a:pt x="164" y="428"/>
                    </a:lnTo>
                    <a:lnTo>
                      <a:pt x="156" y="434"/>
                    </a:lnTo>
                    <a:lnTo>
                      <a:pt x="144" y="440"/>
                    </a:lnTo>
                    <a:lnTo>
                      <a:pt x="130" y="444"/>
                    </a:lnTo>
                    <a:lnTo>
                      <a:pt x="120" y="450"/>
                    </a:lnTo>
                    <a:lnTo>
                      <a:pt x="134" y="458"/>
                    </a:lnTo>
                    <a:lnTo>
                      <a:pt x="146" y="468"/>
                    </a:lnTo>
                    <a:lnTo>
                      <a:pt x="154" y="480"/>
                    </a:lnTo>
                    <a:lnTo>
                      <a:pt x="156" y="492"/>
                    </a:lnTo>
                    <a:lnTo>
                      <a:pt x="152" y="506"/>
                    </a:lnTo>
                    <a:lnTo>
                      <a:pt x="138" y="516"/>
                    </a:lnTo>
                    <a:lnTo>
                      <a:pt x="126" y="520"/>
                    </a:lnTo>
                    <a:lnTo>
                      <a:pt x="114" y="516"/>
                    </a:lnTo>
                    <a:lnTo>
                      <a:pt x="102" y="512"/>
                    </a:lnTo>
                    <a:lnTo>
                      <a:pt x="92" y="508"/>
                    </a:lnTo>
                    <a:lnTo>
                      <a:pt x="82" y="506"/>
                    </a:lnTo>
                    <a:lnTo>
                      <a:pt x="76" y="512"/>
                    </a:lnTo>
                    <a:lnTo>
                      <a:pt x="74" y="516"/>
                    </a:lnTo>
                    <a:lnTo>
                      <a:pt x="74" y="522"/>
                    </a:lnTo>
                    <a:lnTo>
                      <a:pt x="76" y="526"/>
                    </a:lnTo>
                    <a:lnTo>
                      <a:pt x="78" y="530"/>
                    </a:lnTo>
                    <a:lnTo>
                      <a:pt x="82" y="534"/>
                    </a:lnTo>
                    <a:lnTo>
                      <a:pt x="82" y="538"/>
                    </a:lnTo>
                    <a:lnTo>
                      <a:pt x="82" y="544"/>
                    </a:lnTo>
                    <a:lnTo>
                      <a:pt x="80" y="550"/>
                    </a:lnTo>
                    <a:lnTo>
                      <a:pt x="78" y="554"/>
                    </a:lnTo>
                    <a:lnTo>
                      <a:pt x="76" y="560"/>
                    </a:lnTo>
                    <a:lnTo>
                      <a:pt x="76" y="564"/>
                    </a:lnTo>
                    <a:lnTo>
                      <a:pt x="76" y="580"/>
                    </a:lnTo>
                    <a:lnTo>
                      <a:pt x="82" y="588"/>
                    </a:lnTo>
                    <a:lnTo>
                      <a:pt x="90" y="590"/>
                    </a:lnTo>
                    <a:lnTo>
                      <a:pt x="100" y="588"/>
                    </a:lnTo>
                    <a:lnTo>
                      <a:pt x="112" y="582"/>
                    </a:lnTo>
                    <a:lnTo>
                      <a:pt x="124" y="574"/>
                    </a:lnTo>
                    <a:lnTo>
                      <a:pt x="134" y="566"/>
                    </a:lnTo>
                    <a:lnTo>
                      <a:pt x="144" y="556"/>
                    </a:lnTo>
                    <a:lnTo>
                      <a:pt x="150" y="550"/>
                    </a:lnTo>
                    <a:lnTo>
                      <a:pt x="160" y="536"/>
                    </a:lnTo>
                    <a:lnTo>
                      <a:pt x="168" y="518"/>
                    </a:lnTo>
                    <a:lnTo>
                      <a:pt x="176" y="508"/>
                    </a:lnTo>
                    <a:lnTo>
                      <a:pt x="188" y="502"/>
                    </a:lnTo>
                    <a:lnTo>
                      <a:pt x="200" y="502"/>
                    </a:lnTo>
                    <a:lnTo>
                      <a:pt x="212" y="500"/>
                    </a:lnTo>
                    <a:lnTo>
                      <a:pt x="222" y="490"/>
                    </a:lnTo>
                    <a:lnTo>
                      <a:pt x="226" y="494"/>
                    </a:lnTo>
                    <a:lnTo>
                      <a:pt x="230" y="498"/>
                    </a:lnTo>
                    <a:lnTo>
                      <a:pt x="234" y="500"/>
                    </a:lnTo>
                    <a:lnTo>
                      <a:pt x="240" y="500"/>
                    </a:lnTo>
                    <a:lnTo>
                      <a:pt x="244" y="502"/>
                    </a:lnTo>
                    <a:lnTo>
                      <a:pt x="248" y="506"/>
                    </a:lnTo>
                    <a:lnTo>
                      <a:pt x="252" y="512"/>
                    </a:lnTo>
                    <a:lnTo>
                      <a:pt x="256" y="516"/>
                    </a:lnTo>
                    <a:lnTo>
                      <a:pt x="258" y="522"/>
                    </a:lnTo>
                    <a:lnTo>
                      <a:pt x="262" y="528"/>
                    </a:lnTo>
                    <a:lnTo>
                      <a:pt x="266" y="530"/>
                    </a:lnTo>
                    <a:lnTo>
                      <a:pt x="270" y="534"/>
                    </a:lnTo>
                    <a:lnTo>
                      <a:pt x="274" y="536"/>
                    </a:lnTo>
                    <a:lnTo>
                      <a:pt x="278" y="538"/>
                    </a:lnTo>
                    <a:lnTo>
                      <a:pt x="282" y="542"/>
                    </a:lnTo>
                    <a:lnTo>
                      <a:pt x="286" y="548"/>
                    </a:lnTo>
                    <a:lnTo>
                      <a:pt x="288" y="554"/>
                    </a:lnTo>
                    <a:lnTo>
                      <a:pt x="290" y="562"/>
                    </a:lnTo>
                    <a:lnTo>
                      <a:pt x="290" y="572"/>
                    </a:lnTo>
                    <a:lnTo>
                      <a:pt x="272" y="576"/>
                    </a:lnTo>
                    <a:lnTo>
                      <a:pt x="254" y="580"/>
                    </a:lnTo>
                    <a:lnTo>
                      <a:pt x="268" y="588"/>
                    </a:lnTo>
                    <a:lnTo>
                      <a:pt x="282" y="594"/>
                    </a:lnTo>
                    <a:lnTo>
                      <a:pt x="298" y="598"/>
                    </a:lnTo>
                    <a:lnTo>
                      <a:pt x="310" y="596"/>
                    </a:lnTo>
                    <a:lnTo>
                      <a:pt x="314" y="590"/>
                    </a:lnTo>
                    <a:lnTo>
                      <a:pt x="314" y="582"/>
                    </a:lnTo>
                    <a:lnTo>
                      <a:pt x="308" y="572"/>
                    </a:lnTo>
                    <a:lnTo>
                      <a:pt x="304" y="564"/>
                    </a:lnTo>
                    <a:lnTo>
                      <a:pt x="300" y="554"/>
                    </a:lnTo>
                    <a:lnTo>
                      <a:pt x="306" y="552"/>
                    </a:lnTo>
                    <a:lnTo>
                      <a:pt x="312" y="550"/>
                    </a:lnTo>
                    <a:lnTo>
                      <a:pt x="320" y="548"/>
                    </a:lnTo>
                    <a:lnTo>
                      <a:pt x="304" y="538"/>
                    </a:lnTo>
                    <a:lnTo>
                      <a:pt x="288" y="524"/>
                    </a:lnTo>
                    <a:lnTo>
                      <a:pt x="270" y="510"/>
                    </a:lnTo>
                    <a:lnTo>
                      <a:pt x="252" y="500"/>
                    </a:lnTo>
                    <a:lnTo>
                      <a:pt x="234" y="496"/>
                    </a:lnTo>
                    <a:lnTo>
                      <a:pt x="250" y="492"/>
                    </a:lnTo>
                    <a:lnTo>
                      <a:pt x="266" y="488"/>
                    </a:lnTo>
                    <a:lnTo>
                      <a:pt x="280" y="484"/>
                    </a:lnTo>
                    <a:lnTo>
                      <a:pt x="292" y="474"/>
                    </a:lnTo>
                    <a:lnTo>
                      <a:pt x="298" y="488"/>
                    </a:lnTo>
                    <a:lnTo>
                      <a:pt x="306" y="500"/>
                    </a:lnTo>
                    <a:lnTo>
                      <a:pt x="316" y="512"/>
                    </a:lnTo>
                    <a:lnTo>
                      <a:pt x="322" y="520"/>
                    </a:lnTo>
                    <a:lnTo>
                      <a:pt x="330" y="526"/>
                    </a:lnTo>
                    <a:lnTo>
                      <a:pt x="336" y="532"/>
                    </a:lnTo>
                    <a:lnTo>
                      <a:pt x="340" y="542"/>
                    </a:lnTo>
                    <a:lnTo>
                      <a:pt x="348" y="558"/>
                    </a:lnTo>
                    <a:lnTo>
                      <a:pt x="350" y="574"/>
                    </a:lnTo>
                    <a:lnTo>
                      <a:pt x="346" y="592"/>
                    </a:lnTo>
                    <a:lnTo>
                      <a:pt x="350" y="592"/>
                    </a:lnTo>
                    <a:lnTo>
                      <a:pt x="356" y="592"/>
                    </a:lnTo>
                    <a:lnTo>
                      <a:pt x="362" y="592"/>
                    </a:lnTo>
                    <a:lnTo>
                      <a:pt x="368" y="592"/>
                    </a:lnTo>
                    <a:lnTo>
                      <a:pt x="372" y="590"/>
                    </a:lnTo>
                    <a:lnTo>
                      <a:pt x="378" y="586"/>
                    </a:lnTo>
                    <a:lnTo>
                      <a:pt x="380" y="584"/>
                    </a:lnTo>
                    <a:lnTo>
                      <a:pt x="380" y="580"/>
                    </a:lnTo>
                    <a:lnTo>
                      <a:pt x="378" y="578"/>
                    </a:lnTo>
                    <a:lnTo>
                      <a:pt x="376" y="576"/>
                    </a:lnTo>
                    <a:lnTo>
                      <a:pt x="374" y="572"/>
                    </a:lnTo>
                    <a:lnTo>
                      <a:pt x="372" y="568"/>
                    </a:lnTo>
                    <a:lnTo>
                      <a:pt x="370" y="566"/>
                    </a:lnTo>
                    <a:lnTo>
                      <a:pt x="368" y="562"/>
                    </a:lnTo>
                    <a:lnTo>
                      <a:pt x="364" y="560"/>
                    </a:lnTo>
                    <a:lnTo>
                      <a:pt x="362" y="556"/>
                    </a:lnTo>
                    <a:lnTo>
                      <a:pt x="360" y="552"/>
                    </a:lnTo>
                    <a:lnTo>
                      <a:pt x="360" y="548"/>
                    </a:lnTo>
                    <a:lnTo>
                      <a:pt x="362" y="544"/>
                    </a:lnTo>
                    <a:lnTo>
                      <a:pt x="366" y="540"/>
                    </a:lnTo>
                    <a:lnTo>
                      <a:pt x="370" y="538"/>
                    </a:lnTo>
                    <a:lnTo>
                      <a:pt x="376" y="536"/>
                    </a:lnTo>
                    <a:lnTo>
                      <a:pt x="382" y="538"/>
                    </a:lnTo>
                    <a:lnTo>
                      <a:pt x="388" y="540"/>
                    </a:lnTo>
                    <a:lnTo>
                      <a:pt x="398" y="548"/>
                    </a:lnTo>
                    <a:lnTo>
                      <a:pt x="400" y="560"/>
                    </a:lnTo>
                    <a:lnTo>
                      <a:pt x="400" y="574"/>
                    </a:lnTo>
                    <a:lnTo>
                      <a:pt x="402" y="586"/>
                    </a:lnTo>
                    <a:lnTo>
                      <a:pt x="404" y="596"/>
                    </a:lnTo>
                    <a:lnTo>
                      <a:pt x="414" y="604"/>
                    </a:lnTo>
                    <a:lnTo>
                      <a:pt x="426" y="606"/>
                    </a:lnTo>
                    <a:lnTo>
                      <a:pt x="438" y="604"/>
                    </a:lnTo>
                    <a:lnTo>
                      <a:pt x="448" y="600"/>
                    </a:lnTo>
                    <a:lnTo>
                      <a:pt x="458" y="602"/>
                    </a:lnTo>
                    <a:lnTo>
                      <a:pt x="466" y="610"/>
                    </a:lnTo>
                    <a:lnTo>
                      <a:pt x="470" y="608"/>
                    </a:lnTo>
                    <a:lnTo>
                      <a:pt x="474" y="606"/>
                    </a:lnTo>
                    <a:lnTo>
                      <a:pt x="478" y="604"/>
                    </a:lnTo>
                    <a:lnTo>
                      <a:pt x="484" y="620"/>
                    </a:lnTo>
                    <a:lnTo>
                      <a:pt x="478" y="638"/>
                    </a:lnTo>
                    <a:lnTo>
                      <a:pt x="468" y="652"/>
                    </a:lnTo>
                    <a:lnTo>
                      <a:pt x="452" y="664"/>
                    </a:lnTo>
                    <a:lnTo>
                      <a:pt x="438" y="672"/>
                    </a:lnTo>
                    <a:lnTo>
                      <a:pt x="420" y="674"/>
                    </a:lnTo>
                    <a:lnTo>
                      <a:pt x="404" y="672"/>
                    </a:lnTo>
                    <a:lnTo>
                      <a:pt x="390" y="666"/>
                    </a:lnTo>
                    <a:lnTo>
                      <a:pt x="376" y="660"/>
                    </a:lnTo>
                    <a:lnTo>
                      <a:pt x="362" y="654"/>
                    </a:lnTo>
                    <a:lnTo>
                      <a:pt x="346" y="654"/>
                    </a:lnTo>
                    <a:lnTo>
                      <a:pt x="342" y="664"/>
                    </a:lnTo>
                    <a:lnTo>
                      <a:pt x="332" y="668"/>
                    </a:lnTo>
                    <a:lnTo>
                      <a:pt x="320" y="666"/>
                    </a:lnTo>
                    <a:lnTo>
                      <a:pt x="306" y="662"/>
                    </a:lnTo>
                    <a:lnTo>
                      <a:pt x="290" y="656"/>
                    </a:lnTo>
                    <a:lnTo>
                      <a:pt x="276" y="648"/>
                    </a:lnTo>
                    <a:lnTo>
                      <a:pt x="264" y="644"/>
                    </a:lnTo>
                    <a:lnTo>
                      <a:pt x="254" y="642"/>
                    </a:lnTo>
                    <a:lnTo>
                      <a:pt x="250" y="622"/>
                    </a:lnTo>
                    <a:lnTo>
                      <a:pt x="252" y="604"/>
                    </a:lnTo>
                    <a:lnTo>
                      <a:pt x="254" y="608"/>
                    </a:lnTo>
                    <a:lnTo>
                      <a:pt x="254" y="602"/>
                    </a:lnTo>
                    <a:lnTo>
                      <a:pt x="254" y="598"/>
                    </a:lnTo>
                    <a:lnTo>
                      <a:pt x="254" y="592"/>
                    </a:lnTo>
                    <a:lnTo>
                      <a:pt x="236" y="590"/>
                    </a:lnTo>
                    <a:lnTo>
                      <a:pt x="214" y="590"/>
                    </a:lnTo>
                    <a:lnTo>
                      <a:pt x="194" y="590"/>
                    </a:lnTo>
                    <a:lnTo>
                      <a:pt x="174" y="592"/>
                    </a:lnTo>
                    <a:lnTo>
                      <a:pt x="162" y="594"/>
                    </a:lnTo>
                    <a:lnTo>
                      <a:pt x="156" y="596"/>
                    </a:lnTo>
                    <a:lnTo>
                      <a:pt x="148" y="602"/>
                    </a:lnTo>
                    <a:lnTo>
                      <a:pt x="140" y="606"/>
                    </a:lnTo>
                    <a:lnTo>
                      <a:pt x="126" y="608"/>
                    </a:lnTo>
                    <a:lnTo>
                      <a:pt x="114" y="604"/>
                    </a:lnTo>
                    <a:lnTo>
                      <a:pt x="104" y="606"/>
                    </a:lnTo>
                    <a:lnTo>
                      <a:pt x="102" y="608"/>
                    </a:lnTo>
                    <a:lnTo>
                      <a:pt x="98" y="612"/>
                    </a:lnTo>
                    <a:lnTo>
                      <a:pt x="96" y="618"/>
                    </a:lnTo>
                    <a:lnTo>
                      <a:pt x="92" y="624"/>
                    </a:lnTo>
                    <a:lnTo>
                      <a:pt x="90" y="628"/>
                    </a:lnTo>
                    <a:lnTo>
                      <a:pt x="88" y="632"/>
                    </a:lnTo>
                    <a:lnTo>
                      <a:pt x="84" y="638"/>
                    </a:lnTo>
                    <a:lnTo>
                      <a:pt x="78" y="642"/>
                    </a:lnTo>
                    <a:lnTo>
                      <a:pt x="74" y="646"/>
                    </a:lnTo>
                    <a:lnTo>
                      <a:pt x="72" y="652"/>
                    </a:lnTo>
                    <a:lnTo>
                      <a:pt x="68" y="658"/>
                    </a:lnTo>
                    <a:lnTo>
                      <a:pt x="58" y="676"/>
                    </a:lnTo>
                    <a:lnTo>
                      <a:pt x="46" y="690"/>
                    </a:lnTo>
                    <a:lnTo>
                      <a:pt x="32" y="708"/>
                    </a:lnTo>
                    <a:lnTo>
                      <a:pt x="20" y="726"/>
                    </a:lnTo>
                    <a:lnTo>
                      <a:pt x="8" y="746"/>
                    </a:lnTo>
                    <a:lnTo>
                      <a:pt x="2" y="766"/>
                    </a:lnTo>
                    <a:lnTo>
                      <a:pt x="2" y="790"/>
                    </a:lnTo>
                    <a:lnTo>
                      <a:pt x="4" y="812"/>
                    </a:lnTo>
                    <a:lnTo>
                      <a:pt x="4" y="832"/>
                    </a:lnTo>
                    <a:lnTo>
                      <a:pt x="2" y="848"/>
                    </a:lnTo>
                    <a:lnTo>
                      <a:pt x="0" y="864"/>
                    </a:lnTo>
                    <a:lnTo>
                      <a:pt x="4" y="880"/>
                    </a:lnTo>
                    <a:lnTo>
                      <a:pt x="16" y="898"/>
                    </a:lnTo>
                    <a:lnTo>
                      <a:pt x="30" y="920"/>
                    </a:lnTo>
                    <a:lnTo>
                      <a:pt x="48" y="942"/>
                    </a:lnTo>
                    <a:lnTo>
                      <a:pt x="64" y="960"/>
                    </a:lnTo>
                    <a:lnTo>
                      <a:pt x="80" y="972"/>
                    </a:lnTo>
                    <a:lnTo>
                      <a:pt x="96" y="978"/>
                    </a:lnTo>
                    <a:lnTo>
                      <a:pt x="112" y="982"/>
                    </a:lnTo>
                    <a:lnTo>
                      <a:pt x="126" y="978"/>
                    </a:lnTo>
                    <a:lnTo>
                      <a:pt x="130" y="976"/>
                    </a:lnTo>
                    <a:lnTo>
                      <a:pt x="132" y="972"/>
                    </a:lnTo>
                    <a:lnTo>
                      <a:pt x="134" y="968"/>
                    </a:lnTo>
                    <a:lnTo>
                      <a:pt x="138" y="962"/>
                    </a:lnTo>
                    <a:lnTo>
                      <a:pt x="140" y="960"/>
                    </a:lnTo>
                    <a:lnTo>
                      <a:pt x="146" y="958"/>
                    </a:lnTo>
                    <a:lnTo>
                      <a:pt x="150" y="958"/>
                    </a:lnTo>
                    <a:lnTo>
                      <a:pt x="156" y="958"/>
                    </a:lnTo>
                    <a:lnTo>
                      <a:pt x="162" y="958"/>
                    </a:lnTo>
                    <a:lnTo>
                      <a:pt x="174" y="952"/>
                    </a:lnTo>
                    <a:lnTo>
                      <a:pt x="186" y="944"/>
                    </a:lnTo>
                    <a:lnTo>
                      <a:pt x="198" y="942"/>
                    </a:lnTo>
                    <a:lnTo>
                      <a:pt x="210" y="948"/>
                    </a:lnTo>
                    <a:lnTo>
                      <a:pt x="218" y="962"/>
                    </a:lnTo>
                    <a:lnTo>
                      <a:pt x="220" y="976"/>
                    </a:lnTo>
                    <a:lnTo>
                      <a:pt x="230" y="972"/>
                    </a:lnTo>
                    <a:lnTo>
                      <a:pt x="240" y="968"/>
                    </a:lnTo>
                    <a:lnTo>
                      <a:pt x="250" y="960"/>
                    </a:lnTo>
                    <a:lnTo>
                      <a:pt x="250" y="980"/>
                    </a:lnTo>
                    <a:lnTo>
                      <a:pt x="250" y="998"/>
                    </a:lnTo>
                    <a:lnTo>
                      <a:pt x="246" y="1018"/>
                    </a:lnTo>
                    <a:lnTo>
                      <a:pt x="244" y="1032"/>
                    </a:lnTo>
                    <a:lnTo>
                      <a:pt x="248" y="1044"/>
                    </a:lnTo>
                    <a:lnTo>
                      <a:pt x="254" y="1056"/>
                    </a:lnTo>
                    <a:lnTo>
                      <a:pt x="264" y="1072"/>
                    </a:lnTo>
                    <a:lnTo>
                      <a:pt x="270" y="1086"/>
                    </a:lnTo>
                    <a:lnTo>
                      <a:pt x="272" y="1096"/>
                    </a:lnTo>
                    <a:lnTo>
                      <a:pt x="270" y="1108"/>
                    </a:lnTo>
                    <a:lnTo>
                      <a:pt x="268" y="1120"/>
                    </a:lnTo>
                    <a:lnTo>
                      <a:pt x="268" y="1134"/>
                    </a:lnTo>
                    <a:lnTo>
                      <a:pt x="270" y="1154"/>
                    </a:lnTo>
                    <a:lnTo>
                      <a:pt x="272" y="1174"/>
                    </a:lnTo>
                    <a:lnTo>
                      <a:pt x="270" y="1194"/>
                    </a:lnTo>
                    <a:lnTo>
                      <a:pt x="272" y="1222"/>
                    </a:lnTo>
                    <a:lnTo>
                      <a:pt x="280" y="1254"/>
                    </a:lnTo>
                    <a:lnTo>
                      <a:pt x="290" y="1284"/>
                    </a:lnTo>
                    <a:lnTo>
                      <a:pt x="300" y="1314"/>
                    </a:lnTo>
                    <a:lnTo>
                      <a:pt x="310" y="1346"/>
                    </a:lnTo>
                    <a:lnTo>
                      <a:pt x="318" y="1380"/>
                    </a:lnTo>
                    <a:lnTo>
                      <a:pt x="322" y="1416"/>
                    </a:lnTo>
                    <a:lnTo>
                      <a:pt x="346" y="1412"/>
                    </a:lnTo>
                    <a:lnTo>
                      <a:pt x="366" y="1404"/>
                    </a:lnTo>
                    <a:lnTo>
                      <a:pt x="382" y="1394"/>
                    </a:lnTo>
                    <a:lnTo>
                      <a:pt x="400" y="1382"/>
                    </a:lnTo>
                    <a:lnTo>
                      <a:pt x="418" y="1370"/>
                    </a:lnTo>
                    <a:lnTo>
                      <a:pt x="424" y="1366"/>
                    </a:lnTo>
                    <a:lnTo>
                      <a:pt x="430" y="1364"/>
                    </a:lnTo>
                    <a:lnTo>
                      <a:pt x="436" y="1360"/>
                    </a:lnTo>
                    <a:lnTo>
                      <a:pt x="440" y="1358"/>
                    </a:lnTo>
                    <a:lnTo>
                      <a:pt x="442" y="1354"/>
                    </a:lnTo>
                    <a:lnTo>
                      <a:pt x="446" y="1350"/>
                    </a:lnTo>
                    <a:lnTo>
                      <a:pt x="448" y="1342"/>
                    </a:lnTo>
                    <a:lnTo>
                      <a:pt x="448" y="1326"/>
                    </a:lnTo>
                    <a:lnTo>
                      <a:pt x="446" y="1310"/>
                    </a:lnTo>
                    <a:lnTo>
                      <a:pt x="446" y="1294"/>
                    </a:lnTo>
                    <a:lnTo>
                      <a:pt x="458" y="1292"/>
                    </a:lnTo>
                    <a:lnTo>
                      <a:pt x="466" y="1286"/>
                    </a:lnTo>
                    <a:lnTo>
                      <a:pt x="468" y="1276"/>
                    </a:lnTo>
                    <a:lnTo>
                      <a:pt x="468" y="1264"/>
                    </a:lnTo>
                    <a:lnTo>
                      <a:pt x="466" y="1252"/>
                    </a:lnTo>
                    <a:lnTo>
                      <a:pt x="466" y="1240"/>
                    </a:lnTo>
                    <a:lnTo>
                      <a:pt x="468" y="1224"/>
                    </a:lnTo>
                    <a:lnTo>
                      <a:pt x="476" y="1214"/>
                    </a:lnTo>
                    <a:lnTo>
                      <a:pt x="486" y="1208"/>
                    </a:lnTo>
                    <a:lnTo>
                      <a:pt x="496" y="1204"/>
                    </a:lnTo>
                    <a:lnTo>
                      <a:pt x="508" y="1200"/>
                    </a:lnTo>
                    <a:lnTo>
                      <a:pt x="518" y="1192"/>
                    </a:lnTo>
                    <a:lnTo>
                      <a:pt x="526" y="1180"/>
                    </a:lnTo>
                    <a:lnTo>
                      <a:pt x="530" y="1160"/>
                    </a:lnTo>
                    <a:lnTo>
                      <a:pt x="526" y="1140"/>
                    </a:lnTo>
                    <a:lnTo>
                      <a:pt x="518" y="1118"/>
                    </a:lnTo>
                    <a:lnTo>
                      <a:pt x="508" y="1096"/>
                    </a:lnTo>
                    <a:lnTo>
                      <a:pt x="504" y="1076"/>
                    </a:lnTo>
                    <a:lnTo>
                      <a:pt x="506" y="1056"/>
                    </a:lnTo>
                    <a:lnTo>
                      <a:pt x="516" y="1038"/>
                    </a:lnTo>
                    <a:lnTo>
                      <a:pt x="530" y="1020"/>
                    </a:lnTo>
                    <a:lnTo>
                      <a:pt x="548" y="1002"/>
                    </a:lnTo>
                    <a:lnTo>
                      <a:pt x="564" y="986"/>
                    </a:lnTo>
                    <a:lnTo>
                      <a:pt x="580" y="970"/>
                    </a:lnTo>
                    <a:lnTo>
                      <a:pt x="586" y="960"/>
                    </a:lnTo>
                    <a:lnTo>
                      <a:pt x="596" y="948"/>
                    </a:lnTo>
                    <a:lnTo>
                      <a:pt x="606" y="932"/>
                    </a:lnTo>
                    <a:lnTo>
                      <a:pt x="616" y="918"/>
                    </a:lnTo>
                    <a:lnTo>
                      <a:pt x="620" y="904"/>
                    </a:lnTo>
                    <a:lnTo>
                      <a:pt x="618" y="892"/>
                    </a:lnTo>
                    <a:lnTo>
                      <a:pt x="608" y="884"/>
                    </a:lnTo>
                    <a:lnTo>
                      <a:pt x="594" y="882"/>
                    </a:lnTo>
                    <a:lnTo>
                      <a:pt x="580" y="886"/>
                    </a:lnTo>
                    <a:lnTo>
                      <a:pt x="564" y="892"/>
                    </a:lnTo>
                    <a:lnTo>
                      <a:pt x="550" y="894"/>
                    </a:lnTo>
                    <a:lnTo>
                      <a:pt x="536" y="890"/>
                    </a:lnTo>
                    <a:lnTo>
                      <a:pt x="534" y="888"/>
                    </a:lnTo>
                    <a:lnTo>
                      <a:pt x="532" y="884"/>
                    </a:lnTo>
                    <a:lnTo>
                      <a:pt x="530" y="878"/>
                    </a:lnTo>
                    <a:lnTo>
                      <a:pt x="530" y="874"/>
                    </a:lnTo>
                    <a:lnTo>
                      <a:pt x="528" y="870"/>
                    </a:lnTo>
                    <a:lnTo>
                      <a:pt x="524" y="862"/>
                    </a:lnTo>
                    <a:lnTo>
                      <a:pt x="518" y="856"/>
                    </a:lnTo>
                    <a:lnTo>
                      <a:pt x="514" y="850"/>
                    </a:lnTo>
                    <a:lnTo>
                      <a:pt x="504" y="830"/>
                    </a:lnTo>
                    <a:lnTo>
                      <a:pt x="496" y="810"/>
                    </a:lnTo>
                    <a:lnTo>
                      <a:pt x="488" y="794"/>
                    </a:lnTo>
                    <a:lnTo>
                      <a:pt x="478" y="780"/>
                    </a:lnTo>
                    <a:lnTo>
                      <a:pt x="468" y="766"/>
                    </a:lnTo>
                    <a:lnTo>
                      <a:pt x="462" y="742"/>
                    </a:lnTo>
                    <a:lnTo>
                      <a:pt x="456" y="718"/>
                    </a:lnTo>
                    <a:lnTo>
                      <a:pt x="446" y="694"/>
                    </a:lnTo>
                    <a:lnTo>
                      <a:pt x="458" y="688"/>
                    </a:lnTo>
                    <a:lnTo>
                      <a:pt x="468" y="690"/>
                    </a:lnTo>
                    <a:lnTo>
                      <a:pt x="474" y="698"/>
                    </a:lnTo>
                    <a:lnTo>
                      <a:pt x="480" y="708"/>
                    </a:lnTo>
                    <a:lnTo>
                      <a:pt x="484" y="720"/>
                    </a:lnTo>
                    <a:lnTo>
                      <a:pt x="502" y="750"/>
                    </a:lnTo>
                    <a:lnTo>
                      <a:pt x="518" y="780"/>
                    </a:lnTo>
                    <a:lnTo>
                      <a:pt x="520" y="788"/>
                    </a:lnTo>
                    <a:lnTo>
                      <a:pt x="520" y="794"/>
                    </a:lnTo>
                    <a:lnTo>
                      <a:pt x="520" y="800"/>
                    </a:lnTo>
                    <a:lnTo>
                      <a:pt x="522" y="806"/>
                    </a:lnTo>
                    <a:lnTo>
                      <a:pt x="524" y="810"/>
                    </a:lnTo>
                    <a:lnTo>
                      <a:pt x="526" y="814"/>
                    </a:lnTo>
                    <a:lnTo>
                      <a:pt x="528" y="818"/>
                    </a:lnTo>
                    <a:lnTo>
                      <a:pt x="532" y="824"/>
                    </a:lnTo>
                    <a:lnTo>
                      <a:pt x="540" y="850"/>
                    </a:lnTo>
                    <a:lnTo>
                      <a:pt x="548" y="876"/>
                    </a:lnTo>
                    <a:lnTo>
                      <a:pt x="590" y="856"/>
                    </a:lnTo>
                    <a:lnTo>
                      <a:pt x="634" y="830"/>
                    </a:lnTo>
                    <a:lnTo>
                      <a:pt x="672" y="800"/>
                    </a:lnTo>
                    <a:lnTo>
                      <a:pt x="684" y="790"/>
                    </a:lnTo>
                    <a:lnTo>
                      <a:pt x="692" y="778"/>
                    </a:lnTo>
                    <a:lnTo>
                      <a:pt x="694" y="766"/>
                    </a:lnTo>
                    <a:lnTo>
                      <a:pt x="686" y="752"/>
                    </a:lnTo>
                    <a:lnTo>
                      <a:pt x="678" y="746"/>
                    </a:lnTo>
                    <a:lnTo>
                      <a:pt x="670" y="742"/>
                    </a:lnTo>
                    <a:lnTo>
                      <a:pt x="664" y="740"/>
                    </a:lnTo>
                    <a:lnTo>
                      <a:pt x="660" y="732"/>
                    </a:lnTo>
                    <a:lnTo>
                      <a:pt x="656" y="720"/>
                    </a:lnTo>
                    <a:lnTo>
                      <a:pt x="652" y="718"/>
                    </a:lnTo>
                    <a:lnTo>
                      <a:pt x="646" y="718"/>
                    </a:lnTo>
                    <a:lnTo>
                      <a:pt x="644" y="718"/>
                    </a:lnTo>
                    <a:lnTo>
                      <a:pt x="642" y="720"/>
                    </a:lnTo>
                    <a:lnTo>
                      <a:pt x="638" y="724"/>
                    </a:lnTo>
                    <a:lnTo>
                      <a:pt x="636" y="728"/>
                    </a:lnTo>
                    <a:lnTo>
                      <a:pt x="634" y="732"/>
                    </a:lnTo>
                    <a:lnTo>
                      <a:pt x="632" y="734"/>
                    </a:lnTo>
                    <a:lnTo>
                      <a:pt x="630" y="738"/>
                    </a:lnTo>
                    <a:lnTo>
                      <a:pt x="626" y="740"/>
                    </a:lnTo>
                    <a:lnTo>
                      <a:pt x="612" y="726"/>
                    </a:lnTo>
                    <a:lnTo>
                      <a:pt x="596" y="712"/>
                    </a:lnTo>
                    <a:lnTo>
                      <a:pt x="584" y="696"/>
                    </a:lnTo>
                    <a:lnTo>
                      <a:pt x="576" y="676"/>
                    </a:lnTo>
                    <a:lnTo>
                      <a:pt x="590" y="672"/>
                    </a:lnTo>
                    <a:lnTo>
                      <a:pt x="600" y="676"/>
                    </a:lnTo>
                    <a:lnTo>
                      <a:pt x="608" y="684"/>
                    </a:lnTo>
                    <a:lnTo>
                      <a:pt x="614" y="694"/>
                    </a:lnTo>
                    <a:lnTo>
                      <a:pt x="620" y="704"/>
                    </a:lnTo>
                    <a:lnTo>
                      <a:pt x="630" y="710"/>
                    </a:lnTo>
                    <a:lnTo>
                      <a:pt x="642" y="712"/>
                    </a:lnTo>
                    <a:lnTo>
                      <a:pt x="656" y="708"/>
                    </a:lnTo>
                    <a:lnTo>
                      <a:pt x="668" y="706"/>
                    </a:lnTo>
                    <a:lnTo>
                      <a:pt x="672" y="720"/>
                    </a:lnTo>
                    <a:lnTo>
                      <a:pt x="680" y="726"/>
                    </a:lnTo>
                    <a:lnTo>
                      <a:pt x="690" y="728"/>
                    </a:lnTo>
                    <a:lnTo>
                      <a:pt x="704" y="726"/>
                    </a:lnTo>
                    <a:lnTo>
                      <a:pt x="718" y="724"/>
                    </a:lnTo>
                    <a:lnTo>
                      <a:pt x="730" y="724"/>
                    </a:lnTo>
                    <a:lnTo>
                      <a:pt x="736" y="724"/>
                    </a:lnTo>
                    <a:lnTo>
                      <a:pt x="740" y="726"/>
                    </a:lnTo>
                    <a:lnTo>
                      <a:pt x="742" y="726"/>
                    </a:lnTo>
                    <a:lnTo>
                      <a:pt x="744" y="726"/>
                    </a:lnTo>
                    <a:lnTo>
                      <a:pt x="744" y="728"/>
                    </a:lnTo>
                    <a:lnTo>
                      <a:pt x="744" y="730"/>
                    </a:lnTo>
                    <a:lnTo>
                      <a:pt x="746" y="732"/>
                    </a:lnTo>
                    <a:lnTo>
                      <a:pt x="748" y="736"/>
                    </a:lnTo>
                    <a:lnTo>
                      <a:pt x="750" y="742"/>
                    </a:lnTo>
                    <a:lnTo>
                      <a:pt x="760" y="752"/>
                    </a:lnTo>
                    <a:lnTo>
                      <a:pt x="772" y="760"/>
                    </a:lnTo>
                    <a:lnTo>
                      <a:pt x="786" y="760"/>
                    </a:lnTo>
                    <a:lnTo>
                      <a:pt x="786" y="766"/>
                    </a:lnTo>
                    <a:lnTo>
                      <a:pt x="784" y="770"/>
                    </a:lnTo>
                    <a:lnTo>
                      <a:pt x="780" y="774"/>
                    </a:lnTo>
                    <a:lnTo>
                      <a:pt x="776" y="776"/>
                    </a:lnTo>
                    <a:lnTo>
                      <a:pt x="780" y="780"/>
                    </a:lnTo>
                    <a:lnTo>
                      <a:pt x="786" y="784"/>
                    </a:lnTo>
                    <a:lnTo>
                      <a:pt x="792" y="784"/>
                    </a:lnTo>
                    <a:lnTo>
                      <a:pt x="800" y="786"/>
                    </a:lnTo>
                    <a:lnTo>
                      <a:pt x="800" y="810"/>
                    </a:lnTo>
                    <a:lnTo>
                      <a:pt x="804" y="834"/>
                    </a:lnTo>
                    <a:lnTo>
                      <a:pt x="812" y="858"/>
                    </a:lnTo>
                    <a:lnTo>
                      <a:pt x="822" y="874"/>
                    </a:lnTo>
                    <a:lnTo>
                      <a:pt x="832" y="892"/>
                    </a:lnTo>
                    <a:lnTo>
                      <a:pt x="840" y="910"/>
                    </a:lnTo>
                    <a:lnTo>
                      <a:pt x="844" y="928"/>
                    </a:lnTo>
                    <a:lnTo>
                      <a:pt x="848" y="926"/>
                    </a:lnTo>
                    <a:lnTo>
                      <a:pt x="852" y="924"/>
                    </a:lnTo>
                    <a:lnTo>
                      <a:pt x="854" y="922"/>
                    </a:lnTo>
                    <a:lnTo>
                      <a:pt x="858" y="916"/>
                    </a:lnTo>
                    <a:lnTo>
                      <a:pt x="856" y="928"/>
                    </a:lnTo>
                    <a:lnTo>
                      <a:pt x="858" y="938"/>
                    </a:lnTo>
                    <a:lnTo>
                      <a:pt x="864" y="950"/>
                    </a:lnTo>
                    <a:lnTo>
                      <a:pt x="874" y="958"/>
                    </a:lnTo>
                    <a:lnTo>
                      <a:pt x="876" y="942"/>
                    </a:lnTo>
                    <a:lnTo>
                      <a:pt x="872" y="926"/>
                    </a:lnTo>
                    <a:lnTo>
                      <a:pt x="866" y="910"/>
                    </a:lnTo>
                    <a:lnTo>
                      <a:pt x="864" y="890"/>
                    </a:lnTo>
                    <a:lnTo>
                      <a:pt x="864" y="870"/>
                    </a:lnTo>
                    <a:lnTo>
                      <a:pt x="866" y="850"/>
                    </a:lnTo>
                    <a:lnTo>
                      <a:pt x="866" y="836"/>
                    </a:lnTo>
                    <a:lnTo>
                      <a:pt x="870" y="830"/>
                    </a:lnTo>
                    <a:lnTo>
                      <a:pt x="874" y="826"/>
                    </a:lnTo>
                    <a:lnTo>
                      <a:pt x="884" y="824"/>
                    </a:lnTo>
                    <a:lnTo>
                      <a:pt x="896" y="818"/>
                    </a:lnTo>
                    <a:lnTo>
                      <a:pt x="908" y="806"/>
                    </a:lnTo>
                    <a:lnTo>
                      <a:pt x="918" y="792"/>
                    </a:lnTo>
                    <a:lnTo>
                      <a:pt x="930" y="780"/>
                    </a:lnTo>
                    <a:lnTo>
                      <a:pt x="932" y="776"/>
                    </a:lnTo>
                    <a:lnTo>
                      <a:pt x="938" y="772"/>
                    </a:lnTo>
                    <a:lnTo>
                      <a:pt x="944" y="766"/>
                    </a:lnTo>
                    <a:lnTo>
                      <a:pt x="948" y="762"/>
                    </a:lnTo>
                    <a:lnTo>
                      <a:pt x="954" y="758"/>
                    </a:lnTo>
                    <a:lnTo>
                      <a:pt x="958" y="756"/>
                    </a:lnTo>
                    <a:lnTo>
                      <a:pt x="964" y="754"/>
                    </a:lnTo>
                    <a:lnTo>
                      <a:pt x="968" y="754"/>
                    </a:lnTo>
                    <a:lnTo>
                      <a:pt x="970" y="754"/>
                    </a:lnTo>
                    <a:lnTo>
                      <a:pt x="972" y="756"/>
                    </a:lnTo>
                    <a:lnTo>
                      <a:pt x="974" y="760"/>
                    </a:lnTo>
                    <a:lnTo>
                      <a:pt x="974" y="762"/>
                    </a:lnTo>
                    <a:lnTo>
                      <a:pt x="974" y="766"/>
                    </a:lnTo>
                    <a:lnTo>
                      <a:pt x="974" y="772"/>
                    </a:lnTo>
                    <a:lnTo>
                      <a:pt x="974" y="776"/>
                    </a:lnTo>
                    <a:lnTo>
                      <a:pt x="976" y="780"/>
                    </a:lnTo>
                    <a:lnTo>
                      <a:pt x="982" y="792"/>
                    </a:lnTo>
                    <a:lnTo>
                      <a:pt x="988" y="800"/>
                    </a:lnTo>
                    <a:lnTo>
                      <a:pt x="994" y="810"/>
                    </a:lnTo>
                    <a:lnTo>
                      <a:pt x="998" y="820"/>
                    </a:lnTo>
                    <a:lnTo>
                      <a:pt x="996" y="834"/>
                    </a:lnTo>
                    <a:lnTo>
                      <a:pt x="1004" y="834"/>
                    </a:lnTo>
                    <a:lnTo>
                      <a:pt x="1012" y="832"/>
                    </a:lnTo>
                    <a:lnTo>
                      <a:pt x="1018" y="828"/>
                    </a:lnTo>
                    <a:lnTo>
                      <a:pt x="1020" y="850"/>
                    </a:lnTo>
                    <a:lnTo>
                      <a:pt x="1026" y="868"/>
                    </a:lnTo>
                    <a:lnTo>
                      <a:pt x="1032" y="888"/>
                    </a:lnTo>
                    <a:lnTo>
                      <a:pt x="1032" y="902"/>
                    </a:lnTo>
                    <a:lnTo>
                      <a:pt x="1032" y="916"/>
                    </a:lnTo>
                    <a:lnTo>
                      <a:pt x="1034" y="930"/>
                    </a:lnTo>
                    <a:lnTo>
                      <a:pt x="1038" y="936"/>
                    </a:lnTo>
                    <a:lnTo>
                      <a:pt x="1042" y="940"/>
                    </a:lnTo>
                    <a:lnTo>
                      <a:pt x="1048" y="946"/>
                    </a:lnTo>
                    <a:lnTo>
                      <a:pt x="1052" y="950"/>
                    </a:lnTo>
                    <a:lnTo>
                      <a:pt x="1054" y="956"/>
                    </a:lnTo>
                    <a:lnTo>
                      <a:pt x="1056" y="962"/>
                    </a:lnTo>
                    <a:lnTo>
                      <a:pt x="1056" y="970"/>
                    </a:lnTo>
                    <a:lnTo>
                      <a:pt x="1058" y="976"/>
                    </a:lnTo>
                    <a:lnTo>
                      <a:pt x="1058" y="980"/>
                    </a:lnTo>
                    <a:lnTo>
                      <a:pt x="1060" y="986"/>
                    </a:lnTo>
                    <a:lnTo>
                      <a:pt x="1062" y="990"/>
                    </a:lnTo>
                    <a:lnTo>
                      <a:pt x="1064" y="994"/>
                    </a:lnTo>
                    <a:lnTo>
                      <a:pt x="1068" y="996"/>
                    </a:lnTo>
                    <a:lnTo>
                      <a:pt x="1074" y="998"/>
                    </a:lnTo>
                    <a:lnTo>
                      <a:pt x="1080" y="996"/>
                    </a:lnTo>
                    <a:lnTo>
                      <a:pt x="1080" y="980"/>
                    </a:lnTo>
                    <a:lnTo>
                      <a:pt x="1074" y="966"/>
                    </a:lnTo>
                    <a:lnTo>
                      <a:pt x="1064" y="954"/>
                    </a:lnTo>
                    <a:lnTo>
                      <a:pt x="1054" y="942"/>
                    </a:lnTo>
                    <a:lnTo>
                      <a:pt x="1048" y="928"/>
                    </a:lnTo>
                    <a:lnTo>
                      <a:pt x="1042" y="908"/>
                    </a:lnTo>
                    <a:lnTo>
                      <a:pt x="1042" y="886"/>
                    </a:lnTo>
                    <a:lnTo>
                      <a:pt x="1044" y="866"/>
                    </a:lnTo>
                    <a:lnTo>
                      <a:pt x="1056" y="864"/>
                    </a:lnTo>
                    <a:lnTo>
                      <a:pt x="1066" y="870"/>
                    </a:lnTo>
                    <a:lnTo>
                      <a:pt x="1074" y="880"/>
                    </a:lnTo>
                    <a:lnTo>
                      <a:pt x="1080" y="894"/>
                    </a:lnTo>
                    <a:lnTo>
                      <a:pt x="1086" y="906"/>
                    </a:lnTo>
                    <a:lnTo>
                      <a:pt x="1090" y="918"/>
                    </a:lnTo>
                    <a:lnTo>
                      <a:pt x="1104" y="902"/>
                    </a:lnTo>
                    <a:lnTo>
                      <a:pt x="1114" y="884"/>
                    </a:lnTo>
                    <a:lnTo>
                      <a:pt x="1118" y="862"/>
                    </a:lnTo>
                    <a:lnTo>
                      <a:pt x="1112" y="842"/>
                    </a:lnTo>
                    <a:lnTo>
                      <a:pt x="1104" y="832"/>
                    </a:lnTo>
                    <a:lnTo>
                      <a:pt x="1096" y="824"/>
                    </a:lnTo>
                    <a:lnTo>
                      <a:pt x="1090" y="816"/>
                    </a:lnTo>
                    <a:lnTo>
                      <a:pt x="1090" y="804"/>
                    </a:lnTo>
                    <a:lnTo>
                      <a:pt x="1094" y="792"/>
                    </a:lnTo>
                    <a:lnTo>
                      <a:pt x="1104" y="782"/>
                    </a:lnTo>
                    <a:lnTo>
                      <a:pt x="1116" y="774"/>
                    </a:lnTo>
                    <a:lnTo>
                      <a:pt x="1128" y="768"/>
                    </a:lnTo>
                    <a:lnTo>
                      <a:pt x="1130" y="774"/>
                    </a:lnTo>
                    <a:lnTo>
                      <a:pt x="1128" y="784"/>
                    </a:lnTo>
                    <a:lnTo>
                      <a:pt x="1124" y="794"/>
                    </a:lnTo>
                    <a:lnTo>
                      <a:pt x="1120" y="804"/>
                    </a:lnTo>
                    <a:lnTo>
                      <a:pt x="1118" y="812"/>
                    </a:lnTo>
                    <a:lnTo>
                      <a:pt x="1118" y="818"/>
                    </a:lnTo>
                    <a:lnTo>
                      <a:pt x="1124" y="820"/>
                    </a:lnTo>
                    <a:lnTo>
                      <a:pt x="1134" y="818"/>
                    </a:lnTo>
                    <a:lnTo>
                      <a:pt x="1146" y="810"/>
                    </a:lnTo>
                    <a:lnTo>
                      <a:pt x="1148" y="800"/>
                    </a:lnTo>
                    <a:lnTo>
                      <a:pt x="1148" y="786"/>
                    </a:lnTo>
                    <a:lnTo>
                      <a:pt x="1148" y="774"/>
                    </a:lnTo>
                    <a:lnTo>
                      <a:pt x="1152" y="764"/>
                    </a:lnTo>
                    <a:lnTo>
                      <a:pt x="1160" y="756"/>
                    </a:lnTo>
                    <a:lnTo>
                      <a:pt x="1172" y="752"/>
                    </a:lnTo>
                    <a:lnTo>
                      <a:pt x="1184" y="750"/>
                    </a:lnTo>
                    <a:lnTo>
                      <a:pt x="1196" y="748"/>
                    </a:lnTo>
                    <a:lnTo>
                      <a:pt x="1208" y="742"/>
                    </a:lnTo>
                    <a:lnTo>
                      <a:pt x="1216" y="730"/>
                    </a:lnTo>
                    <a:lnTo>
                      <a:pt x="1218" y="716"/>
                    </a:lnTo>
                    <a:lnTo>
                      <a:pt x="1218" y="700"/>
                    </a:lnTo>
                    <a:lnTo>
                      <a:pt x="1224" y="688"/>
                    </a:lnTo>
                    <a:lnTo>
                      <a:pt x="1232" y="674"/>
                    </a:lnTo>
                    <a:lnTo>
                      <a:pt x="1232" y="660"/>
                    </a:lnTo>
                    <a:lnTo>
                      <a:pt x="1228" y="652"/>
                    </a:lnTo>
                    <a:lnTo>
                      <a:pt x="1222" y="644"/>
                    </a:lnTo>
                    <a:lnTo>
                      <a:pt x="1216" y="634"/>
                    </a:lnTo>
                    <a:lnTo>
                      <a:pt x="1212" y="624"/>
                    </a:lnTo>
                    <a:lnTo>
                      <a:pt x="1214" y="610"/>
                    </a:lnTo>
                    <a:lnTo>
                      <a:pt x="1222" y="598"/>
                    </a:lnTo>
                    <a:lnTo>
                      <a:pt x="1232" y="588"/>
                    </a:lnTo>
                    <a:lnTo>
                      <a:pt x="1222" y="586"/>
                    </a:lnTo>
                    <a:lnTo>
                      <a:pt x="1212" y="588"/>
                    </a:lnTo>
                    <a:lnTo>
                      <a:pt x="1204" y="590"/>
                    </a:lnTo>
                    <a:lnTo>
                      <a:pt x="1196" y="586"/>
                    </a:lnTo>
                    <a:lnTo>
                      <a:pt x="1194" y="576"/>
                    </a:lnTo>
                    <a:lnTo>
                      <a:pt x="1196" y="564"/>
                    </a:lnTo>
                    <a:lnTo>
                      <a:pt x="1206" y="552"/>
                    </a:lnTo>
                    <a:lnTo>
                      <a:pt x="1218" y="542"/>
                    </a:lnTo>
                    <a:lnTo>
                      <a:pt x="1230" y="536"/>
                    </a:lnTo>
                    <a:lnTo>
                      <a:pt x="1242" y="534"/>
                    </a:lnTo>
                    <a:lnTo>
                      <a:pt x="1242" y="542"/>
                    </a:lnTo>
                    <a:lnTo>
                      <a:pt x="1240" y="548"/>
                    </a:lnTo>
                    <a:lnTo>
                      <a:pt x="1236" y="556"/>
                    </a:lnTo>
                    <a:lnTo>
                      <a:pt x="1232" y="562"/>
                    </a:lnTo>
                    <a:lnTo>
                      <a:pt x="1238" y="562"/>
                    </a:lnTo>
                    <a:lnTo>
                      <a:pt x="1248" y="560"/>
                    </a:lnTo>
                    <a:lnTo>
                      <a:pt x="1256" y="558"/>
                    </a:lnTo>
                    <a:lnTo>
                      <a:pt x="1264" y="558"/>
                    </a:lnTo>
                    <a:lnTo>
                      <a:pt x="1270" y="560"/>
                    </a:lnTo>
                    <a:lnTo>
                      <a:pt x="1272" y="566"/>
                    </a:lnTo>
                    <a:lnTo>
                      <a:pt x="1268" y="578"/>
                    </a:lnTo>
                    <a:lnTo>
                      <a:pt x="1280" y="582"/>
                    </a:lnTo>
                    <a:lnTo>
                      <a:pt x="1282" y="590"/>
                    </a:lnTo>
                    <a:lnTo>
                      <a:pt x="1282" y="600"/>
                    </a:lnTo>
                    <a:lnTo>
                      <a:pt x="1276" y="610"/>
                    </a:lnTo>
                    <a:lnTo>
                      <a:pt x="1272" y="620"/>
                    </a:lnTo>
                    <a:lnTo>
                      <a:pt x="1270" y="628"/>
                    </a:lnTo>
                    <a:lnTo>
                      <a:pt x="1278" y="626"/>
                    </a:lnTo>
                    <a:lnTo>
                      <a:pt x="1284" y="624"/>
                    </a:lnTo>
                    <a:lnTo>
                      <a:pt x="1292" y="618"/>
                    </a:lnTo>
                    <a:lnTo>
                      <a:pt x="1296" y="610"/>
                    </a:lnTo>
                    <a:lnTo>
                      <a:pt x="1300" y="600"/>
                    </a:lnTo>
                    <a:lnTo>
                      <a:pt x="1300" y="592"/>
                    </a:lnTo>
                    <a:lnTo>
                      <a:pt x="1296" y="588"/>
                    </a:lnTo>
                    <a:lnTo>
                      <a:pt x="1290" y="580"/>
                    </a:lnTo>
                    <a:lnTo>
                      <a:pt x="1286" y="572"/>
                    </a:lnTo>
                    <a:lnTo>
                      <a:pt x="1284" y="562"/>
                    </a:lnTo>
                    <a:lnTo>
                      <a:pt x="1288" y="556"/>
                    </a:lnTo>
                    <a:lnTo>
                      <a:pt x="1294" y="550"/>
                    </a:lnTo>
                    <a:lnTo>
                      <a:pt x="1300" y="546"/>
                    </a:lnTo>
                    <a:lnTo>
                      <a:pt x="1306" y="536"/>
                    </a:lnTo>
                    <a:lnTo>
                      <a:pt x="1306" y="532"/>
                    </a:lnTo>
                    <a:lnTo>
                      <a:pt x="1306" y="528"/>
                    </a:lnTo>
                    <a:lnTo>
                      <a:pt x="1304" y="526"/>
                    </a:lnTo>
                    <a:lnTo>
                      <a:pt x="1304" y="522"/>
                    </a:lnTo>
                    <a:lnTo>
                      <a:pt x="1304" y="518"/>
                    </a:lnTo>
                    <a:lnTo>
                      <a:pt x="1306" y="514"/>
                    </a:lnTo>
                    <a:lnTo>
                      <a:pt x="1310" y="510"/>
                    </a:lnTo>
                    <a:lnTo>
                      <a:pt x="1314" y="506"/>
                    </a:lnTo>
                    <a:lnTo>
                      <a:pt x="1320" y="502"/>
                    </a:lnTo>
                    <a:lnTo>
                      <a:pt x="1326" y="500"/>
                    </a:lnTo>
                    <a:lnTo>
                      <a:pt x="1330" y="494"/>
                    </a:lnTo>
                    <a:lnTo>
                      <a:pt x="1330" y="500"/>
                    </a:lnTo>
                    <a:lnTo>
                      <a:pt x="1330" y="504"/>
                    </a:lnTo>
                    <a:lnTo>
                      <a:pt x="1334" y="508"/>
                    </a:lnTo>
                    <a:lnTo>
                      <a:pt x="1336" y="512"/>
                    </a:lnTo>
                    <a:lnTo>
                      <a:pt x="1340" y="516"/>
                    </a:lnTo>
                    <a:lnTo>
                      <a:pt x="1346" y="518"/>
                    </a:lnTo>
                    <a:lnTo>
                      <a:pt x="1352" y="502"/>
                    </a:lnTo>
                    <a:lnTo>
                      <a:pt x="1364" y="486"/>
                    </a:lnTo>
                    <a:lnTo>
                      <a:pt x="1376" y="472"/>
                    </a:lnTo>
                    <a:lnTo>
                      <a:pt x="1386" y="458"/>
                    </a:lnTo>
                    <a:lnTo>
                      <a:pt x="1394" y="442"/>
                    </a:lnTo>
                    <a:lnTo>
                      <a:pt x="1398" y="424"/>
                    </a:lnTo>
                    <a:lnTo>
                      <a:pt x="1398" y="410"/>
                    </a:lnTo>
                    <a:lnTo>
                      <a:pt x="1394" y="396"/>
                    </a:lnTo>
                    <a:lnTo>
                      <a:pt x="1388" y="386"/>
                    </a:lnTo>
                    <a:lnTo>
                      <a:pt x="1378" y="382"/>
                    </a:lnTo>
                    <a:lnTo>
                      <a:pt x="1364" y="384"/>
                    </a:lnTo>
                    <a:lnTo>
                      <a:pt x="1362" y="380"/>
                    </a:lnTo>
                    <a:lnTo>
                      <a:pt x="1360" y="376"/>
                    </a:lnTo>
                    <a:lnTo>
                      <a:pt x="1360" y="374"/>
                    </a:lnTo>
                    <a:lnTo>
                      <a:pt x="1356" y="374"/>
                    </a:lnTo>
                    <a:lnTo>
                      <a:pt x="1352" y="374"/>
                    </a:lnTo>
                    <a:lnTo>
                      <a:pt x="1346" y="374"/>
                    </a:lnTo>
                    <a:lnTo>
                      <a:pt x="1342" y="374"/>
                    </a:lnTo>
                    <a:lnTo>
                      <a:pt x="1338" y="374"/>
                    </a:lnTo>
                    <a:lnTo>
                      <a:pt x="1334" y="372"/>
                    </a:lnTo>
                    <a:lnTo>
                      <a:pt x="1332" y="370"/>
                    </a:lnTo>
                    <a:lnTo>
                      <a:pt x="1330" y="366"/>
                    </a:lnTo>
                    <a:lnTo>
                      <a:pt x="1330" y="362"/>
                    </a:lnTo>
                    <a:lnTo>
                      <a:pt x="1332" y="356"/>
                    </a:lnTo>
                    <a:lnTo>
                      <a:pt x="1340" y="350"/>
                    </a:lnTo>
                    <a:lnTo>
                      <a:pt x="1352" y="346"/>
                    </a:lnTo>
                    <a:lnTo>
                      <a:pt x="1366" y="344"/>
                    </a:lnTo>
                    <a:lnTo>
                      <a:pt x="1376" y="340"/>
                    </a:lnTo>
                    <a:lnTo>
                      <a:pt x="1384" y="334"/>
                    </a:lnTo>
                    <a:lnTo>
                      <a:pt x="1390" y="328"/>
                    </a:lnTo>
                    <a:lnTo>
                      <a:pt x="1396" y="320"/>
                    </a:lnTo>
                    <a:lnTo>
                      <a:pt x="1402" y="312"/>
                    </a:lnTo>
                    <a:lnTo>
                      <a:pt x="1424" y="294"/>
                    </a:lnTo>
                    <a:lnTo>
                      <a:pt x="1446" y="282"/>
                    </a:lnTo>
                    <a:lnTo>
                      <a:pt x="1472" y="278"/>
                    </a:lnTo>
                    <a:lnTo>
                      <a:pt x="1500" y="278"/>
                    </a:lnTo>
                    <a:lnTo>
                      <a:pt x="1498" y="290"/>
                    </a:lnTo>
                    <a:lnTo>
                      <a:pt x="1494" y="300"/>
                    </a:lnTo>
                    <a:lnTo>
                      <a:pt x="1508" y="300"/>
                    </a:lnTo>
                    <a:lnTo>
                      <a:pt x="1518" y="294"/>
                    </a:lnTo>
                    <a:lnTo>
                      <a:pt x="1524" y="284"/>
                    </a:lnTo>
                    <a:lnTo>
                      <a:pt x="1532" y="274"/>
                    </a:lnTo>
                    <a:lnTo>
                      <a:pt x="1540" y="264"/>
                    </a:lnTo>
                    <a:lnTo>
                      <a:pt x="1548" y="260"/>
                    </a:lnTo>
                    <a:lnTo>
                      <a:pt x="1560" y="258"/>
                    </a:lnTo>
                    <a:lnTo>
                      <a:pt x="1570" y="258"/>
                    </a:lnTo>
                    <a:lnTo>
                      <a:pt x="1578" y="262"/>
                    </a:lnTo>
                    <a:lnTo>
                      <a:pt x="1580" y="270"/>
                    </a:lnTo>
                    <a:lnTo>
                      <a:pt x="1588" y="258"/>
                    </a:lnTo>
                    <a:lnTo>
                      <a:pt x="1600" y="246"/>
                    </a:lnTo>
                    <a:lnTo>
                      <a:pt x="1614" y="242"/>
                    </a:lnTo>
                    <a:lnTo>
                      <a:pt x="1614" y="260"/>
                    </a:lnTo>
                    <a:lnTo>
                      <a:pt x="1608" y="274"/>
                    </a:lnTo>
                    <a:lnTo>
                      <a:pt x="1598" y="286"/>
                    </a:lnTo>
                    <a:lnTo>
                      <a:pt x="1584" y="296"/>
                    </a:lnTo>
                    <a:lnTo>
                      <a:pt x="1572" y="306"/>
                    </a:lnTo>
                    <a:lnTo>
                      <a:pt x="1560" y="316"/>
                    </a:lnTo>
                    <a:lnTo>
                      <a:pt x="1550" y="330"/>
                    </a:lnTo>
                    <a:lnTo>
                      <a:pt x="1540" y="358"/>
                    </a:lnTo>
                    <a:lnTo>
                      <a:pt x="1538" y="388"/>
                    </a:lnTo>
                    <a:lnTo>
                      <a:pt x="1544" y="420"/>
                    </a:lnTo>
                    <a:lnTo>
                      <a:pt x="1552" y="406"/>
                    </a:lnTo>
                    <a:lnTo>
                      <a:pt x="1560" y="390"/>
                    </a:lnTo>
                    <a:lnTo>
                      <a:pt x="1568" y="376"/>
                    </a:lnTo>
                    <a:lnTo>
                      <a:pt x="1574" y="372"/>
                    </a:lnTo>
                    <a:lnTo>
                      <a:pt x="1578" y="368"/>
                    </a:lnTo>
                    <a:lnTo>
                      <a:pt x="1584" y="364"/>
                    </a:lnTo>
                    <a:lnTo>
                      <a:pt x="1588" y="358"/>
                    </a:lnTo>
                    <a:lnTo>
                      <a:pt x="1592" y="352"/>
                    </a:lnTo>
                    <a:lnTo>
                      <a:pt x="1598" y="336"/>
                    </a:lnTo>
                    <a:lnTo>
                      <a:pt x="1602" y="322"/>
                    </a:lnTo>
                    <a:lnTo>
                      <a:pt x="1606" y="308"/>
                    </a:lnTo>
                    <a:lnTo>
                      <a:pt x="1614" y="296"/>
                    </a:lnTo>
                    <a:lnTo>
                      <a:pt x="1628" y="284"/>
                    </a:lnTo>
                    <a:lnTo>
                      <a:pt x="1632" y="284"/>
                    </a:lnTo>
                    <a:lnTo>
                      <a:pt x="1638" y="282"/>
                    </a:lnTo>
                    <a:lnTo>
                      <a:pt x="1644" y="282"/>
                    </a:lnTo>
                    <a:lnTo>
                      <a:pt x="1650" y="280"/>
                    </a:lnTo>
                    <a:lnTo>
                      <a:pt x="1654" y="280"/>
                    </a:lnTo>
                    <a:lnTo>
                      <a:pt x="1656" y="278"/>
                    </a:lnTo>
                    <a:lnTo>
                      <a:pt x="1658" y="278"/>
                    </a:lnTo>
                    <a:lnTo>
                      <a:pt x="1660" y="278"/>
                    </a:lnTo>
                    <a:lnTo>
                      <a:pt x="1662" y="278"/>
                    </a:lnTo>
                    <a:lnTo>
                      <a:pt x="1664" y="276"/>
                    </a:lnTo>
                    <a:lnTo>
                      <a:pt x="1666" y="274"/>
                    </a:lnTo>
                    <a:lnTo>
                      <a:pt x="1672" y="270"/>
                    </a:lnTo>
                    <a:lnTo>
                      <a:pt x="1688" y="256"/>
                    </a:lnTo>
                    <a:lnTo>
                      <a:pt x="1700" y="250"/>
                    </a:lnTo>
                    <a:lnTo>
                      <a:pt x="1714" y="248"/>
                    </a:lnTo>
                    <a:lnTo>
                      <a:pt x="1732" y="248"/>
                    </a:lnTo>
                    <a:lnTo>
                      <a:pt x="1732" y="242"/>
                    </a:lnTo>
                    <a:lnTo>
                      <a:pt x="1730" y="238"/>
                    </a:lnTo>
                    <a:lnTo>
                      <a:pt x="1728" y="232"/>
                    </a:lnTo>
                    <a:lnTo>
                      <a:pt x="1724" y="228"/>
                    </a:lnTo>
                    <a:lnTo>
                      <a:pt x="1736" y="226"/>
                    </a:lnTo>
                    <a:lnTo>
                      <a:pt x="1744" y="218"/>
                    </a:lnTo>
                    <a:lnTo>
                      <a:pt x="1746" y="208"/>
                    </a:lnTo>
                    <a:lnTo>
                      <a:pt x="1746" y="194"/>
                    </a:lnTo>
                    <a:lnTo>
                      <a:pt x="1752" y="194"/>
                    </a:lnTo>
                    <a:lnTo>
                      <a:pt x="1758" y="198"/>
                    </a:lnTo>
                    <a:lnTo>
                      <a:pt x="1764" y="202"/>
                    </a:lnTo>
                    <a:lnTo>
                      <a:pt x="1768" y="206"/>
                    </a:lnTo>
                    <a:lnTo>
                      <a:pt x="1774" y="210"/>
                    </a:lnTo>
                    <a:lnTo>
                      <a:pt x="1778" y="214"/>
                    </a:lnTo>
                    <a:lnTo>
                      <a:pt x="1792" y="204"/>
                    </a:lnTo>
                    <a:lnTo>
                      <a:pt x="1796" y="194"/>
                    </a:lnTo>
                    <a:lnTo>
                      <a:pt x="1790" y="184"/>
                    </a:lnTo>
                    <a:lnTo>
                      <a:pt x="1778" y="172"/>
                    </a:lnTo>
                    <a:lnTo>
                      <a:pt x="1764" y="162"/>
                    </a:lnTo>
                    <a:lnTo>
                      <a:pt x="1746" y="154"/>
                    </a:lnTo>
                    <a:lnTo>
                      <a:pt x="1728" y="146"/>
                    </a:lnTo>
                    <a:lnTo>
                      <a:pt x="1712" y="142"/>
                    </a:lnTo>
                    <a:lnTo>
                      <a:pt x="1702" y="140"/>
                    </a:lnTo>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5" name="Freeform 41"/>
              <p:cNvSpPr>
                <a:spLocks noChangeArrowheads="1"/>
              </p:cNvSpPr>
              <p:nvPr/>
            </p:nvSpPr>
            <p:spPr bwMode="auto">
              <a:xfrm>
                <a:off x="1736" y="183"/>
                <a:ext cx="54" cy="51"/>
              </a:xfrm>
              <a:custGeom>
                <a:avLst/>
                <a:gdLst>
                  <a:gd name="T0" fmla="*/ 28 w 54"/>
                  <a:gd name="T1" fmla="*/ 48 h 52"/>
                  <a:gd name="T2" fmla="*/ 32 w 54"/>
                  <a:gd name="T3" fmla="*/ 40 h 52"/>
                  <a:gd name="T4" fmla="*/ 34 w 54"/>
                  <a:gd name="T5" fmla="*/ 34 h 52"/>
                  <a:gd name="T6" fmla="*/ 38 w 54"/>
                  <a:gd name="T7" fmla="*/ 26 h 52"/>
                  <a:gd name="T8" fmla="*/ 34 w 54"/>
                  <a:gd name="T9" fmla="*/ 24 h 52"/>
                  <a:gd name="T10" fmla="*/ 32 w 54"/>
                  <a:gd name="T11" fmla="*/ 22 h 52"/>
                  <a:gd name="T12" fmla="*/ 28 w 54"/>
                  <a:gd name="T13" fmla="*/ 28 h 52"/>
                  <a:gd name="T14" fmla="*/ 26 w 54"/>
                  <a:gd name="T15" fmla="*/ 34 h 52"/>
                  <a:gd name="T16" fmla="*/ 22 w 54"/>
                  <a:gd name="T17" fmla="*/ 40 h 52"/>
                  <a:gd name="T18" fmla="*/ 18 w 54"/>
                  <a:gd name="T19" fmla="*/ 46 h 52"/>
                  <a:gd name="T20" fmla="*/ 14 w 54"/>
                  <a:gd name="T21" fmla="*/ 50 h 52"/>
                  <a:gd name="T22" fmla="*/ 8 w 54"/>
                  <a:gd name="T23" fmla="*/ 52 h 52"/>
                  <a:gd name="T24" fmla="*/ 2 w 54"/>
                  <a:gd name="T25" fmla="*/ 52 h 52"/>
                  <a:gd name="T26" fmla="*/ 0 w 54"/>
                  <a:gd name="T27" fmla="*/ 46 h 52"/>
                  <a:gd name="T28" fmla="*/ 0 w 54"/>
                  <a:gd name="T29" fmla="*/ 42 h 52"/>
                  <a:gd name="T30" fmla="*/ 2 w 54"/>
                  <a:gd name="T31" fmla="*/ 38 h 52"/>
                  <a:gd name="T32" fmla="*/ 4 w 54"/>
                  <a:gd name="T33" fmla="*/ 36 h 52"/>
                  <a:gd name="T34" fmla="*/ 8 w 54"/>
                  <a:gd name="T35" fmla="*/ 34 h 52"/>
                  <a:gd name="T36" fmla="*/ 12 w 54"/>
                  <a:gd name="T37" fmla="*/ 30 h 52"/>
                  <a:gd name="T38" fmla="*/ 14 w 54"/>
                  <a:gd name="T39" fmla="*/ 28 h 52"/>
                  <a:gd name="T40" fmla="*/ 18 w 54"/>
                  <a:gd name="T41" fmla="*/ 22 h 52"/>
                  <a:gd name="T42" fmla="*/ 20 w 54"/>
                  <a:gd name="T43" fmla="*/ 18 h 52"/>
                  <a:gd name="T44" fmla="*/ 22 w 54"/>
                  <a:gd name="T45" fmla="*/ 16 h 52"/>
                  <a:gd name="T46" fmla="*/ 24 w 54"/>
                  <a:gd name="T47" fmla="*/ 12 h 52"/>
                  <a:gd name="T48" fmla="*/ 24 w 54"/>
                  <a:gd name="T49" fmla="*/ 10 h 52"/>
                  <a:gd name="T50" fmla="*/ 24 w 54"/>
                  <a:gd name="T51" fmla="*/ 6 h 52"/>
                  <a:gd name="T52" fmla="*/ 22 w 54"/>
                  <a:gd name="T53" fmla="*/ 0 h 52"/>
                  <a:gd name="T54" fmla="*/ 36 w 54"/>
                  <a:gd name="T55" fmla="*/ 6 h 52"/>
                  <a:gd name="T56" fmla="*/ 44 w 54"/>
                  <a:gd name="T57" fmla="*/ 14 h 52"/>
                  <a:gd name="T58" fmla="*/ 52 w 54"/>
                  <a:gd name="T59" fmla="*/ 24 h 52"/>
                  <a:gd name="T60" fmla="*/ 54 w 54"/>
                  <a:gd name="T61" fmla="*/ 34 h 52"/>
                  <a:gd name="T62" fmla="*/ 50 w 54"/>
                  <a:gd name="T63" fmla="*/ 42 h 52"/>
                  <a:gd name="T64" fmla="*/ 42 w 54"/>
                  <a:gd name="T65" fmla="*/ 48 h 52"/>
                  <a:gd name="T66" fmla="*/ 28 w 54"/>
                  <a:gd name="T67"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2">
                    <a:moveTo>
                      <a:pt x="28" y="48"/>
                    </a:moveTo>
                    <a:lnTo>
                      <a:pt x="32" y="40"/>
                    </a:lnTo>
                    <a:lnTo>
                      <a:pt x="34" y="34"/>
                    </a:lnTo>
                    <a:lnTo>
                      <a:pt x="38" y="26"/>
                    </a:lnTo>
                    <a:lnTo>
                      <a:pt x="34" y="24"/>
                    </a:lnTo>
                    <a:lnTo>
                      <a:pt x="32" y="22"/>
                    </a:lnTo>
                    <a:lnTo>
                      <a:pt x="28" y="28"/>
                    </a:lnTo>
                    <a:lnTo>
                      <a:pt x="26" y="34"/>
                    </a:lnTo>
                    <a:lnTo>
                      <a:pt x="22" y="40"/>
                    </a:lnTo>
                    <a:lnTo>
                      <a:pt x="18" y="46"/>
                    </a:lnTo>
                    <a:lnTo>
                      <a:pt x="14" y="50"/>
                    </a:lnTo>
                    <a:lnTo>
                      <a:pt x="8" y="52"/>
                    </a:lnTo>
                    <a:lnTo>
                      <a:pt x="2" y="52"/>
                    </a:lnTo>
                    <a:lnTo>
                      <a:pt x="0" y="46"/>
                    </a:lnTo>
                    <a:lnTo>
                      <a:pt x="0" y="42"/>
                    </a:lnTo>
                    <a:lnTo>
                      <a:pt x="2" y="38"/>
                    </a:lnTo>
                    <a:lnTo>
                      <a:pt x="4" y="36"/>
                    </a:lnTo>
                    <a:lnTo>
                      <a:pt x="8" y="34"/>
                    </a:lnTo>
                    <a:lnTo>
                      <a:pt x="12" y="30"/>
                    </a:lnTo>
                    <a:lnTo>
                      <a:pt x="14" y="28"/>
                    </a:lnTo>
                    <a:lnTo>
                      <a:pt x="18" y="22"/>
                    </a:lnTo>
                    <a:lnTo>
                      <a:pt x="20" y="18"/>
                    </a:lnTo>
                    <a:lnTo>
                      <a:pt x="22" y="16"/>
                    </a:lnTo>
                    <a:lnTo>
                      <a:pt x="24" y="12"/>
                    </a:lnTo>
                    <a:lnTo>
                      <a:pt x="24" y="10"/>
                    </a:lnTo>
                    <a:lnTo>
                      <a:pt x="24" y="6"/>
                    </a:lnTo>
                    <a:lnTo>
                      <a:pt x="22" y="0"/>
                    </a:lnTo>
                    <a:lnTo>
                      <a:pt x="36" y="6"/>
                    </a:lnTo>
                    <a:lnTo>
                      <a:pt x="44" y="14"/>
                    </a:lnTo>
                    <a:lnTo>
                      <a:pt x="52" y="24"/>
                    </a:lnTo>
                    <a:lnTo>
                      <a:pt x="54" y="34"/>
                    </a:lnTo>
                    <a:lnTo>
                      <a:pt x="50" y="42"/>
                    </a:lnTo>
                    <a:lnTo>
                      <a:pt x="42" y="48"/>
                    </a:lnTo>
                    <a:lnTo>
                      <a:pt x="28" y="48"/>
                    </a:lnTo>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6" name="Freeform 42"/>
              <p:cNvSpPr>
                <a:spLocks noChangeArrowheads="1"/>
              </p:cNvSpPr>
              <p:nvPr/>
            </p:nvSpPr>
            <p:spPr bwMode="auto">
              <a:xfrm>
                <a:off x="2242" y="399"/>
                <a:ext cx="180" cy="310"/>
              </a:xfrm>
              <a:custGeom>
                <a:avLst/>
                <a:gdLst>
                  <a:gd name="T0" fmla="*/ 118 w 180"/>
                  <a:gd name="T1" fmla="*/ 116 h 310"/>
                  <a:gd name="T2" fmla="*/ 122 w 180"/>
                  <a:gd name="T3" fmla="*/ 96 h 310"/>
                  <a:gd name="T4" fmla="*/ 144 w 180"/>
                  <a:gd name="T5" fmla="*/ 86 h 310"/>
                  <a:gd name="T6" fmla="*/ 126 w 180"/>
                  <a:gd name="T7" fmla="*/ 28 h 310"/>
                  <a:gd name="T8" fmla="*/ 110 w 180"/>
                  <a:gd name="T9" fmla="*/ 10 h 310"/>
                  <a:gd name="T10" fmla="*/ 102 w 180"/>
                  <a:gd name="T11" fmla="*/ 34 h 310"/>
                  <a:gd name="T12" fmla="*/ 106 w 180"/>
                  <a:gd name="T13" fmla="*/ 38 h 310"/>
                  <a:gd name="T14" fmla="*/ 106 w 180"/>
                  <a:gd name="T15" fmla="*/ 42 h 310"/>
                  <a:gd name="T16" fmla="*/ 108 w 180"/>
                  <a:gd name="T17" fmla="*/ 56 h 310"/>
                  <a:gd name="T18" fmla="*/ 102 w 180"/>
                  <a:gd name="T19" fmla="*/ 90 h 310"/>
                  <a:gd name="T20" fmla="*/ 102 w 180"/>
                  <a:gd name="T21" fmla="*/ 114 h 310"/>
                  <a:gd name="T22" fmla="*/ 102 w 180"/>
                  <a:gd name="T23" fmla="*/ 140 h 310"/>
                  <a:gd name="T24" fmla="*/ 98 w 180"/>
                  <a:gd name="T25" fmla="*/ 148 h 310"/>
                  <a:gd name="T26" fmla="*/ 94 w 180"/>
                  <a:gd name="T27" fmla="*/ 152 h 310"/>
                  <a:gd name="T28" fmla="*/ 92 w 180"/>
                  <a:gd name="T29" fmla="*/ 156 h 310"/>
                  <a:gd name="T30" fmla="*/ 94 w 180"/>
                  <a:gd name="T31" fmla="*/ 164 h 310"/>
                  <a:gd name="T32" fmla="*/ 96 w 180"/>
                  <a:gd name="T33" fmla="*/ 172 h 310"/>
                  <a:gd name="T34" fmla="*/ 100 w 180"/>
                  <a:gd name="T35" fmla="*/ 180 h 310"/>
                  <a:gd name="T36" fmla="*/ 100 w 180"/>
                  <a:gd name="T37" fmla="*/ 190 h 310"/>
                  <a:gd name="T38" fmla="*/ 96 w 180"/>
                  <a:gd name="T39" fmla="*/ 200 h 310"/>
                  <a:gd name="T40" fmla="*/ 92 w 180"/>
                  <a:gd name="T41" fmla="*/ 212 h 310"/>
                  <a:gd name="T42" fmla="*/ 88 w 180"/>
                  <a:gd name="T43" fmla="*/ 222 h 310"/>
                  <a:gd name="T44" fmla="*/ 52 w 180"/>
                  <a:gd name="T45" fmla="*/ 248 h 310"/>
                  <a:gd name="T46" fmla="*/ 10 w 180"/>
                  <a:gd name="T47" fmla="*/ 258 h 310"/>
                  <a:gd name="T48" fmla="*/ 0 w 180"/>
                  <a:gd name="T49" fmla="*/ 310 h 310"/>
                  <a:gd name="T50" fmla="*/ 8 w 180"/>
                  <a:gd name="T51" fmla="*/ 310 h 310"/>
                  <a:gd name="T52" fmla="*/ 10 w 180"/>
                  <a:gd name="T53" fmla="*/ 292 h 310"/>
                  <a:gd name="T54" fmla="*/ 12 w 180"/>
                  <a:gd name="T55" fmla="*/ 282 h 310"/>
                  <a:gd name="T56" fmla="*/ 24 w 180"/>
                  <a:gd name="T57" fmla="*/ 272 h 310"/>
                  <a:gd name="T58" fmla="*/ 32 w 180"/>
                  <a:gd name="T59" fmla="*/ 270 h 310"/>
                  <a:gd name="T60" fmla="*/ 38 w 180"/>
                  <a:gd name="T61" fmla="*/ 268 h 310"/>
                  <a:gd name="T62" fmla="*/ 44 w 180"/>
                  <a:gd name="T63" fmla="*/ 260 h 310"/>
                  <a:gd name="T64" fmla="*/ 48 w 180"/>
                  <a:gd name="T65" fmla="*/ 268 h 310"/>
                  <a:gd name="T66" fmla="*/ 52 w 180"/>
                  <a:gd name="T67" fmla="*/ 274 h 310"/>
                  <a:gd name="T68" fmla="*/ 76 w 180"/>
                  <a:gd name="T69" fmla="*/ 264 h 310"/>
                  <a:gd name="T70" fmla="*/ 98 w 180"/>
                  <a:gd name="T71" fmla="*/ 256 h 310"/>
                  <a:gd name="T72" fmla="*/ 108 w 180"/>
                  <a:gd name="T73" fmla="*/ 232 h 310"/>
                  <a:gd name="T74" fmla="*/ 114 w 180"/>
                  <a:gd name="T75" fmla="*/ 204 h 310"/>
                  <a:gd name="T76" fmla="*/ 118 w 180"/>
                  <a:gd name="T77" fmla="*/ 194 h 310"/>
                  <a:gd name="T78" fmla="*/ 120 w 180"/>
                  <a:gd name="T79" fmla="*/ 182 h 310"/>
                  <a:gd name="T80" fmla="*/ 118 w 180"/>
                  <a:gd name="T81" fmla="*/ 176 h 310"/>
                  <a:gd name="T82" fmla="*/ 112 w 180"/>
                  <a:gd name="T83" fmla="*/ 168 h 310"/>
                  <a:gd name="T84" fmla="*/ 108 w 180"/>
                  <a:gd name="T85" fmla="*/ 162 h 310"/>
                  <a:gd name="T86" fmla="*/ 104 w 180"/>
                  <a:gd name="T87" fmla="*/ 160 h 310"/>
                  <a:gd name="T88" fmla="*/ 122 w 180"/>
                  <a:gd name="T89" fmla="*/ 154 h 310"/>
                  <a:gd name="T90" fmla="*/ 140 w 180"/>
                  <a:gd name="T91" fmla="*/ 138 h 310"/>
                  <a:gd name="T92" fmla="*/ 166 w 180"/>
                  <a:gd name="T93" fmla="*/ 128 h 310"/>
                  <a:gd name="T94" fmla="*/ 180 w 180"/>
                  <a:gd name="T95" fmla="*/ 106 h 310"/>
                  <a:gd name="T96" fmla="*/ 154 w 180"/>
                  <a:gd name="T97" fmla="*/ 124 h 310"/>
                  <a:gd name="T98" fmla="*/ 126 w 180"/>
                  <a:gd name="T99" fmla="*/ 126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 h="310">
                    <a:moveTo>
                      <a:pt x="126" y="126"/>
                    </a:moveTo>
                    <a:lnTo>
                      <a:pt x="118" y="116"/>
                    </a:lnTo>
                    <a:lnTo>
                      <a:pt x="116" y="106"/>
                    </a:lnTo>
                    <a:lnTo>
                      <a:pt x="122" y="96"/>
                    </a:lnTo>
                    <a:lnTo>
                      <a:pt x="132" y="88"/>
                    </a:lnTo>
                    <a:lnTo>
                      <a:pt x="144" y="86"/>
                    </a:lnTo>
                    <a:lnTo>
                      <a:pt x="132" y="58"/>
                    </a:lnTo>
                    <a:lnTo>
                      <a:pt x="126" y="28"/>
                    </a:lnTo>
                    <a:lnTo>
                      <a:pt x="118" y="0"/>
                    </a:lnTo>
                    <a:lnTo>
                      <a:pt x="110" y="10"/>
                    </a:lnTo>
                    <a:lnTo>
                      <a:pt x="104" y="22"/>
                    </a:lnTo>
                    <a:lnTo>
                      <a:pt x="102" y="34"/>
                    </a:lnTo>
                    <a:lnTo>
                      <a:pt x="104" y="36"/>
                    </a:lnTo>
                    <a:lnTo>
                      <a:pt x="106" y="38"/>
                    </a:lnTo>
                    <a:lnTo>
                      <a:pt x="106" y="40"/>
                    </a:lnTo>
                    <a:lnTo>
                      <a:pt x="106" y="42"/>
                    </a:lnTo>
                    <a:lnTo>
                      <a:pt x="110" y="42"/>
                    </a:lnTo>
                    <a:lnTo>
                      <a:pt x="108" y="56"/>
                    </a:lnTo>
                    <a:lnTo>
                      <a:pt x="106" y="74"/>
                    </a:lnTo>
                    <a:lnTo>
                      <a:pt x="102" y="90"/>
                    </a:lnTo>
                    <a:lnTo>
                      <a:pt x="100" y="102"/>
                    </a:lnTo>
                    <a:lnTo>
                      <a:pt x="102" y="114"/>
                    </a:lnTo>
                    <a:lnTo>
                      <a:pt x="104" y="128"/>
                    </a:lnTo>
                    <a:lnTo>
                      <a:pt x="102" y="140"/>
                    </a:lnTo>
                    <a:lnTo>
                      <a:pt x="100" y="146"/>
                    </a:lnTo>
                    <a:lnTo>
                      <a:pt x="98" y="148"/>
                    </a:lnTo>
                    <a:lnTo>
                      <a:pt x="96" y="150"/>
                    </a:lnTo>
                    <a:lnTo>
                      <a:pt x="94" y="152"/>
                    </a:lnTo>
                    <a:lnTo>
                      <a:pt x="94" y="154"/>
                    </a:lnTo>
                    <a:lnTo>
                      <a:pt x="92" y="156"/>
                    </a:lnTo>
                    <a:lnTo>
                      <a:pt x="92" y="160"/>
                    </a:lnTo>
                    <a:lnTo>
                      <a:pt x="94" y="164"/>
                    </a:lnTo>
                    <a:lnTo>
                      <a:pt x="94" y="168"/>
                    </a:lnTo>
                    <a:lnTo>
                      <a:pt x="96" y="172"/>
                    </a:lnTo>
                    <a:lnTo>
                      <a:pt x="98" y="176"/>
                    </a:lnTo>
                    <a:lnTo>
                      <a:pt x="100" y="180"/>
                    </a:lnTo>
                    <a:lnTo>
                      <a:pt x="100" y="184"/>
                    </a:lnTo>
                    <a:lnTo>
                      <a:pt x="100" y="190"/>
                    </a:lnTo>
                    <a:lnTo>
                      <a:pt x="98" y="194"/>
                    </a:lnTo>
                    <a:lnTo>
                      <a:pt x="96" y="200"/>
                    </a:lnTo>
                    <a:lnTo>
                      <a:pt x="94" y="206"/>
                    </a:lnTo>
                    <a:lnTo>
                      <a:pt x="92" y="212"/>
                    </a:lnTo>
                    <a:lnTo>
                      <a:pt x="90" y="218"/>
                    </a:lnTo>
                    <a:lnTo>
                      <a:pt x="88" y="222"/>
                    </a:lnTo>
                    <a:lnTo>
                      <a:pt x="74" y="236"/>
                    </a:lnTo>
                    <a:lnTo>
                      <a:pt x="52" y="248"/>
                    </a:lnTo>
                    <a:lnTo>
                      <a:pt x="30" y="256"/>
                    </a:lnTo>
                    <a:lnTo>
                      <a:pt x="10" y="258"/>
                    </a:lnTo>
                    <a:lnTo>
                      <a:pt x="2" y="284"/>
                    </a:lnTo>
                    <a:lnTo>
                      <a:pt x="0" y="310"/>
                    </a:lnTo>
                    <a:lnTo>
                      <a:pt x="4" y="310"/>
                    </a:lnTo>
                    <a:lnTo>
                      <a:pt x="8" y="310"/>
                    </a:lnTo>
                    <a:lnTo>
                      <a:pt x="10" y="300"/>
                    </a:lnTo>
                    <a:lnTo>
                      <a:pt x="10" y="292"/>
                    </a:lnTo>
                    <a:lnTo>
                      <a:pt x="10" y="288"/>
                    </a:lnTo>
                    <a:lnTo>
                      <a:pt x="12" y="282"/>
                    </a:lnTo>
                    <a:lnTo>
                      <a:pt x="20" y="274"/>
                    </a:lnTo>
                    <a:lnTo>
                      <a:pt x="24" y="272"/>
                    </a:lnTo>
                    <a:lnTo>
                      <a:pt x="28" y="270"/>
                    </a:lnTo>
                    <a:lnTo>
                      <a:pt x="32" y="270"/>
                    </a:lnTo>
                    <a:lnTo>
                      <a:pt x="34" y="270"/>
                    </a:lnTo>
                    <a:lnTo>
                      <a:pt x="38" y="268"/>
                    </a:lnTo>
                    <a:lnTo>
                      <a:pt x="40" y="266"/>
                    </a:lnTo>
                    <a:lnTo>
                      <a:pt x="44" y="260"/>
                    </a:lnTo>
                    <a:lnTo>
                      <a:pt x="46" y="264"/>
                    </a:lnTo>
                    <a:lnTo>
                      <a:pt x="48" y="268"/>
                    </a:lnTo>
                    <a:lnTo>
                      <a:pt x="50" y="270"/>
                    </a:lnTo>
                    <a:lnTo>
                      <a:pt x="52" y="274"/>
                    </a:lnTo>
                    <a:lnTo>
                      <a:pt x="64" y="266"/>
                    </a:lnTo>
                    <a:lnTo>
                      <a:pt x="76" y="264"/>
                    </a:lnTo>
                    <a:lnTo>
                      <a:pt x="86" y="262"/>
                    </a:lnTo>
                    <a:lnTo>
                      <a:pt x="98" y="256"/>
                    </a:lnTo>
                    <a:lnTo>
                      <a:pt x="104" y="246"/>
                    </a:lnTo>
                    <a:lnTo>
                      <a:pt x="108" y="232"/>
                    </a:lnTo>
                    <a:lnTo>
                      <a:pt x="112" y="216"/>
                    </a:lnTo>
                    <a:lnTo>
                      <a:pt x="114" y="204"/>
                    </a:lnTo>
                    <a:lnTo>
                      <a:pt x="116" y="198"/>
                    </a:lnTo>
                    <a:lnTo>
                      <a:pt x="118" y="194"/>
                    </a:lnTo>
                    <a:lnTo>
                      <a:pt x="120" y="188"/>
                    </a:lnTo>
                    <a:lnTo>
                      <a:pt x="120" y="182"/>
                    </a:lnTo>
                    <a:lnTo>
                      <a:pt x="120" y="180"/>
                    </a:lnTo>
                    <a:lnTo>
                      <a:pt x="118" y="176"/>
                    </a:lnTo>
                    <a:lnTo>
                      <a:pt x="114" y="172"/>
                    </a:lnTo>
                    <a:lnTo>
                      <a:pt x="112" y="168"/>
                    </a:lnTo>
                    <a:lnTo>
                      <a:pt x="108" y="164"/>
                    </a:lnTo>
                    <a:lnTo>
                      <a:pt x="108" y="162"/>
                    </a:lnTo>
                    <a:lnTo>
                      <a:pt x="106" y="160"/>
                    </a:lnTo>
                    <a:lnTo>
                      <a:pt x="104" y="160"/>
                    </a:lnTo>
                    <a:lnTo>
                      <a:pt x="112" y="158"/>
                    </a:lnTo>
                    <a:lnTo>
                      <a:pt x="122" y="154"/>
                    </a:lnTo>
                    <a:lnTo>
                      <a:pt x="132" y="148"/>
                    </a:lnTo>
                    <a:lnTo>
                      <a:pt x="140" y="138"/>
                    </a:lnTo>
                    <a:lnTo>
                      <a:pt x="152" y="136"/>
                    </a:lnTo>
                    <a:lnTo>
                      <a:pt x="166" y="128"/>
                    </a:lnTo>
                    <a:lnTo>
                      <a:pt x="176" y="120"/>
                    </a:lnTo>
                    <a:lnTo>
                      <a:pt x="180" y="106"/>
                    </a:lnTo>
                    <a:lnTo>
                      <a:pt x="166" y="116"/>
                    </a:lnTo>
                    <a:lnTo>
                      <a:pt x="154" y="124"/>
                    </a:lnTo>
                    <a:lnTo>
                      <a:pt x="138" y="128"/>
                    </a:lnTo>
                    <a:lnTo>
                      <a:pt x="126" y="126"/>
                    </a:lnTo>
                    <a:close/>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7" name="Freeform 43"/>
              <p:cNvSpPr>
                <a:spLocks noChangeArrowheads="1"/>
              </p:cNvSpPr>
              <p:nvPr/>
            </p:nvSpPr>
            <p:spPr bwMode="auto">
              <a:xfrm>
                <a:off x="2242" y="399"/>
                <a:ext cx="180" cy="310"/>
              </a:xfrm>
              <a:custGeom>
                <a:avLst/>
                <a:gdLst>
                  <a:gd name="T0" fmla="*/ 118 w 180"/>
                  <a:gd name="T1" fmla="*/ 116 h 310"/>
                  <a:gd name="T2" fmla="*/ 122 w 180"/>
                  <a:gd name="T3" fmla="*/ 96 h 310"/>
                  <a:gd name="T4" fmla="*/ 144 w 180"/>
                  <a:gd name="T5" fmla="*/ 86 h 310"/>
                  <a:gd name="T6" fmla="*/ 126 w 180"/>
                  <a:gd name="T7" fmla="*/ 28 h 310"/>
                  <a:gd name="T8" fmla="*/ 110 w 180"/>
                  <a:gd name="T9" fmla="*/ 10 h 310"/>
                  <a:gd name="T10" fmla="*/ 102 w 180"/>
                  <a:gd name="T11" fmla="*/ 34 h 310"/>
                  <a:gd name="T12" fmla="*/ 106 w 180"/>
                  <a:gd name="T13" fmla="*/ 38 h 310"/>
                  <a:gd name="T14" fmla="*/ 106 w 180"/>
                  <a:gd name="T15" fmla="*/ 42 h 310"/>
                  <a:gd name="T16" fmla="*/ 108 w 180"/>
                  <a:gd name="T17" fmla="*/ 56 h 310"/>
                  <a:gd name="T18" fmla="*/ 102 w 180"/>
                  <a:gd name="T19" fmla="*/ 90 h 310"/>
                  <a:gd name="T20" fmla="*/ 102 w 180"/>
                  <a:gd name="T21" fmla="*/ 114 h 310"/>
                  <a:gd name="T22" fmla="*/ 102 w 180"/>
                  <a:gd name="T23" fmla="*/ 140 h 310"/>
                  <a:gd name="T24" fmla="*/ 98 w 180"/>
                  <a:gd name="T25" fmla="*/ 148 h 310"/>
                  <a:gd name="T26" fmla="*/ 94 w 180"/>
                  <a:gd name="T27" fmla="*/ 152 h 310"/>
                  <a:gd name="T28" fmla="*/ 92 w 180"/>
                  <a:gd name="T29" fmla="*/ 156 h 310"/>
                  <a:gd name="T30" fmla="*/ 94 w 180"/>
                  <a:gd name="T31" fmla="*/ 164 h 310"/>
                  <a:gd name="T32" fmla="*/ 96 w 180"/>
                  <a:gd name="T33" fmla="*/ 172 h 310"/>
                  <a:gd name="T34" fmla="*/ 100 w 180"/>
                  <a:gd name="T35" fmla="*/ 180 h 310"/>
                  <a:gd name="T36" fmla="*/ 100 w 180"/>
                  <a:gd name="T37" fmla="*/ 190 h 310"/>
                  <a:gd name="T38" fmla="*/ 96 w 180"/>
                  <a:gd name="T39" fmla="*/ 200 h 310"/>
                  <a:gd name="T40" fmla="*/ 92 w 180"/>
                  <a:gd name="T41" fmla="*/ 212 h 310"/>
                  <a:gd name="T42" fmla="*/ 88 w 180"/>
                  <a:gd name="T43" fmla="*/ 222 h 310"/>
                  <a:gd name="T44" fmla="*/ 52 w 180"/>
                  <a:gd name="T45" fmla="*/ 248 h 310"/>
                  <a:gd name="T46" fmla="*/ 10 w 180"/>
                  <a:gd name="T47" fmla="*/ 258 h 310"/>
                  <a:gd name="T48" fmla="*/ 0 w 180"/>
                  <a:gd name="T49" fmla="*/ 310 h 310"/>
                  <a:gd name="T50" fmla="*/ 8 w 180"/>
                  <a:gd name="T51" fmla="*/ 310 h 310"/>
                  <a:gd name="T52" fmla="*/ 10 w 180"/>
                  <a:gd name="T53" fmla="*/ 292 h 310"/>
                  <a:gd name="T54" fmla="*/ 12 w 180"/>
                  <a:gd name="T55" fmla="*/ 282 h 310"/>
                  <a:gd name="T56" fmla="*/ 24 w 180"/>
                  <a:gd name="T57" fmla="*/ 272 h 310"/>
                  <a:gd name="T58" fmla="*/ 32 w 180"/>
                  <a:gd name="T59" fmla="*/ 270 h 310"/>
                  <a:gd name="T60" fmla="*/ 38 w 180"/>
                  <a:gd name="T61" fmla="*/ 268 h 310"/>
                  <a:gd name="T62" fmla="*/ 44 w 180"/>
                  <a:gd name="T63" fmla="*/ 260 h 310"/>
                  <a:gd name="T64" fmla="*/ 48 w 180"/>
                  <a:gd name="T65" fmla="*/ 268 h 310"/>
                  <a:gd name="T66" fmla="*/ 52 w 180"/>
                  <a:gd name="T67" fmla="*/ 274 h 310"/>
                  <a:gd name="T68" fmla="*/ 76 w 180"/>
                  <a:gd name="T69" fmla="*/ 264 h 310"/>
                  <a:gd name="T70" fmla="*/ 98 w 180"/>
                  <a:gd name="T71" fmla="*/ 256 h 310"/>
                  <a:gd name="T72" fmla="*/ 108 w 180"/>
                  <a:gd name="T73" fmla="*/ 232 h 310"/>
                  <a:gd name="T74" fmla="*/ 114 w 180"/>
                  <a:gd name="T75" fmla="*/ 204 h 310"/>
                  <a:gd name="T76" fmla="*/ 118 w 180"/>
                  <a:gd name="T77" fmla="*/ 194 h 310"/>
                  <a:gd name="T78" fmla="*/ 120 w 180"/>
                  <a:gd name="T79" fmla="*/ 182 h 310"/>
                  <a:gd name="T80" fmla="*/ 118 w 180"/>
                  <a:gd name="T81" fmla="*/ 176 h 310"/>
                  <a:gd name="T82" fmla="*/ 112 w 180"/>
                  <a:gd name="T83" fmla="*/ 168 h 310"/>
                  <a:gd name="T84" fmla="*/ 108 w 180"/>
                  <a:gd name="T85" fmla="*/ 162 h 310"/>
                  <a:gd name="T86" fmla="*/ 104 w 180"/>
                  <a:gd name="T87" fmla="*/ 160 h 310"/>
                  <a:gd name="T88" fmla="*/ 122 w 180"/>
                  <a:gd name="T89" fmla="*/ 154 h 310"/>
                  <a:gd name="T90" fmla="*/ 140 w 180"/>
                  <a:gd name="T91" fmla="*/ 138 h 310"/>
                  <a:gd name="T92" fmla="*/ 166 w 180"/>
                  <a:gd name="T93" fmla="*/ 128 h 310"/>
                  <a:gd name="T94" fmla="*/ 180 w 180"/>
                  <a:gd name="T95" fmla="*/ 106 h 310"/>
                  <a:gd name="T96" fmla="*/ 154 w 180"/>
                  <a:gd name="T97" fmla="*/ 124 h 310"/>
                  <a:gd name="T98" fmla="*/ 126 w 180"/>
                  <a:gd name="T99" fmla="*/ 126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 h="310">
                    <a:moveTo>
                      <a:pt x="126" y="126"/>
                    </a:moveTo>
                    <a:lnTo>
                      <a:pt x="118" y="116"/>
                    </a:lnTo>
                    <a:lnTo>
                      <a:pt x="116" y="106"/>
                    </a:lnTo>
                    <a:lnTo>
                      <a:pt x="122" y="96"/>
                    </a:lnTo>
                    <a:lnTo>
                      <a:pt x="132" y="88"/>
                    </a:lnTo>
                    <a:lnTo>
                      <a:pt x="144" y="86"/>
                    </a:lnTo>
                    <a:lnTo>
                      <a:pt x="132" y="58"/>
                    </a:lnTo>
                    <a:lnTo>
                      <a:pt x="126" y="28"/>
                    </a:lnTo>
                    <a:lnTo>
                      <a:pt x="118" y="0"/>
                    </a:lnTo>
                    <a:lnTo>
                      <a:pt x="110" y="10"/>
                    </a:lnTo>
                    <a:lnTo>
                      <a:pt x="104" y="22"/>
                    </a:lnTo>
                    <a:lnTo>
                      <a:pt x="102" y="34"/>
                    </a:lnTo>
                    <a:lnTo>
                      <a:pt x="104" y="36"/>
                    </a:lnTo>
                    <a:lnTo>
                      <a:pt x="106" y="38"/>
                    </a:lnTo>
                    <a:lnTo>
                      <a:pt x="106" y="40"/>
                    </a:lnTo>
                    <a:lnTo>
                      <a:pt x="106" y="42"/>
                    </a:lnTo>
                    <a:lnTo>
                      <a:pt x="110" y="42"/>
                    </a:lnTo>
                    <a:lnTo>
                      <a:pt x="108" y="56"/>
                    </a:lnTo>
                    <a:lnTo>
                      <a:pt x="106" y="74"/>
                    </a:lnTo>
                    <a:lnTo>
                      <a:pt x="102" y="90"/>
                    </a:lnTo>
                    <a:lnTo>
                      <a:pt x="100" y="102"/>
                    </a:lnTo>
                    <a:lnTo>
                      <a:pt x="102" y="114"/>
                    </a:lnTo>
                    <a:lnTo>
                      <a:pt x="104" y="128"/>
                    </a:lnTo>
                    <a:lnTo>
                      <a:pt x="102" y="140"/>
                    </a:lnTo>
                    <a:lnTo>
                      <a:pt x="100" y="146"/>
                    </a:lnTo>
                    <a:lnTo>
                      <a:pt x="98" y="148"/>
                    </a:lnTo>
                    <a:lnTo>
                      <a:pt x="96" y="150"/>
                    </a:lnTo>
                    <a:lnTo>
                      <a:pt x="94" y="152"/>
                    </a:lnTo>
                    <a:lnTo>
                      <a:pt x="94" y="154"/>
                    </a:lnTo>
                    <a:lnTo>
                      <a:pt x="92" y="156"/>
                    </a:lnTo>
                    <a:lnTo>
                      <a:pt x="92" y="160"/>
                    </a:lnTo>
                    <a:lnTo>
                      <a:pt x="94" y="164"/>
                    </a:lnTo>
                    <a:lnTo>
                      <a:pt x="94" y="168"/>
                    </a:lnTo>
                    <a:lnTo>
                      <a:pt x="96" y="172"/>
                    </a:lnTo>
                    <a:lnTo>
                      <a:pt x="98" y="176"/>
                    </a:lnTo>
                    <a:lnTo>
                      <a:pt x="100" y="180"/>
                    </a:lnTo>
                    <a:lnTo>
                      <a:pt x="100" y="184"/>
                    </a:lnTo>
                    <a:lnTo>
                      <a:pt x="100" y="190"/>
                    </a:lnTo>
                    <a:lnTo>
                      <a:pt x="98" y="194"/>
                    </a:lnTo>
                    <a:lnTo>
                      <a:pt x="96" y="200"/>
                    </a:lnTo>
                    <a:lnTo>
                      <a:pt x="94" y="206"/>
                    </a:lnTo>
                    <a:lnTo>
                      <a:pt x="92" y="212"/>
                    </a:lnTo>
                    <a:lnTo>
                      <a:pt x="90" y="218"/>
                    </a:lnTo>
                    <a:lnTo>
                      <a:pt x="88" y="222"/>
                    </a:lnTo>
                    <a:lnTo>
                      <a:pt x="74" y="236"/>
                    </a:lnTo>
                    <a:lnTo>
                      <a:pt x="52" y="248"/>
                    </a:lnTo>
                    <a:lnTo>
                      <a:pt x="30" y="256"/>
                    </a:lnTo>
                    <a:lnTo>
                      <a:pt x="10" y="258"/>
                    </a:lnTo>
                    <a:lnTo>
                      <a:pt x="2" y="284"/>
                    </a:lnTo>
                    <a:lnTo>
                      <a:pt x="0" y="310"/>
                    </a:lnTo>
                    <a:lnTo>
                      <a:pt x="4" y="310"/>
                    </a:lnTo>
                    <a:lnTo>
                      <a:pt x="8" y="310"/>
                    </a:lnTo>
                    <a:lnTo>
                      <a:pt x="10" y="300"/>
                    </a:lnTo>
                    <a:lnTo>
                      <a:pt x="10" y="292"/>
                    </a:lnTo>
                    <a:lnTo>
                      <a:pt x="10" y="288"/>
                    </a:lnTo>
                    <a:lnTo>
                      <a:pt x="12" y="282"/>
                    </a:lnTo>
                    <a:lnTo>
                      <a:pt x="20" y="274"/>
                    </a:lnTo>
                    <a:lnTo>
                      <a:pt x="24" y="272"/>
                    </a:lnTo>
                    <a:lnTo>
                      <a:pt x="28" y="270"/>
                    </a:lnTo>
                    <a:lnTo>
                      <a:pt x="32" y="270"/>
                    </a:lnTo>
                    <a:lnTo>
                      <a:pt x="34" y="270"/>
                    </a:lnTo>
                    <a:lnTo>
                      <a:pt x="38" y="268"/>
                    </a:lnTo>
                    <a:lnTo>
                      <a:pt x="40" y="266"/>
                    </a:lnTo>
                    <a:lnTo>
                      <a:pt x="44" y="260"/>
                    </a:lnTo>
                    <a:lnTo>
                      <a:pt x="46" y="264"/>
                    </a:lnTo>
                    <a:lnTo>
                      <a:pt x="48" y="268"/>
                    </a:lnTo>
                    <a:lnTo>
                      <a:pt x="50" y="270"/>
                    </a:lnTo>
                    <a:lnTo>
                      <a:pt x="52" y="274"/>
                    </a:lnTo>
                    <a:lnTo>
                      <a:pt x="64" y="266"/>
                    </a:lnTo>
                    <a:lnTo>
                      <a:pt x="76" y="264"/>
                    </a:lnTo>
                    <a:lnTo>
                      <a:pt x="86" y="262"/>
                    </a:lnTo>
                    <a:lnTo>
                      <a:pt x="98" y="256"/>
                    </a:lnTo>
                    <a:lnTo>
                      <a:pt x="104" y="246"/>
                    </a:lnTo>
                    <a:lnTo>
                      <a:pt x="108" y="232"/>
                    </a:lnTo>
                    <a:lnTo>
                      <a:pt x="112" y="216"/>
                    </a:lnTo>
                    <a:lnTo>
                      <a:pt x="114" y="204"/>
                    </a:lnTo>
                    <a:lnTo>
                      <a:pt x="116" y="198"/>
                    </a:lnTo>
                    <a:lnTo>
                      <a:pt x="118" y="194"/>
                    </a:lnTo>
                    <a:lnTo>
                      <a:pt x="120" y="188"/>
                    </a:lnTo>
                    <a:lnTo>
                      <a:pt x="120" y="182"/>
                    </a:lnTo>
                    <a:lnTo>
                      <a:pt x="120" y="180"/>
                    </a:lnTo>
                    <a:lnTo>
                      <a:pt x="118" y="176"/>
                    </a:lnTo>
                    <a:lnTo>
                      <a:pt x="114" y="172"/>
                    </a:lnTo>
                    <a:lnTo>
                      <a:pt x="112" y="168"/>
                    </a:lnTo>
                    <a:lnTo>
                      <a:pt x="108" y="164"/>
                    </a:lnTo>
                    <a:lnTo>
                      <a:pt x="108" y="162"/>
                    </a:lnTo>
                    <a:lnTo>
                      <a:pt x="106" y="160"/>
                    </a:lnTo>
                    <a:lnTo>
                      <a:pt x="104" y="160"/>
                    </a:lnTo>
                    <a:lnTo>
                      <a:pt x="112" y="158"/>
                    </a:lnTo>
                    <a:lnTo>
                      <a:pt x="122" y="154"/>
                    </a:lnTo>
                    <a:lnTo>
                      <a:pt x="132" y="148"/>
                    </a:lnTo>
                    <a:lnTo>
                      <a:pt x="140" y="138"/>
                    </a:lnTo>
                    <a:lnTo>
                      <a:pt x="152" y="136"/>
                    </a:lnTo>
                    <a:lnTo>
                      <a:pt x="166" y="128"/>
                    </a:lnTo>
                    <a:lnTo>
                      <a:pt x="176" y="120"/>
                    </a:lnTo>
                    <a:lnTo>
                      <a:pt x="180" y="106"/>
                    </a:lnTo>
                    <a:lnTo>
                      <a:pt x="166" y="116"/>
                    </a:lnTo>
                    <a:lnTo>
                      <a:pt x="154" y="124"/>
                    </a:lnTo>
                    <a:lnTo>
                      <a:pt x="138" y="128"/>
                    </a:lnTo>
                    <a:lnTo>
                      <a:pt x="126" y="126"/>
                    </a:lnTo>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8" name="Freeform 44"/>
              <p:cNvSpPr>
                <a:spLocks noChangeArrowheads="1"/>
              </p:cNvSpPr>
              <p:nvPr/>
            </p:nvSpPr>
            <p:spPr bwMode="auto">
              <a:xfrm>
                <a:off x="2054" y="760"/>
                <a:ext cx="156" cy="344"/>
              </a:xfrm>
              <a:custGeom>
                <a:avLst/>
                <a:gdLst>
                  <a:gd name="T0" fmla="*/ 116 w 156"/>
                  <a:gd name="T1" fmla="*/ 82 h 344"/>
                  <a:gd name="T2" fmla="*/ 116 w 156"/>
                  <a:gd name="T3" fmla="*/ 108 h 344"/>
                  <a:gd name="T4" fmla="*/ 124 w 156"/>
                  <a:gd name="T5" fmla="*/ 130 h 344"/>
                  <a:gd name="T6" fmla="*/ 148 w 156"/>
                  <a:gd name="T7" fmla="*/ 146 h 344"/>
                  <a:gd name="T8" fmla="*/ 150 w 156"/>
                  <a:gd name="T9" fmla="*/ 170 h 344"/>
                  <a:gd name="T10" fmla="*/ 152 w 156"/>
                  <a:gd name="T11" fmla="*/ 196 h 344"/>
                  <a:gd name="T12" fmla="*/ 154 w 156"/>
                  <a:gd name="T13" fmla="*/ 224 h 344"/>
                  <a:gd name="T14" fmla="*/ 136 w 156"/>
                  <a:gd name="T15" fmla="*/ 216 h 344"/>
                  <a:gd name="T16" fmla="*/ 118 w 156"/>
                  <a:gd name="T17" fmla="*/ 208 h 344"/>
                  <a:gd name="T18" fmla="*/ 122 w 156"/>
                  <a:gd name="T19" fmla="*/ 198 h 344"/>
                  <a:gd name="T20" fmla="*/ 126 w 156"/>
                  <a:gd name="T21" fmla="*/ 188 h 344"/>
                  <a:gd name="T22" fmla="*/ 132 w 156"/>
                  <a:gd name="T23" fmla="*/ 168 h 344"/>
                  <a:gd name="T24" fmla="*/ 132 w 156"/>
                  <a:gd name="T25" fmla="*/ 150 h 344"/>
                  <a:gd name="T26" fmla="*/ 118 w 156"/>
                  <a:gd name="T27" fmla="*/ 152 h 344"/>
                  <a:gd name="T28" fmla="*/ 100 w 156"/>
                  <a:gd name="T29" fmla="*/ 176 h 344"/>
                  <a:gd name="T30" fmla="*/ 88 w 156"/>
                  <a:gd name="T31" fmla="*/ 196 h 344"/>
                  <a:gd name="T32" fmla="*/ 92 w 156"/>
                  <a:gd name="T33" fmla="*/ 218 h 344"/>
                  <a:gd name="T34" fmla="*/ 100 w 156"/>
                  <a:gd name="T35" fmla="*/ 238 h 344"/>
                  <a:gd name="T36" fmla="*/ 100 w 156"/>
                  <a:gd name="T37" fmla="*/ 250 h 344"/>
                  <a:gd name="T38" fmla="*/ 96 w 156"/>
                  <a:gd name="T39" fmla="*/ 256 h 344"/>
                  <a:gd name="T40" fmla="*/ 86 w 156"/>
                  <a:gd name="T41" fmla="*/ 266 h 344"/>
                  <a:gd name="T42" fmla="*/ 76 w 156"/>
                  <a:gd name="T43" fmla="*/ 282 h 344"/>
                  <a:gd name="T44" fmla="*/ 82 w 156"/>
                  <a:gd name="T45" fmla="*/ 296 h 344"/>
                  <a:gd name="T46" fmla="*/ 86 w 156"/>
                  <a:gd name="T47" fmla="*/ 320 h 344"/>
                  <a:gd name="T48" fmla="*/ 74 w 156"/>
                  <a:gd name="T49" fmla="*/ 336 h 344"/>
                  <a:gd name="T50" fmla="*/ 44 w 156"/>
                  <a:gd name="T51" fmla="*/ 330 h 344"/>
                  <a:gd name="T52" fmla="*/ 10 w 156"/>
                  <a:gd name="T53" fmla="*/ 296 h 344"/>
                  <a:gd name="T54" fmla="*/ 18 w 156"/>
                  <a:gd name="T55" fmla="*/ 272 h 344"/>
                  <a:gd name="T56" fmla="*/ 44 w 156"/>
                  <a:gd name="T57" fmla="*/ 248 h 344"/>
                  <a:gd name="T58" fmla="*/ 74 w 156"/>
                  <a:gd name="T59" fmla="*/ 226 h 344"/>
                  <a:gd name="T60" fmla="*/ 82 w 156"/>
                  <a:gd name="T61" fmla="*/ 184 h 344"/>
                  <a:gd name="T62" fmla="*/ 106 w 156"/>
                  <a:gd name="T63" fmla="*/ 144 h 344"/>
                  <a:gd name="T64" fmla="*/ 128 w 156"/>
                  <a:gd name="T65" fmla="*/ 72 h 344"/>
                  <a:gd name="T66" fmla="*/ 132 w 156"/>
                  <a:gd name="T67" fmla="*/ 46 h 344"/>
                  <a:gd name="T68" fmla="*/ 130 w 156"/>
                  <a:gd name="T69" fmla="*/ 18 h 344"/>
                  <a:gd name="T70" fmla="*/ 120 w 156"/>
                  <a:gd name="T71" fmla="*/ 2 h 344"/>
                  <a:gd name="T72" fmla="*/ 92 w 156"/>
                  <a:gd name="T73" fmla="*/ 8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6" h="344">
                    <a:moveTo>
                      <a:pt x="110" y="82"/>
                    </a:moveTo>
                    <a:lnTo>
                      <a:pt x="116" y="82"/>
                    </a:lnTo>
                    <a:lnTo>
                      <a:pt x="124" y="84"/>
                    </a:lnTo>
                    <a:lnTo>
                      <a:pt x="116" y="108"/>
                    </a:lnTo>
                    <a:lnTo>
                      <a:pt x="108" y="130"/>
                    </a:lnTo>
                    <a:lnTo>
                      <a:pt x="124" y="130"/>
                    </a:lnTo>
                    <a:lnTo>
                      <a:pt x="136" y="136"/>
                    </a:lnTo>
                    <a:lnTo>
                      <a:pt x="148" y="146"/>
                    </a:lnTo>
                    <a:lnTo>
                      <a:pt x="156" y="158"/>
                    </a:lnTo>
                    <a:lnTo>
                      <a:pt x="150" y="170"/>
                    </a:lnTo>
                    <a:lnTo>
                      <a:pt x="150" y="184"/>
                    </a:lnTo>
                    <a:lnTo>
                      <a:pt x="152" y="196"/>
                    </a:lnTo>
                    <a:lnTo>
                      <a:pt x="156" y="210"/>
                    </a:lnTo>
                    <a:lnTo>
                      <a:pt x="154" y="224"/>
                    </a:lnTo>
                    <a:lnTo>
                      <a:pt x="146" y="220"/>
                    </a:lnTo>
                    <a:lnTo>
                      <a:pt x="136" y="216"/>
                    </a:lnTo>
                    <a:lnTo>
                      <a:pt x="126" y="212"/>
                    </a:lnTo>
                    <a:lnTo>
                      <a:pt x="118" y="208"/>
                    </a:lnTo>
                    <a:lnTo>
                      <a:pt x="118" y="198"/>
                    </a:lnTo>
                    <a:lnTo>
                      <a:pt x="122" y="198"/>
                    </a:lnTo>
                    <a:lnTo>
                      <a:pt x="126" y="196"/>
                    </a:lnTo>
                    <a:lnTo>
                      <a:pt x="126" y="188"/>
                    </a:lnTo>
                    <a:lnTo>
                      <a:pt x="128" y="178"/>
                    </a:lnTo>
                    <a:lnTo>
                      <a:pt x="132" y="168"/>
                    </a:lnTo>
                    <a:lnTo>
                      <a:pt x="134" y="158"/>
                    </a:lnTo>
                    <a:lnTo>
                      <a:pt x="132" y="150"/>
                    </a:lnTo>
                    <a:lnTo>
                      <a:pt x="124" y="148"/>
                    </a:lnTo>
                    <a:lnTo>
                      <a:pt x="118" y="152"/>
                    </a:lnTo>
                    <a:lnTo>
                      <a:pt x="108" y="162"/>
                    </a:lnTo>
                    <a:lnTo>
                      <a:pt x="100" y="176"/>
                    </a:lnTo>
                    <a:lnTo>
                      <a:pt x="92" y="188"/>
                    </a:lnTo>
                    <a:lnTo>
                      <a:pt x="88" y="196"/>
                    </a:lnTo>
                    <a:lnTo>
                      <a:pt x="88" y="208"/>
                    </a:lnTo>
                    <a:lnTo>
                      <a:pt x="92" y="218"/>
                    </a:lnTo>
                    <a:lnTo>
                      <a:pt x="98" y="226"/>
                    </a:lnTo>
                    <a:lnTo>
                      <a:pt x="100" y="238"/>
                    </a:lnTo>
                    <a:lnTo>
                      <a:pt x="100" y="244"/>
                    </a:lnTo>
                    <a:lnTo>
                      <a:pt x="100" y="250"/>
                    </a:lnTo>
                    <a:lnTo>
                      <a:pt x="98" y="252"/>
                    </a:lnTo>
                    <a:lnTo>
                      <a:pt x="96" y="256"/>
                    </a:lnTo>
                    <a:lnTo>
                      <a:pt x="92" y="260"/>
                    </a:lnTo>
                    <a:lnTo>
                      <a:pt x="86" y="266"/>
                    </a:lnTo>
                    <a:lnTo>
                      <a:pt x="78" y="276"/>
                    </a:lnTo>
                    <a:lnTo>
                      <a:pt x="76" y="282"/>
                    </a:lnTo>
                    <a:lnTo>
                      <a:pt x="78" y="288"/>
                    </a:lnTo>
                    <a:lnTo>
                      <a:pt x="82" y="296"/>
                    </a:lnTo>
                    <a:lnTo>
                      <a:pt x="86" y="308"/>
                    </a:lnTo>
                    <a:lnTo>
                      <a:pt x="86" y="320"/>
                    </a:lnTo>
                    <a:lnTo>
                      <a:pt x="82" y="330"/>
                    </a:lnTo>
                    <a:lnTo>
                      <a:pt x="74" y="336"/>
                    </a:lnTo>
                    <a:lnTo>
                      <a:pt x="60" y="344"/>
                    </a:lnTo>
                    <a:lnTo>
                      <a:pt x="44" y="330"/>
                    </a:lnTo>
                    <a:lnTo>
                      <a:pt x="26" y="314"/>
                    </a:lnTo>
                    <a:lnTo>
                      <a:pt x="10" y="296"/>
                    </a:lnTo>
                    <a:lnTo>
                      <a:pt x="0" y="278"/>
                    </a:lnTo>
                    <a:lnTo>
                      <a:pt x="18" y="272"/>
                    </a:lnTo>
                    <a:lnTo>
                      <a:pt x="32" y="260"/>
                    </a:lnTo>
                    <a:lnTo>
                      <a:pt x="44" y="248"/>
                    </a:lnTo>
                    <a:lnTo>
                      <a:pt x="56" y="234"/>
                    </a:lnTo>
                    <a:lnTo>
                      <a:pt x="74" y="226"/>
                    </a:lnTo>
                    <a:lnTo>
                      <a:pt x="72" y="204"/>
                    </a:lnTo>
                    <a:lnTo>
                      <a:pt x="82" y="184"/>
                    </a:lnTo>
                    <a:lnTo>
                      <a:pt x="94" y="164"/>
                    </a:lnTo>
                    <a:lnTo>
                      <a:pt x="106" y="144"/>
                    </a:lnTo>
                    <a:lnTo>
                      <a:pt x="120" y="110"/>
                    </a:lnTo>
                    <a:lnTo>
                      <a:pt x="128" y="72"/>
                    </a:lnTo>
                    <a:lnTo>
                      <a:pt x="130" y="60"/>
                    </a:lnTo>
                    <a:lnTo>
                      <a:pt x="132" y="46"/>
                    </a:lnTo>
                    <a:lnTo>
                      <a:pt x="132" y="32"/>
                    </a:lnTo>
                    <a:lnTo>
                      <a:pt x="130" y="18"/>
                    </a:lnTo>
                    <a:lnTo>
                      <a:pt x="126" y="8"/>
                    </a:lnTo>
                    <a:lnTo>
                      <a:pt x="120" y="2"/>
                    </a:lnTo>
                    <a:lnTo>
                      <a:pt x="108" y="0"/>
                    </a:lnTo>
                    <a:lnTo>
                      <a:pt x="92" y="8"/>
                    </a:lnTo>
                    <a:lnTo>
                      <a:pt x="110" y="82"/>
                    </a:lnTo>
                    <a:close/>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9" name="Freeform 45"/>
              <p:cNvSpPr>
                <a:spLocks noChangeArrowheads="1"/>
              </p:cNvSpPr>
              <p:nvPr/>
            </p:nvSpPr>
            <p:spPr bwMode="auto">
              <a:xfrm>
                <a:off x="2054" y="760"/>
                <a:ext cx="156" cy="344"/>
              </a:xfrm>
              <a:custGeom>
                <a:avLst/>
                <a:gdLst>
                  <a:gd name="T0" fmla="*/ 116 w 156"/>
                  <a:gd name="T1" fmla="*/ 82 h 344"/>
                  <a:gd name="T2" fmla="*/ 116 w 156"/>
                  <a:gd name="T3" fmla="*/ 108 h 344"/>
                  <a:gd name="T4" fmla="*/ 124 w 156"/>
                  <a:gd name="T5" fmla="*/ 130 h 344"/>
                  <a:gd name="T6" fmla="*/ 148 w 156"/>
                  <a:gd name="T7" fmla="*/ 146 h 344"/>
                  <a:gd name="T8" fmla="*/ 150 w 156"/>
                  <a:gd name="T9" fmla="*/ 170 h 344"/>
                  <a:gd name="T10" fmla="*/ 152 w 156"/>
                  <a:gd name="T11" fmla="*/ 196 h 344"/>
                  <a:gd name="T12" fmla="*/ 154 w 156"/>
                  <a:gd name="T13" fmla="*/ 224 h 344"/>
                  <a:gd name="T14" fmla="*/ 136 w 156"/>
                  <a:gd name="T15" fmla="*/ 216 h 344"/>
                  <a:gd name="T16" fmla="*/ 118 w 156"/>
                  <a:gd name="T17" fmla="*/ 208 h 344"/>
                  <a:gd name="T18" fmla="*/ 122 w 156"/>
                  <a:gd name="T19" fmla="*/ 198 h 344"/>
                  <a:gd name="T20" fmla="*/ 126 w 156"/>
                  <a:gd name="T21" fmla="*/ 188 h 344"/>
                  <a:gd name="T22" fmla="*/ 132 w 156"/>
                  <a:gd name="T23" fmla="*/ 168 h 344"/>
                  <a:gd name="T24" fmla="*/ 132 w 156"/>
                  <a:gd name="T25" fmla="*/ 150 h 344"/>
                  <a:gd name="T26" fmla="*/ 118 w 156"/>
                  <a:gd name="T27" fmla="*/ 152 h 344"/>
                  <a:gd name="T28" fmla="*/ 100 w 156"/>
                  <a:gd name="T29" fmla="*/ 176 h 344"/>
                  <a:gd name="T30" fmla="*/ 88 w 156"/>
                  <a:gd name="T31" fmla="*/ 196 h 344"/>
                  <a:gd name="T32" fmla="*/ 92 w 156"/>
                  <a:gd name="T33" fmla="*/ 218 h 344"/>
                  <a:gd name="T34" fmla="*/ 100 w 156"/>
                  <a:gd name="T35" fmla="*/ 238 h 344"/>
                  <a:gd name="T36" fmla="*/ 100 w 156"/>
                  <a:gd name="T37" fmla="*/ 250 h 344"/>
                  <a:gd name="T38" fmla="*/ 96 w 156"/>
                  <a:gd name="T39" fmla="*/ 256 h 344"/>
                  <a:gd name="T40" fmla="*/ 86 w 156"/>
                  <a:gd name="T41" fmla="*/ 266 h 344"/>
                  <a:gd name="T42" fmla="*/ 76 w 156"/>
                  <a:gd name="T43" fmla="*/ 282 h 344"/>
                  <a:gd name="T44" fmla="*/ 82 w 156"/>
                  <a:gd name="T45" fmla="*/ 296 h 344"/>
                  <a:gd name="T46" fmla="*/ 86 w 156"/>
                  <a:gd name="T47" fmla="*/ 320 h 344"/>
                  <a:gd name="T48" fmla="*/ 74 w 156"/>
                  <a:gd name="T49" fmla="*/ 336 h 344"/>
                  <a:gd name="T50" fmla="*/ 44 w 156"/>
                  <a:gd name="T51" fmla="*/ 330 h 344"/>
                  <a:gd name="T52" fmla="*/ 10 w 156"/>
                  <a:gd name="T53" fmla="*/ 296 h 344"/>
                  <a:gd name="T54" fmla="*/ 18 w 156"/>
                  <a:gd name="T55" fmla="*/ 272 h 344"/>
                  <a:gd name="T56" fmla="*/ 44 w 156"/>
                  <a:gd name="T57" fmla="*/ 248 h 344"/>
                  <a:gd name="T58" fmla="*/ 74 w 156"/>
                  <a:gd name="T59" fmla="*/ 226 h 344"/>
                  <a:gd name="T60" fmla="*/ 82 w 156"/>
                  <a:gd name="T61" fmla="*/ 184 h 344"/>
                  <a:gd name="T62" fmla="*/ 106 w 156"/>
                  <a:gd name="T63" fmla="*/ 144 h 344"/>
                  <a:gd name="T64" fmla="*/ 128 w 156"/>
                  <a:gd name="T65" fmla="*/ 72 h 344"/>
                  <a:gd name="T66" fmla="*/ 132 w 156"/>
                  <a:gd name="T67" fmla="*/ 46 h 344"/>
                  <a:gd name="T68" fmla="*/ 130 w 156"/>
                  <a:gd name="T69" fmla="*/ 18 h 344"/>
                  <a:gd name="T70" fmla="*/ 120 w 156"/>
                  <a:gd name="T71" fmla="*/ 2 h 344"/>
                  <a:gd name="T72" fmla="*/ 92 w 156"/>
                  <a:gd name="T73" fmla="*/ 8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6" h="344">
                    <a:moveTo>
                      <a:pt x="110" y="82"/>
                    </a:moveTo>
                    <a:lnTo>
                      <a:pt x="116" y="82"/>
                    </a:lnTo>
                    <a:lnTo>
                      <a:pt x="124" y="84"/>
                    </a:lnTo>
                    <a:lnTo>
                      <a:pt x="116" y="108"/>
                    </a:lnTo>
                    <a:lnTo>
                      <a:pt x="108" y="130"/>
                    </a:lnTo>
                    <a:lnTo>
                      <a:pt x="124" y="130"/>
                    </a:lnTo>
                    <a:lnTo>
                      <a:pt x="136" y="136"/>
                    </a:lnTo>
                    <a:lnTo>
                      <a:pt x="148" y="146"/>
                    </a:lnTo>
                    <a:lnTo>
                      <a:pt x="156" y="158"/>
                    </a:lnTo>
                    <a:lnTo>
                      <a:pt x="150" y="170"/>
                    </a:lnTo>
                    <a:lnTo>
                      <a:pt x="150" y="184"/>
                    </a:lnTo>
                    <a:lnTo>
                      <a:pt x="152" y="196"/>
                    </a:lnTo>
                    <a:lnTo>
                      <a:pt x="156" y="210"/>
                    </a:lnTo>
                    <a:lnTo>
                      <a:pt x="154" y="224"/>
                    </a:lnTo>
                    <a:lnTo>
                      <a:pt x="146" y="220"/>
                    </a:lnTo>
                    <a:lnTo>
                      <a:pt x="136" y="216"/>
                    </a:lnTo>
                    <a:lnTo>
                      <a:pt x="126" y="212"/>
                    </a:lnTo>
                    <a:lnTo>
                      <a:pt x="118" y="208"/>
                    </a:lnTo>
                    <a:lnTo>
                      <a:pt x="118" y="198"/>
                    </a:lnTo>
                    <a:lnTo>
                      <a:pt x="122" y="198"/>
                    </a:lnTo>
                    <a:lnTo>
                      <a:pt x="126" y="196"/>
                    </a:lnTo>
                    <a:lnTo>
                      <a:pt x="126" y="188"/>
                    </a:lnTo>
                    <a:lnTo>
                      <a:pt x="128" y="178"/>
                    </a:lnTo>
                    <a:lnTo>
                      <a:pt x="132" y="168"/>
                    </a:lnTo>
                    <a:lnTo>
                      <a:pt x="134" y="158"/>
                    </a:lnTo>
                    <a:lnTo>
                      <a:pt x="132" y="150"/>
                    </a:lnTo>
                    <a:lnTo>
                      <a:pt x="124" y="148"/>
                    </a:lnTo>
                    <a:lnTo>
                      <a:pt x="118" y="152"/>
                    </a:lnTo>
                    <a:lnTo>
                      <a:pt x="108" y="162"/>
                    </a:lnTo>
                    <a:lnTo>
                      <a:pt x="100" y="176"/>
                    </a:lnTo>
                    <a:lnTo>
                      <a:pt x="92" y="188"/>
                    </a:lnTo>
                    <a:lnTo>
                      <a:pt x="88" y="196"/>
                    </a:lnTo>
                    <a:lnTo>
                      <a:pt x="88" y="208"/>
                    </a:lnTo>
                    <a:lnTo>
                      <a:pt x="92" y="218"/>
                    </a:lnTo>
                    <a:lnTo>
                      <a:pt x="98" y="226"/>
                    </a:lnTo>
                    <a:lnTo>
                      <a:pt x="100" y="238"/>
                    </a:lnTo>
                    <a:lnTo>
                      <a:pt x="100" y="244"/>
                    </a:lnTo>
                    <a:lnTo>
                      <a:pt x="100" y="250"/>
                    </a:lnTo>
                    <a:lnTo>
                      <a:pt x="98" y="252"/>
                    </a:lnTo>
                    <a:lnTo>
                      <a:pt x="96" y="256"/>
                    </a:lnTo>
                    <a:lnTo>
                      <a:pt x="92" y="260"/>
                    </a:lnTo>
                    <a:lnTo>
                      <a:pt x="86" y="266"/>
                    </a:lnTo>
                    <a:lnTo>
                      <a:pt x="78" y="276"/>
                    </a:lnTo>
                    <a:lnTo>
                      <a:pt x="76" y="282"/>
                    </a:lnTo>
                    <a:lnTo>
                      <a:pt x="78" y="288"/>
                    </a:lnTo>
                    <a:lnTo>
                      <a:pt x="82" y="296"/>
                    </a:lnTo>
                    <a:lnTo>
                      <a:pt x="86" y="308"/>
                    </a:lnTo>
                    <a:lnTo>
                      <a:pt x="86" y="320"/>
                    </a:lnTo>
                    <a:lnTo>
                      <a:pt x="82" y="330"/>
                    </a:lnTo>
                    <a:lnTo>
                      <a:pt x="74" y="336"/>
                    </a:lnTo>
                    <a:lnTo>
                      <a:pt x="60" y="344"/>
                    </a:lnTo>
                    <a:lnTo>
                      <a:pt x="44" y="330"/>
                    </a:lnTo>
                    <a:lnTo>
                      <a:pt x="26" y="314"/>
                    </a:lnTo>
                    <a:lnTo>
                      <a:pt x="10" y="296"/>
                    </a:lnTo>
                    <a:lnTo>
                      <a:pt x="0" y="278"/>
                    </a:lnTo>
                    <a:lnTo>
                      <a:pt x="18" y="272"/>
                    </a:lnTo>
                    <a:lnTo>
                      <a:pt x="32" y="260"/>
                    </a:lnTo>
                    <a:lnTo>
                      <a:pt x="44" y="248"/>
                    </a:lnTo>
                    <a:lnTo>
                      <a:pt x="56" y="234"/>
                    </a:lnTo>
                    <a:lnTo>
                      <a:pt x="74" y="226"/>
                    </a:lnTo>
                    <a:lnTo>
                      <a:pt x="72" y="204"/>
                    </a:lnTo>
                    <a:lnTo>
                      <a:pt x="82" y="184"/>
                    </a:lnTo>
                    <a:lnTo>
                      <a:pt x="94" y="164"/>
                    </a:lnTo>
                    <a:lnTo>
                      <a:pt x="106" y="144"/>
                    </a:lnTo>
                    <a:lnTo>
                      <a:pt x="120" y="110"/>
                    </a:lnTo>
                    <a:lnTo>
                      <a:pt x="128" y="72"/>
                    </a:lnTo>
                    <a:lnTo>
                      <a:pt x="130" y="60"/>
                    </a:lnTo>
                    <a:lnTo>
                      <a:pt x="132" y="46"/>
                    </a:lnTo>
                    <a:lnTo>
                      <a:pt x="132" y="32"/>
                    </a:lnTo>
                    <a:lnTo>
                      <a:pt x="130" y="18"/>
                    </a:lnTo>
                    <a:lnTo>
                      <a:pt x="126" y="8"/>
                    </a:lnTo>
                    <a:lnTo>
                      <a:pt x="120" y="2"/>
                    </a:lnTo>
                    <a:lnTo>
                      <a:pt x="108" y="0"/>
                    </a:lnTo>
                    <a:lnTo>
                      <a:pt x="92" y="8"/>
                    </a:lnTo>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0" name="Freeform 46"/>
              <p:cNvSpPr>
                <a:spLocks noChangeArrowheads="1"/>
              </p:cNvSpPr>
              <p:nvPr/>
            </p:nvSpPr>
            <p:spPr bwMode="auto">
              <a:xfrm>
                <a:off x="1938" y="979"/>
                <a:ext cx="269" cy="182"/>
              </a:xfrm>
              <a:custGeom>
                <a:avLst/>
                <a:gdLst>
                  <a:gd name="T0" fmla="*/ 6 w 268"/>
                  <a:gd name="T1" fmla="*/ 2 h 184"/>
                  <a:gd name="T2" fmla="*/ 22 w 268"/>
                  <a:gd name="T3" fmla="*/ 4 h 184"/>
                  <a:gd name="T4" fmla="*/ 40 w 268"/>
                  <a:gd name="T5" fmla="*/ 24 h 184"/>
                  <a:gd name="T6" fmla="*/ 54 w 268"/>
                  <a:gd name="T7" fmla="*/ 44 h 184"/>
                  <a:gd name="T8" fmla="*/ 74 w 268"/>
                  <a:gd name="T9" fmla="*/ 62 h 184"/>
                  <a:gd name="T10" fmla="*/ 102 w 268"/>
                  <a:gd name="T11" fmla="*/ 84 h 184"/>
                  <a:gd name="T12" fmla="*/ 108 w 268"/>
                  <a:gd name="T13" fmla="*/ 104 h 184"/>
                  <a:gd name="T14" fmla="*/ 106 w 268"/>
                  <a:gd name="T15" fmla="*/ 120 h 184"/>
                  <a:gd name="T16" fmla="*/ 102 w 268"/>
                  <a:gd name="T17" fmla="*/ 124 h 184"/>
                  <a:gd name="T18" fmla="*/ 100 w 268"/>
                  <a:gd name="T19" fmla="*/ 130 h 184"/>
                  <a:gd name="T20" fmla="*/ 102 w 268"/>
                  <a:gd name="T21" fmla="*/ 134 h 184"/>
                  <a:gd name="T22" fmla="*/ 114 w 268"/>
                  <a:gd name="T23" fmla="*/ 140 h 184"/>
                  <a:gd name="T24" fmla="*/ 144 w 268"/>
                  <a:gd name="T25" fmla="*/ 140 h 184"/>
                  <a:gd name="T26" fmla="*/ 164 w 268"/>
                  <a:gd name="T27" fmla="*/ 148 h 184"/>
                  <a:gd name="T28" fmla="*/ 176 w 268"/>
                  <a:gd name="T29" fmla="*/ 156 h 184"/>
                  <a:gd name="T30" fmla="*/ 190 w 268"/>
                  <a:gd name="T31" fmla="*/ 164 h 184"/>
                  <a:gd name="T32" fmla="*/ 218 w 268"/>
                  <a:gd name="T33" fmla="*/ 164 h 184"/>
                  <a:gd name="T34" fmla="*/ 240 w 268"/>
                  <a:gd name="T35" fmla="*/ 162 h 184"/>
                  <a:gd name="T36" fmla="*/ 260 w 268"/>
                  <a:gd name="T37" fmla="*/ 164 h 184"/>
                  <a:gd name="T38" fmla="*/ 268 w 268"/>
                  <a:gd name="T39" fmla="*/ 176 h 184"/>
                  <a:gd name="T40" fmla="*/ 250 w 268"/>
                  <a:gd name="T41" fmla="*/ 184 h 184"/>
                  <a:gd name="T42" fmla="*/ 222 w 268"/>
                  <a:gd name="T43" fmla="*/ 184 h 184"/>
                  <a:gd name="T44" fmla="*/ 198 w 268"/>
                  <a:gd name="T45" fmla="*/ 182 h 184"/>
                  <a:gd name="T46" fmla="*/ 176 w 268"/>
                  <a:gd name="T47" fmla="*/ 174 h 184"/>
                  <a:gd name="T48" fmla="*/ 148 w 268"/>
                  <a:gd name="T49" fmla="*/ 162 h 184"/>
                  <a:gd name="T50" fmla="*/ 114 w 268"/>
                  <a:gd name="T51" fmla="*/ 158 h 184"/>
                  <a:gd name="T52" fmla="*/ 86 w 268"/>
                  <a:gd name="T53" fmla="*/ 146 h 184"/>
                  <a:gd name="T54" fmla="*/ 84 w 268"/>
                  <a:gd name="T55" fmla="*/ 136 h 184"/>
                  <a:gd name="T56" fmla="*/ 82 w 268"/>
                  <a:gd name="T57" fmla="*/ 128 h 184"/>
                  <a:gd name="T58" fmla="*/ 78 w 268"/>
                  <a:gd name="T59" fmla="*/ 120 h 184"/>
                  <a:gd name="T60" fmla="*/ 70 w 268"/>
                  <a:gd name="T61" fmla="*/ 116 h 184"/>
                  <a:gd name="T62" fmla="*/ 56 w 268"/>
                  <a:gd name="T63" fmla="*/ 96 h 184"/>
                  <a:gd name="T64" fmla="*/ 38 w 268"/>
                  <a:gd name="T65" fmla="*/ 66 h 184"/>
                  <a:gd name="T66" fmla="*/ 18 w 268"/>
                  <a:gd name="T67" fmla="*/ 40 h 184"/>
                  <a:gd name="T68" fmla="*/ 4 w 268"/>
                  <a:gd name="T69" fmla="*/ 16 h 184"/>
                  <a:gd name="T70" fmla="*/ 12 w 268"/>
                  <a:gd name="T71" fmla="*/ 8 h 184"/>
                  <a:gd name="T72" fmla="*/ 16 w 268"/>
                  <a:gd name="T73" fmla="*/ 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8" h="184">
                    <a:moveTo>
                      <a:pt x="0" y="12"/>
                    </a:moveTo>
                    <a:lnTo>
                      <a:pt x="6" y="2"/>
                    </a:lnTo>
                    <a:lnTo>
                      <a:pt x="14" y="0"/>
                    </a:lnTo>
                    <a:lnTo>
                      <a:pt x="22" y="4"/>
                    </a:lnTo>
                    <a:lnTo>
                      <a:pt x="30" y="12"/>
                    </a:lnTo>
                    <a:lnTo>
                      <a:pt x="40" y="24"/>
                    </a:lnTo>
                    <a:lnTo>
                      <a:pt x="46" y="36"/>
                    </a:lnTo>
                    <a:lnTo>
                      <a:pt x="54" y="44"/>
                    </a:lnTo>
                    <a:lnTo>
                      <a:pt x="58" y="50"/>
                    </a:lnTo>
                    <a:lnTo>
                      <a:pt x="74" y="62"/>
                    </a:lnTo>
                    <a:lnTo>
                      <a:pt x="92" y="74"/>
                    </a:lnTo>
                    <a:lnTo>
                      <a:pt x="102" y="84"/>
                    </a:lnTo>
                    <a:lnTo>
                      <a:pt x="106" y="94"/>
                    </a:lnTo>
                    <a:lnTo>
                      <a:pt x="108" y="104"/>
                    </a:lnTo>
                    <a:lnTo>
                      <a:pt x="108" y="116"/>
                    </a:lnTo>
                    <a:lnTo>
                      <a:pt x="106" y="120"/>
                    </a:lnTo>
                    <a:lnTo>
                      <a:pt x="104" y="122"/>
                    </a:lnTo>
                    <a:lnTo>
                      <a:pt x="102" y="124"/>
                    </a:lnTo>
                    <a:lnTo>
                      <a:pt x="102" y="128"/>
                    </a:lnTo>
                    <a:lnTo>
                      <a:pt x="100" y="130"/>
                    </a:lnTo>
                    <a:lnTo>
                      <a:pt x="100" y="132"/>
                    </a:lnTo>
                    <a:lnTo>
                      <a:pt x="102" y="134"/>
                    </a:lnTo>
                    <a:lnTo>
                      <a:pt x="106" y="138"/>
                    </a:lnTo>
                    <a:lnTo>
                      <a:pt x="114" y="140"/>
                    </a:lnTo>
                    <a:lnTo>
                      <a:pt x="128" y="140"/>
                    </a:lnTo>
                    <a:lnTo>
                      <a:pt x="144" y="140"/>
                    </a:lnTo>
                    <a:lnTo>
                      <a:pt x="158" y="144"/>
                    </a:lnTo>
                    <a:lnTo>
                      <a:pt x="164" y="148"/>
                    </a:lnTo>
                    <a:lnTo>
                      <a:pt x="170" y="152"/>
                    </a:lnTo>
                    <a:lnTo>
                      <a:pt x="176" y="156"/>
                    </a:lnTo>
                    <a:lnTo>
                      <a:pt x="182" y="160"/>
                    </a:lnTo>
                    <a:lnTo>
                      <a:pt x="190" y="164"/>
                    </a:lnTo>
                    <a:lnTo>
                      <a:pt x="204" y="166"/>
                    </a:lnTo>
                    <a:lnTo>
                      <a:pt x="218" y="164"/>
                    </a:lnTo>
                    <a:lnTo>
                      <a:pt x="232" y="162"/>
                    </a:lnTo>
                    <a:lnTo>
                      <a:pt x="240" y="162"/>
                    </a:lnTo>
                    <a:lnTo>
                      <a:pt x="250" y="162"/>
                    </a:lnTo>
                    <a:lnTo>
                      <a:pt x="260" y="164"/>
                    </a:lnTo>
                    <a:lnTo>
                      <a:pt x="268" y="168"/>
                    </a:lnTo>
                    <a:lnTo>
                      <a:pt x="268" y="176"/>
                    </a:lnTo>
                    <a:lnTo>
                      <a:pt x="262" y="180"/>
                    </a:lnTo>
                    <a:lnTo>
                      <a:pt x="250" y="184"/>
                    </a:lnTo>
                    <a:lnTo>
                      <a:pt x="236" y="184"/>
                    </a:lnTo>
                    <a:lnTo>
                      <a:pt x="222" y="184"/>
                    </a:lnTo>
                    <a:lnTo>
                      <a:pt x="212" y="184"/>
                    </a:lnTo>
                    <a:lnTo>
                      <a:pt x="198" y="182"/>
                    </a:lnTo>
                    <a:lnTo>
                      <a:pt x="186" y="180"/>
                    </a:lnTo>
                    <a:lnTo>
                      <a:pt x="176" y="174"/>
                    </a:lnTo>
                    <a:lnTo>
                      <a:pt x="162" y="166"/>
                    </a:lnTo>
                    <a:lnTo>
                      <a:pt x="148" y="162"/>
                    </a:lnTo>
                    <a:lnTo>
                      <a:pt x="132" y="160"/>
                    </a:lnTo>
                    <a:lnTo>
                      <a:pt x="114" y="158"/>
                    </a:lnTo>
                    <a:lnTo>
                      <a:pt x="98" y="154"/>
                    </a:lnTo>
                    <a:lnTo>
                      <a:pt x="86" y="146"/>
                    </a:lnTo>
                    <a:lnTo>
                      <a:pt x="84" y="142"/>
                    </a:lnTo>
                    <a:lnTo>
                      <a:pt x="84" y="136"/>
                    </a:lnTo>
                    <a:lnTo>
                      <a:pt x="82" y="132"/>
                    </a:lnTo>
                    <a:lnTo>
                      <a:pt x="82" y="128"/>
                    </a:lnTo>
                    <a:lnTo>
                      <a:pt x="80" y="124"/>
                    </a:lnTo>
                    <a:lnTo>
                      <a:pt x="78" y="120"/>
                    </a:lnTo>
                    <a:lnTo>
                      <a:pt x="74" y="118"/>
                    </a:lnTo>
                    <a:lnTo>
                      <a:pt x="70" y="116"/>
                    </a:lnTo>
                    <a:lnTo>
                      <a:pt x="66" y="114"/>
                    </a:lnTo>
                    <a:lnTo>
                      <a:pt x="56" y="96"/>
                    </a:lnTo>
                    <a:lnTo>
                      <a:pt x="46" y="76"/>
                    </a:lnTo>
                    <a:lnTo>
                      <a:pt x="38" y="66"/>
                    </a:lnTo>
                    <a:lnTo>
                      <a:pt x="28" y="54"/>
                    </a:lnTo>
                    <a:lnTo>
                      <a:pt x="18" y="40"/>
                    </a:lnTo>
                    <a:lnTo>
                      <a:pt x="8" y="28"/>
                    </a:lnTo>
                    <a:lnTo>
                      <a:pt x="4" y="16"/>
                    </a:lnTo>
                    <a:lnTo>
                      <a:pt x="10" y="10"/>
                    </a:lnTo>
                    <a:lnTo>
                      <a:pt x="12" y="8"/>
                    </a:lnTo>
                    <a:lnTo>
                      <a:pt x="14" y="6"/>
                    </a:lnTo>
                    <a:lnTo>
                      <a:pt x="16" y="6"/>
                    </a:lnTo>
                    <a:lnTo>
                      <a:pt x="0" y="12"/>
                    </a:lnTo>
                    <a:close/>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1" name="Freeform 47"/>
              <p:cNvSpPr>
                <a:spLocks noChangeArrowheads="1"/>
              </p:cNvSpPr>
              <p:nvPr/>
            </p:nvSpPr>
            <p:spPr bwMode="auto">
              <a:xfrm>
                <a:off x="1938" y="979"/>
                <a:ext cx="269" cy="182"/>
              </a:xfrm>
              <a:custGeom>
                <a:avLst/>
                <a:gdLst>
                  <a:gd name="T0" fmla="*/ 6 w 268"/>
                  <a:gd name="T1" fmla="*/ 2 h 184"/>
                  <a:gd name="T2" fmla="*/ 22 w 268"/>
                  <a:gd name="T3" fmla="*/ 4 h 184"/>
                  <a:gd name="T4" fmla="*/ 40 w 268"/>
                  <a:gd name="T5" fmla="*/ 24 h 184"/>
                  <a:gd name="T6" fmla="*/ 54 w 268"/>
                  <a:gd name="T7" fmla="*/ 44 h 184"/>
                  <a:gd name="T8" fmla="*/ 74 w 268"/>
                  <a:gd name="T9" fmla="*/ 62 h 184"/>
                  <a:gd name="T10" fmla="*/ 102 w 268"/>
                  <a:gd name="T11" fmla="*/ 84 h 184"/>
                  <a:gd name="T12" fmla="*/ 108 w 268"/>
                  <a:gd name="T13" fmla="*/ 104 h 184"/>
                  <a:gd name="T14" fmla="*/ 106 w 268"/>
                  <a:gd name="T15" fmla="*/ 120 h 184"/>
                  <a:gd name="T16" fmla="*/ 102 w 268"/>
                  <a:gd name="T17" fmla="*/ 124 h 184"/>
                  <a:gd name="T18" fmla="*/ 100 w 268"/>
                  <a:gd name="T19" fmla="*/ 130 h 184"/>
                  <a:gd name="T20" fmla="*/ 102 w 268"/>
                  <a:gd name="T21" fmla="*/ 134 h 184"/>
                  <a:gd name="T22" fmla="*/ 114 w 268"/>
                  <a:gd name="T23" fmla="*/ 140 h 184"/>
                  <a:gd name="T24" fmla="*/ 144 w 268"/>
                  <a:gd name="T25" fmla="*/ 140 h 184"/>
                  <a:gd name="T26" fmla="*/ 164 w 268"/>
                  <a:gd name="T27" fmla="*/ 148 h 184"/>
                  <a:gd name="T28" fmla="*/ 176 w 268"/>
                  <a:gd name="T29" fmla="*/ 156 h 184"/>
                  <a:gd name="T30" fmla="*/ 190 w 268"/>
                  <a:gd name="T31" fmla="*/ 164 h 184"/>
                  <a:gd name="T32" fmla="*/ 218 w 268"/>
                  <a:gd name="T33" fmla="*/ 164 h 184"/>
                  <a:gd name="T34" fmla="*/ 240 w 268"/>
                  <a:gd name="T35" fmla="*/ 162 h 184"/>
                  <a:gd name="T36" fmla="*/ 260 w 268"/>
                  <a:gd name="T37" fmla="*/ 164 h 184"/>
                  <a:gd name="T38" fmla="*/ 268 w 268"/>
                  <a:gd name="T39" fmla="*/ 176 h 184"/>
                  <a:gd name="T40" fmla="*/ 250 w 268"/>
                  <a:gd name="T41" fmla="*/ 184 h 184"/>
                  <a:gd name="T42" fmla="*/ 222 w 268"/>
                  <a:gd name="T43" fmla="*/ 184 h 184"/>
                  <a:gd name="T44" fmla="*/ 198 w 268"/>
                  <a:gd name="T45" fmla="*/ 182 h 184"/>
                  <a:gd name="T46" fmla="*/ 176 w 268"/>
                  <a:gd name="T47" fmla="*/ 174 h 184"/>
                  <a:gd name="T48" fmla="*/ 148 w 268"/>
                  <a:gd name="T49" fmla="*/ 162 h 184"/>
                  <a:gd name="T50" fmla="*/ 114 w 268"/>
                  <a:gd name="T51" fmla="*/ 158 h 184"/>
                  <a:gd name="T52" fmla="*/ 86 w 268"/>
                  <a:gd name="T53" fmla="*/ 146 h 184"/>
                  <a:gd name="T54" fmla="*/ 84 w 268"/>
                  <a:gd name="T55" fmla="*/ 136 h 184"/>
                  <a:gd name="T56" fmla="*/ 82 w 268"/>
                  <a:gd name="T57" fmla="*/ 128 h 184"/>
                  <a:gd name="T58" fmla="*/ 78 w 268"/>
                  <a:gd name="T59" fmla="*/ 120 h 184"/>
                  <a:gd name="T60" fmla="*/ 70 w 268"/>
                  <a:gd name="T61" fmla="*/ 116 h 184"/>
                  <a:gd name="T62" fmla="*/ 56 w 268"/>
                  <a:gd name="T63" fmla="*/ 96 h 184"/>
                  <a:gd name="T64" fmla="*/ 38 w 268"/>
                  <a:gd name="T65" fmla="*/ 66 h 184"/>
                  <a:gd name="T66" fmla="*/ 18 w 268"/>
                  <a:gd name="T67" fmla="*/ 40 h 184"/>
                  <a:gd name="T68" fmla="*/ 4 w 268"/>
                  <a:gd name="T69" fmla="*/ 16 h 184"/>
                  <a:gd name="T70" fmla="*/ 12 w 268"/>
                  <a:gd name="T71" fmla="*/ 8 h 184"/>
                  <a:gd name="T72" fmla="*/ 16 w 268"/>
                  <a:gd name="T73" fmla="*/ 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8" h="184">
                    <a:moveTo>
                      <a:pt x="0" y="12"/>
                    </a:moveTo>
                    <a:lnTo>
                      <a:pt x="6" y="2"/>
                    </a:lnTo>
                    <a:lnTo>
                      <a:pt x="14" y="0"/>
                    </a:lnTo>
                    <a:lnTo>
                      <a:pt x="22" y="4"/>
                    </a:lnTo>
                    <a:lnTo>
                      <a:pt x="30" y="12"/>
                    </a:lnTo>
                    <a:lnTo>
                      <a:pt x="40" y="24"/>
                    </a:lnTo>
                    <a:lnTo>
                      <a:pt x="46" y="36"/>
                    </a:lnTo>
                    <a:lnTo>
                      <a:pt x="54" y="44"/>
                    </a:lnTo>
                    <a:lnTo>
                      <a:pt x="58" y="50"/>
                    </a:lnTo>
                    <a:lnTo>
                      <a:pt x="74" y="62"/>
                    </a:lnTo>
                    <a:lnTo>
                      <a:pt x="92" y="74"/>
                    </a:lnTo>
                    <a:lnTo>
                      <a:pt x="102" y="84"/>
                    </a:lnTo>
                    <a:lnTo>
                      <a:pt x="106" y="94"/>
                    </a:lnTo>
                    <a:lnTo>
                      <a:pt x="108" y="104"/>
                    </a:lnTo>
                    <a:lnTo>
                      <a:pt x="108" y="116"/>
                    </a:lnTo>
                    <a:lnTo>
                      <a:pt x="106" y="120"/>
                    </a:lnTo>
                    <a:lnTo>
                      <a:pt x="104" y="122"/>
                    </a:lnTo>
                    <a:lnTo>
                      <a:pt x="102" y="124"/>
                    </a:lnTo>
                    <a:lnTo>
                      <a:pt x="102" y="128"/>
                    </a:lnTo>
                    <a:lnTo>
                      <a:pt x="100" y="130"/>
                    </a:lnTo>
                    <a:lnTo>
                      <a:pt x="100" y="132"/>
                    </a:lnTo>
                    <a:lnTo>
                      <a:pt x="102" y="134"/>
                    </a:lnTo>
                    <a:lnTo>
                      <a:pt x="106" y="138"/>
                    </a:lnTo>
                    <a:lnTo>
                      <a:pt x="114" y="140"/>
                    </a:lnTo>
                    <a:lnTo>
                      <a:pt x="128" y="140"/>
                    </a:lnTo>
                    <a:lnTo>
                      <a:pt x="144" y="140"/>
                    </a:lnTo>
                    <a:lnTo>
                      <a:pt x="158" y="144"/>
                    </a:lnTo>
                    <a:lnTo>
                      <a:pt x="164" y="148"/>
                    </a:lnTo>
                    <a:lnTo>
                      <a:pt x="170" y="152"/>
                    </a:lnTo>
                    <a:lnTo>
                      <a:pt x="176" y="156"/>
                    </a:lnTo>
                    <a:lnTo>
                      <a:pt x="182" y="160"/>
                    </a:lnTo>
                    <a:lnTo>
                      <a:pt x="190" y="164"/>
                    </a:lnTo>
                    <a:lnTo>
                      <a:pt x="204" y="166"/>
                    </a:lnTo>
                    <a:lnTo>
                      <a:pt x="218" y="164"/>
                    </a:lnTo>
                    <a:lnTo>
                      <a:pt x="232" y="162"/>
                    </a:lnTo>
                    <a:lnTo>
                      <a:pt x="240" y="162"/>
                    </a:lnTo>
                    <a:lnTo>
                      <a:pt x="250" y="162"/>
                    </a:lnTo>
                    <a:lnTo>
                      <a:pt x="260" y="164"/>
                    </a:lnTo>
                    <a:lnTo>
                      <a:pt x="268" y="168"/>
                    </a:lnTo>
                    <a:lnTo>
                      <a:pt x="268" y="176"/>
                    </a:lnTo>
                    <a:lnTo>
                      <a:pt x="262" y="180"/>
                    </a:lnTo>
                    <a:lnTo>
                      <a:pt x="250" y="184"/>
                    </a:lnTo>
                    <a:lnTo>
                      <a:pt x="236" y="184"/>
                    </a:lnTo>
                    <a:lnTo>
                      <a:pt x="222" y="184"/>
                    </a:lnTo>
                    <a:lnTo>
                      <a:pt x="212" y="184"/>
                    </a:lnTo>
                    <a:lnTo>
                      <a:pt x="198" y="182"/>
                    </a:lnTo>
                    <a:lnTo>
                      <a:pt x="186" y="180"/>
                    </a:lnTo>
                    <a:lnTo>
                      <a:pt x="176" y="174"/>
                    </a:lnTo>
                    <a:lnTo>
                      <a:pt x="162" y="166"/>
                    </a:lnTo>
                    <a:lnTo>
                      <a:pt x="148" y="162"/>
                    </a:lnTo>
                    <a:lnTo>
                      <a:pt x="132" y="160"/>
                    </a:lnTo>
                    <a:lnTo>
                      <a:pt x="114" y="158"/>
                    </a:lnTo>
                    <a:lnTo>
                      <a:pt x="98" y="154"/>
                    </a:lnTo>
                    <a:lnTo>
                      <a:pt x="86" y="146"/>
                    </a:lnTo>
                    <a:lnTo>
                      <a:pt x="84" y="142"/>
                    </a:lnTo>
                    <a:lnTo>
                      <a:pt x="84" y="136"/>
                    </a:lnTo>
                    <a:lnTo>
                      <a:pt x="82" y="132"/>
                    </a:lnTo>
                    <a:lnTo>
                      <a:pt x="82" y="128"/>
                    </a:lnTo>
                    <a:lnTo>
                      <a:pt x="80" y="124"/>
                    </a:lnTo>
                    <a:lnTo>
                      <a:pt x="78" y="120"/>
                    </a:lnTo>
                    <a:lnTo>
                      <a:pt x="74" y="118"/>
                    </a:lnTo>
                    <a:lnTo>
                      <a:pt x="70" y="116"/>
                    </a:lnTo>
                    <a:lnTo>
                      <a:pt x="66" y="114"/>
                    </a:lnTo>
                    <a:lnTo>
                      <a:pt x="56" y="96"/>
                    </a:lnTo>
                    <a:lnTo>
                      <a:pt x="46" y="76"/>
                    </a:lnTo>
                    <a:lnTo>
                      <a:pt x="38" y="66"/>
                    </a:lnTo>
                    <a:lnTo>
                      <a:pt x="28" y="54"/>
                    </a:lnTo>
                    <a:lnTo>
                      <a:pt x="18" y="40"/>
                    </a:lnTo>
                    <a:lnTo>
                      <a:pt x="8" y="28"/>
                    </a:lnTo>
                    <a:lnTo>
                      <a:pt x="4" y="16"/>
                    </a:lnTo>
                    <a:lnTo>
                      <a:pt x="10" y="10"/>
                    </a:lnTo>
                    <a:lnTo>
                      <a:pt x="12" y="8"/>
                    </a:lnTo>
                    <a:lnTo>
                      <a:pt x="14" y="6"/>
                    </a:lnTo>
                    <a:lnTo>
                      <a:pt x="16" y="6"/>
                    </a:lnTo>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2" name="Freeform 48"/>
              <p:cNvSpPr>
                <a:spLocks noChangeArrowheads="1"/>
              </p:cNvSpPr>
              <p:nvPr/>
            </p:nvSpPr>
            <p:spPr bwMode="auto">
              <a:xfrm>
                <a:off x="2110" y="1020"/>
                <a:ext cx="336" cy="529"/>
              </a:xfrm>
              <a:custGeom>
                <a:avLst/>
                <a:gdLst>
                  <a:gd name="T0" fmla="*/ 268 w 336"/>
                  <a:gd name="T1" fmla="*/ 126 h 530"/>
                  <a:gd name="T2" fmla="*/ 236 w 336"/>
                  <a:gd name="T3" fmla="*/ 164 h 530"/>
                  <a:gd name="T4" fmla="*/ 218 w 336"/>
                  <a:gd name="T5" fmla="*/ 228 h 530"/>
                  <a:gd name="T6" fmla="*/ 184 w 336"/>
                  <a:gd name="T7" fmla="*/ 180 h 530"/>
                  <a:gd name="T8" fmla="*/ 190 w 336"/>
                  <a:gd name="T9" fmla="*/ 166 h 530"/>
                  <a:gd name="T10" fmla="*/ 148 w 336"/>
                  <a:gd name="T11" fmla="*/ 160 h 530"/>
                  <a:gd name="T12" fmla="*/ 134 w 336"/>
                  <a:gd name="T13" fmla="*/ 174 h 530"/>
                  <a:gd name="T14" fmla="*/ 118 w 336"/>
                  <a:gd name="T15" fmla="*/ 186 h 530"/>
                  <a:gd name="T16" fmla="*/ 142 w 336"/>
                  <a:gd name="T17" fmla="*/ 208 h 530"/>
                  <a:gd name="T18" fmla="*/ 110 w 336"/>
                  <a:gd name="T19" fmla="*/ 190 h 530"/>
                  <a:gd name="T20" fmla="*/ 76 w 336"/>
                  <a:gd name="T21" fmla="*/ 210 h 530"/>
                  <a:gd name="T22" fmla="*/ 52 w 336"/>
                  <a:gd name="T23" fmla="*/ 236 h 530"/>
                  <a:gd name="T24" fmla="*/ 28 w 336"/>
                  <a:gd name="T25" fmla="*/ 258 h 530"/>
                  <a:gd name="T26" fmla="*/ 14 w 336"/>
                  <a:gd name="T27" fmla="*/ 296 h 530"/>
                  <a:gd name="T28" fmla="*/ 4 w 336"/>
                  <a:gd name="T29" fmla="*/ 334 h 530"/>
                  <a:gd name="T30" fmla="*/ 10 w 336"/>
                  <a:gd name="T31" fmla="*/ 392 h 530"/>
                  <a:gd name="T32" fmla="*/ 22 w 336"/>
                  <a:gd name="T33" fmla="*/ 414 h 530"/>
                  <a:gd name="T34" fmla="*/ 34 w 336"/>
                  <a:gd name="T35" fmla="*/ 400 h 530"/>
                  <a:gd name="T36" fmla="*/ 72 w 336"/>
                  <a:gd name="T37" fmla="*/ 402 h 530"/>
                  <a:gd name="T38" fmla="*/ 98 w 336"/>
                  <a:gd name="T39" fmla="*/ 384 h 530"/>
                  <a:gd name="T40" fmla="*/ 140 w 336"/>
                  <a:gd name="T41" fmla="*/ 372 h 530"/>
                  <a:gd name="T42" fmla="*/ 182 w 336"/>
                  <a:gd name="T43" fmla="*/ 408 h 530"/>
                  <a:gd name="T44" fmla="*/ 202 w 336"/>
                  <a:gd name="T45" fmla="*/ 402 h 530"/>
                  <a:gd name="T46" fmla="*/ 236 w 336"/>
                  <a:gd name="T47" fmla="*/ 454 h 530"/>
                  <a:gd name="T48" fmla="*/ 272 w 336"/>
                  <a:gd name="T49" fmla="*/ 470 h 530"/>
                  <a:gd name="T50" fmla="*/ 262 w 336"/>
                  <a:gd name="T51" fmla="*/ 502 h 530"/>
                  <a:gd name="T52" fmla="*/ 286 w 336"/>
                  <a:gd name="T53" fmla="*/ 526 h 530"/>
                  <a:gd name="T54" fmla="*/ 286 w 336"/>
                  <a:gd name="T55" fmla="*/ 496 h 530"/>
                  <a:gd name="T56" fmla="*/ 270 w 336"/>
                  <a:gd name="T57" fmla="*/ 486 h 530"/>
                  <a:gd name="T58" fmla="*/ 268 w 336"/>
                  <a:gd name="T59" fmla="*/ 468 h 530"/>
                  <a:gd name="T60" fmla="*/ 280 w 336"/>
                  <a:gd name="T61" fmla="*/ 462 h 530"/>
                  <a:gd name="T62" fmla="*/ 298 w 336"/>
                  <a:gd name="T63" fmla="*/ 450 h 530"/>
                  <a:gd name="T64" fmla="*/ 308 w 336"/>
                  <a:gd name="T65" fmla="*/ 428 h 530"/>
                  <a:gd name="T66" fmla="*/ 306 w 336"/>
                  <a:gd name="T67" fmla="*/ 404 h 530"/>
                  <a:gd name="T68" fmla="*/ 324 w 336"/>
                  <a:gd name="T69" fmla="*/ 384 h 530"/>
                  <a:gd name="T70" fmla="*/ 316 w 336"/>
                  <a:gd name="T71" fmla="*/ 298 h 530"/>
                  <a:gd name="T72" fmla="*/ 278 w 336"/>
                  <a:gd name="T73" fmla="*/ 236 h 530"/>
                  <a:gd name="T74" fmla="*/ 258 w 336"/>
                  <a:gd name="T75" fmla="*/ 168 h 530"/>
                  <a:gd name="T76" fmla="*/ 194 w 336"/>
                  <a:gd name="T77" fmla="*/ 132 h 530"/>
                  <a:gd name="T78" fmla="*/ 198 w 336"/>
                  <a:gd name="T79" fmla="*/ 90 h 530"/>
                  <a:gd name="T80" fmla="*/ 162 w 336"/>
                  <a:gd name="T81" fmla="*/ 64 h 530"/>
                  <a:gd name="T82" fmla="*/ 132 w 336"/>
                  <a:gd name="T83" fmla="*/ 36 h 530"/>
                  <a:gd name="T84" fmla="*/ 116 w 336"/>
                  <a:gd name="T85" fmla="*/ 0 h 530"/>
                  <a:gd name="T86" fmla="*/ 142 w 336"/>
                  <a:gd name="T87" fmla="*/ 18 h 530"/>
                  <a:gd name="T88" fmla="*/ 152 w 336"/>
                  <a:gd name="T89" fmla="*/ 26 h 530"/>
                  <a:gd name="T90" fmla="*/ 162 w 336"/>
                  <a:gd name="T91" fmla="*/ 28 h 530"/>
                  <a:gd name="T92" fmla="*/ 176 w 336"/>
                  <a:gd name="T93" fmla="*/ 36 h 530"/>
                  <a:gd name="T94" fmla="*/ 178 w 336"/>
                  <a:gd name="T95" fmla="*/ 48 h 530"/>
                  <a:gd name="T96" fmla="*/ 184 w 336"/>
                  <a:gd name="T97" fmla="*/ 66 h 530"/>
                  <a:gd name="T98" fmla="*/ 200 w 336"/>
                  <a:gd name="T99" fmla="*/ 70 h 530"/>
                  <a:gd name="T100" fmla="*/ 206 w 336"/>
                  <a:gd name="T101" fmla="*/ 48 h 530"/>
                  <a:gd name="T102" fmla="*/ 228 w 336"/>
                  <a:gd name="T103" fmla="*/ 54 h 530"/>
                  <a:gd name="T104" fmla="*/ 260 w 336"/>
                  <a:gd name="T105" fmla="*/ 80 h 530"/>
                  <a:gd name="T106" fmla="*/ 270 w 336"/>
                  <a:gd name="T107" fmla="*/ 98 h 530"/>
                  <a:gd name="T108" fmla="*/ 290 w 336"/>
                  <a:gd name="T109" fmla="*/ 116 h 530"/>
                  <a:gd name="T110" fmla="*/ 302 w 336"/>
                  <a:gd name="T111" fmla="*/ 152 h 530"/>
                  <a:gd name="T112" fmla="*/ 300 w 336"/>
                  <a:gd name="T113" fmla="*/ 13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6" h="530">
                    <a:moveTo>
                      <a:pt x="300" y="138"/>
                    </a:moveTo>
                    <a:lnTo>
                      <a:pt x="288" y="136"/>
                    </a:lnTo>
                    <a:lnTo>
                      <a:pt x="278" y="132"/>
                    </a:lnTo>
                    <a:lnTo>
                      <a:pt x="268" y="126"/>
                    </a:lnTo>
                    <a:lnTo>
                      <a:pt x="260" y="124"/>
                    </a:lnTo>
                    <a:lnTo>
                      <a:pt x="252" y="128"/>
                    </a:lnTo>
                    <a:lnTo>
                      <a:pt x="244" y="142"/>
                    </a:lnTo>
                    <a:lnTo>
                      <a:pt x="236" y="164"/>
                    </a:lnTo>
                    <a:lnTo>
                      <a:pt x="234" y="188"/>
                    </a:lnTo>
                    <a:lnTo>
                      <a:pt x="234" y="210"/>
                    </a:lnTo>
                    <a:lnTo>
                      <a:pt x="236" y="234"/>
                    </a:lnTo>
                    <a:lnTo>
                      <a:pt x="218" y="228"/>
                    </a:lnTo>
                    <a:lnTo>
                      <a:pt x="202" y="216"/>
                    </a:lnTo>
                    <a:lnTo>
                      <a:pt x="190" y="200"/>
                    </a:lnTo>
                    <a:lnTo>
                      <a:pt x="184" y="182"/>
                    </a:lnTo>
                    <a:lnTo>
                      <a:pt x="184" y="180"/>
                    </a:lnTo>
                    <a:lnTo>
                      <a:pt x="186" y="176"/>
                    </a:lnTo>
                    <a:lnTo>
                      <a:pt x="190" y="172"/>
                    </a:lnTo>
                    <a:lnTo>
                      <a:pt x="190" y="170"/>
                    </a:lnTo>
                    <a:lnTo>
                      <a:pt x="190" y="166"/>
                    </a:lnTo>
                    <a:lnTo>
                      <a:pt x="184" y="158"/>
                    </a:lnTo>
                    <a:lnTo>
                      <a:pt x="172" y="156"/>
                    </a:lnTo>
                    <a:lnTo>
                      <a:pt x="158" y="156"/>
                    </a:lnTo>
                    <a:lnTo>
                      <a:pt x="148" y="160"/>
                    </a:lnTo>
                    <a:lnTo>
                      <a:pt x="142" y="162"/>
                    </a:lnTo>
                    <a:lnTo>
                      <a:pt x="140" y="166"/>
                    </a:lnTo>
                    <a:lnTo>
                      <a:pt x="136" y="170"/>
                    </a:lnTo>
                    <a:lnTo>
                      <a:pt x="134" y="174"/>
                    </a:lnTo>
                    <a:lnTo>
                      <a:pt x="132" y="178"/>
                    </a:lnTo>
                    <a:lnTo>
                      <a:pt x="128" y="182"/>
                    </a:lnTo>
                    <a:lnTo>
                      <a:pt x="124" y="184"/>
                    </a:lnTo>
                    <a:lnTo>
                      <a:pt x="118" y="186"/>
                    </a:lnTo>
                    <a:lnTo>
                      <a:pt x="132" y="190"/>
                    </a:lnTo>
                    <a:lnTo>
                      <a:pt x="144" y="194"/>
                    </a:lnTo>
                    <a:lnTo>
                      <a:pt x="154" y="202"/>
                    </a:lnTo>
                    <a:lnTo>
                      <a:pt x="142" y="208"/>
                    </a:lnTo>
                    <a:lnTo>
                      <a:pt x="132" y="206"/>
                    </a:lnTo>
                    <a:lnTo>
                      <a:pt x="124" y="202"/>
                    </a:lnTo>
                    <a:lnTo>
                      <a:pt x="118" y="196"/>
                    </a:lnTo>
                    <a:lnTo>
                      <a:pt x="110" y="190"/>
                    </a:lnTo>
                    <a:lnTo>
                      <a:pt x="100" y="188"/>
                    </a:lnTo>
                    <a:lnTo>
                      <a:pt x="88" y="192"/>
                    </a:lnTo>
                    <a:lnTo>
                      <a:pt x="82" y="200"/>
                    </a:lnTo>
                    <a:lnTo>
                      <a:pt x="76" y="210"/>
                    </a:lnTo>
                    <a:lnTo>
                      <a:pt x="70" y="220"/>
                    </a:lnTo>
                    <a:lnTo>
                      <a:pt x="60" y="228"/>
                    </a:lnTo>
                    <a:lnTo>
                      <a:pt x="48" y="230"/>
                    </a:lnTo>
                    <a:lnTo>
                      <a:pt x="52" y="236"/>
                    </a:lnTo>
                    <a:lnTo>
                      <a:pt x="54" y="242"/>
                    </a:lnTo>
                    <a:lnTo>
                      <a:pt x="56" y="250"/>
                    </a:lnTo>
                    <a:lnTo>
                      <a:pt x="42" y="254"/>
                    </a:lnTo>
                    <a:lnTo>
                      <a:pt x="28" y="258"/>
                    </a:lnTo>
                    <a:lnTo>
                      <a:pt x="18" y="262"/>
                    </a:lnTo>
                    <a:lnTo>
                      <a:pt x="12" y="270"/>
                    </a:lnTo>
                    <a:lnTo>
                      <a:pt x="10" y="280"/>
                    </a:lnTo>
                    <a:lnTo>
                      <a:pt x="14" y="296"/>
                    </a:lnTo>
                    <a:lnTo>
                      <a:pt x="4" y="300"/>
                    </a:lnTo>
                    <a:lnTo>
                      <a:pt x="0" y="310"/>
                    </a:lnTo>
                    <a:lnTo>
                      <a:pt x="0" y="322"/>
                    </a:lnTo>
                    <a:lnTo>
                      <a:pt x="4" y="334"/>
                    </a:lnTo>
                    <a:lnTo>
                      <a:pt x="6" y="346"/>
                    </a:lnTo>
                    <a:lnTo>
                      <a:pt x="8" y="356"/>
                    </a:lnTo>
                    <a:lnTo>
                      <a:pt x="8" y="372"/>
                    </a:lnTo>
                    <a:lnTo>
                      <a:pt x="10" y="392"/>
                    </a:lnTo>
                    <a:lnTo>
                      <a:pt x="12" y="406"/>
                    </a:lnTo>
                    <a:lnTo>
                      <a:pt x="12" y="414"/>
                    </a:lnTo>
                    <a:lnTo>
                      <a:pt x="18" y="414"/>
                    </a:lnTo>
                    <a:lnTo>
                      <a:pt x="22" y="414"/>
                    </a:lnTo>
                    <a:lnTo>
                      <a:pt x="24" y="410"/>
                    </a:lnTo>
                    <a:lnTo>
                      <a:pt x="28" y="408"/>
                    </a:lnTo>
                    <a:lnTo>
                      <a:pt x="32" y="404"/>
                    </a:lnTo>
                    <a:lnTo>
                      <a:pt x="34" y="400"/>
                    </a:lnTo>
                    <a:lnTo>
                      <a:pt x="38" y="398"/>
                    </a:lnTo>
                    <a:lnTo>
                      <a:pt x="50" y="398"/>
                    </a:lnTo>
                    <a:lnTo>
                      <a:pt x="60" y="400"/>
                    </a:lnTo>
                    <a:lnTo>
                      <a:pt x="72" y="402"/>
                    </a:lnTo>
                    <a:lnTo>
                      <a:pt x="86" y="396"/>
                    </a:lnTo>
                    <a:lnTo>
                      <a:pt x="90" y="392"/>
                    </a:lnTo>
                    <a:lnTo>
                      <a:pt x="94" y="388"/>
                    </a:lnTo>
                    <a:lnTo>
                      <a:pt x="98" y="384"/>
                    </a:lnTo>
                    <a:lnTo>
                      <a:pt x="102" y="378"/>
                    </a:lnTo>
                    <a:lnTo>
                      <a:pt x="108" y="374"/>
                    </a:lnTo>
                    <a:lnTo>
                      <a:pt x="124" y="372"/>
                    </a:lnTo>
                    <a:lnTo>
                      <a:pt x="140" y="372"/>
                    </a:lnTo>
                    <a:lnTo>
                      <a:pt x="156" y="372"/>
                    </a:lnTo>
                    <a:lnTo>
                      <a:pt x="164" y="388"/>
                    </a:lnTo>
                    <a:lnTo>
                      <a:pt x="174" y="396"/>
                    </a:lnTo>
                    <a:lnTo>
                      <a:pt x="182" y="408"/>
                    </a:lnTo>
                    <a:lnTo>
                      <a:pt x="188" y="400"/>
                    </a:lnTo>
                    <a:lnTo>
                      <a:pt x="194" y="392"/>
                    </a:lnTo>
                    <a:lnTo>
                      <a:pt x="200" y="384"/>
                    </a:lnTo>
                    <a:lnTo>
                      <a:pt x="202" y="402"/>
                    </a:lnTo>
                    <a:lnTo>
                      <a:pt x="200" y="418"/>
                    </a:lnTo>
                    <a:lnTo>
                      <a:pt x="210" y="428"/>
                    </a:lnTo>
                    <a:lnTo>
                      <a:pt x="224" y="440"/>
                    </a:lnTo>
                    <a:lnTo>
                      <a:pt x="236" y="454"/>
                    </a:lnTo>
                    <a:lnTo>
                      <a:pt x="248" y="464"/>
                    </a:lnTo>
                    <a:lnTo>
                      <a:pt x="260" y="468"/>
                    </a:lnTo>
                    <a:lnTo>
                      <a:pt x="272" y="462"/>
                    </a:lnTo>
                    <a:lnTo>
                      <a:pt x="272" y="470"/>
                    </a:lnTo>
                    <a:lnTo>
                      <a:pt x="268" y="478"/>
                    </a:lnTo>
                    <a:lnTo>
                      <a:pt x="262" y="486"/>
                    </a:lnTo>
                    <a:lnTo>
                      <a:pt x="258" y="496"/>
                    </a:lnTo>
                    <a:lnTo>
                      <a:pt x="262" y="502"/>
                    </a:lnTo>
                    <a:lnTo>
                      <a:pt x="266" y="512"/>
                    </a:lnTo>
                    <a:lnTo>
                      <a:pt x="274" y="522"/>
                    </a:lnTo>
                    <a:lnTo>
                      <a:pt x="278" y="530"/>
                    </a:lnTo>
                    <a:lnTo>
                      <a:pt x="286" y="526"/>
                    </a:lnTo>
                    <a:lnTo>
                      <a:pt x="290" y="516"/>
                    </a:lnTo>
                    <a:lnTo>
                      <a:pt x="292" y="506"/>
                    </a:lnTo>
                    <a:lnTo>
                      <a:pt x="292" y="496"/>
                    </a:lnTo>
                    <a:lnTo>
                      <a:pt x="286" y="496"/>
                    </a:lnTo>
                    <a:lnTo>
                      <a:pt x="280" y="496"/>
                    </a:lnTo>
                    <a:lnTo>
                      <a:pt x="276" y="494"/>
                    </a:lnTo>
                    <a:lnTo>
                      <a:pt x="272" y="490"/>
                    </a:lnTo>
                    <a:lnTo>
                      <a:pt x="270" y="486"/>
                    </a:lnTo>
                    <a:lnTo>
                      <a:pt x="268" y="480"/>
                    </a:lnTo>
                    <a:lnTo>
                      <a:pt x="266" y="474"/>
                    </a:lnTo>
                    <a:lnTo>
                      <a:pt x="268" y="470"/>
                    </a:lnTo>
                    <a:lnTo>
                      <a:pt x="268" y="468"/>
                    </a:lnTo>
                    <a:lnTo>
                      <a:pt x="270" y="466"/>
                    </a:lnTo>
                    <a:lnTo>
                      <a:pt x="274" y="464"/>
                    </a:lnTo>
                    <a:lnTo>
                      <a:pt x="276" y="464"/>
                    </a:lnTo>
                    <a:lnTo>
                      <a:pt x="280" y="462"/>
                    </a:lnTo>
                    <a:lnTo>
                      <a:pt x="284" y="460"/>
                    </a:lnTo>
                    <a:lnTo>
                      <a:pt x="290" y="456"/>
                    </a:lnTo>
                    <a:lnTo>
                      <a:pt x="294" y="452"/>
                    </a:lnTo>
                    <a:lnTo>
                      <a:pt x="298" y="450"/>
                    </a:lnTo>
                    <a:lnTo>
                      <a:pt x="302" y="446"/>
                    </a:lnTo>
                    <a:lnTo>
                      <a:pt x="306" y="440"/>
                    </a:lnTo>
                    <a:lnTo>
                      <a:pt x="308" y="432"/>
                    </a:lnTo>
                    <a:lnTo>
                      <a:pt x="308" y="428"/>
                    </a:lnTo>
                    <a:lnTo>
                      <a:pt x="308" y="422"/>
                    </a:lnTo>
                    <a:lnTo>
                      <a:pt x="306" y="416"/>
                    </a:lnTo>
                    <a:lnTo>
                      <a:pt x="306" y="410"/>
                    </a:lnTo>
                    <a:lnTo>
                      <a:pt x="306" y="404"/>
                    </a:lnTo>
                    <a:lnTo>
                      <a:pt x="310" y="398"/>
                    </a:lnTo>
                    <a:lnTo>
                      <a:pt x="314" y="394"/>
                    </a:lnTo>
                    <a:lnTo>
                      <a:pt x="320" y="390"/>
                    </a:lnTo>
                    <a:lnTo>
                      <a:pt x="324" y="384"/>
                    </a:lnTo>
                    <a:lnTo>
                      <a:pt x="336" y="362"/>
                    </a:lnTo>
                    <a:lnTo>
                      <a:pt x="336" y="340"/>
                    </a:lnTo>
                    <a:lnTo>
                      <a:pt x="328" y="318"/>
                    </a:lnTo>
                    <a:lnTo>
                      <a:pt x="316" y="298"/>
                    </a:lnTo>
                    <a:lnTo>
                      <a:pt x="300" y="278"/>
                    </a:lnTo>
                    <a:lnTo>
                      <a:pt x="288" y="262"/>
                    </a:lnTo>
                    <a:lnTo>
                      <a:pt x="280" y="250"/>
                    </a:lnTo>
                    <a:lnTo>
                      <a:pt x="278" y="236"/>
                    </a:lnTo>
                    <a:lnTo>
                      <a:pt x="276" y="220"/>
                    </a:lnTo>
                    <a:lnTo>
                      <a:pt x="274" y="200"/>
                    </a:lnTo>
                    <a:lnTo>
                      <a:pt x="268" y="182"/>
                    </a:lnTo>
                    <a:lnTo>
                      <a:pt x="258" y="168"/>
                    </a:lnTo>
                    <a:lnTo>
                      <a:pt x="242" y="156"/>
                    </a:lnTo>
                    <a:lnTo>
                      <a:pt x="226" y="150"/>
                    </a:lnTo>
                    <a:lnTo>
                      <a:pt x="208" y="142"/>
                    </a:lnTo>
                    <a:lnTo>
                      <a:pt x="194" y="132"/>
                    </a:lnTo>
                    <a:lnTo>
                      <a:pt x="188" y="120"/>
                    </a:lnTo>
                    <a:lnTo>
                      <a:pt x="190" y="110"/>
                    </a:lnTo>
                    <a:lnTo>
                      <a:pt x="194" y="100"/>
                    </a:lnTo>
                    <a:lnTo>
                      <a:pt x="198" y="90"/>
                    </a:lnTo>
                    <a:lnTo>
                      <a:pt x="198" y="80"/>
                    </a:lnTo>
                    <a:lnTo>
                      <a:pt x="190" y="76"/>
                    </a:lnTo>
                    <a:lnTo>
                      <a:pt x="178" y="70"/>
                    </a:lnTo>
                    <a:lnTo>
                      <a:pt x="162" y="64"/>
                    </a:lnTo>
                    <a:lnTo>
                      <a:pt x="150" y="56"/>
                    </a:lnTo>
                    <a:lnTo>
                      <a:pt x="144" y="48"/>
                    </a:lnTo>
                    <a:lnTo>
                      <a:pt x="146" y="40"/>
                    </a:lnTo>
                    <a:lnTo>
                      <a:pt x="132" y="36"/>
                    </a:lnTo>
                    <a:lnTo>
                      <a:pt x="120" y="28"/>
                    </a:lnTo>
                    <a:lnTo>
                      <a:pt x="110" y="18"/>
                    </a:lnTo>
                    <a:lnTo>
                      <a:pt x="104" y="4"/>
                    </a:lnTo>
                    <a:lnTo>
                      <a:pt x="116" y="0"/>
                    </a:lnTo>
                    <a:lnTo>
                      <a:pt x="124" y="0"/>
                    </a:lnTo>
                    <a:lnTo>
                      <a:pt x="130" y="4"/>
                    </a:lnTo>
                    <a:lnTo>
                      <a:pt x="136" y="10"/>
                    </a:lnTo>
                    <a:lnTo>
                      <a:pt x="142" y="18"/>
                    </a:lnTo>
                    <a:lnTo>
                      <a:pt x="146" y="22"/>
                    </a:lnTo>
                    <a:lnTo>
                      <a:pt x="148" y="24"/>
                    </a:lnTo>
                    <a:lnTo>
                      <a:pt x="150" y="26"/>
                    </a:lnTo>
                    <a:lnTo>
                      <a:pt x="152" y="26"/>
                    </a:lnTo>
                    <a:lnTo>
                      <a:pt x="154" y="26"/>
                    </a:lnTo>
                    <a:lnTo>
                      <a:pt x="156" y="26"/>
                    </a:lnTo>
                    <a:lnTo>
                      <a:pt x="158" y="28"/>
                    </a:lnTo>
                    <a:lnTo>
                      <a:pt x="162" y="28"/>
                    </a:lnTo>
                    <a:lnTo>
                      <a:pt x="168" y="30"/>
                    </a:lnTo>
                    <a:lnTo>
                      <a:pt x="172" y="32"/>
                    </a:lnTo>
                    <a:lnTo>
                      <a:pt x="174" y="34"/>
                    </a:lnTo>
                    <a:lnTo>
                      <a:pt x="176" y="36"/>
                    </a:lnTo>
                    <a:lnTo>
                      <a:pt x="176" y="38"/>
                    </a:lnTo>
                    <a:lnTo>
                      <a:pt x="176" y="42"/>
                    </a:lnTo>
                    <a:lnTo>
                      <a:pt x="176" y="44"/>
                    </a:lnTo>
                    <a:lnTo>
                      <a:pt x="178" y="48"/>
                    </a:lnTo>
                    <a:lnTo>
                      <a:pt x="180" y="54"/>
                    </a:lnTo>
                    <a:lnTo>
                      <a:pt x="180" y="58"/>
                    </a:lnTo>
                    <a:lnTo>
                      <a:pt x="182" y="62"/>
                    </a:lnTo>
                    <a:lnTo>
                      <a:pt x="184" y="66"/>
                    </a:lnTo>
                    <a:lnTo>
                      <a:pt x="186" y="68"/>
                    </a:lnTo>
                    <a:lnTo>
                      <a:pt x="190" y="70"/>
                    </a:lnTo>
                    <a:lnTo>
                      <a:pt x="194" y="70"/>
                    </a:lnTo>
                    <a:lnTo>
                      <a:pt x="200" y="70"/>
                    </a:lnTo>
                    <a:lnTo>
                      <a:pt x="200" y="62"/>
                    </a:lnTo>
                    <a:lnTo>
                      <a:pt x="200" y="56"/>
                    </a:lnTo>
                    <a:lnTo>
                      <a:pt x="202" y="50"/>
                    </a:lnTo>
                    <a:lnTo>
                      <a:pt x="206" y="48"/>
                    </a:lnTo>
                    <a:lnTo>
                      <a:pt x="208" y="46"/>
                    </a:lnTo>
                    <a:lnTo>
                      <a:pt x="214" y="48"/>
                    </a:lnTo>
                    <a:lnTo>
                      <a:pt x="220" y="50"/>
                    </a:lnTo>
                    <a:lnTo>
                      <a:pt x="228" y="54"/>
                    </a:lnTo>
                    <a:lnTo>
                      <a:pt x="240" y="62"/>
                    </a:lnTo>
                    <a:lnTo>
                      <a:pt x="250" y="68"/>
                    </a:lnTo>
                    <a:lnTo>
                      <a:pt x="256" y="74"/>
                    </a:lnTo>
                    <a:lnTo>
                      <a:pt x="260" y="80"/>
                    </a:lnTo>
                    <a:lnTo>
                      <a:pt x="262" y="86"/>
                    </a:lnTo>
                    <a:lnTo>
                      <a:pt x="264" y="92"/>
                    </a:lnTo>
                    <a:lnTo>
                      <a:pt x="268" y="96"/>
                    </a:lnTo>
                    <a:lnTo>
                      <a:pt x="270" y="98"/>
                    </a:lnTo>
                    <a:lnTo>
                      <a:pt x="274" y="98"/>
                    </a:lnTo>
                    <a:lnTo>
                      <a:pt x="276" y="100"/>
                    </a:lnTo>
                    <a:lnTo>
                      <a:pt x="280" y="100"/>
                    </a:lnTo>
                    <a:lnTo>
                      <a:pt x="290" y="116"/>
                    </a:lnTo>
                    <a:lnTo>
                      <a:pt x="302" y="132"/>
                    </a:lnTo>
                    <a:lnTo>
                      <a:pt x="316" y="146"/>
                    </a:lnTo>
                    <a:lnTo>
                      <a:pt x="310" y="150"/>
                    </a:lnTo>
                    <a:lnTo>
                      <a:pt x="302" y="152"/>
                    </a:lnTo>
                    <a:lnTo>
                      <a:pt x="294" y="152"/>
                    </a:lnTo>
                    <a:lnTo>
                      <a:pt x="296" y="150"/>
                    </a:lnTo>
                    <a:lnTo>
                      <a:pt x="298" y="150"/>
                    </a:lnTo>
                    <a:lnTo>
                      <a:pt x="300" y="138"/>
                    </a:lnTo>
                    <a:close/>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3" name="Freeform 49"/>
              <p:cNvSpPr>
                <a:spLocks noChangeArrowheads="1"/>
              </p:cNvSpPr>
              <p:nvPr/>
            </p:nvSpPr>
            <p:spPr bwMode="auto">
              <a:xfrm>
                <a:off x="2110" y="1020"/>
                <a:ext cx="336" cy="529"/>
              </a:xfrm>
              <a:custGeom>
                <a:avLst/>
                <a:gdLst>
                  <a:gd name="T0" fmla="*/ 268 w 336"/>
                  <a:gd name="T1" fmla="*/ 126 h 530"/>
                  <a:gd name="T2" fmla="*/ 236 w 336"/>
                  <a:gd name="T3" fmla="*/ 164 h 530"/>
                  <a:gd name="T4" fmla="*/ 218 w 336"/>
                  <a:gd name="T5" fmla="*/ 228 h 530"/>
                  <a:gd name="T6" fmla="*/ 184 w 336"/>
                  <a:gd name="T7" fmla="*/ 180 h 530"/>
                  <a:gd name="T8" fmla="*/ 190 w 336"/>
                  <a:gd name="T9" fmla="*/ 166 h 530"/>
                  <a:gd name="T10" fmla="*/ 148 w 336"/>
                  <a:gd name="T11" fmla="*/ 160 h 530"/>
                  <a:gd name="T12" fmla="*/ 134 w 336"/>
                  <a:gd name="T13" fmla="*/ 174 h 530"/>
                  <a:gd name="T14" fmla="*/ 118 w 336"/>
                  <a:gd name="T15" fmla="*/ 186 h 530"/>
                  <a:gd name="T16" fmla="*/ 142 w 336"/>
                  <a:gd name="T17" fmla="*/ 208 h 530"/>
                  <a:gd name="T18" fmla="*/ 110 w 336"/>
                  <a:gd name="T19" fmla="*/ 190 h 530"/>
                  <a:gd name="T20" fmla="*/ 76 w 336"/>
                  <a:gd name="T21" fmla="*/ 210 h 530"/>
                  <a:gd name="T22" fmla="*/ 52 w 336"/>
                  <a:gd name="T23" fmla="*/ 236 h 530"/>
                  <a:gd name="T24" fmla="*/ 28 w 336"/>
                  <a:gd name="T25" fmla="*/ 258 h 530"/>
                  <a:gd name="T26" fmla="*/ 14 w 336"/>
                  <a:gd name="T27" fmla="*/ 296 h 530"/>
                  <a:gd name="T28" fmla="*/ 4 w 336"/>
                  <a:gd name="T29" fmla="*/ 334 h 530"/>
                  <a:gd name="T30" fmla="*/ 10 w 336"/>
                  <a:gd name="T31" fmla="*/ 392 h 530"/>
                  <a:gd name="T32" fmla="*/ 22 w 336"/>
                  <a:gd name="T33" fmla="*/ 414 h 530"/>
                  <a:gd name="T34" fmla="*/ 34 w 336"/>
                  <a:gd name="T35" fmla="*/ 400 h 530"/>
                  <a:gd name="T36" fmla="*/ 72 w 336"/>
                  <a:gd name="T37" fmla="*/ 402 h 530"/>
                  <a:gd name="T38" fmla="*/ 98 w 336"/>
                  <a:gd name="T39" fmla="*/ 384 h 530"/>
                  <a:gd name="T40" fmla="*/ 140 w 336"/>
                  <a:gd name="T41" fmla="*/ 372 h 530"/>
                  <a:gd name="T42" fmla="*/ 182 w 336"/>
                  <a:gd name="T43" fmla="*/ 408 h 530"/>
                  <a:gd name="T44" fmla="*/ 202 w 336"/>
                  <a:gd name="T45" fmla="*/ 402 h 530"/>
                  <a:gd name="T46" fmla="*/ 236 w 336"/>
                  <a:gd name="T47" fmla="*/ 454 h 530"/>
                  <a:gd name="T48" fmla="*/ 272 w 336"/>
                  <a:gd name="T49" fmla="*/ 470 h 530"/>
                  <a:gd name="T50" fmla="*/ 262 w 336"/>
                  <a:gd name="T51" fmla="*/ 502 h 530"/>
                  <a:gd name="T52" fmla="*/ 286 w 336"/>
                  <a:gd name="T53" fmla="*/ 526 h 530"/>
                  <a:gd name="T54" fmla="*/ 286 w 336"/>
                  <a:gd name="T55" fmla="*/ 496 h 530"/>
                  <a:gd name="T56" fmla="*/ 270 w 336"/>
                  <a:gd name="T57" fmla="*/ 486 h 530"/>
                  <a:gd name="T58" fmla="*/ 268 w 336"/>
                  <a:gd name="T59" fmla="*/ 468 h 530"/>
                  <a:gd name="T60" fmla="*/ 280 w 336"/>
                  <a:gd name="T61" fmla="*/ 462 h 530"/>
                  <a:gd name="T62" fmla="*/ 298 w 336"/>
                  <a:gd name="T63" fmla="*/ 450 h 530"/>
                  <a:gd name="T64" fmla="*/ 308 w 336"/>
                  <a:gd name="T65" fmla="*/ 428 h 530"/>
                  <a:gd name="T66" fmla="*/ 306 w 336"/>
                  <a:gd name="T67" fmla="*/ 404 h 530"/>
                  <a:gd name="T68" fmla="*/ 324 w 336"/>
                  <a:gd name="T69" fmla="*/ 384 h 530"/>
                  <a:gd name="T70" fmla="*/ 316 w 336"/>
                  <a:gd name="T71" fmla="*/ 298 h 530"/>
                  <a:gd name="T72" fmla="*/ 278 w 336"/>
                  <a:gd name="T73" fmla="*/ 236 h 530"/>
                  <a:gd name="T74" fmla="*/ 258 w 336"/>
                  <a:gd name="T75" fmla="*/ 168 h 530"/>
                  <a:gd name="T76" fmla="*/ 194 w 336"/>
                  <a:gd name="T77" fmla="*/ 132 h 530"/>
                  <a:gd name="T78" fmla="*/ 198 w 336"/>
                  <a:gd name="T79" fmla="*/ 90 h 530"/>
                  <a:gd name="T80" fmla="*/ 162 w 336"/>
                  <a:gd name="T81" fmla="*/ 64 h 530"/>
                  <a:gd name="T82" fmla="*/ 132 w 336"/>
                  <a:gd name="T83" fmla="*/ 36 h 530"/>
                  <a:gd name="T84" fmla="*/ 116 w 336"/>
                  <a:gd name="T85" fmla="*/ 0 h 530"/>
                  <a:gd name="T86" fmla="*/ 142 w 336"/>
                  <a:gd name="T87" fmla="*/ 18 h 530"/>
                  <a:gd name="T88" fmla="*/ 152 w 336"/>
                  <a:gd name="T89" fmla="*/ 26 h 530"/>
                  <a:gd name="T90" fmla="*/ 162 w 336"/>
                  <a:gd name="T91" fmla="*/ 28 h 530"/>
                  <a:gd name="T92" fmla="*/ 176 w 336"/>
                  <a:gd name="T93" fmla="*/ 36 h 530"/>
                  <a:gd name="T94" fmla="*/ 178 w 336"/>
                  <a:gd name="T95" fmla="*/ 48 h 530"/>
                  <a:gd name="T96" fmla="*/ 184 w 336"/>
                  <a:gd name="T97" fmla="*/ 66 h 530"/>
                  <a:gd name="T98" fmla="*/ 200 w 336"/>
                  <a:gd name="T99" fmla="*/ 70 h 530"/>
                  <a:gd name="T100" fmla="*/ 206 w 336"/>
                  <a:gd name="T101" fmla="*/ 48 h 530"/>
                  <a:gd name="T102" fmla="*/ 228 w 336"/>
                  <a:gd name="T103" fmla="*/ 54 h 530"/>
                  <a:gd name="T104" fmla="*/ 260 w 336"/>
                  <a:gd name="T105" fmla="*/ 80 h 530"/>
                  <a:gd name="T106" fmla="*/ 270 w 336"/>
                  <a:gd name="T107" fmla="*/ 98 h 530"/>
                  <a:gd name="T108" fmla="*/ 290 w 336"/>
                  <a:gd name="T109" fmla="*/ 116 h 530"/>
                  <a:gd name="T110" fmla="*/ 302 w 336"/>
                  <a:gd name="T111" fmla="*/ 152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6" h="530">
                    <a:moveTo>
                      <a:pt x="300" y="138"/>
                    </a:moveTo>
                    <a:lnTo>
                      <a:pt x="288" y="136"/>
                    </a:lnTo>
                    <a:lnTo>
                      <a:pt x="278" y="132"/>
                    </a:lnTo>
                    <a:lnTo>
                      <a:pt x="268" y="126"/>
                    </a:lnTo>
                    <a:lnTo>
                      <a:pt x="260" y="124"/>
                    </a:lnTo>
                    <a:lnTo>
                      <a:pt x="252" y="128"/>
                    </a:lnTo>
                    <a:lnTo>
                      <a:pt x="244" y="142"/>
                    </a:lnTo>
                    <a:lnTo>
                      <a:pt x="236" y="164"/>
                    </a:lnTo>
                    <a:lnTo>
                      <a:pt x="234" y="188"/>
                    </a:lnTo>
                    <a:lnTo>
                      <a:pt x="234" y="210"/>
                    </a:lnTo>
                    <a:lnTo>
                      <a:pt x="236" y="234"/>
                    </a:lnTo>
                    <a:lnTo>
                      <a:pt x="218" y="228"/>
                    </a:lnTo>
                    <a:lnTo>
                      <a:pt x="202" y="216"/>
                    </a:lnTo>
                    <a:lnTo>
                      <a:pt x="190" y="200"/>
                    </a:lnTo>
                    <a:lnTo>
                      <a:pt x="184" y="182"/>
                    </a:lnTo>
                    <a:lnTo>
                      <a:pt x="184" y="180"/>
                    </a:lnTo>
                    <a:lnTo>
                      <a:pt x="186" y="176"/>
                    </a:lnTo>
                    <a:lnTo>
                      <a:pt x="190" y="172"/>
                    </a:lnTo>
                    <a:lnTo>
                      <a:pt x="190" y="170"/>
                    </a:lnTo>
                    <a:lnTo>
                      <a:pt x="190" y="166"/>
                    </a:lnTo>
                    <a:lnTo>
                      <a:pt x="184" y="158"/>
                    </a:lnTo>
                    <a:lnTo>
                      <a:pt x="172" y="156"/>
                    </a:lnTo>
                    <a:lnTo>
                      <a:pt x="158" y="156"/>
                    </a:lnTo>
                    <a:lnTo>
                      <a:pt x="148" y="160"/>
                    </a:lnTo>
                    <a:lnTo>
                      <a:pt x="142" y="162"/>
                    </a:lnTo>
                    <a:lnTo>
                      <a:pt x="140" y="166"/>
                    </a:lnTo>
                    <a:lnTo>
                      <a:pt x="136" y="170"/>
                    </a:lnTo>
                    <a:lnTo>
                      <a:pt x="134" y="174"/>
                    </a:lnTo>
                    <a:lnTo>
                      <a:pt x="132" y="178"/>
                    </a:lnTo>
                    <a:lnTo>
                      <a:pt x="128" y="182"/>
                    </a:lnTo>
                    <a:lnTo>
                      <a:pt x="124" y="184"/>
                    </a:lnTo>
                    <a:lnTo>
                      <a:pt x="118" y="186"/>
                    </a:lnTo>
                    <a:lnTo>
                      <a:pt x="132" y="190"/>
                    </a:lnTo>
                    <a:lnTo>
                      <a:pt x="144" y="194"/>
                    </a:lnTo>
                    <a:lnTo>
                      <a:pt x="154" y="202"/>
                    </a:lnTo>
                    <a:lnTo>
                      <a:pt x="142" y="208"/>
                    </a:lnTo>
                    <a:lnTo>
                      <a:pt x="132" y="206"/>
                    </a:lnTo>
                    <a:lnTo>
                      <a:pt x="124" y="202"/>
                    </a:lnTo>
                    <a:lnTo>
                      <a:pt x="118" y="196"/>
                    </a:lnTo>
                    <a:lnTo>
                      <a:pt x="110" y="190"/>
                    </a:lnTo>
                    <a:lnTo>
                      <a:pt x="100" y="188"/>
                    </a:lnTo>
                    <a:lnTo>
                      <a:pt x="88" y="192"/>
                    </a:lnTo>
                    <a:lnTo>
                      <a:pt x="82" y="200"/>
                    </a:lnTo>
                    <a:lnTo>
                      <a:pt x="76" y="210"/>
                    </a:lnTo>
                    <a:lnTo>
                      <a:pt x="70" y="220"/>
                    </a:lnTo>
                    <a:lnTo>
                      <a:pt x="60" y="228"/>
                    </a:lnTo>
                    <a:lnTo>
                      <a:pt x="48" y="230"/>
                    </a:lnTo>
                    <a:lnTo>
                      <a:pt x="52" y="236"/>
                    </a:lnTo>
                    <a:lnTo>
                      <a:pt x="54" y="242"/>
                    </a:lnTo>
                    <a:lnTo>
                      <a:pt x="56" y="250"/>
                    </a:lnTo>
                    <a:lnTo>
                      <a:pt x="42" y="254"/>
                    </a:lnTo>
                    <a:lnTo>
                      <a:pt x="28" y="258"/>
                    </a:lnTo>
                    <a:lnTo>
                      <a:pt x="18" y="262"/>
                    </a:lnTo>
                    <a:lnTo>
                      <a:pt x="12" y="270"/>
                    </a:lnTo>
                    <a:lnTo>
                      <a:pt x="10" y="280"/>
                    </a:lnTo>
                    <a:lnTo>
                      <a:pt x="14" y="296"/>
                    </a:lnTo>
                    <a:lnTo>
                      <a:pt x="4" y="300"/>
                    </a:lnTo>
                    <a:lnTo>
                      <a:pt x="0" y="310"/>
                    </a:lnTo>
                    <a:lnTo>
                      <a:pt x="0" y="322"/>
                    </a:lnTo>
                    <a:lnTo>
                      <a:pt x="4" y="334"/>
                    </a:lnTo>
                    <a:lnTo>
                      <a:pt x="6" y="346"/>
                    </a:lnTo>
                    <a:lnTo>
                      <a:pt x="8" y="356"/>
                    </a:lnTo>
                    <a:lnTo>
                      <a:pt x="8" y="372"/>
                    </a:lnTo>
                    <a:lnTo>
                      <a:pt x="10" y="392"/>
                    </a:lnTo>
                    <a:lnTo>
                      <a:pt x="12" y="406"/>
                    </a:lnTo>
                    <a:lnTo>
                      <a:pt x="12" y="414"/>
                    </a:lnTo>
                    <a:lnTo>
                      <a:pt x="18" y="414"/>
                    </a:lnTo>
                    <a:lnTo>
                      <a:pt x="22" y="414"/>
                    </a:lnTo>
                    <a:lnTo>
                      <a:pt x="24" y="410"/>
                    </a:lnTo>
                    <a:lnTo>
                      <a:pt x="28" y="408"/>
                    </a:lnTo>
                    <a:lnTo>
                      <a:pt x="32" y="404"/>
                    </a:lnTo>
                    <a:lnTo>
                      <a:pt x="34" y="400"/>
                    </a:lnTo>
                    <a:lnTo>
                      <a:pt x="38" y="398"/>
                    </a:lnTo>
                    <a:lnTo>
                      <a:pt x="50" y="398"/>
                    </a:lnTo>
                    <a:lnTo>
                      <a:pt x="60" y="400"/>
                    </a:lnTo>
                    <a:lnTo>
                      <a:pt x="72" y="402"/>
                    </a:lnTo>
                    <a:lnTo>
                      <a:pt x="86" y="396"/>
                    </a:lnTo>
                    <a:lnTo>
                      <a:pt x="90" y="392"/>
                    </a:lnTo>
                    <a:lnTo>
                      <a:pt x="94" y="388"/>
                    </a:lnTo>
                    <a:lnTo>
                      <a:pt x="98" y="384"/>
                    </a:lnTo>
                    <a:lnTo>
                      <a:pt x="102" y="378"/>
                    </a:lnTo>
                    <a:lnTo>
                      <a:pt x="108" y="374"/>
                    </a:lnTo>
                    <a:lnTo>
                      <a:pt x="124" y="372"/>
                    </a:lnTo>
                    <a:lnTo>
                      <a:pt x="140" y="372"/>
                    </a:lnTo>
                    <a:lnTo>
                      <a:pt x="156" y="372"/>
                    </a:lnTo>
                    <a:lnTo>
                      <a:pt x="164" y="388"/>
                    </a:lnTo>
                    <a:lnTo>
                      <a:pt x="174" y="396"/>
                    </a:lnTo>
                    <a:lnTo>
                      <a:pt x="182" y="408"/>
                    </a:lnTo>
                    <a:lnTo>
                      <a:pt x="188" y="400"/>
                    </a:lnTo>
                    <a:lnTo>
                      <a:pt x="194" y="392"/>
                    </a:lnTo>
                    <a:lnTo>
                      <a:pt x="200" y="384"/>
                    </a:lnTo>
                    <a:lnTo>
                      <a:pt x="202" y="402"/>
                    </a:lnTo>
                    <a:lnTo>
                      <a:pt x="200" y="418"/>
                    </a:lnTo>
                    <a:lnTo>
                      <a:pt x="210" y="428"/>
                    </a:lnTo>
                    <a:lnTo>
                      <a:pt x="224" y="440"/>
                    </a:lnTo>
                    <a:lnTo>
                      <a:pt x="236" y="454"/>
                    </a:lnTo>
                    <a:lnTo>
                      <a:pt x="248" y="464"/>
                    </a:lnTo>
                    <a:lnTo>
                      <a:pt x="260" y="468"/>
                    </a:lnTo>
                    <a:lnTo>
                      <a:pt x="272" y="462"/>
                    </a:lnTo>
                    <a:lnTo>
                      <a:pt x="272" y="470"/>
                    </a:lnTo>
                    <a:lnTo>
                      <a:pt x="268" y="478"/>
                    </a:lnTo>
                    <a:lnTo>
                      <a:pt x="262" y="486"/>
                    </a:lnTo>
                    <a:lnTo>
                      <a:pt x="258" y="496"/>
                    </a:lnTo>
                    <a:lnTo>
                      <a:pt x="262" y="502"/>
                    </a:lnTo>
                    <a:lnTo>
                      <a:pt x="266" y="512"/>
                    </a:lnTo>
                    <a:lnTo>
                      <a:pt x="274" y="522"/>
                    </a:lnTo>
                    <a:lnTo>
                      <a:pt x="278" y="530"/>
                    </a:lnTo>
                    <a:lnTo>
                      <a:pt x="286" y="526"/>
                    </a:lnTo>
                    <a:lnTo>
                      <a:pt x="290" y="516"/>
                    </a:lnTo>
                    <a:lnTo>
                      <a:pt x="292" y="506"/>
                    </a:lnTo>
                    <a:lnTo>
                      <a:pt x="292" y="496"/>
                    </a:lnTo>
                    <a:lnTo>
                      <a:pt x="286" y="496"/>
                    </a:lnTo>
                    <a:lnTo>
                      <a:pt x="280" y="496"/>
                    </a:lnTo>
                    <a:lnTo>
                      <a:pt x="276" y="494"/>
                    </a:lnTo>
                    <a:lnTo>
                      <a:pt x="272" y="490"/>
                    </a:lnTo>
                    <a:lnTo>
                      <a:pt x="270" y="486"/>
                    </a:lnTo>
                    <a:lnTo>
                      <a:pt x="268" y="480"/>
                    </a:lnTo>
                    <a:lnTo>
                      <a:pt x="266" y="474"/>
                    </a:lnTo>
                    <a:lnTo>
                      <a:pt x="268" y="470"/>
                    </a:lnTo>
                    <a:lnTo>
                      <a:pt x="268" y="468"/>
                    </a:lnTo>
                    <a:lnTo>
                      <a:pt x="270" y="466"/>
                    </a:lnTo>
                    <a:lnTo>
                      <a:pt x="274" y="464"/>
                    </a:lnTo>
                    <a:lnTo>
                      <a:pt x="276" y="464"/>
                    </a:lnTo>
                    <a:lnTo>
                      <a:pt x="280" y="462"/>
                    </a:lnTo>
                    <a:lnTo>
                      <a:pt x="284" y="460"/>
                    </a:lnTo>
                    <a:lnTo>
                      <a:pt x="290" y="456"/>
                    </a:lnTo>
                    <a:lnTo>
                      <a:pt x="294" y="452"/>
                    </a:lnTo>
                    <a:lnTo>
                      <a:pt x="298" y="450"/>
                    </a:lnTo>
                    <a:lnTo>
                      <a:pt x="302" y="446"/>
                    </a:lnTo>
                    <a:lnTo>
                      <a:pt x="306" y="440"/>
                    </a:lnTo>
                    <a:lnTo>
                      <a:pt x="308" y="432"/>
                    </a:lnTo>
                    <a:lnTo>
                      <a:pt x="308" y="428"/>
                    </a:lnTo>
                    <a:lnTo>
                      <a:pt x="308" y="422"/>
                    </a:lnTo>
                    <a:lnTo>
                      <a:pt x="306" y="416"/>
                    </a:lnTo>
                    <a:lnTo>
                      <a:pt x="306" y="410"/>
                    </a:lnTo>
                    <a:lnTo>
                      <a:pt x="306" y="404"/>
                    </a:lnTo>
                    <a:lnTo>
                      <a:pt x="310" y="398"/>
                    </a:lnTo>
                    <a:lnTo>
                      <a:pt x="314" y="394"/>
                    </a:lnTo>
                    <a:lnTo>
                      <a:pt x="320" y="390"/>
                    </a:lnTo>
                    <a:lnTo>
                      <a:pt x="324" y="384"/>
                    </a:lnTo>
                    <a:lnTo>
                      <a:pt x="336" y="362"/>
                    </a:lnTo>
                    <a:lnTo>
                      <a:pt x="336" y="340"/>
                    </a:lnTo>
                    <a:lnTo>
                      <a:pt x="328" y="318"/>
                    </a:lnTo>
                    <a:lnTo>
                      <a:pt x="316" y="298"/>
                    </a:lnTo>
                    <a:lnTo>
                      <a:pt x="300" y="278"/>
                    </a:lnTo>
                    <a:lnTo>
                      <a:pt x="288" y="262"/>
                    </a:lnTo>
                    <a:lnTo>
                      <a:pt x="280" y="250"/>
                    </a:lnTo>
                    <a:lnTo>
                      <a:pt x="278" y="236"/>
                    </a:lnTo>
                    <a:lnTo>
                      <a:pt x="276" y="220"/>
                    </a:lnTo>
                    <a:lnTo>
                      <a:pt x="274" y="200"/>
                    </a:lnTo>
                    <a:lnTo>
                      <a:pt x="268" y="182"/>
                    </a:lnTo>
                    <a:lnTo>
                      <a:pt x="258" y="168"/>
                    </a:lnTo>
                    <a:lnTo>
                      <a:pt x="242" y="156"/>
                    </a:lnTo>
                    <a:lnTo>
                      <a:pt x="226" y="150"/>
                    </a:lnTo>
                    <a:lnTo>
                      <a:pt x="208" y="142"/>
                    </a:lnTo>
                    <a:lnTo>
                      <a:pt x="194" y="132"/>
                    </a:lnTo>
                    <a:lnTo>
                      <a:pt x="188" y="120"/>
                    </a:lnTo>
                    <a:lnTo>
                      <a:pt x="190" y="110"/>
                    </a:lnTo>
                    <a:lnTo>
                      <a:pt x="194" y="100"/>
                    </a:lnTo>
                    <a:lnTo>
                      <a:pt x="198" y="90"/>
                    </a:lnTo>
                    <a:lnTo>
                      <a:pt x="198" y="80"/>
                    </a:lnTo>
                    <a:lnTo>
                      <a:pt x="190" y="76"/>
                    </a:lnTo>
                    <a:lnTo>
                      <a:pt x="178" y="70"/>
                    </a:lnTo>
                    <a:lnTo>
                      <a:pt x="162" y="64"/>
                    </a:lnTo>
                    <a:lnTo>
                      <a:pt x="150" y="56"/>
                    </a:lnTo>
                    <a:lnTo>
                      <a:pt x="144" y="48"/>
                    </a:lnTo>
                    <a:lnTo>
                      <a:pt x="146" y="40"/>
                    </a:lnTo>
                    <a:lnTo>
                      <a:pt x="132" y="36"/>
                    </a:lnTo>
                    <a:lnTo>
                      <a:pt x="120" y="28"/>
                    </a:lnTo>
                    <a:lnTo>
                      <a:pt x="110" y="18"/>
                    </a:lnTo>
                    <a:lnTo>
                      <a:pt x="104" y="4"/>
                    </a:lnTo>
                    <a:lnTo>
                      <a:pt x="116" y="0"/>
                    </a:lnTo>
                    <a:lnTo>
                      <a:pt x="124" y="0"/>
                    </a:lnTo>
                    <a:lnTo>
                      <a:pt x="130" y="4"/>
                    </a:lnTo>
                    <a:lnTo>
                      <a:pt x="136" y="10"/>
                    </a:lnTo>
                    <a:lnTo>
                      <a:pt x="142" y="18"/>
                    </a:lnTo>
                    <a:lnTo>
                      <a:pt x="146" y="22"/>
                    </a:lnTo>
                    <a:lnTo>
                      <a:pt x="148" y="24"/>
                    </a:lnTo>
                    <a:lnTo>
                      <a:pt x="150" y="26"/>
                    </a:lnTo>
                    <a:lnTo>
                      <a:pt x="152" y="26"/>
                    </a:lnTo>
                    <a:lnTo>
                      <a:pt x="154" y="26"/>
                    </a:lnTo>
                    <a:lnTo>
                      <a:pt x="156" y="26"/>
                    </a:lnTo>
                    <a:lnTo>
                      <a:pt x="158" y="28"/>
                    </a:lnTo>
                    <a:lnTo>
                      <a:pt x="162" y="28"/>
                    </a:lnTo>
                    <a:lnTo>
                      <a:pt x="168" y="30"/>
                    </a:lnTo>
                    <a:lnTo>
                      <a:pt x="172" y="32"/>
                    </a:lnTo>
                    <a:lnTo>
                      <a:pt x="174" y="34"/>
                    </a:lnTo>
                    <a:lnTo>
                      <a:pt x="176" y="36"/>
                    </a:lnTo>
                    <a:lnTo>
                      <a:pt x="176" y="38"/>
                    </a:lnTo>
                    <a:lnTo>
                      <a:pt x="176" y="42"/>
                    </a:lnTo>
                    <a:lnTo>
                      <a:pt x="176" y="44"/>
                    </a:lnTo>
                    <a:lnTo>
                      <a:pt x="178" y="48"/>
                    </a:lnTo>
                    <a:lnTo>
                      <a:pt x="180" y="54"/>
                    </a:lnTo>
                    <a:lnTo>
                      <a:pt x="180" y="58"/>
                    </a:lnTo>
                    <a:lnTo>
                      <a:pt x="182" y="62"/>
                    </a:lnTo>
                    <a:lnTo>
                      <a:pt x="184" y="66"/>
                    </a:lnTo>
                    <a:lnTo>
                      <a:pt x="186" y="68"/>
                    </a:lnTo>
                    <a:lnTo>
                      <a:pt x="190" y="70"/>
                    </a:lnTo>
                    <a:lnTo>
                      <a:pt x="194" y="70"/>
                    </a:lnTo>
                    <a:lnTo>
                      <a:pt x="200" y="70"/>
                    </a:lnTo>
                    <a:lnTo>
                      <a:pt x="200" y="62"/>
                    </a:lnTo>
                    <a:lnTo>
                      <a:pt x="200" y="56"/>
                    </a:lnTo>
                    <a:lnTo>
                      <a:pt x="202" y="50"/>
                    </a:lnTo>
                    <a:lnTo>
                      <a:pt x="206" y="48"/>
                    </a:lnTo>
                    <a:lnTo>
                      <a:pt x="208" y="46"/>
                    </a:lnTo>
                    <a:lnTo>
                      <a:pt x="214" y="48"/>
                    </a:lnTo>
                    <a:lnTo>
                      <a:pt x="220" y="50"/>
                    </a:lnTo>
                    <a:lnTo>
                      <a:pt x="228" y="54"/>
                    </a:lnTo>
                    <a:lnTo>
                      <a:pt x="240" y="62"/>
                    </a:lnTo>
                    <a:lnTo>
                      <a:pt x="250" y="68"/>
                    </a:lnTo>
                    <a:lnTo>
                      <a:pt x="256" y="74"/>
                    </a:lnTo>
                    <a:lnTo>
                      <a:pt x="260" y="80"/>
                    </a:lnTo>
                    <a:lnTo>
                      <a:pt x="262" y="86"/>
                    </a:lnTo>
                    <a:lnTo>
                      <a:pt x="264" y="92"/>
                    </a:lnTo>
                    <a:lnTo>
                      <a:pt x="268" y="96"/>
                    </a:lnTo>
                    <a:lnTo>
                      <a:pt x="270" y="98"/>
                    </a:lnTo>
                    <a:lnTo>
                      <a:pt x="274" y="98"/>
                    </a:lnTo>
                    <a:lnTo>
                      <a:pt x="276" y="100"/>
                    </a:lnTo>
                    <a:lnTo>
                      <a:pt x="280" y="100"/>
                    </a:lnTo>
                    <a:lnTo>
                      <a:pt x="290" y="116"/>
                    </a:lnTo>
                    <a:lnTo>
                      <a:pt x="302" y="132"/>
                    </a:lnTo>
                    <a:lnTo>
                      <a:pt x="316" y="146"/>
                    </a:lnTo>
                    <a:lnTo>
                      <a:pt x="310" y="150"/>
                    </a:lnTo>
                    <a:lnTo>
                      <a:pt x="302" y="152"/>
                    </a:lnTo>
                    <a:lnTo>
                      <a:pt x="294" y="152"/>
                    </a:lnTo>
                    <a:lnTo>
                      <a:pt x="296" y="150"/>
                    </a:lnTo>
                    <a:lnTo>
                      <a:pt x="298" y="150"/>
                    </a:lnTo>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4" name="Freeform 50"/>
              <p:cNvSpPr>
                <a:spLocks noChangeArrowheads="1"/>
              </p:cNvSpPr>
              <p:nvPr/>
            </p:nvSpPr>
            <p:spPr bwMode="auto">
              <a:xfrm>
                <a:off x="1476" y="1185"/>
                <a:ext cx="67" cy="155"/>
              </a:xfrm>
              <a:custGeom>
                <a:avLst/>
                <a:gdLst>
                  <a:gd name="T0" fmla="*/ 68 w 68"/>
                  <a:gd name="T1" fmla="*/ 0 h 154"/>
                  <a:gd name="T2" fmla="*/ 64 w 68"/>
                  <a:gd name="T3" fmla="*/ 2 h 154"/>
                  <a:gd name="T4" fmla="*/ 60 w 68"/>
                  <a:gd name="T5" fmla="*/ 4 h 154"/>
                  <a:gd name="T6" fmla="*/ 56 w 68"/>
                  <a:gd name="T7" fmla="*/ 8 h 154"/>
                  <a:gd name="T8" fmla="*/ 50 w 68"/>
                  <a:gd name="T9" fmla="*/ 12 h 154"/>
                  <a:gd name="T10" fmla="*/ 46 w 68"/>
                  <a:gd name="T11" fmla="*/ 16 h 154"/>
                  <a:gd name="T12" fmla="*/ 44 w 68"/>
                  <a:gd name="T13" fmla="*/ 20 h 154"/>
                  <a:gd name="T14" fmla="*/ 44 w 68"/>
                  <a:gd name="T15" fmla="*/ 24 h 154"/>
                  <a:gd name="T16" fmla="*/ 42 w 68"/>
                  <a:gd name="T17" fmla="*/ 30 h 154"/>
                  <a:gd name="T18" fmla="*/ 42 w 68"/>
                  <a:gd name="T19" fmla="*/ 34 h 154"/>
                  <a:gd name="T20" fmla="*/ 40 w 68"/>
                  <a:gd name="T21" fmla="*/ 36 h 154"/>
                  <a:gd name="T22" fmla="*/ 34 w 68"/>
                  <a:gd name="T23" fmla="*/ 42 h 154"/>
                  <a:gd name="T24" fmla="*/ 28 w 68"/>
                  <a:gd name="T25" fmla="*/ 44 h 154"/>
                  <a:gd name="T26" fmla="*/ 24 w 68"/>
                  <a:gd name="T27" fmla="*/ 48 h 154"/>
                  <a:gd name="T28" fmla="*/ 18 w 68"/>
                  <a:gd name="T29" fmla="*/ 50 h 154"/>
                  <a:gd name="T30" fmla="*/ 14 w 68"/>
                  <a:gd name="T31" fmla="*/ 54 h 154"/>
                  <a:gd name="T32" fmla="*/ 10 w 68"/>
                  <a:gd name="T33" fmla="*/ 60 h 154"/>
                  <a:gd name="T34" fmla="*/ 6 w 68"/>
                  <a:gd name="T35" fmla="*/ 70 h 154"/>
                  <a:gd name="T36" fmla="*/ 6 w 68"/>
                  <a:gd name="T37" fmla="*/ 80 h 154"/>
                  <a:gd name="T38" fmla="*/ 8 w 68"/>
                  <a:gd name="T39" fmla="*/ 88 h 154"/>
                  <a:gd name="T40" fmla="*/ 12 w 68"/>
                  <a:gd name="T41" fmla="*/ 100 h 154"/>
                  <a:gd name="T42" fmla="*/ 14 w 68"/>
                  <a:gd name="T43" fmla="*/ 104 h 154"/>
                  <a:gd name="T44" fmla="*/ 16 w 68"/>
                  <a:gd name="T45" fmla="*/ 106 h 154"/>
                  <a:gd name="T46" fmla="*/ 16 w 68"/>
                  <a:gd name="T47" fmla="*/ 108 h 154"/>
                  <a:gd name="T48" fmla="*/ 18 w 68"/>
                  <a:gd name="T49" fmla="*/ 108 h 154"/>
                  <a:gd name="T50" fmla="*/ 18 w 68"/>
                  <a:gd name="T51" fmla="*/ 110 h 154"/>
                  <a:gd name="T52" fmla="*/ 16 w 68"/>
                  <a:gd name="T53" fmla="*/ 114 h 154"/>
                  <a:gd name="T54" fmla="*/ 14 w 68"/>
                  <a:gd name="T55" fmla="*/ 118 h 154"/>
                  <a:gd name="T56" fmla="*/ 12 w 68"/>
                  <a:gd name="T57" fmla="*/ 120 h 154"/>
                  <a:gd name="T58" fmla="*/ 8 w 68"/>
                  <a:gd name="T59" fmla="*/ 124 h 154"/>
                  <a:gd name="T60" fmla="*/ 4 w 68"/>
                  <a:gd name="T61" fmla="*/ 126 h 154"/>
                  <a:gd name="T62" fmla="*/ 0 w 68"/>
                  <a:gd name="T63" fmla="*/ 128 h 154"/>
                  <a:gd name="T64" fmla="*/ 0 w 68"/>
                  <a:gd name="T65" fmla="*/ 132 h 154"/>
                  <a:gd name="T66" fmla="*/ 0 w 68"/>
                  <a:gd name="T67" fmla="*/ 136 h 154"/>
                  <a:gd name="T68" fmla="*/ 2 w 68"/>
                  <a:gd name="T69" fmla="*/ 140 h 154"/>
                  <a:gd name="T70" fmla="*/ 8 w 68"/>
                  <a:gd name="T71" fmla="*/ 144 h 154"/>
                  <a:gd name="T72" fmla="*/ 12 w 68"/>
                  <a:gd name="T73" fmla="*/ 148 h 154"/>
                  <a:gd name="T74" fmla="*/ 18 w 68"/>
                  <a:gd name="T75" fmla="*/ 152 h 154"/>
                  <a:gd name="T76" fmla="*/ 24 w 68"/>
                  <a:gd name="T77" fmla="*/ 154 h 154"/>
                  <a:gd name="T78" fmla="*/ 28 w 68"/>
                  <a:gd name="T79" fmla="*/ 154 h 154"/>
                  <a:gd name="T80" fmla="*/ 38 w 68"/>
                  <a:gd name="T81" fmla="*/ 148 h 154"/>
                  <a:gd name="T82" fmla="*/ 44 w 68"/>
                  <a:gd name="T83" fmla="*/ 132 h 154"/>
                  <a:gd name="T84" fmla="*/ 48 w 68"/>
                  <a:gd name="T85" fmla="*/ 114 h 154"/>
                  <a:gd name="T86" fmla="*/ 50 w 68"/>
                  <a:gd name="T87" fmla="*/ 96 h 154"/>
                  <a:gd name="T88" fmla="*/ 54 w 68"/>
                  <a:gd name="T89" fmla="*/ 82 h 154"/>
                  <a:gd name="T90" fmla="*/ 56 w 68"/>
                  <a:gd name="T91" fmla="*/ 74 h 154"/>
                  <a:gd name="T92" fmla="*/ 60 w 68"/>
                  <a:gd name="T93" fmla="*/ 62 h 154"/>
                  <a:gd name="T94" fmla="*/ 62 w 68"/>
                  <a:gd name="T95" fmla="*/ 50 h 154"/>
                  <a:gd name="T96" fmla="*/ 66 w 68"/>
                  <a:gd name="T97" fmla="*/ 36 h 154"/>
                  <a:gd name="T98" fmla="*/ 66 w 68"/>
                  <a:gd name="T99" fmla="*/ 24 h 154"/>
                  <a:gd name="T100" fmla="*/ 64 w 68"/>
                  <a:gd name="T101" fmla="*/ 14 h 154"/>
                  <a:gd name="T102" fmla="*/ 60 w 68"/>
                  <a:gd name="T103" fmla="*/ 6 h 154"/>
                  <a:gd name="T104" fmla="*/ 52 w 68"/>
                  <a:gd name="T105" fmla="*/ 6 h 154"/>
                  <a:gd name="T106" fmla="*/ 38 w 68"/>
                  <a:gd name="T107" fmla="*/ 12 h 154"/>
                  <a:gd name="T108" fmla="*/ 68 w 68"/>
                  <a:gd name="T10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8" h="154">
                    <a:moveTo>
                      <a:pt x="68" y="0"/>
                    </a:moveTo>
                    <a:lnTo>
                      <a:pt x="64" y="2"/>
                    </a:lnTo>
                    <a:lnTo>
                      <a:pt x="60" y="4"/>
                    </a:lnTo>
                    <a:lnTo>
                      <a:pt x="56" y="8"/>
                    </a:lnTo>
                    <a:lnTo>
                      <a:pt x="50" y="12"/>
                    </a:lnTo>
                    <a:lnTo>
                      <a:pt x="46" y="16"/>
                    </a:lnTo>
                    <a:lnTo>
                      <a:pt x="44" y="20"/>
                    </a:lnTo>
                    <a:lnTo>
                      <a:pt x="44" y="24"/>
                    </a:lnTo>
                    <a:lnTo>
                      <a:pt x="42" y="30"/>
                    </a:lnTo>
                    <a:lnTo>
                      <a:pt x="42" y="34"/>
                    </a:lnTo>
                    <a:lnTo>
                      <a:pt x="40" y="36"/>
                    </a:lnTo>
                    <a:lnTo>
                      <a:pt x="34" y="42"/>
                    </a:lnTo>
                    <a:lnTo>
                      <a:pt x="28" y="44"/>
                    </a:lnTo>
                    <a:lnTo>
                      <a:pt x="24" y="48"/>
                    </a:lnTo>
                    <a:lnTo>
                      <a:pt x="18" y="50"/>
                    </a:lnTo>
                    <a:lnTo>
                      <a:pt x="14" y="54"/>
                    </a:lnTo>
                    <a:lnTo>
                      <a:pt x="10" y="60"/>
                    </a:lnTo>
                    <a:lnTo>
                      <a:pt x="6" y="70"/>
                    </a:lnTo>
                    <a:lnTo>
                      <a:pt x="6" y="80"/>
                    </a:lnTo>
                    <a:lnTo>
                      <a:pt x="8" y="88"/>
                    </a:lnTo>
                    <a:lnTo>
                      <a:pt x="12" y="100"/>
                    </a:lnTo>
                    <a:lnTo>
                      <a:pt x="14" y="104"/>
                    </a:lnTo>
                    <a:lnTo>
                      <a:pt x="16" y="106"/>
                    </a:lnTo>
                    <a:lnTo>
                      <a:pt x="16" y="108"/>
                    </a:lnTo>
                    <a:lnTo>
                      <a:pt x="18" y="108"/>
                    </a:lnTo>
                    <a:lnTo>
                      <a:pt x="18" y="110"/>
                    </a:lnTo>
                    <a:lnTo>
                      <a:pt x="16" y="114"/>
                    </a:lnTo>
                    <a:lnTo>
                      <a:pt x="14" y="118"/>
                    </a:lnTo>
                    <a:lnTo>
                      <a:pt x="12" y="120"/>
                    </a:lnTo>
                    <a:lnTo>
                      <a:pt x="8" y="124"/>
                    </a:lnTo>
                    <a:lnTo>
                      <a:pt x="4" y="126"/>
                    </a:lnTo>
                    <a:lnTo>
                      <a:pt x="0" y="128"/>
                    </a:lnTo>
                    <a:lnTo>
                      <a:pt x="0" y="132"/>
                    </a:lnTo>
                    <a:lnTo>
                      <a:pt x="0" y="136"/>
                    </a:lnTo>
                    <a:lnTo>
                      <a:pt x="2" y="140"/>
                    </a:lnTo>
                    <a:lnTo>
                      <a:pt x="8" y="144"/>
                    </a:lnTo>
                    <a:lnTo>
                      <a:pt x="12" y="148"/>
                    </a:lnTo>
                    <a:lnTo>
                      <a:pt x="18" y="152"/>
                    </a:lnTo>
                    <a:lnTo>
                      <a:pt x="24" y="154"/>
                    </a:lnTo>
                    <a:lnTo>
                      <a:pt x="28" y="154"/>
                    </a:lnTo>
                    <a:lnTo>
                      <a:pt x="38" y="148"/>
                    </a:lnTo>
                    <a:lnTo>
                      <a:pt x="44" y="132"/>
                    </a:lnTo>
                    <a:lnTo>
                      <a:pt x="48" y="114"/>
                    </a:lnTo>
                    <a:lnTo>
                      <a:pt x="50" y="96"/>
                    </a:lnTo>
                    <a:lnTo>
                      <a:pt x="54" y="82"/>
                    </a:lnTo>
                    <a:lnTo>
                      <a:pt x="56" y="74"/>
                    </a:lnTo>
                    <a:lnTo>
                      <a:pt x="60" y="62"/>
                    </a:lnTo>
                    <a:lnTo>
                      <a:pt x="62" y="50"/>
                    </a:lnTo>
                    <a:lnTo>
                      <a:pt x="66" y="36"/>
                    </a:lnTo>
                    <a:lnTo>
                      <a:pt x="66" y="24"/>
                    </a:lnTo>
                    <a:lnTo>
                      <a:pt x="64" y="14"/>
                    </a:lnTo>
                    <a:lnTo>
                      <a:pt x="60" y="6"/>
                    </a:lnTo>
                    <a:lnTo>
                      <a:pt x="52" y="6"/>
                    </a:lnTo>
                    <a:lnTo>
                      <a:pt x="38" y="12"/>
                    </a:lnTo>
                    <a:lnTo>
                      <a:pt x="68" y="0"/>
                    </a:lnTo>
                    <a:close/>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5" name="Freeform 51"/>
              <p:cNvSpPr>
                <a:spLocks noChangeArrowheads="1"/>
              </p:cNvSpPr>
              <p:nvPr/>
            </p:nvSpPr>
            <p:spPr bwMode="auto">
              <a:xfrm>
                <a:off x="1476" y="1185"/>
                <a:ext cx="67" cy="155"/>
              </a:xfrm>
              <a:custGeom>
                <a:avLst/>
                <a:gdLst>
                  <a:gd name="T0" fmla="*/ 68 w 68"/>
                  <a:gd name="T1" fmla="*/ 0 h 154"/>
                  <a:gd name="T2" fmla="*/ 64 w 68"/>
                  <a:gd name="T3" fmla="*/ 2 h 154"/>
                  <a:gd name="T4" fmla="*/ 60 w 68"/>
                  <a:gd name="T5" fmla="*/ 4 h 154"/>
                  <a:gd name="T6" fmla="*/ 56 w 68"/>
                  <a:gd name="T7" fmla="*/ 8 h 154"/>
                  <a:gd name="T8" fmla="*/ 50 w 68"/>
                  <a:gd name="T9" fmla="*/ 12 h 154"/>
                  <a:gd name="T10" fmla="*/ 46 w 68"/>
                  <a:gd name="T11" fmla="*/ 16 h 154"/>
                  <a:gd name="T12" fmla="*/ 44 w 68"/>
                  <a:gd name="T13" fmla="*/ 20 h 154"/>
                  <a:gd name="T14" fmla="*/ 44 w 68"/>
                  <a:gd name="T15" fmla="*/ 24 h 154"/>
                  <a:gd name="T16" fmla="*/ 42 w 68"/>
                  <a:gd name="T17" fmla="*/ 30 h 154"/>
                  <a:gd name="T18" fmla="*/ 42 w 68"/>
                  <a:gd name="T19" fmla="*/ 34 h 154"/>
                  <a:gd name="T20" fmla="*/ 40 w 68"/>
                  <a:gd name="T21" fmla="*/ 36 h 154"/>
                  <a:gd name="T22" fmla="*/ 34 w 68"/>
                  <a:gd name="T23" fmla="*/ 42 h 154"/>
                  <a:gd name="T24" fmla="*/ 28 w 68"/>
                  <a:gd name="T25" fmla="*/ 44 h 154"/>
                  <a:gd name="T26" fmla="*/ 24 w 68"/>
                  <a:gd name="T27" fmla="*/ 48 h 154"/>
                  <a:gd name="T28" fmla="*/ 18 w 68"/>
                  <a:gd name="T29" fmla="*/ 50 h 154"/>
                  <a:gd name="T30" fmla="*/ 14 w 68"/>
                  <a:gd name="T31" fmla="*/ 54 h 154"/>
                  <a:gd name="T32" fmla="*/ 10 w 68"/>
                  <a:gd name="T33" fmla="*/ 60 h 154"/>
                  <a:gd name="T34" fmla="*/ 6 w 68"/>
                  <a:gd name="T35" fmla="*/ 70 h 154"/>
                  <a:gd name="T36" fmla="*/ 6 w 68"/>
                  <a:gd name="T37" fmla="*/ 80 h 154"/>
                  <a:gd name="T38" fmla="*/ 8 w 68"/>
                  <a:gd name="T39" fmla="*/ 88 h 154"/>
                  <a:gd name="T40" fmla="*/ 12 w 68"/>
                  <a:gd name="T41" fmla="*/ 100 h 154"/>
                  <a:gd name="T42" fmla="*/ 14 w 68"/>
                  <a:gd name="T43" fmla="*/ 104 h 154"/>
                  <a:gd name="T44" fmla="*/ 16 w 68"/>
                  <a:gd name="T45" fmla="*/ 106 h 154"/>
                  <a:gd name="T46" fmla="*/ 16 w 68"/>
                  <a:gd name="T47" fmla="*/ 108 h 154"/>
                  <a:gd name="T48" fmla="*/ 18 w 68"/>
                  <a:gd name="T49" fmla="*/ 108 h 154"/>
                  <a:gd name="T50" fmla="*/ 18 w 68"/>
                  <a:gd name="T51" fmla="*/ 110 h 154"/>
                  <a:gd name="T52" fmla="*/ 16 w 68"/>
                  <a:gd name="T53" fmla="*/ 114 h 154"/>
                  <a:gd name="T54" fmla="*/ 14 w 68"/>
                  <a:gd name="T55" fmla="*/ 118 h 154"/>
                  <a:gd name="T56" fmla="*/ 12 w 68"/>
                  <a:gd name="T57" fmla="*/ 120 h 154"/>
                  <a:gd name="T58" fmla="*/ 8 w 68"/>
                  <a:gd name="T59" fmla="*/ 124 h 154"/>
                  <a:gd name="T60" fmla="*/ 4 w 68"/>
                  <a:gd name="T61" fmla="*/ 126 h 154"/>
                  <a:gd name="T62" fmla="*/ 0 w 68"/>
                  <a:gd name="T63" fmla="*/ 128 h 154"/>
                  <a:gd name="T64" fmla="*/ 0 w 68"/>
                  <a:gd name="T65" fmla="*/ 132 h 154"/>
                  <a:gd name="T66" fmla="*/ 0 w 68"/>
                  <a:gd name="T67" fmla="*/ 136 h 154"/>
                  <a:gd name="T68" fmla="*/ 2 w 68"/>
                  <a:gd name="T69" fmla="*/ 140 h 154"/>
                  <a:gd name="T70" fmla="*/ 8 w 68"/>
                  <a:gd name="T71" fmla="*/ 144 h 154"/>
                  <a:gd name="T72" fmla="*/ 12 w 68"/>
                  <a:gd name="T73" fmla="*/ 148 h 154"/>
                  <a:gd name="T74" fmla="*/ 18 w 68"/>
                  <a:gd name="T75" fmla="*/ 152 h 154"/>
                  <a:gd name="T76" fmla="*/ 24 w 68"/>
                  <a:gd name="T77" fmla="*/ 154 h 154"/>
                  <a:gd name="T78" fmla="*/ 28 w 68"/>
                  <a:gd name="T79" fmla="*/ 154 h 154"/>
                  <a:gd name="T80" fmla="*/ 38 w 68"/>
                  <a:gd name="T81" fmla="*/ 148 h 154"/>
                  <a:gd name="T82" fmla="*/ 44 w 68"/>
                  <a:gd name="T83" fmla="*/ 132 h 154"/>
                  <a:gd name="T84" fmla="*/ 48 w 68"/>
                  <a:gd name="T85" fmla="*/ 114 h 154"/>
                  <a:gd name="T86" fmla="*/ 50 w 68"/>
                  <a:gd name="T87" fmla="*/ 96 h 154"/>
                  <a:gd name="T88" fmla="*/ 54 w 68"/>
                  <a:gd name="T89" fmla="*/ 82 h 154"/>
                  <a:gd name="T90" fmla="*/ 56 w 68"/>
                  <a:gd name="T91" fmla="*/ 74 h 154"/>
                  <a:gd name="T92" fmla="*/ 60 w 68"/>
                  <a:gd name="T93" fmla="*/ 62 h 154"/>
                  <a:gd name="T94" fmla="*/ 62 w 68"/>
                  <a:gd name="T95" fmla="*/ 50 h 154"/>
                  <a:gd name="T96" fmla="*/ 66 w 68"/>
                  <a:gd name="T97" fmla="*/ 36 h 154"/>
                  <a:gd name="T98" fmla="*/ 66 w 68"/>
                  <a:gd name="T99" fmla="*/ 24 h 154"/>
                  <a:gd name="T100" fmla="*/ 64 w 68"/>
                  <a:gd name="T101" fmla="*/ 14 h 154"/>
                  <a:gd name="T102" fmla="*/ 60 w 68"/>
                  <a:gd name="T103" fmla="*/ 6 h 154"/>
                  <a:gd name="T104" fmla="*/ 52 w 68"/>
                  <a:gd name="T105" fmla="*/ 6 h 154"/>
                  <a:gd name="T106" fmla="*/ 38 w 68"/>
                  <a:gd name="T107" fmla="*/ 1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154">
                    <a:moveTo>
                      <a:pt x="68" y="0"/>
                    </a:moveTo>
                    <a:lnTo>
                      <a:pt x="64" y="2"/>
                    </a:lnTo>
                    <a:lnTo>
                      <a:pt x="60" y="4"/>
                    </a:lnTo>
                    <a:lnTo>
                      <a:pt x="56" y="8"/>
                    </a:lnTo>
                    <a:lnTo>
                      <a:pt x="50" y="12"/>
                    </a:lnTo>
                    <a:lnTo>
                      <a:pt x="46" y="16"/>
                    </a:lnTo>
                    <a:lnTo>
                      <a:pt x="44" y="20"/>
                    </a:lnTo>
                    <a:lnTo>
                      <a:pt x="44" y="24"/>
                    </a:lnTo>
                    <a:lnTo>
                      <a:pt x="42" y="30"/>
                    </a:lnTo>
                    <a:lnTo>
                      <a:pt x="42" y="34"/>
                    </a:lnTo>
                    <a:lnTo>
                      <a:pt x="40" y="36"/>
                    </a:lnTo>
                    <a:lnTo>
                      <a:pt x="34" y="42"/>
                    </a:lnTo>
                    <a:lnTo>
                      <a:pt x="28" y="44"/>
                    </a:lnTo>
                    <a:lnTo>
                      <a:pt x="24" y="48"/>
                    </a:lnTo>
                    <a:lnTo>
                      <a:pt x="18" y="50"/>
                    </a:lnTo>
                    <a:lnTo>
                      <a:pt x="14" y="54"/>
                    </a:lnTo>
                    <a:lnTo>
                      <a:pt x="10" y="60"/>
                    </a:lnTo>
                    <a:lnTo>
                      <a:pt x="6" y="70"/>
                    </a:lnTo>
                    <a:lnTo>
                      <a:pt x="6" y="80"/>
                    </a:lnTo>
                    <a:lnTo>
                      <a:pt x="8" y="88"/>
                    </a:lnTo>
                    <a:lnTo>
                      <a:pt x="12" y="100"/>
                    </a:lnTo>
                    <a:lnTo>
                      <a:pt x="14" y="104"/>
                    </a:lnTo>
                    <a:lnTo>
                      <a:pt x="16" y="106"/>
                    </a:lnTo>
                    <a:lnTo>
                      <a:pt x="16" y="108"/>
                    </a:lnTo>
                    <a:lnTo>
                      <a:pt x="18" y="108"/>
                    </a:lnTo>
                    <a:lnTo>
                      <a:pt x="18" y="110"/>
                    </a:lnTo>
                    <a:lnTo>
                      <a:pt x="16" y="114"/>
                    </a:lnTo>
                    <a:lnTo>
                      <a:pt x="14" y="118"/>
                    </a:lnTo>
                    <a:lnTo>
                      <a:pt x="12" y="120"/>
                    </a:lnTo>
                    <a:lnTo>
                      <a:pt x="8" y="124"/>
                    </a:lnTo>
                    <a:lnTo>
                      <a:pt x="4" y="126"/>
                    </a:lnTo>
                    <a:lnTo>
                      <a:pt x="0" y="128"/>
                    </a:lnTo>
                    <a:lnTo>
                      <a:pt x="0" y="132"/>
                    </a:lnTo>
                    <a:lnTo>
                      <a:pt x="0" y="136"/>
                    </a:lnTo>
                    <a:lnTo>
                      <a:pt x="2" y="140"/>
                    </a:lnTo>
                    <a:lnTo>
                      <a:pt x="8" y="144"/>
                    </a:lnTo>
                    <a:lnTo>
                      <a:pt x="12" y="148"/>
                    </a:lnTo>
                    <a:lnTo>
                      <a:pt x="18" y="152"/>
                    </a:lnTo>
                    <a:lnTo>
                      <a:pt x="24" y="154"/>
                    </a:lnTo>
                    <a:lnTo>
                      <a:pt x="28" y="154"/>
                    </a:lnTo>
                    <a:lnTo>
                      <a:pt x="38" y="148"/>
                    </a:lnTo>
                    <a:lnTo>
                      <a:pt x="44" y="132"/>
                    </a:lnTo>
                    <a:lnTo>
                      <a:pt x="48" y="114"/>
                    </a:lnTo>
                    <a:lnTo>
                      <a:pt x="50" y="96"/>
                    </a:lnTo>
                    <a:lnTo>
                      <a:pt x="54" y="82"/>
                    </a:lnTo>
                    <a:lnTo>
                      <a:pt x="56" y="74"/>
                    </a:lnTo>
                    <a:lnTo>
                      <a:pt x="60" y="62"/>
                    </a:lnTo>
                    <a:lnTo>
                      <a:pt x="62" y="50"/>
                    </a:lnTo>
                    <a:lnTo>
                      <a:pt x="66" y="36"/>
                    </a:lnTo>
                    <a:lnTo>
                      <a:pt x="66" y="24"/>
                    </a:lnTo>
                    <a:lnTo>
                      <a:pt x="64" y="14"/>
                    </a:lnTo>
                    <a:lnTo>
                      <a:pt x="60" y="6"/>
                    </a:lnTo>
                    <a:lnTo>
                      <a:pt x="52" y="6"/>
                    </a:lnTo>
                    <a:lnTo>
                      <a:pt x="38" y="12"/>
                    </a:lnTo>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6" name="Freeform 52"/>
              <p:cNvSpPr>
                <a:spLocks noChangeArrowheads="1"/>
              </p:cNvSpPr>
              <p:nvPr/>
            </p:nvSpPr>
            <p:spPr bwMode="auto">
              <a:xfrm>
                <a:off x="2591" y="1600"/>
                <a:ext cx="5" cy="7"/>
              </a:xfrm>
              <a:custGeom>
                <a:avLst/>
                <a:gdLst>
                  <a:gd name="T0" fmla="*/ 4 w 6"/>
                  <a:gd name="T1" fmla="*/ 8 h 8"/>
                  <a:gd name="T2" fmla="*/ 4 w 6"/>
                  <a:gd name="T3" fmla="*/ 4 h 8"/>
                  <a:gd name="T4" fmla="*/ 6 w 6"/>
                  <a:gd name="T5" fmla="*/ 0 h 8"/>
                  <a:gd name="T6" fmla="*/ 2 w 6"/>
                  <a:gd name="T7" fmla="*/ 4 h 8"/>
                  <a:gd name="T8" fmla="*/ 0 w 6"/>
                  <a:gd name="T9" fmla="*/ 6 h 8"/>
                  <a:gd name="T10" fmla="*/ 4 w 6"/>
                  <a:gd name="T11" fmla="*/ 8 h 8"/>
                </a:gdLst>
                <a:ahLst/>
                <a:cxnLst>
                  <a:cxn ang="0">
                    <a:pos x="T0" y="T1"/>
                  </a:cxn>
                  <a:cxn ang="0">
                    <a:pos x="T2" y="T3"/>
                  </a:cxn>
                  <a:cxn ang="0">
                    <a:pos x="T4" y="T5"/>
                  </a:cxn>
                  <a:cxn ang="0">
                    <a:pos x="T6" y="T7"/>
                  </a:cxn>
                  <a:cxn ang="0">
                    <a:pos x="T8" y="T9"/>
                  </a:cxn>
                  <a:cxn ang="0">
                    <a:pos x="T10" y="T11"/>
                  </a:cxn>
                </a:cxnLst>
                <a:rect l="0" t="0" r="r" b="b"/>
                <a:pathLst>
                  <a:path w="6" h="8">
                    <a:moveTo>
                      <a:pt x="4" y="8"/>
                    </a:moveTo>
                    <a:lnTo>
                      <a:pt x="4" y="4"/>
                    </a:lnTo>
                    <a:lnTo>
                      <a:pt x="6" y="0"/>
                    </a:lnTo>
                    <a:lnTo>
                      <a:pt x="2" y="4"/>
                    </a:lnTo>
                    <a:lnTo>
                      <a:pt x="0" y="6"/>
                    </a:lnTo>
                    <a:lnTo>
                      <a:pt x="4" y="8"/>
                    </a:lnTo>
                    <a:close/>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7" name="Freeform 53"/>
              <p:cNvSpPr>
                <a:spLocks noChangeArrowheads="1"/>
              </p:cNvSpPr>
              <p:nvPr/>
            </p:nvSpPr>
            <p:spPr bwMode="auto">
              <a:xfrm>
                <a:off x="2591" y="1600"/>
                <a:ext cx="5" cy="7"/>
              </a:xfrm>
              <a:custGeom>
                <a:avLst/>
                <a:gdLst>
                  <a:gd name="T0" fmla="*/ 4 w 6"/>
                  <a:gd name="T1" fmla="*/ 8 h 8"/>
                  <a:gd name="T2" fmla="*/ 4 w 6"/>
                  <a:gd name="T3" fmla="*/ 4 h 8"/>
                  <a:gd name="T4" fmla="*/ 6 w 6"/>
                  <a:gd name="T5" fmla="*/ 0 h 8"/>
                  <a:gd name="T6" fmla="*/ 2 w 6"/>
                  <a:gd name="T7" fmla="*/ 4 h 8"/>
                  <a:gd name="T8" fmla="*/ 0 w 6"/>
                  <a:gd name="T9" fmla="*/ 6 h 8"/>
                  <a:gd name="T10" fmla="*/ 4 w 6"/>
                  <a:gd name="T11" fmla="*/ 8 h 8"/>
                </a:gdLst>
                <a:ahLst/>
                <a:cxnLst>
                  <a:cxn ang="0">
                    <a:pos x="T0" y="T1"/>
                  </a:cxn>
                  <a:cxn ang="0">
                    <a:pos x="T2" y="T3"/>
                  </a:cxn>
                  <a:cxn ang="0">
                    <a:pos x="T4" y="T5"/>
                  </a:cxn>
                  <a:cxn ang="0">
                    <a:pos x="T6" y="T7"/>
                  </a:cxn>
                  <a:cxn ang="0">
                    <a:pos x="T8" y="T9"/>
                  </a:cxn>
                  <a:cxn ang="0">
                    <a:pos x="T10" y="T11"/>
                  </a:cxn>
                </a:cxnLst>
                <a:rect l="0" t="0" r="r" b="b"/>
                <a:pathLst>
                  <a:path w="6" h="8">
                    <a:moveTo>
                      <a:pt x="4" y="8"/>
                    </a:moveTo>
                    <a:lnTo>
                      <a:pt x="4" y="4"/>
                    </a:lnTo>
                    <a:lnTo>
                      <a:pt x="6" y="0"/>
                    </a:lnTo>
                    <a:lnTo>
                      <a:pt x="2" y="4"/>
                    </a:lnTo>
                    <a:lnTo>
                      <a:pt x="0" y="6"/>
                    </a:lnTo>
                    <a:lnTo>
                      <a:pt x="4" y="8"/>
                    </a:lnTo>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8" name="Freeform 54"/>
              <p:cNvSpPr>
                <a:spLocks noChangeArrowheads="1"/>
              </p:cNvSpPr>
              <p:nvPr/>
            </p:nvSpPr>
            <p:spPr bwMode="auto">
              <a:xfrm>
                <a:off x="2597" y="1441"/>
                <a:ext cx="70" cy="159"/>
              </a:xfrm>
              <a:custGeom>
                <a:avLst/>
                <a:gdLst>
                  <a:gd name="T0" fmla="*/ 68 w 68"/>
                  <a:gd name="T1" fmla="*/ 30 h 156"/>
                  <a:gd name="T2" fmla="*/ 54 w 68"/>
                  <a:gd name="T3" fmla="*/ 28 h 156"/>
                  <a:gd name="T4" fmla="*/ 46 w 68"/>
                  <a:gd name="T5" fmla="*/ 22 h 156"/>
                  <a:gd name="T6" fmla="*/ 40 w 68"/>
                  <a:gd name="T7" fmla="*/ 14 h 156"/>
                  <a:gd name="T8" fmla="*/ 36 w 68"/>
                  <a:gd name="T9" fmla="*/ 0 h 156"/>
                  <a:gd name="T10" fmla="*/ 32 w 68"/>
                  <a:gd name="T11" fmla="*/ 0 h 156"/>
                  <a:gd name="T12" fmla="*/ 26 w 68"/>
                  <a:gd name="T13" fmla="*/ 2 h 156"/>
                  <a:gd name="T14" fmla="*/ 22 w 68"/>
                  <a:gd name="T15" fmla="*/ 6 h 156"/>
                  <a:gd name="T16" fmla="*/ 28 w 68"/>
                  <a:gd name="T17" fmla="*/ 22 h 156"/>
                  <a:gd name="T18" fmla="*/ 28 w 68"/>
                  <a:gd name="T19" fmla="*/ 40 h 156"/>
                  <a:gd name="T20" fmla="*/ 24 w 68"/>
                  <a:gd name="T21" fmla="*/ 60 h 156"/>
                  <a:gd name="T22" fmla="*/ 18 w 68"/>
                  <a:gd name="T23" fmla="*/ 78 h 156"/>
                  <a:gd name="T24" fmla="*/ 14 w 68"/>
                  <a:gd name="T25" fmla="*/ 96 h 156"/>
                  <a:gd name="T26" fmla="*/ 8 w 68"/>
                  <a:gd name="T27" fmla="*/ 118 h 156"/>
                  <a:gd name="T28" fmla="*/ 4 w 68"/>
                  <a:gd name="T29" fmla="*/ 136 h 156"/>
                  <a:gd name="T30" fmla="*/ 0 w 68"/>
                  <a:gd name="T31" fmla="*/ 156 h 156"/>
                  <a:gd name="T32" fmla="*/ 12 w 68"/>
                  <a:gd name="T33" fmla="*/ 144 h 156"/>
                  <a:gd name="T34" fmla="*/ 24 w 68"/>
                  <a:gd name="T35" fmla="*/ 126 h 156"/>
                  <a:gd name="T36" fmla="*/ 38 w 68"/>
                  <a:gd name="T37" fmla="*/ 104 h 156"/>
                  <a:gd name="T38" fmla="*/ 50 w 68"/>
                  <a:gd name="T39" fmla="*/ 84 h 156"/>
                  <a:gd name="T40" fmla="*/ 60 w 68"/>
                  <a:gd name="T41" fmla="*/ 62 h 156"/>
                  <a:gd name="T42" fmla="*/ 66 w 68"/>
                  <a:gd name="T43" fmla="*/ 44 h 156"/>
                  <a:gd name="T44" fmla="*/ 68 w 68"/>
                  <a:gd name="T45" fmla="*/ 3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56">
                    <a:moveTo>
                      <a:pt x="68" y="30"/>
                    </a:moveTo>
                    <a:lnTo>
                      <a:pt x="54" y="28"/>
                    </a:lnTo>
                    <a:lnTo>
                      <a:pt x="46" y="22"/>
                    </a:lnTo>
                    <a:lnTo>
                      <a:pt x="40" y="14"/>
                    </a:lnTo>
                    <a:lnTo>
                      <a:pt x="36" y="0"/>
                    </a:lnTo>
                    <a:lnTo>
                      <a:pt x="32" y="0"/>
                    </a:lnTo>
                    <a:lnTo>
                      <a:pt x="26" y="2"/>
                    </a:lnTo>
                    <a:lnTo>
                      <a:pt x="22" y="6"/>
                    </a:lnTo>
                    <a:lnTo>
                      <a:pt x="28" y="22"/>
                    </a:lnTo>
                    <a:lnTo>
                      <a:pt x="28" y="40"/>
                    </a:lnTo>
                    <a:lnTo>
                      <a:pt x="24" y="60"/>
                    </a:lnTo>
                    <a:lnTo>
                      <a:pt x="18" y="78"/>
                    </a:lnTo>
                    <a:lnTo>
                      <a:pt x="14" y="96"/>
                    </a:lnTo>
                    <a:lnTo>
                      <a:pt x="8" y="118"/>
                    </a:lnTo>
                    <a:lnTo>
                      <a:pt x="4" y="136"/>
                    </a:lnTo>
                    <a:lnTo>
                      <a:pt x="0" y="156"/>
                    </a:lnTo>
                    <a:lnTo>
                      <a:pt x="12" y="144"/>
                    </a:lnTo>
                    <a:lnTo>
                      <a:pt x="24" y="126"/>
                    </a:lnTo>
                    <a:lnTo>
                      <a:pt x="38" y="104"/>
                    </a:lnTo>
                    <a:lnTo>
                      <a:pt x="50" y="84"/>
                    </a:lnTo>
                    <a:lnTo>
                      <a:pt x="60" y="62"/>
                    </a:lnTo>
                    <a:lnTo>
                      <a:pt x="66" y="44"/>
                    </a:lnTo>
                    <a:lnTo>
                      <a:pt x="68" y="30"/>
                    </a:lnTo>
                    <a:close/>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9" name="Freeform 55"/>
              <p:cNvSpPr>
                <a:spLocks noChangeArrowheads="1"/>
              </p:cNvSpPr>
              <p:nvPr/>
            </p:nvSpPr>
            <p:spPr bwMode="auto">
              <a:xfrm>
                <a:off x="2597" y="1441"/>
                <a:ext cx="70" cy="159"/>
              </a:xfrm>
              <a:custGeom>
                <a:avLst/>
                <a:gdLst>
                  <a:gd name="T0" fmla="*/ 68 w 68"/>
                  <a:gd name="T1" fmla="*/ 30 h 156"/>
                  <a:gd name="T2" fmla="*/ 54 w 68"/>
                  <a:gd name="T3" fmla="*/ 28 h 156"/>
                  <a:gd name="T4" fmla="*/ 46 w 68"/>
                  <a:gd name="T5" fmla="*/ 22 h 156"/>
                  <a:gd name="T6" fmla="*/ 40 w 68"/>
                  <a:gd name="T7" fmla="*/ 14 h 156"/>
                  <a:gd name="T8" fmla="*/ 36 w 68"/>
                  <a:gd name="T9" fmla="*/ 0 h 156"/>
                  <a:gd name="T10" fmla="*/ 32 w 68"/>
                  <a:gd name="T11" fmla="*/ 0 h 156"/>
                  <a:gd name="T12" fmla="*/ 26 w 68"/>
                  <a:gd name="T13" fmla="*/ 2 h 156"/>
                  <a:gd name="T14" fmla="*/ 22 w 68"/>
                  <a:gd name="T15" fmla="*/ 6 h 156"/>
                  <a:gd name="T16" fmla="*/ 28 w 68"/>
                  <a:gd name="T17" fmla="*/ 22 h 156"/>
                  <a:gd name="T18" fmla="*/ 28 w 68"/>
                  <a:gd name="T19" fmla="*/ 40 h 156"/>
                  <a:gd name="T20" fmla="*/ 24 w 68"/>
                  <a:gd name="T21" fmla="*/ 60 h 156"/>
                  <a:gd name="T22" fmla="*/ 18 w 68"/>
                  <a:gd name="T23" fmla="*/ 78 h 156"/>
                  <a:gd name="T24" fmla="*/ 14 w 68"/>
                  <a:gd name="T25" fmla="*/ 96 h 156"/>
                  <a:gd name="T26" fmla="*/ 8 w 68"/>
                  <a:gd name="T27" fmla="*/ 118 h 156"/>
                  <a:gd name="T28" fmla="*/ 4 w 68"/>
                  <a:gd name="T29" fmla="*/ 136 h 156"/>
                  <a:gd name="T30" fmla="*/ 0 w 68"/>
                  <a:gd name="T31" fmla="*/ 156 h 156"/>
                  <a:gd name="T32" fmla="*/ 12 w 68"/>
                  <a:gd name="T33" fmla="*/ 144 h 156"/>
                  <a:gd name="T34" fmla="*/ 24 w 68"/>
                  <a:gd name="T35" fmla="*/ 126 h 156"/>
                  <a:gd name="T36" fmla="*/ 38 w 68"/>
                  <a:gd name="T37" fmla="*/ 104 h 156"/>
                  <a:gd name="T38" fmla="*/ 50 w 68"/>
                  <a:gd name="T39" fmla="*/ 84 h 156"/>
                  <a:gd name="T40" fmla="*/ 60 w 68"/>
                  <a:gd name="T41" fmla="*/ 62 h 156"/>
                  <a:gd name="T42" fmla="*/ 66 w 68"/>
                  <a:gd name="T43" fmla="*/ 44 h 156"/>
                  <a:gd name="T44" fmla="*/ 68 w 68"/>
                  <a:gd name="T45" fmla="*/ 3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56">
                    <a:moveTo>
                      <a:pt x="68" y="30"/>
                    </a:moveTo>
                    <a:lnTo>
                      <a:pt x="54" y="28"/>
                    </a:lnTo>
                    <a:lnTo>
                      <a:pt x="46" y="22"/>
                    </a:lnTo>
                    <a:lnTo>
                      <a:pt x="40" y="14"/>
                    </a:lnTo>
                    <a:lnTo>
                      <a:pt x="36" y="0"/>
                    </a:lnTo>
                    <a:lnTo>
                      <a:pt x="32" y="0"/>
                    </a:lnTo>
                    <a:lnTo>
                      <a:pt x="26" y="2"/>
                    </a:lnTo>
                    <a:lnTo>
                      <a:pt x="22" y="6"/>
                    </a:lnTo>
                    <a:lnTo>
                      <a:pt x="28" y="22"/>
                    </a:lnTo>
                    <a:lnTo>
                      <a:pt x="28" y="40"/>
                    </a:lnTo>
                    <a:lnTo>
                      <a:pt x="24" y="60"/>
                    </a:lnTo>
                    <a:lnTo>
                      <a:pt x="18" y="78"/>
                    </a:lnTo>
                    <a:lnTo>
                      <a:pt x="14" y="96"/>
                    </a:lnTo>
                    <a:lnTo>
                      <a:pt x="8" y="118"/>
                    </a:lnTo>
                    <a:lnTo>
                      <a:pt x="4" y="136"/>
                    </a:lnTo>
                    <a:lnTo>
                      <a:pt x="0" y="156"/>
                    </a:lnTo>
                    <a:lnTo>
                      <a:pt x="12" y="144"/>
                    </a:lnTo>
                    <a:lnTo>
                      <a:pt x="24" y="126"/>
                    </a:lnTo>
                    <a:lnTo>
                      <a:pt x="38" y="104"/>
                    </a:lnTo>
                    <a:lnTo>
                      <a:pt x="50" y="84"/>
                    </a:lnTo>
                    <a:lnTo>
                      <a:pt x="60" y="62"/>
                    </a:lnTo>
                    <a:lnTo>
                      <a:pt x="66" y="44"/>
                    </a:lnTo>
                    <a:lnTo>
                      <a:pt x="68" y="30"/>
                    </a:lnTo>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0" name="Freeform 56"/>
              <p:cNvSpPr>
                <a:spLocks noChangeArrowheads="1"/>
              </p:cNvSpPr>
              <p:nvPr/>
            </p:nvSpPr>
            <p:spPr bwMode="auto">
              <a:xfrm>
                <a:off x="521" y="510"/>
                <a:ext cx="11" cy="3"/>
              </a:xfrm>
              <a:custGeom>
                <a:avLst/>
                <a:gdLst>
                  <a:gd name="T0" fmla="*/ 10 w 10"/>
                  <a:gd name="T1" fmla="*/ 2 h 2"/>
                  <a:gd name="T2" fmla="*/ 4 w 10"/>
                  <a:gd name="T3" fmla="*/ 0 h 2"/>
                  <a:gd name="T4" fmla="*/ 0 w 10"/>
                  <a:gd name="T5" fmla="*/ 0 h 2"/>
                  <a:gd name="T6" fmla="*/ 10 w 10"/>
                  <a:gd name="T7" fmla="*/ 2 h 2"/>
                </a:gdLst>
                <a:ahLst/>
                <a:cxnLst>
                  <a:cxn ang="0">
                    <a:pos x="T0" y="T1"/>
                  </a:cxn>
                  <a:cxn ang="0">
                    <a:pos x="T2" y="T3"/>
                  </a:cxn>
                  <a:cxn ang="0">
                    <a:pos x="T4" y="T5"/>
                  </a:cxn>
                  <a:cxn ang="0">
                    <a:pos x="T6" y="T7"/>
                  </a:cxn>
                </a:cxnLst>
                <a:rect l="0" t="0" r="r" b="b"/>
                <a:pathLst>
                  <a:path w="10" h="2">
                    <a:moveTo>
                      <a:pt x="10" y="2"/>
                    </a:moveTo>
                    <a:lnTo>
                      <a:pt x="4" y="0"/>
                    </a:lnTo>
                    <a:lnTo>
                      <a:pt x="0" y="0"/>
                    </a:lnTo>
                    <a:lnTo>
                      <a:pt x="10" y="2"/>
                    </a:lnTo>
                    <a:close/>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1" name="Freeform 57"/>
              <p:cNvSpPr>
                <a:spLocks noChangeArrowheads="1"/>
              </p:cNvSpPr>
              <p:nvPr/>
            </p:nvSpPr>
            <p:spPr bwMode="auto">
              <a:xfrm>
                <a:off x="521" y="510"/>
                <a:ext cx="11" cy="3"/>
              </a:xfrm>
              <a:custGeom>
                <a:avLst/>
                <a:gdLst>
                  <a:gd name="T0" fmla="*/ 10 w 10"/>
                  <a:gd name="T1" fmla="*/ 2 h 2"/>
                  <a:gd name="T2" fmla="*/ 4 w 10"/>
                  <a:gd name="T3" fmla="*/ 0 h 2"/>
                  <a:gd name="T4" fmla="*/ 0 w 10"/>
                  <a:gd name="T5" fmla="*/ 0 h 2"/>
                  <a:gd name="T6" fmla="*/ 10 w 10"/>
                  <a:gd name="T7" fmla="*/ 2 h 2"/>
                </a:gdLst>
                <a:ahLst/>
                <a:cxnLst>
                  <a:cxn ang="0">
                    <a:pos x="T0" y="T1"/>
                  </a:cxn>
                  <a:cxn ang="0">
                    <a:pos x="T2" y="T3"/>
                  </a:cxn>
                  <a:cxn ang="0">
                    <a:pos x="T4" y="T5"/>
                  </a:cxn>
                  <a:cxn ang="0">
                    <a:pos x="T6" y="T7"/>
                  </a:cxn>
                </a:cxnLst>
                <a:rect l="0" t="0" r="r" b="b"/>
                <a:pathLst>
                  <a:path w="10" h="2">
                    <a:moveTo>
                      <a:pt x="10" y="2"/>
                    </a:moveTo>
                    <a:lnTo>
                      <a:pt x="4" y="0"/>
                    </a:lnTo>
                    <a:lnTo>
                      <a:pt x="0" y="0"/>
                    </a:lnTo>
                    <a:lnTo>
                      <a:pt x="10" y="2"/>
                    </a:lnTo>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1082" name="Rectangle 58"/>
          <p:cNvSpPr>
            <a:spLocks noGrp="1" noChangeArrowheads="1"/>
          </p:cNvSpPr>
          <p:nvPr>
            <p:ph type="title" idx="4294967295"/>
          </p:nvPr>
        </p:nvSpPr>
        <p:spPr bwMode="auto">
          <a:xfrm>
            <a:off x="457200" y="228600"/>
            <a:ext cx="7696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Tree>
  </p:cSld>
  <p:clrMap bg1="lt1" tx1="dk1" bg2="lt2" tx2="dk2" accent1="accent1" accent2="accent2" accent3="accent3" accent4="accent4" accent5="accent5" accent6="accent6" hlink="hlink" folHlink="folHlink"/>
  <p:sldLayoutIdLst>
    <p:sldLayoutId id="2147483673" r:id="rId1"/>
    <p:sldLayoutId id="2147483672" r:id="rId2"/>
    <p:sldLayoutId id="2147483671" r:id="rId3"/>
    <p:sldLayoutId id="2147483670" r:id="rId4"/>
    <p:sldLayoutId id="2147483669" r:id="rId5"/>
    <p:sldLayoutId id="2147483668" r:id="rId6"/>
    <p:sldLayoutId id="2147483667" r:id="rId7"/>
    <p:sldLayoutId id="2147483666" r:id="rId8"/>
    <p:sldLayoutId id="2147483665" r:id="rId9"/>
    <p:sldLayoutId id="2147483664" r:id="rId10"/>
    <p:sldLayoutId id="2147483663" r:id="rId11"/>
    <p:sldLayoutId id="2147483662" r:id="rId12"/>
    <p:sldLayoutId id="2147483674" r:id="rId13"/>
  </p:sldLayoutIdLst>
  <p:transition/>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defRPr>
      </a:lvl2pPr>
      <a:lvl3pPr algn="ctr" rtl="0" eaLnBrk="0" fontAlgn="base" hangingPunct="0">
        <a:spcBef>
          <a:spcPct val="0"/>
        </a:spcBef>
        <a:spcAft>
          <a:spcPct val="0"/>
        </a:spcAft>
        <a:defRPr sz="4000" b="1">
          <a:solidFill>
            <a:schemeClr val="tx2"/>
          </a:solidFill>
          <a:latin typeface="Arial" panose="020B0604020202020204" pitchFamily="34" charset="0"/>
        </a:defRPr>
      </a:lvl3pPr>
      <a:lvl4pPr algn="ctr" rtl="0" eaLnBrk="0" fontAlgn="base" hangingPunct="0">
        <a:spcBef>
          <a:spcPct val="0"/>
        </a:spcBef>
        <a:spcAft>
          <a:spcPct val="0"/>
        </a:spcAft>
        <a:defRPr sz="4000" b="1">
          <a:solidFill>
            <a:schemeClr val="tx2"/>
          </a:solidFill>
          <a:latin typeface="Arial" panose="020B0604020202020204" pitchFamily="34" charset="0"/>
        </a:defRPr>
      </a:lvl4pPr>
      <a:lvl5pPr algn="ctr" rtl="0" eaLnBrk="0" fontAlgn="base" hangingPunct="0">
        <a:spcBef>
          <a:spcPct val="0"/>
        </a:spcBef>
        <a:spcAft>
          <a:spcPct val="0"/>
        </a:spcAft>
        <a:defRPr sz="4000" b="1">
          <a:solidFill>
            <a:schemeClr val="tx2"/>
          </a:solidFill>
          <a:latin typeface="Arial" panose="020B0604020202020204" pitchFamily="34" charset="0"/>
        </a:defRPr>
      </a:lvl5pPr>
      <a:lvl6pPr marL="457200" algn="ctr" rtl="0" fontAlgn="base">
        <a:spcBef>
          <a:spcPct val="0"/>
        </a:spcBef>
        <a:spcAft>
          <a:spcPct val="0"/>
        </a:spcAft>
        <a:defRPr sz="4000" b="1">
          <a:solidFill>
            <a:schemeClr val="tx2"/>
          </a:solidFill>
          <a:latin typeface="Arial" panose="020B0604020202020204" pitchFamily="34" charset="0"/>
        </a:defRPr>
      </a:lvl6pPr>
      <a:lvl7pPr marL="914400" algn="ctr" rtl="0" fontAlgn="base">
        <a:spcBef>
          <a:spcPct val="0"/>
        </a:spcBef>
        <a:spcAft>
          <a:spcPct val="0"/>
        </a:spcAft>
        <a:defRPr sz="4000" b="1">
          <a:solidFill>
            <a:schemeClr val="tx2"/>
          </a:solidFill>
          <a:latin typeface="Arial" panose="020B0604020202020204" pitchFamily="34" charset="0"/>
        </a:defRPr>
      </a:lvl7pPr>
      <a:lvl8pPr marL="1371600" algn="ctr" rtl="0" fontAlgn="base">
        <a:spcBef>
          <a:spcPct val="0"/>
        </a:spcBef>
        <a:spcAft>
          <a:spcPct val="0"/>
        </a:spcAft>
        <a:defRPr sz="4000" b="1">
          <a:solidFill>
            <a:schemeClr val="tx2"/>
          </a:solidFill>
          <a:latin typeface="Arial" panose="020B0604020202020204" pitchFamily="34" charset="0"/>
        </a:defRPr>
      </a:lvl8pPr>
      <a:lvl9pPr marL="1828800" algn="ctr" rtl="0" fontAlgn="base">
        <a:spcBef>
          <a:spcPct val="0"/>
        </a:spcBef>
        <a:spcAft>
          <a:spcPct val="0"/>
        </a:spcAft>
        <a:defRPr sz="40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image" Target="../media/image15.png"/></Relationships>
</file>

<file path=ppt/slides/_rels/slide1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4.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3.xml"/><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4.png"/><Relationship Id="rId7"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png"/><Relationship Id="rId7" Type="http://schemas.openxmlformats.org/officeDocument/2006/relationships/image" Target="../media/image59.png"/><Relationship Id="rId2" Type="http://schemas.openxmlformats.org/officeDocument/2006/relationships/notesSlide" Target="../notesSlides/notesSlide30.xml"/><Relationship Id="rId1" Type="http://schemas.openxmlformats.org/officeDocument/2006/relationships/slideLayout" Target="../slideLayouts/slideLayout13.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56.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13.xml"/><Relationship Id="rId5" Type="http://schemas.openxmlformats.org/officeDocument/2006/relationships/image" Target="../media/image48.png"/><Relationship Id="rId4" Type="http://schemas.openxmlformats.org/officeDocument/2006/relationships/image" Target="../media/image47.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13.xml"/><Relationship Id="rId5" Type="http://schemas.openxmlformats.org/officeDocument/2006/relationships/image" Target="../media/image50.png"/><Relationship Id="rId4" Type="http://schemas.openxmlformats.org/officeDocument/2006/relationships/image" Target="../media/image49.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13.xml"/><Relationship Id="rId4" Type="http://schemas.openxmlformats.org/officeDocument/2006/relationships/image" Target="../media/image51.png"/></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13.xml"/><Relationship Id="rId4" Type="http://schemas.openxmlformats.org/officeDocument/2006/relationships/image" Target="../media/image52.png"/></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762000" y="1752600"/>
            <a:ext cx="7543800" cy="1470025"/>
          </a:xfrm>
        </p:spPr>
        <p:txBody>
          <a:bodyPr/>
          <a:lstStyle/>
          <a:p>
            <a:pPr eaLnBrk="1" hangingPunct="1">
              <a:defRPr/>
            </a:pPr>
            <a:r>
              <a:rPr lang="en-US" altLang="zh-CN" sz="4000" dirty="0" smtClean="0">
                <a:solidFill>
                  <a:schemeClr val="accent2">
                    <a:lumMod val="25000"/>
                  </a:schemeClr>
                </a:solidFill>
                <a:ea typeface="华文中宋" panose="02010600040101010101" pitchFamily="2" charset="-122"/>
              </a:rPr>
              <a:t>XNOR-NET</a:t>
            </a:r>
            <a:r>
              <a:rPr lang="zh-CN" altLang="en-US" sz="4000" dirty="0">
                <a:solidFill>
                  <a:schemeClr val="accent2">
                    <a:lumMod val="25000"/>
                  </a:schemeClr>
                </a:solidFill>
                <a:ea typeface="华文中宋" panose="02010600040101010101" pitchFamily="2" charset="-122"/>
              </a:rPr>
              <a:t>分享</a:t>
            </a:r>
            <a:endParaRPr lang="zh-CN" altLang="en-US" sz="4000" dirty="0" smtClean="0">
              <a:solidFill>
                <a:schemeClr val="accent2">
                  <a:lumMod val="25000"/>
                </a:schemeClr>
              </a:solidFill>
              <a:ea typeface="华文中宋" panose="02010600040101010101" pitchFamily="2" charset="-122"/>
            </a:endParaRPr>
          </a:p>
        </p:txBody>
      </p:sp>
      <p:sp>
        <p:nvSpPr>
          <p:cNvPr id="2" name="Rectangle 3"/>
          <p:cNvSpPr>
            <a:spLocks noGrp="1" noChangeArrowheads="1"/>
          </p:cNvSpPr>
          <p:nvPr>
            <p:ph type="subTitle" idx="1"/>
          </p:nvPr>
        </p:nvSpPr>
        <p:spPr>
          <a:xfrm>
            <a:off x="3048040" y="3886188"/>
            <a:ext cx="3429000" cy="1295400"/>
          </a:xfrm>
        </p:spPr>
        <p:txBody>
          <a:bodyPr/>
          <a:lstStyle/>
          <a:p>
            <a:pPr eaLnBrk="1" hangingPunct="1">
              <a:lnSpc>
                <a:spcPct val="80000"/>
              </a:lnSpc>
            </a:pPr>
            <a:endParaRPr lang="en-US" altLang="zh-CN" sz="2800" dirty="0" smtClean="0">
              <a:latin typeface="华文中宋" pitchFamily="2" charset="-122"/>
              <a:ea typeface="华文中宋" pitchFamily="2" charset="-122"/>
            </a:endParaRPr>
          </a:p>
          <a:p>
            <a:pPr eaLnBrk="1" hangingPunct="1">
              <a:lnSpc>
                <a:spcPct val="80000"/>
              </a:lnSpc>
            </a:pPr>
            <a:r>
              <a:rPr lang="zh-CN" altLang="en-US" sz="2800" dirty="0" smtClean="0">
                <a:latin typeface="华文楷体" pitchFamily="2" charset="-122"/>
                <a:ea typeface="华文楷体" pitchFamily="2" charset="-122"/>
              </a:rPr>
              <a:t>报 告 人：</a:t>
            </a:r>
            <a:r>
              <a:rPr lang="zh-CN" altLang="en-US" sz="2800" dirty="0">
                <a:latin typeface="华文楷体" pitchFamily="2" charset="-122"/>
                <a:ea typeface="华文楷体" pitchFamily="2" charset="-122"/>
              </a:rPr>
              <a:t>马春</a:t>
            </a:r>
            <a:r>
              <a:rPr lang="zh-CN" altLang="en-US" sz="2800" dirty="0" smtClean="0">
                <a:latin typeface="华文楷体" pitchFamily="2" charset="-122"/>
                <a:ea typeface="华文楷体" pitchFamily="2" charset="-122"/>
              </a:rPr>
              <a:t>杰</a:t>
            </a:r>
          </a:p>
        </p:txBody>
      </p:sp>
    </p:spTree>
  </p:cSld>
  <p:clrMapOvr>
    <a:masterClrMapping/>
  </p:clrMapOvr>
  <p:transition advTm="10764"/>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lgn="r"/>
            <a:fld id="{65564157-7760-4E78-8E86-51D1BCAD19DB}" type="slidenum">
              <a:rPr lang="zh-CN" altLang="en-US"/>
              <a:pPr algn="r"/>
              <a:t>10</a:t>
            </a:fld>
            <a:endParaRPr lang="zh-CN" alt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762000"/>
            <a:ext cx="762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304912" y="1447852"/>
            <a:ext cx="1957587" cy="369332"/>
          </a:xfrm>
          <a:prstGeom prst="rect">
            <a:avLst/>
          </a:prstGeom>
          <a:noFill/>
        </p:spPr>
        <p:txBody>
          <a:bodyPr wrap="none" rtlCol="0">
            <a:spAutoFit/>
          </a:bodyPr>
          <a:lstStyle/>
          <a:p>
            <a:r>
              <a:rPr lang="en-US" altLang="zh-CN" dirty="0">
                <a:solidFill>
                  <a:srgbClr val="0070C0"/>
                </a:solidFill>
                <a:latin typeface="Britannic Bold" pitchFamily="34" charset="0"/>
              </a:rPr>
              <a:t>1.2 Related Work</a:t>
            </a:r>
            <a:endParaRPr lang="zh-CN" altLang="en-US" dirty="0">
              <a:solidFill>
                <a:srgbClr val="0070C0"/>
              </a:solidFill>
              <a:latin typeface="Britannic Bold" pitchFamily="34" charset="0"/>
            </a:endParaRPr>
          </a:p>
        </p:txBody>
      </p:sp>
      <p:sp>
        <p:nvSpPr>
          <p:cNvPr id="9" name="矩形 8"/>
          <p:cNvSpPr/>
          <p:nvPr/>
        </p:nvSpPr>
        <p:spPr>
          <a:xfrm>
            <a:off x="1066892" y="2057436"/>
            <a:ext cx="2817887" cy="507831"/>
          </a:xfrm>
          <a:prstGeom prst="rect">
            <a:avLst/>
          </a:prstGeom>
        </p:spPr>
        <p:txBody>
          <a:bodyPr wrap="none">
            <a:spAutoFit/>
          </a:bodyPr>
          <a:lstStyle/>
          <a:p>
            <a:pPr marL="285750" indent="-285750">
              <a:lnSpc>
                <a:spcPct val="150000"/>
              </a:lnSpc>
              <a:buFont typeface="Wingdings" pitchFamily="2" charset="2"/>
              <a:buChar char="Ø"/>
            </a:pPr>
            <a:r>
              <a:rPr lang="en-US" altLang="zh-CN" dirty="0" smtClean="0">
                <a:latin typeface="Cambria" pitchFamily="18" charset="0"/>
              </a:rPr>
              <a:t>1.2.1 Shallow  </a:t>
            </a:r>
            <a:r>
              <a:rPr lang="en-US" altLang="zh-CN" dirty="0">
                <a:latin typeface="Cambria" pitchFamily="18" charset="0"/>
              </a:rPr>
              <a:t>networks</a:t>
            </a:r>
          </a:p>
        </p:txBody>
      </p:sp>
      <p:sp>
        <p:nvSpPr>
          <p:cNvPr id="4" name="矩形 3"/>
          <p:cNvSpPr/>
          <p:nvPr/>
        </p:nvSpPr>
        <p:spPr>
          <a:xfrm>
            <a:off x="1535904" y="2743217"/>
            <a:ext cx="6113464" cy="646331"/>
          </a:xfrm>
          <a:prstGeom prst="rect">
            <a:avLst/>
          </a:prstGeom>
        </p:spPr>
        <p:txBody>
          <a:bodyPr wrap="square">
            <a:spAutoFit/>
          </a:bodyPr>
          <a:lstStyle/>
          <a:p>
            <a:pPr algn="just"/>
            <a:r>
              <a:rPr lang="en-US" altLang="zh-CN" dirty="0" smtClean="0">
                <a:latin typeface="Cambria" pitchFamily="18" charset="0"/>
              </a:rPr>
              <a:t>A </a:t>
            </a:r>
            <a:r>
              <a:rPr lang="en-US" altLang="zh-CN" dirty="0">
                <a:latin typeface="Cambria" pitchFamily="18" charset="0"/>
              </a:rPr>
              <a:t>network with a large enough single hidden layer of sigmoid units can approximate any decision </a:t>
            </a:r>
            <a:r>
              <a:rPr lang="en-US" altLang="zh-CN" dirty="0" smtClean="0">
                <a:latin typeface="Cambria" pitchFamily="18" charset="0"/>
              </a:rPr>
              <a:t>boundary</a:t>
            </a:r>
            <a:r>
              <a:rPr lang="en-US" altLang="zh-CN" dirty="0">
                <a:latin typeface="Cambria" pitchFamily="18" charset="0"/>
              </a:rPr>
              <a:t>.</a:t>
            </a:r>
            <a:endParaRPr lang="zh-CN" altLang="en-US" dirty="0">
              <a:latin typeface="Cambria" pitchFamily="18" charset="0"/>
            </a:endParaRPr>
          </a:p>
        </p:txBody>
      </p:sp>
      <p:sp>
        <p:nvSpPr>
          <p:cNvPr id="6" name="圆角矩形 5"/>
          <p:cNvSpPr/>
          <p:nvPr/>
        </p:nvSpPr>
        <p:spPr bwMode="auto">
          <a:xfrm>
            <a:off x="1752674" y="4038584"/>
            <a:ext cx="2209742" cy="685782"/>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r>
              <a:rPr lang="en-US" altLang="zh-CN" dirty="0" smtClean="0">
                <a:latin typeface="Cambria" pitchFamily="18" charset="0"/>
              </a:rPr>
              <a:t>Training </a:t>
            </a:r>
            <a:r>
              <a:rPr lang="en-US" altLang="zh-CN" dirty="0">
                <a:latin typeface="Cambria" pitchFamily="18" charset="0"/>
              </a:rPr>
              <a:t>a state-of-the-art deep model</a:t>
            </a:r>
            <a:endParaRPr lang="zh-CN" altLang="en-US" dirty="0">
              <a:latin typeface="Cambria" pitchFamily="18" charset="0"/>
            </a:endParaRPr>
          </a:p>
        </p:txBody>
      </p:sp>
      <p:sp>
        <p:nvSpPr>
          <p:cNvPr id="12" name="圆角矩形 11"/>
          <p:cNvSpPr/>
          <p:nvPr/>
        </p:nvSpPr>
        <p:spPr bwMode="auto">
          <a:xfrm>
            <a:off x="4952990" y="4038584"/>
            <a:ext cx="2209742" cy="685782"/>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r>
              <a:rPr lang="en-US" altLang="zh-CN" dirty="0" smtClean="0">
                <a:latin typeface="Cambria" pitchFamily="18" charset="0"/>
              </a:rPr>
              <a:t>Training a shallow model to mimic it[3] </a:t>
            </a:r>
            <a:endParaRPr lang="zh-CN" altLang="en-US" dirty="0">
              <a:latin typeface="Cambria" pitchFamily="18" charset="0"/>
            </a:endParaRPr>
          </a:p>
        </p:txBody>
      </p:sp>
      <p:cxnSp>
        <p:nvCxnSpPr>
          <p:cNvPr id="13" name="直接箭头连接符 12"/>
          <p:cNvCxnSpPr>
            <a:stCxn id="6" idx="3"/>
            <a:endCxn id="12" idx="1"/>
          </p:cNvCxnSpPr>
          <p:nvPr/>
        </p:nvCxnSpPr>
        <p:spPr bwMode="auto">
          <a:xfrm>
            <a:off x="3962416" y="4381475"/>
            <a:ext cx="990574" cy="0"/>
          </a:xfrm>
          <a:prstGeom prst="straightConnector1">
            <a:avLst/>
          </a:prstGeom>
          <a:ln>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1" name="标题 1"/>
          <p:cNvSpPr txBox="1"/>
          <p:nvPr/>
        </p:nvSpPr>
        <p:spPr>
          <a:xfrm>
            <a:off x="650874" y="533476"/>
            <a:ext cx="7883525" cy="482524"/>
          </a:xfrm>
          <a:prstGeom prst="rect">
            <a:avLst/>
          </a:prstGeom>
        </p:spPr>
        <p:txBody>
          <a:bodyPr/>
          <a:lst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defRPr>
            </a:lvl2pPr>
            <a:lvl3pPr algn="ctr" rtl="0" eaLnBrk="0" fontAlgn="base" hangingPunct="0">
              <a:spcBef>
                <a:spcPct val="0"/>
              </a:spcBef>
              <a:spcAft>
                <a:spcPct val="0"/>
              </a:spcAft>
              <a:defRPr sz="4000" b="1">
                <a:solidFill>
                  <a:schemeClr val="tx2"/>
                </a:solidFill>
                <a:latin typeface="Arial" panose="020B0604020202020204" pitchFamily="34" charset="0"/>
              </a:defRPr>
            </a:lvl3pPr>
            <a:lvl4pPr algn="ctr" rtl="0" eaLnBrk="0" fontAlgn="base" hangingPunct="0">
              <a:spcBef>
                <a:spcPct val="0"/>
              </a:spcBef>
              <a:spcAft>
                <a:spcPct val="0"/>
              </a:spcAft>
              <a:defRPr sz="4000" b="1">
                <a:solidFill>
                  <a:schemeClr val="tx2"/>
                </a:solidFill>
                <a:latin typeface="Arial" panose="020B0604020202020204" pitchFamily="34" charset="0"/>
              </a:defRPr>
            </a:lvl4pPr>
            <a:lvl5pPr algn="ctr" rtl="0" eaLnBrk="0" fontAlgn="base" hangingPunct="0">
              <a:spcBef>
                <a:spcPct val="0"/>
              </a:spcBef>
              <a:spcAft>
                <a:spcPct val="0"/>
              </a:spcAft>
              <a:defRPr sz="4000" b="1">
                <a:solidFill>
                  <a:schemeClr val="tx2"/>
                </a:solidFill>
                <a:latin typeface="Arial" panose="020B0604020202020204" pitchFamily="34" charset="0"/>
              </a:defRPr>
            </a:lvl5pPr>
            <a:lvl6pPr marL="457200" algn="ctr" rtl="0" fontAlgn="base">
              <a:spcBef>
                <a:spcPct val="0"/>
              </a:spcBef>
              <a:spcAft>
                <a:spcPct val="0"/>
              </a:spcAft>
              <a:defRPr sz="4000" b="1">
                <a:solidFill>
                  <a:schemeClr val="tx2"/>
                </a:solidFill>
                <a:latin typeface="Arial" panose="020B0604020202020204" pitchFamily="34" charset="0"/>
              </a:defRPr>
            </a:lvl6pPr>
            <a:lvl7pPr marL="914400" algn="ctr" rtl="0" fontAlgn="base">
              <a:spcBef>
                <a:spcPct val="0"/>
              </a:spcBef>
              <a:spcAft>
                <a:spcPct val="0"/>
              </a:spcAft>
              <a:defRPr sz="4000" b="1">
                <a:solidFill>
                  <a:schemeClr val="tx2"/>
                </a:solidFill>
                <a:latin typeface="Arial" panose="020B0604020202020204" pitchFamily="34" charset="0"/>
              </a:defRPr>
            </a:lvl7pPr>
            <a:lvl8pPr marL="1371600" algn="ctr" rtl="0" fontAlgn="base">
              <a:spcBef>
                <a:spcPct val="0"/>
              </a:spcBef>
              <a:spcAft>
                <a:spcPct val="0"/>
              </a:spcAft>
              <a:defRPr sz="4000" b="1">
                <a:solidFill>
                  <a:schemeClr val="tx2"/>
                </a:solidFill>
                <a:latin typeface="Arial" panose="020B0604020202020204" pitchFamily="34" charset="0"/>
              </a:defRPr>
            </a:lvl8pPr>
            <a:lvl9pPr marL="1828800" algn="ctr" rtl="0" fontAlgn="base">
              <a:spcBef>
                <a:spcPct val="0"/>
              </a:spcBef>
              <a:spcAft>
                <a:spcPct val="0"/>
              </a:spcAft>
              <a:defRPr sz="4000" b="1">
                <a:solidFill>
                  <a:schemeClr val="tx2"/>
                </a:solidFill>
                <a:latin typeface="Arial" panose="020B0604020202020204" pitchFamily="34" charset="0"/>
              </a:defRPr>
            </a:lvl9pPr>
          </a:lstStyle>
          <a:p>
            <a:r>
              <a:rPr lang="en-US" altLang="zh-CN" sz="2400" dirty="0" smtClean="0">
                <a:latin typeface="Times New Roman" pitchFamily="18" charset="0"/>
              </a:rPr>
              <a:t>1 Introduction </a:t>
            </a:r>
            <a:r>
              <a:rPr lang="en-US" altLang="zh-CN" sz="2400" dirty="0">
                <a:latin typeface="Times New Roman" pitchFamily="18" charset="0"/>
              </a:rPr>
              <a:t>and Related Work</a:t>
            </a:r>
            <a:endParaRPr lang="zh-CN" altLang="en-US" sz="2400" dirty="0">
              <a:latin typeface="Times New Roman" pitchFamily="18" charset="0"/>
            </a:endParaRPr>
          </a:p>
        </p:txBody>
      </p:sp>
      <p:sp>
        <p:nvSpPr>
          <p:cNvPr id="14" name="矩形 13"/>
          <p:cNvSpPr/>
          <p:nvPr/>
        </p:nvSpPr>
        <p:spPr>
          <a:xfrm>
            <a:off x="400844" y="6519446"/>
            <a:ext cx="8133555" cy="338554"/>
          </a:xfrm>
          <a:prstGeom prst="rect">
            <a:avLst/>
          </a:prstGeom>
        </p:spPr>
        <p:txBody>
          <a:bodyPr wrap="square">
            <a:spAutoFit/>
          </a:bodyPr>
          <a:lstStyle/>
          <a:p>
            <a:r>
              <a:rPr lang="en-US" altLang="zh-CN" sz="1600" dirty="0" smtClean="0">
                <a:latin typeface="BrowalliaUPC" pitchFamily="34" charset="-34"/>
                <a:cs typeface="BrowalliaUPC" pitchFamily="34" charset="-34"/>
              </a:rPr>
              <a:t>[3</a:t>
            </a:r>
            <a:r>
              <a:rPr lang="en-US" altLang="zh-CN" sz="1600" dirty="0">
                <a:latin typeface="BrowalliaUPC" pitchFamily="34" charset="-34"/>
                <a:cs typeface="BrowalliaUPC" pitchFamily="34" charset="-34"/>
              </a:rPr>
              <a:t>] Approximation by </a:t>
            </a:r>
            <a:r>
              <a:rPr lang="en-US" altLang="zh-CN" sz="1600" dirty="0" err="1">
                <a:latin typeface="BrowalliaUPC" pitchFamily="34" charset="-34"/>
                <a:cs typeface="BrowalliaUPC" pitchFamily="34" charset="-34"/>
              </a:rPr>
              <a:t>superpositions</a:t>
            </a:r>
            <a:r>
              <a:rPr lang="en-US" altLang="zh-CN" sz="1600" dirty="0">
                <a:latin typeface="BrowalliaUPC" pitchFamily="34" charset="-34"/>
                <a:cs typeface="BrowalliaUPC" pitchFamily="34" charset="-34"/>
              </a:rPr>
              <a:t> of a sigmoidal function</a:t>
            </a:r>
          </a:p>
        </p:txBody>
      </p:sp>
    </p:spTree>
    <p:extLst>
      <p:ext uri="{BB962C8B-B14F-4D97-AF65-F5344CB8AC3E}">
        <p14:creationId xmlns:p14="http://schemas.microsoft.com/office/powerpoint/2010/main" val="1897515241"/>
      </p:ext>
    </p:extLst>
  </p:cSld>
  <p:clrMapOvr>
    <a:masterClrMapping/>
  </p:clrMapOvr>
  <p:transition advTm="2307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childTnLst>
                          </p:cTn>
                        </p:par>
                        <p:par>
                          <p:cTn id="17" fill="hold">
                            <p:stCondLst>
                              <p:cond delay="500"/>
                            </p:stCondLst>
                            <p:childTnLst>
                              <p:par>
                                <p:cTn id="18" presetID="16" presetClass="entr" presetSubtype="21"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arn(inVertical)">
                                      <p:cBhvr>
                                        <p:cTn id="20" dur="500"/>
                                        <p:tgtEl>
                                          <p:spTgt spid="13"/>
                                        </p:tgtEl>
                                      </p:cBhvr>
                                    </p:animEffect>
                                  </p:childTnLst>
                                </p:cTn>
                              </p:par>
                            </p:childTnLst>
                          </p:cTn>
                        </p:par>
                        <p:par>
                          <p:cTn id="21" fill="hold">
                            <p:stCondLst>
                              <p:cond delay="1000"/>
                            </p:stCondLst>
                            <p:childTnLst>
                              <p:par>
                                <p:cTn id="22" presetID="16" presetClass="entr" presetSubtype="21"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arn(inVertical)">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P spid="6"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lgn="r"/>
            <a:fld id="{65564157-7760-4E78-8E86-51D1BCAD19DB}" type="slidenum">
              <a:rPr lang="zh-CN" altLang="en-US"/>
              <a:pPr algn="r"/>
              <a:t>11</a:t>
            </a:fld>
            <a:endParaRPr lang="zh-CN" alt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762000"/>
            <a:ext cx="762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304912" y="1447852"/>
            <a:ext cx="1957587" cy="369332"/>
          </a:xfrm>
          <a:prstGeom prst="rect">
            <a:avLst/>
          </a:prstGeom>
          <a:noFill/>
        </p:spPr>
        <p:txBody>
          <a:bodyPr wrap="none" rtlCol="0">
            <a:spAutoFit/>
          </a:bodyPr>
          <a:lstStyle/>
          <a:p>
            <a:r>
              <a:rPr lang="en-US" altLang="zh-CN" dirty="0">
                <a:solidFill>
                  <a:srgbClr val="0070C0"/>
                </a:solidFill>
                <a:latin typeface="Britannic Bold" pitchFamily="34" charset="0"/>
              </a:rPr>
              <a:t>1.2 Related Work</a:t>
            </a:r>
            <a:endParaRPr lang="zh-CN" altLang="en-US" dirty="0">
              <a:solidFill>
                <a:srgbClr val="0070C0"/>
              </a:solidFill>
              <a:latin typeface="Britannic Bold" pitchFamily="34" charset="0"/>
            </a:endParaRPr>
          </a:p>
        </p:txBody>
      </p:sp>
      <p:sp>
        <p:nvSpPr>
          <p:cNvPr id="6" name="矩形 5"/>
          <p:cNvSpPr/>
          <p:nvPr/>
        </p:nvSpPr>
        <p:spPr>
          <a:xfrm>
            <a:off x="1066892" y="2057436"/>
            <a:ext cx="5134226" cy="507831"/>
          </a:xfrm>
          <a:prstGeom prst="rect">
            <a:avLst/>
          </a:prstGeom>
        </p:spPr>
        <p:txBody>
          <a:bodyPr wrap="none">
            <a:spAutoFit/>
          </a:bodyPr>
          <a:lstStyle/>
          <a:p>
            <a:pPr marL="285750" indent="-285750">
              <a:lnSpc>
                <a:spcPct val="150000"/>
              </a:lnSpc>
              <a:buFont typeface="Wingdings" pitchFamily="2" charset="2"/>
              <a:buChar char="Ø"/>
            </a:pPr>
            <a:r>
              <a:rPr lang="en-US" altLang="zh-CN" dirty="0" smtClean="0">
                <a:latin typeface="Cambria" pitchFamily="18" charset="0"/>
              </a:rPr>
              <a:t>1.2.2 Compressing  </a:t>
            </a:r>
            <a:r>
              <a:rPr lang="en-US" altLang="zh-CN" dirty="0">
                <a:latin typeface="Cambria" pitchFamily="18" charset="0"/>
              </a:rPr>
              <a:t>pre-trained  deep  networks</a:t>
            </a:r>
          </a:p>
        </p:txBody>
      </p:sp>
      <p:sp>
        <p:nvSpPr>
          <p:cNvPr id="2" name="TextBox 1"/>
          <p:cNvSpPr txBox="1"/>
          <p:nvPr/>
        </p:nvSpPr>
        <p:spPr>
          <a:xfrm>
            <a:off x="1676476" y="2819416"/>
            <a:ext cx="6400632" cy="369332"/>
          </a:xfrm>
          <a:prstGeom prst="rect">
            <a:avLst/>
          </a:prstGeom>
          <a:noFill/>
        </p:spPr>
        <p:txBody>
          <a:bodyPr wrap="square" rtlCol="0">
            <a:spAutoFit/>
          </a:bodyPr>
          <a:lstStyle/>
          <a:p>
            <a:r>
              <a:rPr lang="en-US" altLang="zh-CN" dirty="0">
                <a:latin typeface="Cambria" pitchFamily="18" charset="0"/>
              </a:rPr>
              <a:t>It can reduces the size of the network at inference </a:t>
            </a:r>
            <a:r>
              <a:rPr lang="en-US" altLang="zh-CN" dirty="0" smtClean="0">
                <a:latin typeface="Cambria" pitchFamily="18" charset="0"/>
              </a:rPr>
              <a:t>time</a:t>
            </a:r>
            <a:r>
              <a:rPr lang="en-US" altLang="zh-CN" dirty="0">
                <a:latin typeface="Cambria" pitchFamily="18" charset="0"/>
              </a:rPr>
              <a:t>.</a:t>
            </a:r>
            <a:endParaRPr lang="zh-CN" altLang="en-US" dirty="0">
              <a:latin typeface="Cambria" pitchFamily="18" charset="0"/>
            </a:endParaRPr>
          </a:p>
        </p:txBody>
      </p:sp>
      <p:sp>
        <p:nvSpPr>
          <p:cNvPr id="4" name="TextBox 3"/>
          <p:cNvSpPr txBox="1"/>
          <p:nvPr/>
        </p:nvSpPr>
        <p:spPr>
          <a:xfrm>
            <a:off x="1676476" y="3505198"/>
            <a:ext cx="6934018" cy="2308324"/>
          </a:xfrm>
          <a:prstGeom prst="rect">
            <a:avLst/>
          </a:prstGeom>
          <a:noFill/>
        </p:spPr>
        <p:txBody>
          <a:bodyPr wrap="square" rtlCol="0">
            <a:spAutoFit/>
          </a:bodyPr>
          <a:lstStyle/>
          <a:p>
            <a:pPr marL="285750" indent="-285750">
              <a:lnSpc>
                <a:spcPct val="200000"/>
              </a:lnSpc>
              <a:buFont typeface="Arial" pitchFamily="34" charset="0"/>
              <a:buChar char="•"/>
            </a:pPr>
            <a:r>
              <a:rPr lang="en-US" altLang="zh-CN" dirty="0">
                <a:latin typeface="Cambria" pitchFamily="18" charset="0"/>
              </a:rPr>
              <a:t>Hessian of the loss function. (an order of magnitude)</a:t>
            </a:r>
          </a:p>
          <a:p>
            <a:pPr marL="285750" indent="-285750">
              <a:lnSpc>
                <a:spcPct val="200000"/>
              </a:lnSpc>
              <a:buFont typeface="Arial" pitchFamily="34" charset="0"/>
              <a:buChar char="•"/>
            </a:pPr>
            <a:r>
              <a:rPr lang="en-US" altLang="zh-CN" dirty="0">
                <a:latin typeface="Cambria" pitchFamily="18" charset="0"/>
              </a:rPr>
              <a:t>Reduce the number of activations</a:t>
            </a:r>
          </a:p>
          <a:p>
            <a:pPr marL="285750" indent="-285750">
              <a:lnSpc>
                <a:spcPct val="200000"/>
              </a:lnSpc>
              <a:buFont typeface="Arial" pitchFamily="34" charset="0"/>
              <a:buChar char="•"/>
            </a:pPr>
            <a:r>
              <a:rPr lang="en-US" altLang="zh-CN" dirty="0">
                <a:latin typeface="Cambria" pitchFamily="18" charset="0"/>
              </a:rPr>
              <a:t>Deep compression</a:t>
            </a:r>
          </a:p>
          <a:p>
            <a:pPr marL="285750" indent="-285750">
              <a:lnSpc>
                <a:spcPct val="200000"/>
              </a:lnSpc>
              <a:buFont typeface="Arial" pitchFamily="34" charset="0"/>
              <a:buChar char="•"/>
            </a:pPr>
            <a:r>
              <a:rPr lang="en-US" altLang="zh-CN" dirty="0">
                <a:latin typeface="Cambria" pitchFamily="18" charset="0"/>
              </a:rPr>
              <a:t>HashedNets</a:t>
            </a:r>
            <a:endParaRPr lang="zh-CN" altLang="en-US" dirty="0">
              <a:latin typeface="Cambria" pitchFamily="18" charset="0"/>
            </a:endParaRPr>
          </a:p>
        </p:txBody>
      </p:sp>
      <p:sp>
        <p:nvSpPr>
          <p:cNvPr id="9" name="标题 1"/>
          <p:cNvSpPr txBox="1"/>
          <p:nvPr/>
        </p:nvSpPr>
        <p:spPr>
          <a:xfrm>
            <a:off x="650874" y="533476"/>
            <a:ext cx="7883525" cy="482524"/>
          </a:xfrm>
          <a:prstGeom prst="rect">
            <a:avLst/>
          </a:prstGeom>
        </p:spPr>
        <p:txBody>
          <a:bodyPr/>
          <a:lst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defRPr>
            </a:lvl2pPr>
            <a:lvl3pPr algn="ctr" rtl="0" eaLnBrk="0" fontAlgn="base" hangingPunct="0">
              <a:spcBef>
                <a:spcPct val="0"/>
              </a:spcBef>
              <a:spcAft>
                <a:spcPct val="0"/>
              </a:spcAft>
              <a:defRPr sz="4000" b="1">
                <a:solidFill>
                  <a:schemeClr val="tx2"/>
                </a:solidFill>
                <a:latin typeface="Arial" panose="020B0604020202020204" pitchFamily="34" charset="0"/>
              </a:defRPr>
            </a:lvl3pPr>
            <a:lvl4pPr algn="ctr" rtl="0" eaLnBrk="0" fontAlgn="base" hangingPunct="0">
              <a:spcBef>
                <a:spcPct val="0"/>
              </a:spcBef>
              <a:spcAft>
                <a:spcPct val="0"/>
              </a:spcAft>
              <a:defRPr sz="4000" b="1">
                <a:solidFill>
                  <a:schemeClr val="tx2"/>
                </a:solidFill>
                <a:latin typeface="Arial" panose="020B0604020202020204" pitchFamily="34" charset="0"/>
              </a:defRPr>
            </a:lvl4pPr>
            <a:lvl5pPr algn="ctr" rtl="0" eaLnBrk="0" fontAlgn="base" hangingPunct="0">
              <a:spcBef>
                <a:spcPct val="0"/>
              </a:spcBef>
              <a:spcAft>
                <a:spcPct val="0"/>
              </a:spcAft>
              <a:defRPr sz="4000" b="1">
                <a:solidFill>
                  <a:schemeClr val="tx2"/>
                </a:solidFill>
                <a:latin typeface="Arial" panose="020B0604020202020204" pitchFamily="34" charset="0"/>
              </a:defRPr>
            </a:lvl5pPr>
            <a:lvl6pPr marL="457200" algn="ctr" rtl="0" fontAlgn="base">
              <a:spcBef>
                <a:spcPct val="0"/>
              </a:spcBef>
              <a:spcAft>
                <a:spcPct val="0"/>
              </a:spcAft>
              <a:defRPr sz="4000" b="1">
                <a:solidFill>
                  <a:schemeClr val="tx2"/>
                </a:solidFill>
                <a:latin typeface="Arial" panose="020B0604020202020204" pitchFamily="34" charset="0"/>
              </a:defRPr>
            </a:lvl6pPr>
            <a:lvl7pPr marL="914400" algn="ctr" rtl="0" fontAlgn="base">
              <a:spcBef>
                <a:spcPct val="0"/>
              </a:spcBef>
              <a:spcAft>
                <a:spcPct val="0"/>
              </a:spcAft>
              <a:defRPr sz="4000" b="1">
                <a:solidFill>
                  <a:schemeClr val="tx2"/>
                </a:solidFill>
                <a:latin typeface="Arial" panose="020B0604020202020204" pitchFamily="34" charset="0"/>
              </a:defRPr>
            </a:lvl7pPr>
            <a:lvl8pPr marL="1371600" algn="ctr" rtl="0" fontAlgn="base">
              <a:spcBef>
                <a:spcPct val="0"/>
              </a:spcBef>
              <a:spcAft>
                <a:spcPct val="0"/>
              </a:spcAft>
              <a:defRPr sz="4000" b="1">
                <a:solidFill>
                  <a:schemeClr val="tx2"/>
                </a:solidFill>
                <a:latin typeface="Arial" panose="020B0604020202020204" pitchFamily="34" charset="0"/>
              </a:defRPr>
            </a:lvl8pPr>
            <a:lvl9pPr marL="1828800" algn="ctr" rtl="0" fontAlgn="base">
              <a:spcBef>
                <a:spcPct val="0"/>
              </a:spcBef>
              <a:spcAft>
                <a:spcPct val="0"/>
              </a:spcAft>
              <a:defRPr sz="4000" b="1">
                <a:solidFill>
                  <a:schemeClr val="tx2"/>
                </a:solidFill>
                <a:latin typeface="Arial" panose="020B0604020202020204" pitchFamily="34" charset="0"/>
              </a:defRPr>
            </a:lvl9pPr>
          </a:lstStyle>
          <a:p>
            <a:r>
              <a:rPr lang="en-US" altLang="zh-CN" sz="2400" dirty="0" smtClean="0">
                <a:latin typeface="Times New Roman" pitchFamily="18" charset="0"/>
              </a:rPr>
              <a:t>1 Introduction </a:t>
            </a:r>
            <a:r>
              <a:rPr lang="en-US" altLang="zh-CN" sz="2400" dirty="0">
                <a:latin typeface="Times New Roman" pitchFamily="18" charset="0"/>
              </a:rPr>
              <a:t>and Related Work</a:t>
            </a:r>
            <a:endParaRPr lang="zh-CN" altLang="en-US" sz="2400" dirty="0">
              <a:latin typeface="Times New Roman" pitchFamily="18" charset="0"/>
            </a:endParaRPr>
          </a:p>
        </p:txBody>
      </p:sp>
    </p:spTree>
    <p:extLst>
      <p:ext uri="{BB962C8B-B14F-4D97-AF65-F5344CB8AC3E}">
        <p14:creationId xmlns:p14="http://schemas.microsoft.com/office/powerpoint/2010/main" val="3117813305"/>
      </p:ext>
    </p:extLst>
  </p:cSld>
  <p:clrMapOvr>
    <a:masterClrMapping/>
  </p:clrMapOvr>
  <p:transition advTm="2307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500"/>
                                        <p:tgtEl>
                                          <p:spTgt spid="2"/>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lgn="r"/>
            <a:fld id="{65564157-7760-4E78-8E86-51D1BCAD19DB}" type="slidenum">
              <a:rPr lang="zh-CN" altLang="en-US"/>
              <a:pPr algn="r"/>
              <a:t>12</a:t>
            </a:fld>
            <a:endParaRPr lang="zh-CN" alt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762000"/>
            <a:ext cx="762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304912" y="1447852"/>
            <a:ext cx="1957587" cy="369332"/>
          </a:xfrm>
          <a:prstGeom prst="rect">
            <a:avLst/>
          </a:prstGeom>
          <a:noFill/>
        </p:spPr>
        <p:txBody>
          <a:bodyPr wrap="none" rtlCol="0">
            <a:spAutoFit/>
          </a:bodyPr>
          <a:lstStyle/>
          <a:p>
            <a:r>
              <a:rPr lang="en-US" altLang="zh-CN" dirty="0">
                <a:solidFill>
                  <a:srgbClr val="0070C0"/>
                </a:solidFill>
                <a:latin typeface="Britannic Bold" pitchFamily="34" charset="0"/>
              </a:rPr>
              <a:t>1.2 Related Work</a:t>
            </a:r>
            <a:endParaRPr lang="zh-CN" altLang="en-US" dirty="0">
              <a:solidFill>
                <a:srgbClr val="0070C0"/>
              </a:solidFill>
              <a:latin typeface="Britannic Bold" pitchFamily="34" charset="0"/>
            </a:endParaRPr>
          </a:p>
        </p:txBody>
      </p:sp>
      <p:sp>
        <p:nvSpPr>
          <p:cNvPr id="6" name="矩形 5"/>
          <p:cNvSpPr/>
          <p:nvPr/>
        </p:nvSpPr>
        <p:spPr>
          <a:xfrm>
            <a:off x="1066892" y="2057436"/>
            <a:ext cx="3612527" cy="507831"/>
          </a:xfrm>
          <a:prstGeom prst="rect">
            <a:avLst/>
          </a:prstGeom>
        </p:spPr>
        <p:txBody>
          <a:bodyPr wrap="none">
            <a:spAutoFit/>
          </a:bodyPr>
          <a:lstStyle/>
          <a:p>
            <a:pPr marL="285750" indent="-285750">
              <a:lnSpc>
                <a:spcPct val="150000"/>
              </a:lnSpc>
              <a:buFont typeface="Wingdings" pitchFamily="2" charset="2"/>
              <a:buChar char="Ø"/>
            </a:pPr>
            <a:r>
              <a:rPr lang="en-US" altLang="zh-CN" dirty="0" smtClean="0">
                <a:latin typeface="Cambria" pitchFamily="18" charset="0"/>
              </a:rPr>
              <a:t>1.2.3 Designing  </a:t>
            </a:r>
            <a:r>
              <a:rPr lang="en-US" altLang="zh-CN" dirty="0">
                <a:latin typeface="Cambria" pitchFamily="18" charset="0"/>
              </a:rPr>
              <a:t>compact  layers</a:t>
            </a:r>
          </a:p>
        </p:txBody>
      </p:sp>
      <p:sp>
        <p:nvSpPr>
          <p:cNvPr id="2" name="矩形 1"/>
          <p:cNvSpPr/>
          <p:nvPr/>
        </p:nvSpPr>
        <p:spPr>
          <a:xfrm>
            <a:off x="1832556" y="2998383"/>
            <a:ext cx="7315008" cy="1702967"/>
          </a:xfrm>
          <a:prstGeom prst="rect">
            <a:avLst/>
          </a:prstGeom>
        </p:spPr>
        <p:txBody>
          <a:bodyPr wrap="square">
            <a:spAutoFit/>
          </a:bodyPr>
          <a:lstStyle/>
          <a:p>
            <a:pPr marL="285750" indent="-285750">
              <a:lnSpc>
                <a:spcPct val="150000"/>
              </a:lnSpc>
              <a:buFont typeface="Arial" pitchFamily="34" charset="0"/>
              <a:buChar char="•"/>
            </a:pPr>
            <a:r>
              <a:rPr lang="en-US" altLang="zh-CN" dirty="0">
                <a:latin typeface="Cambria" pitchFamily="18" charset="0"/>
              </a:rPr>
              <a:t>Decomposing </a:t>
            </a:r>
            <a:r>
              <a:rPr lang="en-US" altLang="zh-CN" dirty="0" smtClean="0">
                <a:latin typeface="Cambria" pitchFamily="18" charset="0"/>
              </a:rPr>
              <a:t>3 x 3 convolutions with </a:t>
            </a:r>
            <a:r>
              <a:rPr lang="en-US" altLang="zh-CN" dirty="0">
                <a:latin typeface="Cambria" pitchFamily="18" charset="0"/>
              </a:rPr>
              <a:t>two </a:t>
            </a:r>
            <a:r>
              <a:rPr lang="en-US" altLang="zh-CN" dirty="0" smtClean="0">
                <a:latin typeface="Cambria" pitchFamily="18" charset="0"/>
              </a:rPr>
              <a:t>1 x 1.</a:t>
            </a:r>
          </a:p>
          <a:p>
            <a:pPr marL="285750" indent="-285750">
              <a:lnSpc>
                <a:spcPct val="150000"/>
              </a:lnSpc>
              <a:buFont typeface="Arial" pitchFamily="34" charset="0"/>
              <a:buChar char="•"/>
            </a:pPr>
            <a:r>
              <a:rPr lang="en-US" altLang="zh-CN" dirty="0">
                <a:latin typeface="Cambria" pitchFamily="18" charset="0"/>
              </a:rPr>
              <a:t>Replacing </a:t>
            </a:r>
            <a:r>
              <a:rPr lang="en-US" altLang="zh-CN" dirty="0" smtClean="0">
                <a:latin typeface="Cambria" pitchFamily="18" charset="0"/>
              </a:rPr>
              <a:t>3 x 3 </a:t>
            </a:r>
            <a:r>
              <a:rPr lang="en-US" altLang="zh-CN" dirty="0">
                <a:latin typeface="Cambria" pitchFamily="18" charset="0"/>
              </a:rPr>
              <a:t>convolutions with </a:t>
            </a:r>
            <a:r>
              <a:rPr lang="en-US" altLang="zh-CN" dirty="0" smtClean="0">
                <a:latin typeface="Cambria" pitchFamily="18" charset="0"/>
              </a:rPr>
              <a:t>1 x 1 convolutions(~50x)</a:t>
            </a:r>
            <a:endParaRPr lang="en-US" altLang="zh-CN" dirty="0">
              <a:latin typeface="Cambria" pitchFamily="18" charset="0"/>
            </a:endParaRPr>
          </a:p>
          <a:p>
            <a:pPr marL="285750" indent="-285750">
              <a:lnSpc>
                <a:spcPct val="150000"/>
              </a:lnSpc>
              <a:buFont typeface="Arial" pitchFamily="34" charset="0"/>
              <a:buChar char="•"/>
            </a:pPr>
            <a:r>
              <a:rPr lang="en-US" altLang="zh-CN" dirty="0" smtClean="0">
                <a:latin typeface="Cambria" pitchFamily="18" charset="0"/>
              </a:rPr>
              <a:t>This article </a:t>
            </a:r>
            <a:r>
              <a:rPr lang="en-US" altLang="zh-CN" dirty="0">
                <a:latin typeface="Cambria" pitchFamily="18" charset="0"/>
              </a:rPr>
              <a:t>use the full network (not the compact version) but with </a:t>
            </a:r>
            <a:r>
              <a:rPr lang="en-US" altLang="zh-CN" dirty="0" smtClean="0">
                <a:latin typeface="Cambria" pitchFamily="18" charset="0"/>
              </a:rPr>
              <a:t>binary parameters</a:t>
            </a:r>
            <a:endParaRPr lang="zh-CN" altLang="en-US" dirty="0">
              <a:latin typeface="Cambria" pitchFamily="18" charset="0"/>
            </a:endParaRPr>
          </a:p>
        </p:txBody>
      </p:sp>
      <p:sp>
        <p:nvSpPr>
          <p:cNvPr id="8" name="标题 1"/>
          <p:cNvSpPr txBox="1"/>
          <p:nvPr/>
        </p:nvSpPr>
        <p:spPr>
          <a:xfrm>
            <a:off x="650874" y="533476"/>
            <a:ext cx="7883525" cy="482524"/>
          </a:xfrm>
          <a:prstGeom prst="rect">
            <a:avLst/>
          </a:prstGeom>
        </p:spPr>
        <p:txBody>
          <a:bodyPr/>
          <a:lst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defRPr>
            </a:lvl2pPr>
            <a:lvl3pPr algn="ctr" rtl="0" eaLnBrk="0" fontAlgn="base" hangingPunct="0">
              <a:spcBef>
                <a:spcPct val="0"/>
              </a:spcBef>
              <a:spcAft>
                <a:spcPct val="0"/>
              </a:spcAft>
              <a:defRPr sz="4000" b="1">
                <a:solidFill>
                  <a:schemeClr val="tx2"/>
                </a:solidFill>
                <a:latin typeface="Arial" panose="020B0604020202020204" pitchFamily="34" charset="0"/>
              </a:defRPr>
            </a:lvl3pPr>
            <a:lvl4pPr algn="ctr" rtl="0" eaLnBrk="0" fontAlgn="base" hangingPunct="0">
              <a:spcBef>
                <a:spcPct val="0"/>
              </a:spcBef>
              <a:spcAft>
                <a:spcPct val="0"/>
              </a:spcAft>
              <a:defRPr sz="4000" b="1">
                <a:solidFill>
                  <a:schemeClr val="tx2"/>
                </a:solidFill>
                <a:latin typeface="Arial" panose="020B0604020202020204" pitchFamily="34" charset="0"/>
              </a:defRPr>
            </a:lvl4pPr>
            <a:lvl5pPr algn="ctr" rtl="0" eaLnBrk="0" fontAlgn="base" hangingPunct="0">
              <a:spcBef>
                <a:spcPct val="0"/>
              </a:spcBef>
              <a:spcAft>
                <a:spcPct val="0"/>
              </a:spcAft>
              <a:defRPr sz="4000" b="1">
                <a:solidFill>
                  <a:schemeClr val="tx2"/>
                </a:solidFill>
                <a:latin typeface="Arial" panose="020B0604020202020204" pitchFamily="34" charset="0"/>
              </a:defRPr>
            </a:lvl5pPr>
            <a:lvl6pPr marL="457200" algn="ctr" rtl="0" fontAlgn="base">
              <a:spcBef>
                <a:spcPct val="0"/>
              </a:spcBef>
              <a:spcAft>
                <a:spcPct val="0"/>
              </a:spcAft>
              <a:defRPr sz="4000" b="1">
                <a:solidFill>
                  <a:schemeClr val="tx2"/>
                </a:solidFill>
                <a:latin typeface="Arial" panose="020B0604020202020204" pitchFamily="34" charset="0"/>
              </a:defRPr>
            </a:lvl6pPr>
            <a:lvl7pPr marL="914400" algn="ctr" rtl="0" fontAlgn="base">
              <a:spcBef>
                <a:spcPct val="0"/>
              </a:spcBef>
              <a:spcAft>
                <a:spcPct val="0"/>
              </a:spcAft>
              <a:defRPr sz="4000" b="1">
                <a:solidFill>
                  <a:schemeClr val="tx2"/>
                </a:solidFill>
                <a:latin typeface="Arial" panose="020B0604020202020204" pitchFamily="34" charset="0"/>
              </a:defRPr>
            </a:lvl7pPr>
            <a:lvl8pPr marL="1371600" algn="ctr" rtl="0" fontAlgn="base">
              <a:spcBef>
                <a:spcPct val="0"/>
              </a:spcBef>
              <a:spcAft>
                <a:spcPct val="0"/>
              </a:spcAft>
              <a:defRPr sz="4000" b="1">
                <a:solidFill>
                  <a:schemeClr val="tx2"/>
                </a:solidFill>
                <a:latin typeface="Arial" panose="020B0604020202020204" pitchFamily="34" charset="0"/>
              </a:defRPr>
            </a:lvl8pPr>
            <a:lvl9pPr marL="1828800" algn="ctr" rtl="0" fontAlgn="base">
              <a:spcBef>
                <a:spcPct val="0"/>
              </a:spcBef>
              <a:spcAft>
                <a:spcPct val="0"/>
              </a:spcAft>
              <a:defRPr sz="4000" b="1">
                <a:solidFill>
                  <a:schemeClr val="tx2"/>
                </a:solidFill>
                <a:latin typeface="Arial" panose="020B0604020202020204" pitchFamily="34" charset="0"/>
              </a:defRPr>
            </a:lvl9pPr>
          </a:lstStyle>
          <a:p>
            <a:r>
              <a:rPr lang="en-US" altLang="zh-CN" sz="2400" dirty="0" smtClean="0">
                <a:latin typeface="Times New Roman" pitchFamily="18" charset="0"/>
              </a:rPr>
              <a:t>1 Introduction </a:t>
            </a:r>
            <a:r>
              <a:rPr lang="en-US" altLang="zh-CN" sz="2400" dirty="0">
                <a:latin typeface="Times New Roman" pitchFamily="18" charset="0"/>
              </a:rPr>
              <a:t>and Related Work</a:t>
            </a:r>
            <a:endParaRPr lang="zh-CN" altLang="en-US" sz="2400" dirty="0">
              <a:latin typeface="Times New Roman" pitchFamily="18" charset="0"/>
            </a:endParaRPr>
          </a:p>
        </p:txBody>
      </p:sp>
    </p:spTree>
    <p:extLst>
      <p:ext uri="{BB962C8B-B14F-4D97-AF65-F5344CB8AC3E}">
        <p14:creationId xmlns:p14="http://schemas.microsoft.com/office/powerpoint/2010/main" val="3117813305"/>
      </p:ext>
    </p:extLst>
  </p:cSld>
  <p:clrMapOvr>
    <a:masterClrMapping/>
  </p:clrMapOvr>
  <p:transition advTm="2307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lgn="r"/>
            <a:fld id="{65564157-7760-4E78-8E86-51D1BCAD19DB}" type="slidenum">
              <a:rPr lang="zh-CN" altLang="en-US"/>
              <a:pPr algn="r"/>
              <a:t>13</a:t>
            </a:fld>
            <a:endParaRPr lang="zh-CN" alt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762000"/>
            <a:ext cx="762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304912" y="1447852"/>
            <a:ext cx="1957587" cy="369332"/>
          </a:xfrm>
          <a:prstGeom prst="rect">
            <a:avLst/>
          </a:prstGeom>
          <a:noFill/>
        </p:spPr>
        <p:txBody>
          <a:bodyPr wrap="none" rtlCol="0">
            <a:spAutoFit/>
          </a:bodyPr>
          <a:lstStyle/>
          <a:p>
            <a:r>
              <a:rPr lang="en-US" altLang="zh-CN" dirty="0">
                <a:solidFill>
                  <a:srgbClr val="0070C0"/>
                </a:solidFill>
                <a:latin typeface="Britannic Bold" pitchFamily="34" charset="0"/>
              </a:rPr>
              <a:t>1.2 Related Work</a:t>
            </a:r>
            <a:endParaRPr lang="zh-CN" altLang="en-US" dirty="0">
              <a:solidFill>
                <a:srgbClr val="0070C0"/>
              </a:solidFill>
              <a:latin typeface="Britannic Bold" pitchFamily="34" charset="0"/>
            </a:endParaRPr>
          </a:p>
        </p:txBody>
      </p:sp>
      <p:sp>
        <p:nvSpPr>
          <p:cNvPr id="6" name="矩形 5"/>
          <p:cNvSpPr/>
          <p:nvPr/>
        </p:nvSpPr>
        <p:spPr>
          <a:xfrm>
            <a:off x="1066892" y="2057436"/>
            <a:ext cx="3314112" cy="507831"/>
          </a:xfrm>
          <a:prstGeom prst="rect">
            <a:avLst/>
          </a:prstGeom>
        </p:spPr>
        <p:txBody>
          <a:bodyPr wrap="none">
            <a:spAutoFit/>
          </a:bodyPr>
          <a:lstStyle/>
          <a:p>
            <a:pPr marL="285750" indent="-285750">
              <a:lnSpc>
                <a:spcPct val="150000"/>
              </a:lnSpc>
              <a:buFont typeface="Wingdings" pitchFamily="2" charset="2"/>
              <a:buChar char="Ø"/>
            </a:pPr>
            <a:r>
              <a:rPr lang="en-US" altLang="zh-CN" dirty="0" smtClean="0">
                <a:latin typeface="Cambria" pitchFamily="18" charset="0"/>
              </a:rPr>
              <a:t>1.2.4 Quantizing  </a:t>
            </a:r>
            <a:r>
              <a:rPr lang="en-US" altLang="zh-CN" dirty="0">
                <a:latin typeface="Cambria" pitchFamily="18" charset="0"/>
              </a:rPr>
              <a:t>parameters</a:t>
            </a:r>
          </a:p>
        </p:txBody>
      </p:sp>
      <p:sp>
        <p:nvSpPr>
          <p:cNvPr id="2" name="矩形 1"/>
          <p:cNvSpPr/>
          <p:nvPr/>
        </p:nvSpPr>
        <p:spPr>
          <a:xfrm>
            <a:off x="1741261" y="2819416"/>
            <a:ext cx="6412139" cy="3462486"/>
          </a:xfrm>
          <a:prstGeom prst="rect">
            <a:avLst/>
          </a:prstGeom>
        </p:spPr>
        <p:txBody>
          <a:bodyPr wrap="square">
            <a:spAutoFit/>
          </a:bodyPr>
          <a:lstStyle/>
          <a:p>
            <a:pPr marL="285750" indent="-285750" algn="just">
              <a:lnSpc>
                <a:spcPct val="150000"/>
              </a:lnSpc>
              <a:spcBef>
                <a:spcPts val="600"/>
              </a:spcBef>
              <a:spcAft>
                <a:spcPts val="600"/>
              </a:spcAft>
              <a:buFont typeface="Arial" pitchFamily="34" charset="0"/>
              <a:buChar char="•"/>
            </a:pPr>
            <a:r>
              <a:rPr lang="en-US" altLang="zh-CN" dirty="0" smtClean="0">
                <a:latin typeface="Cambria" pitchFamily="18" charset="0"/>
              </a:rPr>
              <a:t>Vector </a:t>
            </a:r>
            <a:r>
              <a:rPr lang="en-US" altLang="zh-CN" dirty="0">
                <a:latin typeface="Cambria" pitchFamily="18" charset="0"/>
              </a:rPr>
              <a:t>quantization </a:t>
            </a:r>
            <a:r>
              <a:rPr lang="en-US" altLang="zh-CN" dirty="0" smtClean="0">
                <a:latin typeface="Cambria" pitchFamily="18" charset="0"/>
              </a:rPr>
              <a:t>techniques, decreases </a:t>
            </a:r>
            <a:r>
              <a:rPr lang="en-US" altLang="zh-CN" dirty="0">
                <a:latin typeface="Cambria" pitchFamily="18" charset="0"/>
              </a:rPr>
              <a:t>the top-1 accuracy on </a:t>
            </a:r>
            <a:r>
              <a:rPr lang="en-US" altLang="zh-CN" dirty="0" smtClean="0">
                <a:latin typeface="Cambria" pitchFamily="18" charset="0"/>
              </a:rPr>
              <a:t>ILSVRC2012 by </a:t>
            </a:r>
            <a:r>
              <a:rPr lang="en-US" altLang="zh-CN" dirty="0">
                <a:latin typeface="Cambria" pitchFamily="18" charset="0"/>
              </a:rPr>
              <a:t>less than %10</a:t>
            </a:r>
            <a:r>
              <a:rPr lang="en-US" altLang="zh-CN" dirty="0" smtClean="0">
                <a:latin typeface="Cambria" pitchFamily="18" charset="0"/>
              </a:rPr>
              <a:t>.</a:t>
            </a:r>
          </a:p>
          <a:p>
            <a:pPr marL="285750" indent="-285750" algn="just">
              <a:lnSpc>
                <a:spcPct val="150000"/>
              </a:lnSpc>
              <a:spcBef>
                <a:spcPts val="600"/>
              </a:spcBef>
              <a:spcAft>
                <a:spcPts val="600"/>
              </a:spcAft>
              <a:buFont typeface="Arial" pitchFamily="34" charset="0"/>
              <a:buChar char="•"/>
            </a:pPr>
            <a:r>
              <a:rPr lang="en-US" altLang="zh-CN" dirty="0" smtClean="0">
                <a:latin typeface="Cambria" pitchFamily="18" charset="0"/>
              </a:rPr>
              <a:t>A </a:t>
            </a:r>
            <a:r>
              <a:rPr lang="en-US" altLang="zh-CN" dirty="0">
                <a:latin typeface="Cambria" pitchFamily="18" charset="0"/>
              </a:rPr>
              <a:t>provably polynomial time algorithm for training </a:t>
            </a:r>
            <a:r>
              <a:rPr lang="en-US" altLang="zh-CN" dirty="0" smtClean="0">
                <a:latin typeface="Cambria" pitchFamily="18" charset="0"/>
              </a:rPr>
              <a:t>a sparse </a:t>
            </a:r>
            <a:r>
              <a:rPr lang="en-US" altLang="zh-CN" dirty="0">
                <a:latin typeface="Cambria" pitchFamily="18" charset="0"/>
              </a:rPr>
              <a:t>networks with +1/0/-1 weights</a:t>
            </a:r>
            <a:r>
              <a:rPr lang="en-US" altLang="zh-CN" dirty="0" smtClean="0">
                <a:latin typeface="Cambria" pitchFamily="18" charset="0"/>
              </a:rPr>
              <a:t>.</a:t>
            </a:r>
          </a:p>
          <a:p>
            <a:pPr marL="285750" indent="-285750" algn="just">
              <a:lnSpc>
                <a:spcPct val="150000"/>
              </a:lnSpc>
              <a:spcBef>
                <a:spcPts val="600"/>
              </a:spcBef>
              <a:spcAft>
                <a:spcPts val="600"/>
              </a:spcAft>
              <a:buFont typeface="Arial" pitchFamily="34" charset="0"/>
              <a:buChar char="•"/>
            </a:pPr>
            <a:r>
              <a:rPr lang="en-US" altLang="zh-CN" dirty="0" smtClean="0">
                <a:latin typeface="Cambria" pitchFamily="18" charset="0"/>
              </a:rPr>
              <a:t>Convert </a:t>
            </a:r>
            <a:r>
              <a:rPr lang="en-US" altLang="zh-CN" dirty="0">
                <a:latin typeface="Cambria" pitchFamily="18" charset="0"/>
              </a:rPr>
              <a:t>some of the remaining multiplications </a:t>
            </a:r>
            <a:r>
              <a:rPr lang="en-US" altLang="zh-CN" dirty="0" smtClean="0">
                <a:latin typeface="Cambria" pitchFamily="18" charset="0"/>
              </a:rPr>
              <a:t>into binary shifts.</a:t>
            </a:r>
          </a:p>
          <a:p>
            <a:pPr marL="285750" indent="-285750" algn="just">
              <a:lnSpc>
                <a:spcPct val="150000"/>
              </a:lnSpc>
              <a:spcBef>
                <a:spcPts val="600"/>
              </a:spcBef>
              <a:spcAft>
                <a:spcPts val="600"/>
              </a:spcAft>
              <a:buFont typeface="Arial" pitchFamily="34" charset="0"/>
              <a:buChar char="•"/>
            </a:pPr>
            <a:r>
              <a:rPr lang="en-US" altLang="zh-CN" dirty="0" smtClean="0">
                <a:latin typeface="Cambria" pitchFamily="18" charset="0"/>
              </a:rPr>
              <a:t>In this article , only 1 and -1.[0]</a:t>
            </a:r>
            <a:endParaRPr lang="zh-CN" altLang="en-US" dirty="0">
              <a:latin typeface="Cambria" pitchFamily="18" charset="0"/>
            </a:endParaRPr>
          </a:p>
        </p:txBody>
      </p:sp>
      <p:sp>
        <p:nvSpPr>
          <p:cNvPr id="8" name="标题 1"/>
          <p:cNvSpPr txBox="1"/>
          <p:nvPr/>
        </p:nvSpPr>
        <p:spPr>
          <a:xfrm>
            <a:off x="650874" y="533476"/>
            <a:ext cx="7883525" cy="482524"/>
          </a:xfrm>
          <a:prstGeom prst="rect">
            <a:avLst/>
          </a:prstGeom>
        </p:spPr>
        <p:txBody>
          <a:bodyPr/>
          <a:lst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defRPr>
            </a:lvl2pPr>
            <a:lvl3pPr algn="ctr" rtl="0" eaLnBrk="0" fontAlgn="base" hangingPunct="0">
              <a:spcBef>
                <a:spcPct val="0"/>
              </a:spcBef>
              <a:spcAft>
                <a:spcPct val="0"/>
              </a:spcAft>
              <a:defRPr sz="4000" b="1">
                <a:solidFill>
                  <a:schemeClr val="tx2"/>
                </a:solidFill>
                <a:latin typeface="Arial" panose="020B0604020202020204" pitchFamily="34" charset="0"/>
              </a:defRPr>
            </a:lvl3pPr>
            <a:lvl4pPr algn="ctr" rtl="0" eaLnBrk="0" fontAlgn="base" hangingPunct="0">
              <a:spcBef>
                <a:spcPct val="0"/>
              </a:spcBef>
              <a:spcAft>
                <a:spcPct val="0"/>
              </a:spcAft>
              <a:defRPr sz="4000" b="1">
                <a:solidFill>
                  <a:schemeClr val="tx2"/>
                </a:solidFill>
                <a:latin typeface="Arial" panose="020B0604020202020204" pitchFamily="34" charset="0"/>
              </a:defRPr>
            </a:lvl4pPr>
            <a:lvl5pPr algn="ctr" rtl="0" eaLnBrk="0" fontAlgn="base" hangingPunct="0">
              <a:spcBef>
                <a:spcPct val="0"/>
              </a:spcBef>
              <a:spcAft>
                <a:spcPct val="0"/>
              </a:spcAft>
              <a:defRPr sz="4000" b="1">
                <a:solidFill>
                  <a:schemeClr val="tx2"/>
                </a:solidFill>
                <a:latin typeface="Arial" panose="020B0604020202020204" pitchFamily="34" charset="0"/>
              </a:defRPr>
            </a:lvl5pPr>
            <a:lvl6pPr marL="457200" algn="ctr" rtl="0" fontAlgn="base">
              <a:spcBef>
                <a:spcPct val="0"/>
              </a:spcBef>
              <a:spcAft>
                <a:spcPct val="0"/>
              </a:spcAft>
              <a:defRPr sz="4000" b="1">
                <a:solidFill>
                  <a:schemeClr val="tx2"/>
                </a:solidFill>
                <a:latin typeface="Arial" panose="020B0604020202020204" pitchFamily="34" charset="0"/>
              </a:defRPr>
            </a:lvl6pPr>
            <a:lvl7pPr marL="914400" algn="ctr" rtl="0" fontAlgn="base">
              <a:spcBef>
                <a:spcPct val="0"/>
              </a:spcBef>
              <a:spcAft>
                <a:spcPct val="0"/>
              </a:spcAft>
              <a:defRPr sz="4000" b="1">
                <a:solidFill>
                  <a:schemeClr val="tx2"/>
                </a:solidFill>
                <a:latin typeface="Arial" panose="020B0604020202020204" pitchFamily="34" charset="0"/>
              </a:defRPr>
            </a:lvl7pPr>
            <a:lvl8pPr marL="1371600" algn="ctr" rtl="0" fontAlgn="base">
              <a:spcBef>
                <a:spcPct val="0"/>
              </a:spcBef>
              <a:spcAft>
                <a:spcPct val="0"/>
              </a:spcAft>
              <a:defRPr sz="4000" b="1">
                <a:solidFill>
                  <a:schemeClr val="tx2"/>
                </a:solidFill>
                <a:latin typeface="Arial" panose="020B0604020202020204" pitchFamily="34" charset="0"/>
              </a:defRPr>
            </a:lvl8pPr>
            <a:lvl9pPr marL="1828800" algn="ctr" rtl="0" fontAlgn="base">
              <a:spcBef>
                <a:spcPct val="0"/>
              </a:spcBef>
              <a:spcAft>
                <a:spcPct val="0"/>
              </a:spcAft>
              <a:defRPr sz="4000" b="1">
                <a:solidFill>
                  <a:schemeClr val="tx2"/>
                </a:solidFill>
                <a:latin typeface="Arial" panose="020B0604020202020204" pitchFamily="34" charset="0"/>
              </a:defRPr>
            </a:lvl9pPr>
          </a:lstStyle>
          <a:p>
            <a:r>
              <a:rPr lang="en-US" altLang="zh-CN" sz="2400" dirty="0" smtClean="0">
                <a:latin typeface="Times New Roman" pitchFamily="18" charset="0"/>
              </a:rPr>
              <a:t>1 Introduction </a:t>
            </a:r>
            <a:r>
              <a:rPr lang="en-US" altLang="zh-CN" sz="2400" dirty="0">
                <a:latin typeface="Times New Roman" pitchFamily="18" charset="0"/>
              </a:rPr>
              <a:t>and Related Work</a:t>
            </a:r>
            <a:endParaRPr lang="zh-CN" altLang="en-US" sz="2400" dirty="0">
              <a:latin typeface="Times New Roman" pitchFamily="18" charset="0"/>
            </a:endParaRPr>
          </a:p>
        </p:txBody>
      </p:sp>
      <p:sp>
        <p:nvSpPr>
          <p:cNvPr id="9" name="矩形 8"/>
          <p:cNvSpPr/>
          <p:nvPr/>
        </p:nvSpPr>
        <p:spPr>
          <a:xfrm>
            <a:off x="400844" y="6519446"/>
            <a:ext cx="8133555" cy="338554"/>
          </a:xfrm>
          <a:prstGeom prst="rect">
            <a:avLst/>
          </a:prstGeom>
        </p:spPr>
        <p:txBody>
          <a:bodyPr wrap="square">
            <a:spAutoFit/>
          </a:bodyPr>
          <a:lstStyle/>
          <a:p>
            <a:r>
              <a:rPr lang="en-US" altLang="zh-CN" sz="1600" dirty="0" smtClean="0">
                <a:latin typeface="BrowalliaUPC" pitchFamily="34" charset="-34"/>
                <a:cs typeface="BrowalliaUPC" pitchFamily="34" charset="-34"/>
              </a:rPr>
              <a:t>[0] </a:t>
            </a:r>
            <a:r>
              <a:rPr lang="en-US" altLang="zh-CN" sz="1600" dirty="0">
                <a:latin typeface="BrowalliaUPC" pitchFamily="34" charset="-34"/>
                <a:cs typeface="BrowalliaUPC" pitchFamily="34" charset="-34"/>
              </a:rPr>
              <a:t>Provable bounds for learning some deep representations</a:t>
            </a:r>
            <a:endParaRPr lang="zh-CN" altLang="en-US" sz="1600" dirty="0">
              <a:latin typeface="BrowalliaUPC" pitchFamily="34" charset="-34"/>
              <a:cs typeface="BrowalliaUPC" pitchFamily="34" charset="-34"/>
            </a:endParaRPr>
          </a:p>
        </p:txBody>
      </p:sp>
    </p:spTree>
    <p:extLst>
      <p:ext uri="{BB962C8B-B14F-4D97-AF65-F5344CB8AC3E}">
        <p14:creationId xmlns:p14="http://schemas.microsoft.com/office/powerpoint/2010/main" val="2184180873"/>
      </p:ext>
    </p:extLst>
  </p:cSld>
  <p:clrMapOvr>
    <a:masterClrMapping/>
  </p:clrMapOvr>
  <p:transition advTm="2307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lgn="r"/>
            <a:fld id="{65564157-7760-4E78-8E86-51D1BCAD19DB}" type="slidenum">
              <a:rPr lang="zh-CN" altLang="en-US"/>
              <a:pPr algn="r"/>
              <a:t>14</a:t>
            </a:fld>
            <a:endParaRPr lang="zh-CN" alt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762000"/>
            <a:ext cx="762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304912" y="1447852"/>
            <a:ext cx="1957587" cy="369332"/>
          </a:xfrm>
          <a:prstGeom prst="rect">
            <a:avLst/>
          </a:prstGeom>
          <a:noFill/>
        </p:spPr>
        <p:txBody>
          <a:bodyPr wrap="none" rtlCol="0">
            <a:spAutoFit/>
          </a:bodyPr>
          <a:lstStyle/>
          <a:p>
            <a:r>
              <a:rPr lang="en-US" altLang="zh-CN" dirty="0">
                <a:solidFill>
                  <a:srgbClr val="0070C0"/>
                </a:solidFill>
                <a:latin typeface="Britannic Bold" pitchFamily="34" charset="0"/>
              </a:rPr>
              <a:t>1.2 Related Work</a:t>
            </a:r>
            <a:endParaRPr lang="zh-CN" altLang="en-US" dirty="0">
              <a:solidFill>
                <a:srgbClr val="0070C0"/>
              </a:solidFill>
              <a:latin typeface="Britannic Bold" pitchFamily="34" charset="0"/>
            </a:endParaRPr>
          </a:p>
        </p:txBody>
      </p:sp>
      <p:sp>
        <p:nvSpPr>
          <p:cNvPr id="6" name="矩形 5"/>
          <p:cNvSpPr/>
          <p:nvPr/>
        </p:nvSpPr>
        <p:spPr>
          <a:xfrm>
            <a:off x="1066892" y="2057436"/>
            <a:ext cx="3223062" cy="507831"/>
          </a:xfrm>
          <a:prstGeom prst="rect">
            <a:avLst/>
          </a:prstGeom>
        </p:spPr>
        <p:txBody>
          <a:bodyPr wrap="none">
            <a:spAutoFit/>
          </a:bodyPr>
          <a:lstStyle/>
          <a:p>
            <a:pPr marL="285750" indent="-285750">
              <a:lnSpc>
                <a:spcPct val="150000"/>
              </a:lnSpc>
              <a:buFont typeface="Wingdings" pitchFamily="2" charset="2"/>
              <a:buChar char="Ø"/>
            </a:pPr>
            <a:r>
              <a:rPr lang="en-US" altLang="zh-CN" dirty="0" smtClean="0">
                <a:latin typeface="Cambria" pitchFamily="18" charset="0"/>
              </a:rPr>
              <a:t>1.2.5 Network  </a:t>
            </a:r>
            <a:r>
              <a:rPr lang="en-US" altLang="zh-CN" dirty="0">
                <a:latin typeface="Cambria" pitchFamily="18" charset="0"/>
              </a:rPr>
              <a:t>binarization </a:t>
            </a:r>
          </a:p>
        </p:txBody>
      </p:sp>
      <p:sp>
        <p:nvSpPr>
          <p:cNvPr id="2" name="TextBox 1"/>
          <p:cNvSpPr txBox="1"/>
          <p:nvPr/>
        </p:nvSpPr>
        <p:spPr>
          <a:xfrm>
            <a:off x="1283705" y="2965096"/>
            <a:ext cx="7391310" cy="646331"/>
          </a:xfrm>
          <a:prstGeom prst="rect">
            <a:avLst/>
          </a:prstGeom>
          <a:noFill/>
        </p:spPr>
        <p:txBody>
          <a:bodyPr wrap="square" rtlCol="0">
            <a:spAutoFit/>
          </a:bodyPr>
          <a:lstStyle/>
          <a:p>
            <a:r>
              <a:rPr lang="en-US" altLang="zh-CN" dirty="0">
                <a:latin typeface="Cambria" pitchFamily="18" charset="0"/>
              </a:rPr>
              <a:t>The performance of highly quantized networks were believed to be very poor.</a:t>
            </a:r>
            <a:endParaRPr lang="zh-CN" altLang="en-US" dirty="0">
              <a:latin typeface="Cambria" pitchFamily="18" charset="0"/>
            </a:endParaRPr>
          </a:p>
        </p:txBody>
      </p:sp>
      <p:sp>
        <p:nvSpPr>
          <p:cNvPr id="4" name="TextBox 3"/>
          <p:cNvSpPr txBox="1"/>
          <p:nvPr/>
        </p:nvSpPr>
        <p:spPr>
          <a:xfrm>
            <a:off x="2807671" y="4126440"/>
            <a:ext cx="3440685" cy="369332"/>
          </a:xfrm>
          <a:prstGeom prst="rect">
            <a:avLst/>
          </a:prstGeom>
          <a:noFill/>
        </p:spPr>
        <p:txBody>
          <a:bodyPr wrap="none" rtlCol="0">
            <a:spAutoFit/>
          </a:bodyPr>
          <a:lstStyle/>
          <a:p>
            <a:r>
              <a:rPr lang="en-US" altLang="zh-CN" dirty="0">
                <a:latin typeface="Cambria" pitchFamily="18" charset="0"/>
              </a:rPr>
              <a:t>variational Bayesian </a:t>
            </a:r>
            <a:r>
              <a:rPr lang="en-US" altLang="zh-CN" dirty="0" smtClean="0">
                <a:latin typeface="Cambria" pitchFamily="18" charset="0"/>
              </a:rPr>
              <a:t>approach[1]</a:t>
            </a:r>
            <a:endParaRPr lang="zh-CN" altLang="en-US" dirty="0">
              <a:latin typeface="Cambria" pitchFamily="18" charset="0"/>
            </a:endParaRPr>
          </a:p>
        </p:txBody>
      </p:sp>
      <p:cxnSp>
        <p:nvCxnSpPr>
          <p:cNvPr id="8" name="直接箭头连接符 7"/>
          <p:cNvCxnSpPr/>
          <p:nvPr/>
        </p:nvCxnSpPr>
        <p:spPr bwMode="auto">
          <a:xfrm>
            <a:off x="4445299" y="3611427"/>
            <a:ext cx="0" cy="515013"/>
          </a:xfrm>
          <a:prstGeom prst="straightConnector1">
            <a:avLst/>
          </a:prstGeom>
          <a:solidFill>
            <a:schemeClr val="accent1"/>
          </a:solidFill>
          <a:ln w="9525" cap="flat" cmpd="sng" algn="ctr">
            <a:solidFill>
              <a:schemeClr val="tx1"/>
            </a:solidFill>
            <a:prstDash val="solid"/>
            <a:round/>
            <a:headEnd type="none" w="med" len="med"/>
            <a:tailEnd type="arrow"/>
          </a:ln>
        </p:spPr>
      </p:cxnSp>
      <p:sp>
        <p:nvSpPr>
          <p:cNvPr id="9" name="矩形 8"/>
          <p:cNvSpPr/>
          <p:nvPr/>
        </p:nvSpPr>
        <p:spPr>
          <a:xfrm>
            <a:off x="400844" y="6519446"/>
            <a:ext cx="8133555" cy="338554"/>
          </a:xfrm>
          <a:prstGeom prst="rect">
            <a:avLst/>
          </a:prstGeom>
        </p:spPr>
        <p:txBody>
          <a:bodyPr wrap="square">
            <a:spAutoFit/>
          </a:bodyPr>
          <a:lstStyle/>
          <a:p>
            <a:r>
              <a:rPr lang="en-US" altLang="zh-CN" sz="1600" dirty="0" smtClean="0">
                <a:latin typeface="BrowalliaUPC" pitchFamily="34" charset="-34"/>
                <a:cs typeface="BrowalliaUPC" pitchFamily="34" charset="-34"/>
              </a:rPr>
              <a:t>[1] Expectation </a:t>
            </a:r>
            <a:r>
              <a:rPr lang="en-US" altLang="zh-CN" sz="1600" dirty="0">
                <a:latin typeface="BrowalliaUPC" pitchFamily="34" charset="-34"/>
                <a:cs typeface="BrowalliaUPC" pitchFamily="34" charset="-34"/>
              </a:rPr>
              <a:t>backpropagation: parameter-free training of multilayer neural networks with continuous or discrete weights</a:t>
            </a:r>
            <a:endParaRPr lang="zh-CN" altLang="en-US" sz="1600" dirty="0">
              <a:latin typeface="BrowalliaUPC" pitchFamily="34" charset="-34"/>
              <a:cs typeface="BrowalliaUPC" pitchFamily="34" charset="-34"/>
            </a:endParaRPr>
          </a:p>
        </p:txBody>
      </p:sp>
      <p:sp>
        <p:nvSpPr>
          <p:cNvPr id="11" name="标题 1"/>
          <p:cNvSpPr txBox="1"/>
          <p:nvPr/>
        </p:nvSpPr>
        <p:spPr>
          <a:xfrm>
            <a:off x="650874" y="533476"/>
            <a:ext cx="7883525" cy="482524"/>
          </a:xfrm>
          <a:prstGeom prst="rect">
            <a:avLst/>
          </a:prstGeom>
        </p:spPr>
        <p:txBody>
          <a:bodyPr/>
          <a:lst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defRPr>
            </a:lvl2pPr>
            <a:lvl3pPr algn="ctr" rtl="0" eaLnBrk="0" fontAlgn="base" hangingPunct="0">
              <a:spcBef>
                <a:spcPct val="0"/>
              </a:spcBef>
              <a:spcAft>
                <a:spcPct val="0"/>
              </a:spcAft>
              <a:defRPr sz="4000" b="1">
                <a:solidFill>
                  <a:schemeClr val="tx2"/>
                </a:solidFill>
                <a:latin typeface="Arial" panose="020B0604020202020204" pitchFamily="34" charset="0"/>
              </a:defRPr>
            </a:lvl3pPr>
            <a:lvl4pPr algn="ctr" rtl="0" eaLnBrk="0" fontAlgn="base" hangingPunct="0">
              <a:spcBef>
                <a:spcPct val="0"/>
              </a:spcBef>
              <a:spcAft>
                <a:spcPct val="0"/>
              </a:spcAft>
              <a:defRPr sz="4000" b="1">
                <a:solidFill>
                  <a:schemeClr val="tx2"/>
                </a:solidFill>
                <a:latin typeface="Arial" panose="020B0604020202020204" pitchFamily="34" charset="0"/>
              </a:defRPr>
            </a:lvl4pPr>
            <a:lvl5pPr algn="ctr" rtl="0" eaLnBrk="0" fontAlgn="base" hangingPunct="0">
              <a:spcBef>
                <a:spcPct val="0"/>
              </a:spcBef>
              <a:spcAft>
                <a:spcPct val="0"/>
              </a:spcAft>
              <a:defRPr sz="4000" b="1">
                <a:solidFill>
                  <a:schemeClr val="tx2"/>
                </a:solidFill>
                <a:latin typeface="Arial" panose="020B0604020202020204" pitchFamily="34" charset="0"/>
              </a:defRPr>
            </a:lvl5pPr>
            <a:lvl6pPr marL="457200" algn="ctr" rtl="0" fontAlgn="base">
              <a:spcBef>
                <a:spcPct val="0"/>
              </a:spcBef>
              <a:spcAft>
                <a:spcPct val="0"/>
              </a:spcAft>
              <a:defRPr sz="4000" b="1">
                <a:solidFill>
                  <a:schemeClr val="tx2"/>
                </a:solidFill>
                <a:latin typeface="Arial" panose="020B0604020202020204" pitchFamily="34" charset="0"/>
              </a:defRPr>
            </a:lvl6pPr>
            <a:lvl7pPr marL="914400" algn="ctr" rtl="0" fontAlgn="base">
              <a:spcBef>
                <a:spcPct val="0"/>
              </a:spcBef>
              <a:spcAft>
                <a:spcPct val="0"/>
              </a:spcAft>
              <a:defRPr sz="4000" b="1">
                <a:solidFill>
                  <a:schemeClr val="tx2"/>
                </a:solidFill>
                <a:latin typeface="Arial" panose="020B0604020202020204" pitchFamily="34" charset="0"/>
              </a:defRPr>
            </a:lvl7pPr>
            <a:lvl8pPr marL="1371600" algn="ctr" rtl="0" fontAlgn="base">
              <a:spcBef>
                <a:spcPct val="0"/>
              </a:spcBef>
              <a:spcAft>
                <a:spcPct val="0"/>
              </a:spcAft>
              <a:defRPr sz="4000" b="1">
                <a:solidFill>
                  <a:schemeClr val="tx2"/>
                </a:solidFill>
                <a:latin typeface="Arial" panose="020B0604020202020204" pitchFamily="34" charset="0"/>
              </a:defRPr>
            </a:lvl8pPr>
            <a:lvl9pPr marL="1828800" algn="ctr" rtl="0" fontAlgn="base">
              <a:spcBef>
                <a:spcPct val="0"/>
              </a:spcBef>
              <a:spcAft>
                <a:spcPct val="0"/>
              </a:spcAft>
              <a:defRPr sz="4000" b="1">
                <a:solidFill>
                  <a:schemeClr val="tx2"/>
                </a:solidFill>
                <a:latin typeface="Arial" panose="020B0604020202020204" pitchFamily="34" charset="0"/>
              </a:defRPr>
            </a:lvl9pPr>
          </a:lstStyle>
          <a:p>
            <a:r>
              <a:rPr lang="en-US" altLang="zh-CN" sz="2400" dirty="0" smtClean="0">
                <a:latin typeface="Times New Roman" pitchFamily="18" charset="0"/>
              </a:rPr>
              <a:t>1 Introduction </a:t>
            </a:r>
            <a:r>
              <a:rPr lang="en-US" altLang="zh-CN" sz="2400" dirty="0">
                <a:latin typeface="Times New Roman" pitchFamily="18" charset="0"/>
              </a:rPr>
              <a:t>and Related Work</a:t>
            </a:r>
            <a:endParaRPr lang="zh-CN" altLang="en-US" sz="2400" dirty="0">
              <a:latin typeface="Times New Roman" pitchFamily="18" charset="0"/>
            </a:endParaRPr>
          </a:p>
        </p:txBody>
      </p:sp>
    </p:spTree>
    <p:extLst>
      <p:ext uri="{BB962C8B-B14F-4D97-AF65-F5344CB8AC3E}">
        <p14:creationId xmlns:p14="http://schemas.microsoft.com/office/powerpoint/2010/main" val="2184180873"/>
      </p:ext>
    </p:extLst>
  </p:cSld>
  <p:clrMapOvr>
    <a:masterClrMapping/>
  </p:clrMapOvr>
  <p:transition advTm="2307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500"/>
                                        <p:tgtEl>
                                          <p:spTgt spid="2"/>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3"/>
          <p:cNvSpPr txBox="1">
            <a:spLocks noChangeArrowheads="1"/>
          </p:cNvSpPr>
          <p:nvPr/>
        </p:nvSpPr>
        <p:spPr bwMode="auto">
          <a:xfrm>
            <a:off x="1660525" y="11795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endParaRPr lang="zh-CN" altLang="zh-CN"/>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762000"/>
            <a:ext cx="762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196" name="Group 5"/>
          <p:cNvGrpSpPr>
            <a:grpSpLocks/>
          </p:cNvGrpSpPr>
          <p:nvPr/>
        </p:nvGrpSpPr>
        <p:grpSpPr bwMode="auto">
          <a:xfrm>
            <a:off x="1905000" y="1524000"/>
            <a:ext cx="762000" cy="665163"/>
            <a:chOff x="0" y="0"/>
            <a:chExt cx="1549" cy="1351"/>
          </a:xfrm>
        </p:grpSpPr>
        <p:sp>
          <p:nvSpPr>
            <p:cNvPr id="8197" name="AutoShape 9"/>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Times New Roman" pitchFamily="18" charset="0"/>
              </a:endParaRPr>
            </a:p>
          </p:txBody>
        </p:sp>
        <p:sp>
          <p:nvSpPr>
            <p:cNvPr id="8198" name="AutoShape 10"/>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18900000" scaled="1"/>
            </a:gradFill>
            <a:ln w="9525">
              <a:solidFill>
                <a:srgbClr val="C0C0C0"/>
              </a:solidFill>
              <a:miter lim="800000"/>
              <a:headEnd/>
              <a:tailEnd/>
            </a:ln>
          </p:spPr>
          <p:txBody>
            <a:bodyPr wrap="none" anchor="ctr"/>
            <a:lstStyle/>
            <a:p>
              <a:endParaRPr lang="zh-CN" altLang="en-US">
                <a:latin typeface="Times New Roman" pitchFamily="18" charset="0"/>
              </a:endParaRPr>
            </a:p>
          </p:txBody>
        </p:sp>
        <p:sp>
          <p:nvSpPr>
            <p:cNvPr id="4140" name="AutoShape 11"/>
            <p:cNvSpPr>
              <a:spLocks noChangeArrowheads="1"/>
            </p:cNvSpPr>
            <p:nvPr/>
          </p:nvSpPr>
          <p:spPr bwMode="auto">
            <a:xfrm>
              <a:off x="90" y="81"/>
              <a:ext cx="1349" cy="1167"/>
            </a:xfrm>
            <a:prstGeom prst="hexagon">
              <a:avLst>
                <a:gd name="adj" fmla="val 28896"/>
                <a:gd name="vf" fmla="val 115470"/>
              </a:avLst>
            </a:prstGeom>
            <a:solidFill>
              <a:srgbClr val="92D050"/>
            </a:solidFill>
            <a:ln w="9525">
              <a:solidFill>
                <a:schemeClr val="bg1"/>
              </a:solidFill>
              <a:miter lim="800000"/>
            </a:ln>
          </p:spPr>
          <p:txBody>
            <a:bodyPr wrap="none" anchor="ctr"/>
            <a:lstStyle/>
            <a:p>
              <a:pPr>
                <a:buFontTx/>
                <a:buNone/>
                <a:defRPr/>
              </a:pPr>
              <a:endParaRPr lang="zh-CN" altLang="en-US">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endParaRPr>
            </a:p>
          </p:txBody>
        </p:sp>
      </p:grpSp>
      <p:sp>
        <p:nvSpPr>
          <p:cNvPr id="8200" name="Line 16"/>
          <p:cNvSpPr>
            <a:spLocks noChangeShapeType="1"/>
          </p:cNvSpPr>
          <p:nvPr/>
        </p:nvSpPr>
        <p:spPr bwMode="auto">
          <a:xfrm>
            <a:off x="2514600" y="2133600"/>
            <a:ext cx="510532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201" name="Text Box 17"/>
          <p:cNvSpPr txBox="1">
            <a:spLocks noChangeArrowheads="1"/>
          </p:cNvSpPr>
          <p:nvPr/>
        </p:nvSpPr>
        <p:spPr bwMode="auto">
          <a:xfrm>
            <a:off x="2755900" y="1676400"/>
            <a:ext cx="4330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0" hangingPunct="0"/>
            <a:r>
              <a:rPr lang="en-US" altLang="zh-CN" sz="2400" dirty="0" smtClean="0">
                <a:latin typeface="Times New Roman" pitchFamily="18" charset="0"/>
              </a:rPr>
              <a:t>Introduction and Related Work</a:t>
            </a:r>
            <a:endParaRPr lang="zh-CN" altLang="en-US" sz="2400" dirty="0">
              <a:latin typeface="Times New Roman" pitchFamily="18" charset="0"/>
            </a:endParaRPr>
          </a:p>
        </p:txBody>
      </p:sp>
      <p:sp>
        <p:nvSpPr>
          <p:cNvPr id="8202" name="Text Box 18"/>
          <p:cNvSpPr txBox="1">
            <a:spLocks noChangeArrowheads="1"/>
          </p:cNvSpPr>
          <p:nvPr/>
        </p:nvSpPr>
        <p:spPr bwMode="auto">
          <a:xfrm>
            <a:off x="2101850" y="16224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0" hangingPunct="0"/>
            <a:r>
              <a:rPr lang="en-US" altLang="zh-CN" b="1">
                <a:solidFill>
                  <a:schemeClr val="bg1"/>
                </a:solidFill>
                <a:latin typeface="Times New Roman" pitchFamily="18" charset="0"/>
              </a:rPr>
              <a:t>1</a:t>
            </a:r>
          </a:p>
        </p:txBody>
      </p:sp>
      <p:grpSp>
        <p:nvGrpSpPr>
          <p:cNvPr id="8204" name="Group 21"/>
          <p:cNvGrpSpPr>
            <a:grpSpLocks/>
          </p:cNvGrpSpPr>
          <p:nvPr/>
        </p:nvGrpSpPr>
        <p:grpSpPr bwMode="auto">
          <a:xfrm>
            <a:off x="1949450" y="2646363"/>
            <a:ext cx="762000" cy="665162"/>
            <a:chOff x="0" y="0"/>
            <a:chExt cx="1549" cy="1351"/>
          </a:xfrm>
        </p:grpSpPr>
        <p:sp>
          <p:nvSpPr>
            <p:cNvPr id="8205" name="AutoShape 23"/>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Times New Roman" pitchFamily="18" charset="0"/>
              </a:endParaRPr>
            </a:p>
          </p:txBody>
        </p:sp>
        <p:sp>
          <p:nvSpPr>
            <p:cNvPr id="8206" name="AutoShape 24"/>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18900000" scaled="1"/>
            </a:gradFill>
            <a:ln w="9525">
              <a:solidFill>
                <a:srgbClr val="C0C0C0"/>
              </a:solidFill>
              <a:miter lim="800000"/>
              <a:headEnd/>
              <a:tailEnd/>
            </a:ln>
          </p:spPr>
          <p:txBody>
            <a:bodyPr wrap="none" anchor="ctr"/>
            <a:lstStyle/>
            <a:p>
              <a:endParaRPr lang="zh-CN" altLang="en-US">
                <a:latin typeface="Times New Roman" pitchFamily="18" charset="0"/>
              </a:endParaRPr>
            </a:p>
          </p:txBody>
        </p:sp>
        <p:sp>
          <p:nvSpPr>
            <p:cNvPr id="8207" name="AutoShape 25"/>
            <p:cNvSpPr>
              <a:spLocks noChangeArrowheads="1"/>
            </p:cNvSpPr>
            <p:nvPr/>
          </p:nvSpPr>
          <p:spPr bwMode="auto">
            <a:xfrm>
              <a:off x="90" y="80"/>
              <a:ext cx="1350" cy="1168"/>
            </a:xfrm>
            <a:prstGeom prst="hexagon">
              <a:avLst>
                <a:gd name="adj" fmla="val 28896"/>
                <a:gd name="vf" fmla="val 115470"/>
              </a:avLst>
            </a:prstGeom>
            <a:solidFill>
              <a:srgbClr val="00B0F0"/>
            </a:solidFill>
            <a:ln w="9525">
              <a:solidFill>
                <a:schemeClr val="bg1"/>
              </a:solidFill>
              <a:miter lim="800000"/>
              <a:headEnd/>
              <a:tailEnd/>
            </a:ln>
          </p:spPr>
          <p:txBody>
            <a:bodyPr wrap="none" anchor="ctr"/>
            <a:lstStyle/>
            <a:p>
              <a:endParaRPr lang="zh-CN" altLang="en-US">
                <a:latin typeface="Times New Roman" pitchFamily="18" charset="0"/>
              </a:endParaRPr>
            </a:p>
          </p:txBody>
        </p:sp>
      </p:grpSp>
      <p:sp>
        <p:nvSpPr>
          <p:cNvPr id="8208" name="Line 30"/>
          <p:cNvSpPr>
            <a:spLocks noChangeShapeType="1"/>
          </p:cNvSpPr>
          <p:nvPr/>
        </p:nvSpPr>
        <p:spPr bwMode="auto">
          <a:xfrm>
            <a:off x="2559050" y="3255963"/>
            <a:ext cx="506087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209" name="Text Box 31"/>
          <p:cNvSpPr txBox="1">
            <a:spLocks noChangeArrowheads="1"/>
          </p:cNvSpPr>
          <p:nvPr/>
        </p:nvSpPr>
        <p:spPr bwMode="auto">
          <a:xfrm>
            <a:off x="2731283" y="2798763"/>
            <a:ext cx="54862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0" hangingPunct="0"/>
            <a:r>
              <a:rPr lang="en-US" altLang="zh-CN" sz="2400" b="1" dirty="0" smtClean="0">
                <a:latin typeface="Times New Roman" pitchFamily="18" charset="0"/>
              </a:rPr>
              <a:t>Binary Convolutional Neural Network</a:t>
            </a:r>
            <a:endParaRPr lang="zh-CN" altLang="en-US" sz="2400" b="1" dirty="0">
              <a:latin typeface="Times New Roman" pitchFamily="18" charset="0"/>
            </a:endParaRPr>
          </a:p>
        </p:txBody>
      </p:sp>
      <p:sp>
        <p:nvSpPr>
          <p:cNvPr id="8210" name="Text Box 32"/>
          <p:cNvSpPr txBox="1">
            <a:spLocks noChangeArrowheads="1"/>
          </p:cNvSpPr>
          <p:nvPr/>
        </p:nvSpPr>
        <p:spPr bwMode="auto">
          <a:xfrm>
            <a:off x="2166938" y="2744788"/>
            <a:ext cx="2968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0" hangingPunct="0"/>
            <a:r>
              <a:rPr lang="en-US" altLang="zh-CN" b="1">
                <a:solidFill>
                  <a:schemeClr val="bg1"/>
                </a:solidFill>
                <a:latin typeface="Times New Roman" pitchFamily="18" charset="0"/>
              </a:rPr>
              <a:t>2</a:t>
            </a:r>
          </a:p>
        </p:txBody>
      </p:sp>
      <p:grpSp>
        <p:nvGrpSpPr>
          <p:cNvPr id="8212" name="Group 29"/>
          <p:cNvGrpSpPr>
            <a:grpSpLocks/>
          </p:cNvGrpSpPr>
          <p:nvPr/>
        </p:nvGrpSpPr>
        <p:grpSpPr bwMode="auto">
          <a:xfrm>
            <a:off x="1911350" y="3813175"/>
            <a:ext cx="762000" cy="665163"/>
            <a:chOff x="0" y="0"/>
            <a:chExt cx="1549" cy="1351"/>
          </a:xfrm>
        </p:grpSpPr>
        <p:sp>
          <p:nvSpPr>
            <p:cNvPr id="8213" name="AutoShape 27"/>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Times New Roman" pitchFamily="18" charset="0"/>
              </a:endParaRPr>
            </a:p>
          </p:txBody>
        </p:sp>
        <p:sp>
          <p:nvSpPr>
            <p:cNvPr id="8214" name="AutoShape 28"/>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18900000" scaled="1"/>
            </a:gradFill>
            <a:ln w="9525">
              <a:solidFill>
                <a:srgbClr val="C0C0C0"/>
              </a:solidFill>
              <a:miter lim="800000"/>
              <a:headEnd/>
              <a:tailEnd/>
            </a:ln>
          </p:spPr>
          <p:txBody>
            <a:bodyPr wrap="none" anchor="ctr"/>
            <a:lstStyle/>
            <a:p>
              <a:endParaRPr lang="zh-CN" altLang="en-US">
                <a:latin typeface="Times New Roman" pitchFamily="18" charset="0"/>
              </a:endParaRPr>
            </a:p>
          </p:txBody>
        </p:sp>
        <p:sp>
          <p:nvSpPr>
            <p:cNvPr id="8215" name="AutoShape 29"/>
            <p:cNvSpPr>
              <a:spLocks noChangeArrowheads="1"/>
            </p:cNvSpPr>
            <p:nvPr/>
          </p:nvSpPr>
          <p:spPr bwMode="auto">
            <a:xfrm>
              <a:off x="90" y="81"/>
              <a:ext cx="1349" cy="1167"/>
            </a:xfrm>
            <a:prstGeom prst="hexagon">
              <a:avLst>
                <a:gd name="adj" fmla="val 28894"/>
                <a:gd name="vf" fmla="val 115470"/>
              </a:avLst>
            </a:prstGeom>
            <a:solidFill>
              <a:srgbClr val="C00000"/>
            </a:solidFill>
            <a:ln w="9525">
              <a:solidFill>
                <a:schemeClr val="bg1"/>
              </a:solidFill>
              <a:miter lim="800000"/>
              <a:headEnd/>
              <a:tailEnd/>
            </a:ln>
          </p:spPr>
          <p:txBody>
            <a:bodyPr wrap="none" anchor="ctr"/>
            <a:lstStyle/>
            <a:p>
              <a:endParaRPr lang="zh-CN" altLang="en-US">
                <a:latin typeface="Times New Roman" pitchFamily="18" charset="0"/>
              </a:endParaRPr>
            </a:p>
          </p:txBody>
        </p:sp>
      </p:grpSp>
      <p:sp>
        <p:nvSpPr>
          <p:cNvPr id="8216" name="Line 33"/>
          <p:cNvSpPr>
            <a:spLocks noChangeShapeType="1"/>
          </p:cNvSpPr>
          <p:nvPr/>
        </p:nvSpPr>
        <p:spPr bwMode="auto">
          <a:xfrm>
            <a:off x="2520950" y="4422775"/>
            <a:ext cx="509897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217" name="Text Box 34"/>
          <p:cNvSpPr txBox="1">
            <a:spLocks noChangeArrowheads="1"/>
          </p:cNvSpPr>
          <p:nvPr/>
        </p:nvSpPr>
        <p:spPr bwMode="auto">
          <a:xfrm>
            <a:off x="2711450" y="5158714"/>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0" hangingPunct="0"/>
            <a:r>
              <a:rPr lang="en-US" altLang="zh-CN" sz="2400" dirty="0" smtClean="0">
                <a:latin typeface="Times New Roman" pitchFamily="18" charset="0"/>
              </a:rPr>
              <a:t>Conclusion</a:t>
            </a:r>
            <a:endParaRPr lang="zh-CN" altLang="en-US" sz="2400" dirty="0">
              <a:latin typeface="Times New Roman" pitchFamily="18" charset="0"/>
            </a:endParaRPr>
          </a:p>
        </p:txBody>
      </p:sp>
      <p:sp>
        <p:nvSpPr>
          <p:cNvPr id="8218" name="Text Box 35"/>
          <p:cNvSpPr txBox="1">
            <a:spLocks noChangeArrowheads="1"/>
          </p:cNvSpPr>
          <p:nvPr/>
        </p:nvSpPr>
        <p:spPr bwMode="auto">
          <a:xfrm>
            <a:off x="2128838" y="3911600"/>
            <a:ext cx="2968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0" hangingPunct="0"/>
            <a:r>
              <a:rPr lang="en-US" altLang="zh-CN" b="1">
                <a:solidFill>
                  <a:schemeClr val="bg1"/>
                </a:solidFill>
                <a:latin typeface="Times New Roman" pitchFamily="18" charset="0"/>
              </a:rPr>
              <a:t>3</a:t>
            </a:r>
          </a:p>
        </p:txBody>
      </p:sp>
      <p:grpSp>
        <p:nvGrpSpPr>
          <p:cNvPr id="8220" name="Group 37"/>
          <p:cNvGrpSpPr>
            <a:grpSpLocks/>
          </p:cNvGrpSpPr>
          <p:nvPr/>
        </p:nvGrpSpPr>
        <p:grpSpPr bwMode="auto">
          <a:xfrm>
            <a:off x="1905000" y="4979988"/>
            <a:ext cx="762000" cy="666750"/>
            <a:chOff x="0" y="0"/>
            <a:chExt cx="1549" cy="1351"/>
          </a:xfrm>
        </p:grpSpPr>
        <p:sp>
          <p:nvSpPr>
            <p:cNvPr id="8221" name="AutoShape 23"/>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Times New Roman" pitchFamily="18" charset="0"/>
              </a:endParaRPr>
            </a:p>
          </p:txBody>
        </p:sp>
        <p:sp>
          <p:nvSpPr>
            <p:cNvPr id="8222" name="AutoShape 24"/>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18900000" scaled="1"/>
            </a:gradFill>
            <a:ln w="9525">
              <a:solidFill>
                <a:srgbClr val="C0C0C0"/>
              </a:solidFill>
              <a:miter lim="800000"/>
              <a:headEnd/>
              <a:tailEnd/>
            </a:ln>
          </p:spPr>
          <p:txBody>
            <a:bodyPr wrap="none" anchor="ctr"/>
            <a:lstStyle/>
            <a:p>
              <a:endParaRPr lang="zh-CN" altLang="en-US">
                <a:latin typeface="Times New Roman" pitchFamily="18" charset="0"/>
              </a:endParaRPr>
            </a:p>
          </p:txBody>
        </p:sp>
        <p:sp>
          <p:nvSpPr>
            <p:cNvPr id="8223" name="AutoShape 25"/>
            <p:cNvSpPr>
              <a:spLocks noChangeArrowheads="1"/>
            </p:cNvSpPr>
            <p:nvPr/>
          </p:nvSpPr>
          <p:spPr bwMode="auto">
            <a:xfrm>
              <a:off x="90" y="80"/>
              <a:ext cx="1350" cy="1168"/>
            </a:xfrm>
            <a:prstGeom prst="hexagon">
              <a:avLst>
                <a:gd name="adj" fmla="val 28896"/>
                <a:gd name="vf" fmla="val 115470"/>
              </a:avLst>
            </a:prstGeom>
            <a:solidFill>
              <a:srgbClr val="F6BB00"/>
            </a:solidFill>
            <a:ln w="9525">
              <a:solidFill>
                <a:schemeClr val="bg1"/>
              </a:solidFill>
              <a:miter lim="800000"/>
              <a:headEnd/>
              <a:tailEnd/>
            </a:ln>
          </p:spPr>
          <p:txBody>
            <a:bodyPr wrap="none" anchor="ctr"/>
            <a:lstStyle/>
            <a:p>
              <a:endParaRPr lang="zh-CN" altLang="en-US">
                <a:latin typeface="Times New Roman" pitchFamily="18" charset="0"/>
              </a:endParaRPr>
            </a:p>
          </p:txBody>
        </p:sp>
      </p:grpSp>
      <p:sp>
        <p:nvSpPr>
          <p:cNvPr id="8224" name="Line 30"/>
          <p:cNvSpPr>
            <a:spLocks noChangeShapeType="1"/>
          </p:cNvSpPr>
          <p:nvPr/>
        </p:nvSpPr>
        <p:spPr bwMode="auto">
          <a:xfrm>
            <a:off x="2514600" y="5591043"/>
            <a:ext cx="510532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226" name="Text Box 32"/>
          <p:cNvSpPr txBox="1">
            <a:spLocks noChangeArrowheads="1"/>
          </p:cNvSpPr>
          <p:nvPr/>
        </p:nvSpPr>
        <p:spPr bwMode="auto">
          <a:xfrm>
            <a:off x="2122488" y="5078648"/>
            <a:ext cx="296863" cy="365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0" hangingPunct="0"/>
            <a:r>
              <a:rPr lang="en-US" altLang="zh-CN" b="1">
                <a:solidFill>
                  <a:schemeClr val="bg1"/>
                </a:solidFill>
                <a:latin typeface="Times New Roman" pitchFamily="18" charset="0"/>
              </a:rPr>
              <a:t>4</a:t>
            </a:r>
          </a:p>
        </p:txBody>
      </p:sp>
      <p:sp>
        <p:nvSpPr>
          <p:cNvPr id="8227" name="灯片编号占位符 4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itchFamily="34" charset="0"/>
              <a:buNone/>
            </a:pPr>
            <a:fld id="{3E3A8D3A-2405-455D-82CD-1DF467CD235A}" type="slidenum">
              <a:rPr lang="en-US" altLang="zh-CN"/>
              <a:pPr>
                <a:buFont typeface="Arial" pitchFamily="34" charset="0"/>
                <a:buNone/>
              </a:pPr>
              <a:t>15</a:t>
            </a:fld>
            <a:endParaRPr lang="en-US" altLang="zh-CN"/>
          </a:p>
        </p:txBody>
      </p:sp>
      <p:sp>
        <p:nvSpPr>
          <p:cNvPr id="8228" name="Text Box 34"/>
          <p:cNvSpPr txBox="1">
            <a:spLocks noChangeArrowheads="1"/>
          </p:cNvSpPr>
          <p:nvPr/>
        </p:nvSpPr>
        <p:spPr bwMode="auto">
          <a:xfrm>
            <a:off x="2727657" y="3911424"/>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0" hangingPunct="0"/>
            <a:r>
              <a:rPr lang="en-US" altLang="zh-CN" sz="2400" dirty="0" smtClean="0">
                <a:latin typeface="Times New Roman" pitchFamily="18" charset="0"/>
              </a:rPr>
              <a:t>Experiments</a:t>
            </a:r>
            <a:endParaRPr lang="zh-CN" altLang="en-US" sz="2400" dirty="0">
              <a:latin typeface="Times New Roman" pitchFamily="18" charset="0"/>
            </a:endParaRPr>
          </a:p>
        </p:txBody>
      </p:sp>
    </p:spTree>
    <p:extLst>
      <p:ext uri="{BB962C8B-B14F-4D97-AF65-F5344CB8AC3E}">
        <p14:creationId xmlns:p14="http://schemas.microsoft.com/office/powerpoint/2010/main" val="786966116"/>
      </p:ext>
    </p:extLst>
  </p:cSld>
  <p:clrMapOvr>
    <a:masterClrMapping/>
  </p:clrMapOvr>
  <p:transition advTm="7816"/>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lgn="r"/>
            <a:fld id="{65564157-7760-4E78-8E86-51D1BCAD19DB}" type="slidenum">
              <a:rPr lang="zh-CN" altLang="en-US"/>
              <a:pPr algn="r"/>
              <a:t>16</a:t>
            </a:fld>
            <a:endParaRPr lang="zh-CN" alt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762000"/>
            <a:ext cx="762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标题 1"/>
          <p:cNvSpPr txBox="1"/>
          <p:nvPr/>
        </p:nvSpPr>
        <p:spPr>
          <a:xfrm>
            <a:off x="650874" y="533476"/>
            <a:ext cx="7883525" cy="482524"/>
          </a:xfrm>
          <a:prstGeom prst="rect">
            <a:avLst/>
          </a:prstGeom>
        </p:spPr>
        <p:txBody>
          <a:bodyPr/>
          <a:lst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defRPr>
            </a:lvl2pPr>
            <a:lvl3pPr algn="ctr" rtl="0" eaLnBrk="0" fontAlgn="base" hangingPunct="0">
              <a:spcBef>
                <a:spcPct val="0"/>
              </a:spcBef>
              <a:spcAft>
                <a:spcPct val="0"/>
              </a:spcAft>
              <a:defRPr sz="4000" b="1">
                <a:solidFill>
                  <a:schemeClr val="tx2"/>
                </a:solidFill>
                <a:latin typeface="Arial" panose="020B0604020202020204" pitchFamily="34" charset="0"/>
              </a:defRPr>
            </a:lvl3pPr>
            <a:lvl4pPr algn="ctr" rtl="0" eaLnBrk="0" fontAlgn="base" hangingPunct="0">
              <a:spcBef>
                <a:spcPct val="0"/>
              </a:spcBef>
              <a:spcAft>
                <a:spcPct val="0"/>
              </a:spcAft>
              <a:defRPr sz="4000" b="1">
                <a:solidFill>
                  <a:schemeClr val="tx2"/>
                </a:solidFill>
                <a:latin typeface="Arial" panose="020B0604020202020204" pitchFamily="34" charset="0"/>
              </a:defRPr>
            </a:lvl4pPr>
            <a:lvl5pPr algn="ctr" rtl="0" eaLnBrk="0" fontAlgn="base" hangingPunct="0">
              <a:spcBef>
                <a:spcPct val="0"/>
              </a:spcBef>
              <a:spcAft>
                <a:spcPct val="0"/>
              </a:spcAft>
              <a:defRPr sz="4000" b="1">
                <a:solidFill>
                  <a:schemeClr val="tx2"/>
                </a:solidFill>
                <a:latin typeface="Arial" panose="020B0604020202020204" pitchFamily="34" charset="0"/>
              </a:defRPr>
            </a:lvl5pPr>
            <a:lvl6pPr marL="457200" algn="ctr" rtl="0" fontAlgn="base">
              <a:spcBef>
                <a:spcPct val="0"/>
              </a:spcBef>
              <a:spcAft>
                <a:spcPct val="0"/>
              </a:spcAft>
              <a:defRPr sz="4000" b="1">
                <a:solidFill>
                  <a:schemeClr val="tx2"/>
                </a:solidFill>
                <a:latin typeface="Arial" panose="020B0604020202020204" pitchFamily="34" charset="0"/>
              </a:defRPr>
            </a:lvl6pPr>
            <a:lvl7pPr marL="914400" algn="ctr" rtl="0" fontAlgn="base">
              <a:spcBef>
                <a:spcPct val="0"/>
              </a:spcBef>
              <a:spcAft>
                <a:spcPct val="0"/>
              </a:spcAft>
              <a:defRPr sz="4000" b="1">
                <a:solidFill>
                  <a:schemeClr val="tx2"/>
                </a:solidFill>
                <a:latin typeface="Arial" panose="020B0604020202020204" pitchFamily="34" charset="0"/>
              </a:defRPr>
            </a:lvl7pPr>
            <a:lvl8pPr marL="1371600" algn="ctr" rtl="0" fontAlgn="base">
              <a:spcBef>
                <a:spcPct val="0"/>
              </a:spcBef>
              <a:spcAft>
                <a:spcPct val="0"/>
              </a:spcAft>
              <a:defRPr sz="4000" b="1">
                <a:solidFill>
                  <a:schemeClr val="tx2"/>
                </a:solidFill>
                <a:latin typeface="Arial" panose="020B0604020202020204" pitchFamily="34" charset="0"/>
              </a:defRPr>
            </a:lvl8pPr>
            <a:lvl9pPr marL="1828800" algn="ctr" rtl="0" fontAlgn="base">
              <a:spcBef>
                <a:spcPct val="0"/>
              </a:spcBef>
              <a:spcAft>
                <a:spcPct val="0"/>
              </a:spcAft>
              <a:defRPr sz="4000" b="1">
                <a:solidFill>
                  <a:schemeClr val="tx2"/>
                </a:solidFill>
                <a:latin typeface="Arial" panose="020B0604020202020204" pitchFamily="34" charset="0"/>
              </a:defRPr>
            </a:lvl9pPr>
          </a:lstStyle>
          <a:p>
            <a:r>
              <a:rPr lang="en-US" altLang="zh-CN" sz="2400" dirty="0" smtClean="0">
                <a:latin typeface="Times New Roman" pitchFamily="18" charset="0"/>
              </a:rPr>
              <a:t>2 Binary </a:t>
            </a:r>
            <a:r>
              <a:rPr lang="en-US" altLang="zh-CN" sz="2400" dirty="0">
                <a:latin typeface="Times New Roman" pitchFamily="18" charset="0"/>
              </a:rPr>
              <a:t>Convolutional Neural Network</a:t>
            </a:r>
          </a:p>
        </p:txBody>
      </p:sp>
      <mc:AlternateContent xmlns:mc="http://schemas.openxmlformats.org/markup-compatibility/2006" xmlns:a14="http://schemas.microsoft.com/office/drawing/2010/main">
        <mc:Choice Requires="a14">
          <p:sp>
            <p:nvSpPr>
              <p:cNvPr id="11" name="TextBox 10"/>
              <p:cNvSpPr txBox="1"/>
              <p:nvPr/>
            </p:nvSpPr>
            <p:spPr>
              <a:xfrm>
                <a:off x="972121" y="2057436"/>
                <a:ext cx="7638373" cy="1198726"/>
              </a:xfrm>
              <a:prstGeom prst="rect">
                <a:avLst/>
              </a:prstGeom>
              <a:noFill/>
            </p:spPr>
            <p:txBody>
              <a:bodyPr wrap="none" rtlCol="0">
                <a:spAutoFit/>
              </a:bodyPr>
              <a:lstStyle/>
              <a:p>
                <a:pPr marL="285750" indent="-285750">
                  <a:lnSpc>
                    <a:spcPct val="200000"/>
                  </a:lnSpc>
                  <a:buFont typeface="Arial" pitchFamily="34" charset="0"/>
                  <a:buChar char="•"/>
                </a:pPr>
                <a14:m>
                  <m:oMath xmlns:m="http://schemas.openxmlformats.org/officeDocument/2006/math">
                    <m:r>
                      <a:rPr lang="en-US" altLang="zh-CN" b="0" i="1" smtClean="0">
                        <a:latin typeface="Cambria Math"/>
                      </a:rPr>
                      <m:t>𝐼</m:t>
                    </m:r>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𝐼</m:t>
                        </m:r>
                      </m:e>
                      <m:sub>
                        <m:r>
                          <a:rPr lang="en-US" altLang="zh-CN" b="0" i="1" smtClean="0">
                            <a:latin typeface="Cambria Math"/>
                          </a:rPr>
                          <m:t>𝑙</m:t>
                        </m:r>
                      </m:sub>
                    </m:sSub>
                    <m:r>
                      <a:rPr lang="en-US" altLang="zh-CN" b="0" i="1" smtClean="0">
                        <a:latin typeface="Cambria Math"/>
                      </a:rPr>
                      <m:t>(</m:t>
                    </m:r>
                    <m:r>
                      <a:rPr lang="en-US" altLang="zh-CN" b="0" i="1" smtClean="0">
                        <a:latin typeface="Cambria Math"/>
                      </a:rPr>
                      <m:t>𝑙</m:t>
                    </m:r>
                    <m:r>
                      <a:rPr lang="en-US" altLang="zh-CN" b="0" i="1" smtClean="0">
                        <a:latin typeface="Cambria Math"/>
                      </a:rPr>
                      <m:t>=1,2,,,,,</m:t>
                    </m:r>
                    <m:r>
                      <a:rPr lang="en-US" altLang="zh-CN" b="0" i="1" smtClean="0">
                        <a:latin typeface="Cambria Math"/>
                      </a:rPr>
                      <m:t>𝐿</m:t>
                    </m:r>
                    <m:r>
                      <a:rPr lang="en-US" altLang="zh-CN" b="0" i="1" smtClean="0">
                        <a:latin typeface="Cambria Math"/>
                      </a:rPr>
                      <m:t>)</m:t>
                    </m:r>
                  </m:oMath>
                </a14:m>
                <a:r>
                  <a:rPr lang="en-US" altLang="zh-CN" dirty="0"/>
                  <a:t> </a:t>
                </a:r>
                <a:r>
                  <a:rPr lang="en-US" altLang="zh-CN" dirty="0">
                    <a:latin typeface="Cambria" pitchFamily="18" charset="0"/>
                  </a:rPr>
                  <a:t>is the input tensor for </a:t>
                </a:r>
                <a:r>
                  <a:rPr lang="en-US" altLang="zh-CN" dirty="0" smtClean="0">
                    <a:latin typeface="Cambria" pitchFamily="18" charset="0"/>
                  </a:rPr>
                  <a:t>the </a:t>
                </a:r>
                <a14:m>
                  <m:oMath xmlns:m="http://schemas.openxmlformats.org/officeDocument/2006/math">
                    <m:sSup>
                      <m:sSupPr>
                        <m:ctrlPr>
                          <a:rPr lang="en-US" altLang="zh-CN" i="1" smtClean="0">
                            <a:latin typeface="Cambria Math"/>
                          </a:rPr>
                        </m:ctrlPr>
                      </m:sSupPr>
                      <m:e>
                        <m:r>
                          <a:rPr lang="en-US" altLang="zh-CN" b="0" i="1" smtClean="0">
                            <a:latin typeface="Cambria Math"/>
                          </a:rPr>
                          <m:t>𝑙</m:t>
                        </m:r>
                      </m:e>
                      <m:sup>
                        <m:r>
                          <a:rPr lang="en-US" altLang="zh-CN" b="0" i="1" smtClean="0">
                            <a:latin typeface="Cambria Math"/>
                          </a:rPr>
                          <m:t>𝑡h</m:t>
                        </m:r>
                      </m:sup>
                    </m:sSup>
                  </m:oMath>
                </a14:m>
                <a:r>
                  <a:rPr lang="en-US" altLang="zh-CN" dirty="0" smtClean="0"/>
                  <a:t> </a:t>
                </a:r>
                <a:r>
                  <a:rPr lang="en-US" altLang="zh-CN" dirty="0">
                    <a:latin typeface="Cambria" pitchFamily="18" charset="0"/>
                  </a:rPr>
                  <a:t>layer of </a:t>
                </a:r>
                <a:r>
                  <a:rPr lang="en-US" altLang="zh-CN" dirty="0" smtClean="0">
                    <a:latin typeface="Cambria" pitchFamily="18" charset="0"/>
                  </a:rPr>
                  <a:t>CNN</a:t>
                </a:r>
              </a:p>
              <a:p>
                <a:pPr marL="285750" indent="-285750">
                  <a:lnSpc>
                    <a:spcPct val="200000"/>
                  </a:lnSpc>
                  <a:buFont typeface="Arial" pitchFamily="34" charset="0"/>
                  <a:buChar char="•"/>
                </a:pPr>
                <a14:m>
                  <m:oMath xmlns:m="http://schemas.openxmlformats.org/officeDocument/2006/math">
                    <m:r>
                      <a:rPr lang="en-US" altLang="zh-CN" b="0" i="1" smtClean="0">
                        <a:latin typeface="Cambria Math"/>
                      </a:rPr>
                      <m:t>𝑊</m:t>
                    </m:r>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𝑊</m:t>
                        </m:r>
                      </m:e>
                      <m:sub>
                        <m:r>
                          <a:rPr lang="en-US" altLang="zh-CN" b="0" i="1" smtClean="0">
                            <a:latin typeface="Cambria Math"/>
                          </a:rPr>
                          <m:t>𝑙𝑘</m:t>
                        </m:r>
                      </m:sub>
                    </m:sSub>
                    <m:d>
                      <m:dPr>
                        <m:ctrlPr>
                          <a:rPr lang="en-US" altLang="zh-CN" b="0" i="1" smtClean="0">
                            <a:latin typeface="Cambria Math"/>
                          </a:rPr>
                        </m:ctrlPr>
                      </m:dPr>
                      <m:e>
                        <m:r>
                          <a:rPr lang="en-US" altLang="zh-CN" b="0" i="1" smtClean="0">
                            <a:latin typeface="Cambria Math"/>
                          </a:rPr>
                          <m:t>𝑘</m:t>
                        </m:r>
                        <m:r>
                          <a:rPr lang="en-US" altLang="zh-CN" b="0" i="1" smtClean="0">
                            <a:latin typeface="Cambria Math"/>
                          </a:rPr>
                          <m:t>=1,2,,,</m:t>
                        </m:r>
                        <m:sSup>
                          <m:sSupPr>
                            <m:ctrlPr>
                              <a:rPr lang="en-US" altLang="zh-CN" b="0" i="1" smtClean="0">
                                <a:latin typeface="Cambria Math"/>
                              </a:rPr>
                            </m:ctrlPr>
                          </m:sSupPr>
                          <m:e>
                            <m:r>
                              <a:rPr lang="en-US" altLang="zh-CN" b="0" i="1" smtClean="0">
                                <a:latin typeface="Cambria Math"/>
                              </a:rPr>
                              <m:t>𝐾</m:t>
                            </m:r>
                          </m:e>
                          <m:sup>
                            <m:r>
                              <a:rPr lang="en-US" altLang="zh-CN" b="0" i="1" smtClean="0">
                                <a:latin typeface="Cambria Math"/>
                              </a:rPr>
                              <m:t>𝑙</m:t>
                            </m:r>
                          </m:sup>
                        </m:sSup>
                      </m:e>
                    </m:d>
                    <m:r>
                      <m:rPr>
                        <m:nor/>
                      </m:rPr>
                      <a:rPr lang="en-US" altLang="zh-CN">
                        <a:latin typeface="Cambria" pitchFamily="18" charset="0"/>
                      </a:rPr>
                      <m:t>is</m:t>
                    </m:r>
                    <m:r>
                      <m:rPr>
                        <m:nor/>
                      </m:rPr>
                      <a:rPr lang="en-US" altLang="zh-CN">
                        <a:latin typeface="Cambria" pitchFamily="18" charset="0"/>
                      </a:rPr>
                      <m:t> </m:t>
                    </m:r>
                    <m:r>
                      <m:rPr>
                        <m:nor/>
                      </m:rPr>
                      <a:rPr lang="en-US" altLang="zh-CN">
                        <a:latin typeface="Cambria" pitchFamily="18" charset="0"/>
                      </a:rPr>
                      <m:t>the</m:t>
                    </m:r>
                  </m:oMath>
                </a14:m>
                <a:r>
                  <a:rPr lang="en-US" altLang="zh-CN" dirty="0">
                    <a:latin typeface="Cambria" pitchFamily="18" charset="0"/>
                  </a:rPr>
                  <a:t> </a:t>
                </a:r>
                <a14:m>
                  <m:oMath xmlns:m="http://schemas.openxmlformats.org/officeDocument/2006/math">
                    <m:sSup>
                      <m:sSupPr>
                        <m:ctrlPr>
                          <a:rPr lang="en-US" altLang="zh-CN" i="1">
                            <a:latin typeface="Cambria Math"/>
                          </a:rPr>
                        </m:ctrlPr>
                      </m:sSupPr>
                      <m:e>
                        <m:r>
                          <a:rPr lang="en-US" altLang="zh-CN" b="0" i="1" smtClean="0">
                            <a:latin typeface="Cambria Math"/>
                          </a:rPr>
                          <m:t>𝐾</m:t>
                        </m:r>
                      </m:e>
                      <m:sup>
                        <m:r>
                          <a:rPr lang="en-US" altLang="zh-CN" i="1">
                            <a:latin typeface="Cambria Math"/>
                          </a:rPr>
                          <m:t>𝑡h</m:t>
                        </m:r>
                      </m:sup>
                    </m:sSup>
                  </m:oMath>
                </a14:m>
                <a:r>
                  <a:rPr lang="en-US" altLang="zh-CN" dirty="0"/>
                  <a:t> </a:t>
                </a:r>
                <a:r>
                  <a:rPr lang="en-US" altLang="zh-CN" dirty="0" smtClean="0">
                    <a:latin typeface="Cambria" pitchFamily="18" charset="0"/>
                  </a:rPr>
                  <a:t>weight filter in the </a:t>
                </a:r>
                <a14:m>
                  <m:oMath xmlns:m="http://schemas.openxmlformats.org/officeDocument/2006/math">
                    <m:sSup>
                      <m:sSupPr>
                        <m:ctrlPr>
                          <a:rPr lang="en-US" altLang="zh-CN" i="1">
                            <a:latin typeface="Cambria Math"/>
                          </a:rPr>
                        </m:ctrlPr>
                      </m:sSupPr>
                      <m:e>
                        <m:r>
                          <a:rPr lang="en-US" altLang="zh-CN" i="1">
                            <a:latin typeface="Cambria Math"/>
                          </a:rPr>
                          <m:t>𝑙</m:t>
                        </m:r>
                      </m:e>
                      <m:sup>
                        <m:r>
                          <a:rPr lang="en-US" altLang="zh-CN" i="1">
                            <a:latin typeface="Cambria Math"/>
                          </a:rPr>
                          <m:t>𝑡h</m:t>
                        </m:r>
                      </m:sup>
                    </m:sSup>
                  </m:oMath>
                </a14:m>
                <a:r>
                  <a:rPr lang="en-US" altLang="zh-CN" dirty="0"/>
                  <a:t> </a:t>
                </a:r>
                <a:r>
                  <a:rPr lang="en-US" altLang="zh-CN" dirty="0" smtClean="0">
                    <a:latin typeface="Cambria" pitchFamily="18" charset="0"/>
                  </a:rPr>
                  <a:t>layer of the CNN</a:t>
                </a:r>
                <a:endParaRPr lang="zh-CN" altLang="en-US" dirty="0">
                  <a:latin typeface="Cambria" pitchFamily="18"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972121" y="2057436"/>
                <a:ext cx="7638373" cy="1198726"/>
              </a:xfrm>
              <a:prstGeom prst="rect">
                <a:avLst/>
              </a:prstGeom>
              <a:blipFill rotWithShape="1">
                <a:blip r:embed="rId4"/>
                <a:stretch>
                  <a:fillRect l="-479" b="-56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533506" y="1593334"/>
                <a:ext cx="4846520" cy="369332"/>
              </a:xfrm>
              <a:prstGeom prst="rect">
                <a:avLst/>
              </a:prstGeom>
            </p:spPr>
            <p:txBody>
              <a:bodyPr wrap="none">
                <a:spAutoFit/>
              </a:bodyPr>
              <a:lstStyle/>
              <a:p>
                <a:r>
                  <a:rPr lang="en-US" altLang="zh-CN" dirty="0" smtClean="0">
                    <a:latin typeface="Cambria" pitchFamily="18" charset="0"/>
                  </a:rPr>
                  <a:t>L-layer CNN architecture with a triplet </a:t>
                </a:r>
                <a14:m>
                  <m:oMath xmlns:m="http://schemas.openxmlformats.org/officeDocument/2006/math">
                    <m:r>
                      <a:rPr lang="en-US" altLang="zh-CN" b="0" i="1" smtClean="0">
                        <a:latin typeface="Cambria Math"/>
                      </a:rPr>
                      <m:t>(</m:t>
                    </m:r>
                    <m:r>
                      <a:rPr lang="en-US" altLang="zh-CN" b="0" i="1" smtClean="0">
                        <a:latin typeface="Cambria Math"/>
                      </a:rPr>
                      <m:t>𝐼</m:t>
                    </m:r>
                    <m:r>
                      <a:rPr lang="en-US" altLang="zh-CN" b="0" i="1" smtClean="0">
                        <a:latin typeface="Cambria Math"/>
                      </a:rPr>
                      <m:t>,</m:t>
                    </m:r>
                    <m:r>
                      <a:rPr lang="en-US" altLang="zh-CN" b="0" i="1" smtClean="0">
                        <a:latin typeface="Cambria Math"/>
                      </a:rPr>
                      <m:t>𝑊</m:t>
                    </m:r>
                    <m:r>
                      <a:rPr lang="en-US" altLang="zh-CN" b="0" i="1" smtClean="0">
                        <a:latin typeface="Cambria Math"/>
                      </a:rPr>
                      <m:t>,∗)</m:t>
                    </m:r>
                  </m:oMath>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533506" y="1593334"/>
                <a:ext cx="4846520" cy="369332"/>
              </a:xfrm>
              <a:prstGeom prst="rect">
                <a:avLst/>
              </a:prstGeom>
              <a:blipFill rotWithShape="1">
                <a:blip r:embed="rId5"/>
                <a:stretch>
                  <a:fillRect l="-1132" t="-9836" b="-229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2438456" y="3256162"/>
                <a:ext cx="6400726" cy="342979"/>
              </a:xfrm>
              <a:prstGeom prst="rect">
                <a:avLst/>
              </a:prstGeom>
              <a:noFill/>
            </p:spPr>
            <p:txBody>
              <a:bodyPr wrap="square" rtlCol="0">
                <a:spAutoFit/>
              </a:bodyPr>
              <a:lstStyle/>
              <a:p>
                <a14:m>
                  <m:oMath xmlns:m="http://schemas.openxmlformats.org/officeDocument/2006/math">
                    <m:sSup>
                      <m:sSupPr>
                        <m:ctrlPr>
                          <a:rPr lang="en-US" altLang="zh-CN" sz="1600" i="1" smtClean="0">
                            <a:latin typeface="Cambria Math"/>
                          </a:rPr>
                        </m:ctrlPr>
                      </m:sSupPr>
                      <m:e>
                        <m:r>
                          <a:rPr lang="en-US" altLang="zh-CN" sz="1600" i="1">
                            <a:latin typeface="Cambria Math"/>
                          </a:rPr>
                          <m:t>𝐾</m:t>
                        </m:r>
                      </m:e>
                      <m:sup>
                        <m:r>
                          <a:rPr lang="en-US" altLang="zh-CN" sz="1600" i="1">
                            <a:latin typeface="Cambria Math"/>
                          </a:rPr>
                          <m:t>𝑙</m:t>
                        </m:r>
                      </m:sup>
                    </m:sSup>
                    <m:r>
                      <a:rPr lang="en-US" altLang="zh-CN" sz="1600" b="0" i="0" smtClean="0">
                        <a:latin typeface="Cambria Math"/>
                      </a:rPr>
                      <m:t> </m:t>
                    </m:r>
                  </m:oMath>
                </a14:m>
                <a:r>
                  <a:rPr lang="en-US" altLang="zh-CN" sz="1600" dirty="0" smtClean="0">
                    <a:latin typeface="Cambria" pitchFamily="18" charset="0"/>
                  </a:rPr>
                  <a:t>is the number of weight filters in the  </a:t>
                </a:r>
                <a14:m>
                  <m:oMath xmlns:m="http://schemas.openxmlformats.org/officeDocument/2006/math">
                    <m:sSup>
                      <m:sSupPr>
                        <m:ctrlPr>
                          <a:rPr lang="en-US" altLang="zh-CN" sz="1600" i="1">
                            <a:latin typeface="Cambria Math"/>
                          </a:rPr>
                        </m:ctrlPr>
                      </m:sSupPr>
                      <m:e>
                        <m:r>
                          <a:rPr lang="en-US" altLang="zh-CN" sz="1600" i="1">
                            <a:latin typeface="Cambria Math"/>
                          </a:rPr>
                          <m:t>𝑙</m:t>
                        </m:r>
                      </m:e>
                      <m:sup>
                        <m:r>
                          <a:rPr lang="en-US" altLang="zh-CN" sz="1600" i="1">
                            <a:latin typeface="Cambria Math"/>
                          </a:rPr>
                          <m:t>𝑡h</m:t>
                        </m:r>
                      </m:sup>
                    </m:sSup>
                  </m:oMath>
                </a14:m>
                <a:r>
                  <a:rPr lang="en-US" altLang="zh-CN" sz="1600" dirty="0" smtClean="0">
                    <a:latin typeface="Cambria" pitchFamily="18" charset="0"/>
                  </a:rPr>
                  <a:t> </a:t>
                </a:r>
                <a:endParaRPr lang="zh-CN" altLang="en-US" sz="1600" dirty="0">
                  <a:latin typeface="Cambria" pitchFamily="18"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2438456" y="3256162"/>
                <a:ext cx="6400726" cy="342979"/>
              </a:xfrm>
              <a:prstGeom prst="rect">
                <a:avLst/>
              </a:prstGeom>
              <a:blipFill rotWithShape="1">
                <a:blip r:embed="rId6"/>
                <a:stretch>
                  <a:fillRect t="-5357" b="-21429"/>
                </a:stretch>
              </a:blipFill>
            </p:spPr>
            <p:txBody>
              <a:bodyPr/>
              <a:lstStyle/>
              <a:p>
                <a:r>
                  <a:rPr lang="zh-CN" altLang="en-US">
                    <a:noFill/>
                  </a:rPr>
                  <a:t> </a:t>
                </a:r>
              </a:p>
            </p:txBody>
          </p:sp>
        </mc:Fallback>
      </mc:AlternateContent>
      <p:sp>
        <p:nvSpPr>
          <p:cNvPr id="18" name="TextBox 17"/>
          <p:cNvSpPr txBox="1"/>
          <p:nvPr/>
        </p:nvSpPr>
        <p:spPr>
          <a:xfrm>
            <a:off x="985741" y="3809990"/>
            <a:ext cx="6786659" cy="646331"/>
          </a:xfrm>
          <a:prstGeom prst="rect">
            <a:avLst/>
          </a:prstGeom>
          <a:noFill/>
        </p:spPr>
        <p:txBody>
          <a:bodyPr wrap="square" rtlCol="0">
            <a:spAutoFit/>
          </a:bodyPr>
          <a:lstStyle/>
          <a:p>
            <a:pPr marL="285750" indent="-285750">
              <a:buFont typeface="Arial" pitchFamily="34" charset="0"/>
              <a:buChar char="•"/>
            </a:pPr>
            <a:r>
              <a:rPr lang="zh-CN" altLang="en-US" dirty="0" smtClean="0">
                <a:latin typeface="Cambria" pitchFamily="18" charset="0"/>
              </a:rPr>
              <a:t>* </a:t>
            </a:r>
            <a:r>
              <a:rPr lang="en-US" altLang="zh-CN" dirty="0">
                <a:latin typeface="Cambria" pitchFamily="18" charset="0"/>
              </a:rPr>
              <a:t>represents a convolutional operation </a:t>
            </a:r>
            <a:r>
              <a:rPr lang="en-US" altLang="zh-CN" dirty="0" smtClean="0">
                <a:latin typeface="Cambria" pitchFamily="18" charset="0"/>
              </a:rPr>
              <a:t>with I </a:t>
            </a:r>
            <a:r>
              <a:rPr lang="en-US" altLang="zh-CN" dirty="0">
                <a:latin typeface="Cambria" pitchFamily="18" charset="0"/>
              </a:rPr>
              <a:t>and W as its operands</a:t>
            </a:r>
            <a:endParaRPr lang="en-US" altLang="zh-CN" dirty="0" smtClean="0">
              <a:latin typeface="Cambria" pitchFamily="18" charset="0"/>
            </a:endParaRPr>
          </a:p>
        </p:txBody>
      </p:sp>
      <mc:AlternateContent xmlns:mc="http://schemas.openxmlformats.org/markup-compatibility/2006" xmlns:a14="http://schemas.microsoft.com/office/drawing/2010/main">
        <mc:Choice Requires="a14">
          <p:sp>
            <p:nvSpPr>
              <p:cNvPr id="15" name="TextBox 14"/>
              <p:cNvSpPr txBox="1"/>
              <p:nvPr/>
            </p:nvSpPr>
            <p:spPr>
              <a:xfrm>
                <a:off x="1129554" y="4536867"/>
                <a:ext cx="1652312" cy="3742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𝐼</m:t>
                      </m:r>
                      <m:r>
                        <a:rPr lang="en-US" altLang="zh-CN" b="0" i="1" smtClean="0">
                          <a:latin typeface="Cambria Math"/>
                          <a:ea typeface="Cambria Math"/>
                        </a:rPr>
                        <m:t>∈</m:t>
                      </m:r>
                      <m:sSup>
                        <m:sSupPr>
                          <m:ctrlPr>
                            <a:rPr lang="en-US" altLang="zh-CN" b="0" i="1" smtClean="0">
                              <a:latin typeface="Cambria Math"/>
                              <a:ea typeface="Cambria Math"/>
                            </a:rPr>
                          </m:ctrlPr>
                        </m:sSupPr>
                        <m:e>
                          <m:r>
                            <a:rPr lang="en-US" altLang="zh-CN" i="1">
                              <a:latin typeface="Cambria Math"/>
                              <a:ea typeface="Cambria Math"/>
                            </a:rPr>
                            <m:t>𝑅</m:t>
                          </m:r>
                        </m:e>
                        <m:sup>
                          <m:r>
                            <a:rPr lang="en-US" altLang="zh-CN" b="0" i="1" smtClean="0">
                              <a:latin typeface="Cambria Math"/>
                              <a:ea typeface="Cambria Math"/>
                            </a:rPr>
                            <m:t>𝑐</m:t>
                          </m:r>
                          <m:r>
                            <a:rPr lang="en-US" altLang="zh-CN" b="0" i="1" smtClean="0">
                              <a:latin typeface="Cambria Math"/>
                              <a:ea typeface="Cambria Math"/>
                            </a:rPr>
                            <m:t>×</m:t>
                          </m:r>
                          <m:sSub>
                            <m:sSubPr>
                              <m:ctrlPr>
                                <a:rPr lang="en-US" altLang="zh-CN" b="0" i="1" smtClean="0">
                                  <a:latin typeface="Cambria Math"/>
                                  <a:ea typeface="Cambria Math"/>
                                </a:rPr>
                              </m:ctrlPr>
                            </m:sSubPr>
                            <m:e>
                              <m:r>
                                <a:rPr lang="en-US" altLang="zh-CN" i="1">
                                  <a:latin typeface="Cambria Math"/>
                                  <a:ea typeface="Cambria Math"/>
                                </a:rPr>
                                <m:t>𝑤</m:t>
                              </m:r>
                            </m:e>
                            <m:sub>
                              <m:r>
                                <a:rPr lang="en-US" altLang="zh-CN" b="0" i="1" smtClean="0">
                                  <a:latin typeface="Cambria Math"/>
                                  <a:ea typeface="Cambria Math"/>
                                </a:rPr>
                                <m:t>𝑖𝑛</m:t>
                              </m:r>
                            </m:sub>
                          </m:sSub>
                          <m:r>
                            <a:rPr lang="en-US" altLang="zh-CN" b="0" i="1" smtClean="0">
                              <a:latin typeface="Cambria Math"/>
                              <a:ea typeface="Cambria Math"/>
                            </a:rPr>
                            <m:t>×</m:t>
                          </m:r>
                          <m:sSub>
                            <m:sSubPr>
                              <m:ctrlPr>
                                <a:rPr lang="en-US" altLang="zh-CN" i="1">
                                  <a:latin typeface="Cambria Math"/>
                                  <a:ea typeface="Cambria Math"/>
                                </a:rPr>
                              </m:ctrlPr>
                            </m:sSubPr>
                            <m:e>
                              <m:r>
                                <a:rPr lang="en-US" altLang="zh-CN" b="0" i="1" smtClean="0">
                                  <a:latin typeface="Cambria Math"/>
                                  <a:ea typeface="Cambria Math"/>
                                </a:rPr>
                                <m:t>h</m:t>
                              </m:r>
                            </m:e>
                            <m:sub>
                              <m:r>
                                <a:rPr lang="en-US" altLang="zh-CN" i="1">
                                  <a:latin typeface="Cambria Math"/>
                                  <a:ea typeface="Cambria Math"/>
                                </a:rPr>
                                <m:t>𝑖𝑛</m:t>
                              </m:r>
                            </m:sub>
                          </m:sSub>
                        </m:sup>
                      </m:sSup>
                    </m:oMath>
                  </m:oMathPara>
                </a14:m>
                <a:endParaRPr lang="zh-CN" altLang="en-US" i="1" dirty="0" smtClean="0">
                  <a:latin typeface="Cambria Math"/>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1129554" y="4536867"/>
                <a:ext cx="1652312" cy="374270"/>
              </a:xfrm>
              <a:prstGeom prst="rect">
                <a:avLst/>
              </a:prstGeom>
              <a:blipFill rotWithShape="1">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3624316" y="4536867"/>
                <a:ext cx="1482265" cy="3742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𝑊</m:t>
                      </m:r>
                      <m:r>
                        <a:rPr lang="en-US" altLang="zh-CN" i="1">
                          <a:latin typeface="Cambria Math"/>
                          <a:ea typeface="Cambria Math"/>
                        </a:rPr>
                        <m:t>∈</m:t>
                      </m:r>
                      <m:sSup>
                        <m:sSupPr>
                          <m:ctrlPr>
                            <a:rPr lang="en-US" altLang="zh-CN" i="1">
                              <a:latin typeface="Cambria Math"/>
                              <a:ea typeface="Cambria Math"/>
                            </a:rPr>
                          </m:ctrlPr>
                        </m:sSupPr>
                        <m:e>
                          <m:r>
                            <a:rPr lang="en-US" altLang="zh-CN" i="1">
                              <a:latin typeface="Cambria Math"/>
                              <a:ea typeface="Cambria Math"/>
                            </a:rPr>
                            <m:t>𝑅</m:t>
                          </m:r>
                        </m:e>
                        <m:sup>
                          <m:r>
                            <a:rPr lang="en-US" altLang="zh-CN" i="1">
                              <a:latin typeface="Cambria Math"/>
                              <a:ea typeface="Cambria Math"/>
                            </a:rPr>
                            <m:t>𝑐</m:t>
                          </m:r>
                          <m:r>
                            <a:rPr lang="en-US" altLang="zh-CN" i="1">
                              <a:latin typeface="Cambria Math"/>
                              <a:ea typeface="Cambria Math"/>
                            </a:rPr>
                            <m:t>×</m:t>
                          </m:r>
                          <m:r>
                            <a:rPr lang="en-US" altLang="zh-CN" b="0" i="1" smtClean="0">
                              <a:latin typeface="Cambria Math"/>
                              <a:ea typeface="Cambria Math"/>
                            </a:rPr>
                            <m:t>𝑤</m:t>
                          </m:r>
                          <m:r>
                            <a:rPr lang="en-US" altLang="zh-CN" i="1">
                              <a:latin typeface="Cambria Math"/>
                              <a:ea typeface="Cambria Math"/>
                            </a:rPr>
                            <m:t>×</m:t>
                          </m:r>
                          <m:r>
                            <a:rPr lang="en-US" altLang="zh-CN" b="0" i="1" smtClean="0">
                              <a:latin typeface="Cambria Math"/>
                              <a:ea typeface="Cambria Math"/>
                            </a:rPr>
                            <m:t>h</m:t>
                          </m:r>
                        </m:sup>
                      </m:sSup>
                    </m:oMath>
                  </m:oMathPara>
                </a14:m>
                <a:endParaRPr lang="zh-CN" altLang="en-US" i="1" dirty="0">
                  <a:latin typeface="Cambria Math"/>
                </a:endParaRPr>
              </a:p>
            </p:txBody>
          </p:sp>
        </mc:Choice>
        <mc:Fallback xmlns="">
          <p:sp>
            <p:nvSpPr>
              <p:cNvPr id="17" name="矩形 16"/>
              <p:cNvSpPr>
                <a:spLocks noRot="1" noChangeAspect="1" noMove="1" noResize="1" noEditPoints="1" noAdjustHandles="1" noChangeArrowheads="1" noChangeShapeType="1" noTextEdit="1"/>
              </p:cNvSpPr>
              <p:nvPr/>
            </p:nvSpPr>
            <p:spPr>
              <a:xfrm>
                <a:off x="3624316" y="4536867"/>
                <a:ext cx="1482265" cy="374270"/>
              </a:xfrm>
              <a:prstGeom prst="rect">
                <a:avLst/>
              </a:prstGeom>
              <a:blipFill rotWithShape="1">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6050078" y="4495772"/>
                <a:ext cx="19373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𝑤</m:t>
                      </m:r>
                      <m:r>
                        <a:rPr lang="en-US" altLang="zh-CN" b="0" i="1" smtClean="0">
                          <a:latin typeface="Cambria Math"/>
                          <a:ea typeface="Cambria Math"/>
                        </a:rPr>
                        <m:t>≤</m:t>
                      </m:r>
                      <m:sSub>
                        <m:sSubPr>
                          <m:ctrlPr>
                            <a:rPr lang="en-US" altLang="zh-CN" b="0" i="1" smtClean="0">
                              <a:latin typeface="Cambria Math"/>
                              <a:ea typeface="Cambria Math"/>
                            </a:rPr>
                          </m:ctrlPr>
                        </m:sSubPr>
                        <m:e>
                          <m:r>
                            <a:rPr lang="en-US" altLang="zh-CN" b="0" i="1" smtClean="0">
                              <a:latin typeface="Cambria Math"/>
                              <a:ea typeface="Cambria Math"/>
                            </a:rPr>
                            <m:t>𝑤</m:t>
                          </m:r>
                        </m:e>
                        <m:sub>
                          <m:r>
                            <a:rPr lang="en-US" altLang="zh-CN" b="0" i="1" smtClean="0">
                              <a:latin typeface="Cambria Math"/>
                              <a:ea typeface="Cambria Math"/>
                            </a:rPr>
                            <m:t>𝑖𝑛</m:t>
                          </m:r>
                        </m:sub>
                      </m:sSub>
                      <m:r>
                        <a:rPr lang="en-US" altLang="zh-CN" b="0" i="1" smtClean="0">
                          <a:latin typeface="Cambria Math"/>
                          <a:ea typeface="Cambria Math"/>
                        </a:rPr>
                        <m:t> , </m:t>
                      </m:r>
                      <m:r>
                        <a:rPr lang="en-US" altLang="zh-CN" b="0" i="1" smtClean="0">
                          <a:latin typeface="Cambria Math"/>
                          <a:ea typeface="Cambria Math"/>
                        </a:rPr>
                        <m:t>h</m:t>
                      </m:r>
                      <m:r>
                        <a:rPr lang="en-US" altLang="zh-CN" b="0" i="1" smtClean="0">
                          <a:latin typeface="Cambria Math"/>
                          <a:ea typeface="Cambria Math"/>
                        </a:rPr>
                        <m:t>≤</m:t>
                      </m:r>
                      <m:sSub>
                        <m:sSubPr>
                          <m:ctrlPr>
                            <a:rPr lang="en-US" altLang="zh-CN" b="0" i="1" smtClean="0">
                              <a:latin typeface="Cambria Math"/>
                              <a:ea typeface="Cambria Math"/>
                            </a:rPr>
                          </m:ctrlPr>
                        </m:sSubPr>
                        <m:e>
                          <m:r>
                            <a:rPr lang="en-US" altLang="zh-CN" b="0" i="1" smtClean="0">
                              <a:latin typeface="Cambria Math"/>
                              <a:ea typeface="Cambria Math"/>
                            </a:rPr>
                            <m:t>h</m:t>
                          </m:r>
                        </m:e>
                        <m:sub>
                          <m:r>
                            <a:rPr lang="en-US" altLang="zh-CN" b="0" i="1" smtClean="0">
                              <a:latin typeface="Cambria Math"/>
                              <a:ea typeface="Cambria Math"/>
                            </a:rPr>
                            <m:t>𝑖𝑛</m:t>
                          </m:r>
                        </m:sub>
                      </m:sSub>
                    </m:oMath>
                  </m:oMathPara>
                </a14:m>
                <a:endParaRPr lang="zh-CN" altLang="en-US" i="1" dirty="0" smtClean="0">
                  <a:latin typeface="Cambria Math"/>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6050078" y="4495772"/>
                <a:ext cx="1937390" cy="369332"/>
              </a:xfrm>
              <a:prstGeom prst="rect">
                <a:avLst/>
              </a:prstGeom>
              <a:blipFill rotWithShape="1">
                <a:blip r:embed="rId9"/>
                <a:stretch>
                  <a:fillRect b="-1639"/>
                </a:stretch>
              </a:blipFill>
            </p:spPr>
            <p:txBody>
              <a:bodyPr/>
              <a:lstStyle/>
              <a:p>
                <a:r>
                  <a:rPr lang="zh-CN" altLang="en-US">
                    <a:noFill/>
                  </a:rPr>
                  <a:t> </a:t>
                </a:r>
              </a:p>
            </p:txBody>
          </p:sp>
        </mc:Fallback>
      </mc:AlternateContent>
      <p:sp>
        <p:nvSpPr>
          <p:cNvPr id="25" name="圆角矩形 24"/>
          <p:cNvSpPr/>
          <p:nvPr/>
        </p:nvSpPr>
        <p:spPr bwMode="auto">
          <a:xfrm>
            <a:off x="1371684" y="5535354"/>
            <a:ext cx="3007386" cy="457188"/>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algn="ctr"/>
            <a:r>
              <a:rPr lang="en-US" altLang="zh-CN" dirty="0" smtClean="0">
                <a:effectLst>
                  <a:outerShdw blurRad="38100" dist="38100" dir="2700000" algn="tl">
                    <a:srgbClr val="000000">
                      <a:alpha val="43137"/>
                    </a:srgbClr>
                  </a:outerShdw>
                </a:effectLst>
                <a:latin typeface="Cambria" pitchFamily="18" charset="0"/>
              </a:rPr>
              <a:t>Binary-weights-Networks</a:t>
            </a:r>
            <a:endParaRPr kumimoji="0" lang="zh-CN" altLang="en-US" sz="1800" i="0" u="none" strike="noStrike" cap="none" normalizeH="0" baseline="0" dirty="0" smtClean="0">
              <a:ln>
                <a:noFill/>
              </a:ln>
              <a:solidFill>
                <a:schemeClr val="tx1"/>
              </a:solidFill>
              <a:effectLst>
                <a:outerShdw blurRad="38100" dist="38100" dir="2700000" algn="tl">
                  <a:srgbClr val="000000">
                    <a:alpha val="43137"/>
                  </a:srgbClr>
                </a:outerShdw>
              </a:effectLst>
              <a:latin typeface="Cambria" pitchFamily="18" charset="0"/>
            </a:endParaRPr>
          </a:p>
        </p:txBody>
      </p:sp>
      <p:sp>
        <p:nvSpPr>
          <p:cNvPr id="30" name="圆角矩形 29"/>
          <p:cNvSpPr/>
          <p:nvPr/>
        </p:nvSpPr>
        <p:spPr bwMode="auto">
          <a:xfrm>
            <a:off x="5392504" y="5521678"/>
            <a:ext cx="2070882" cy="457188"/>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algn="ctr"/>
            <a:r>
              <a:rPr lang="en-US" altLang="zh-CN" dirty="0">
                <a:effectLst>
                  <a:outerShdw blurRad="38100" dist="38100" dir="2700000" algn="tl">
                    <a:srgbClr val="000000">
                      <a:alpha val="43137"/>
                    </a:srgbClr>
                  </a:outerShdw>
                </a:effectLst>
                <a:latin typeface="Cambria" pitchFamily="18" charset="0"/>
              </a:rPr>
              <a:t>XNOR-Networks</a:t>
            </a:r>
            <a:endParaRPr lang="zh-CN" altLang="en-US" dirty="0">
              <a:effectLst>
                <a:outerShdw blurRad="38100" dist="38100" dir="2700000" algn="tl">
                  <a:srgbClr val="000000">
                    <a:alpha val="43137"/>
                  </a:srgbClr>
                </a:outerShdw>
              </a:effectLst>
              <a:latin typeface="Cambria" pitchFamily="18" charset="0"/>
            </a:endParaRPr>
          </a:p>
        </p:txBody>
      </p:sp>
    </p:spTree>
    <p:extLst>
      <p:ext uri="{BB962C8B-B14F-4D97-AF65-F5344CB8AC3E}">
        <p14:creationId xmlns:p14="http://schemas.microsoft.com/office/powerpoint/2010/main" val="2236577731"/>
      </p:ext>
    </p:extLst>
  </p:cSld>
  <p:clrMapOvr>
    <a:masterClrMapping/>
  </p:clrMapOvr>
  <p:transition advTm="2307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arn(inVertical)">
                                      <p:cBhvr>
                                        <p:cTn id="16" dur="500"/>
                                        <p:tgtEl>
                                          <p:spTgt spid="18"/>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barn(inVertical)">
                                      <p:cBhvr>
                                        <p:cTn id="19" dur="500"/>
                                        <p:tgtEl>
                                          <p:spTgt spid="15"/>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arn(inVertical)">
                                      <p:cBhvr>
                                        <p:cTn id="22" dur="500"/>
                                        <p:tgtEl>
                                          <p:spTgt spid="17"/>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barn(inVertical)">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barn(inVertical)">
                                      <p:cBhvr>
                                        <p:cTn id="30" dur="5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barn(inVertical)">
                                      <p:cBhvr>
                                        <p:cTn id="3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P spid="18" grpId="0"/>
      <p:bldP spid="15" grpId="0"/>
      <p:bldP spid="17" grpId="0"/>
      <p:bldP spid="20" grpId="0"/>
      <p:bldP spid="25" grpId="0" animBg="1"/>
      <p:bldP spid="3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lgn="r"/>
            <a:fld id="{65564157-7760-4E78-8E86-51D1BCAD19DB}" type="slidenum">
              <a:rPr lang="zh-CN" altLang="en-US"/>
              <a:pPr algn="r"/>
              <a:t>17</a:t>
            </a:fld>
            <a:endParaRPr lang="zh-CN" alt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762000"/>
            <a:ext cx="762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304912" y="1447852"/>
            <a:ext cx="3062057" cy="369332"/>
          </a:xfrm>
          <a:prstGeom prst="rect">
            <a:avLst/>
          </a:prstGeom>
          <a:noFill/>
        </p:spPr>
        <p:txBody>
          <a:bodyPr wrap="none" rtlCol="0">
            <a:spAutoFit/>
          </a:bodyPr>
          <a:lstStyle/>
          <a:p>
            <a:r>
              <a:rPr lang="en-US" altLang="zh-CN" dirty="0" smtClean="0">
                <a:solidFill>
                  <a:srgbClr val="0070C0"/>
                </a:solidFill>
                <a:latin typeface="Britannic Bold" pitchFamily="34" charset="0"/>
              </a:rPr>
              <a:t>2.1 Binary-Weight-Networks</a:t>
            </a:r>
            <a:endParaRPr lang="zh-CN" altLang="en-US" dirty="0">
              <a:solidFill>
                <a:srgbClr val="0070C0"/>
              </a:solidFill>
              <a:latin typeface="Britannic Bold" pitchFamily="34" charset="0"/>
            </a:endParaRPr>
          </a:p>
        </p:txBody>
      </p:sp>
      <p:sp>
        <p:nvSpPr>
          <p:cNvPr id="6" name="矩形 5"/>
          <p:cNvSpPr/>
          <p:nvPr/>
        </p:nvSpPr>
        <p:spPr>
          <a:xfrm>
            <a:off x="1614792" y="2761608"/>
            <a:ext cx="6113597" cy="646331"/>
          </a:xfrm>
          <a:prstGeom prst="rect">
            <a:avLst/>
          </a:prstGeom>
        </p:spPr>
        <p:txBody>
          <a:bodyPr wrap="none">
            <a:spAutoFit/>
          </a:bodyPr>
          <a:lstStyle/>
          <a:p>
            <a:r>
              <a:rPr lang="zh-CN" altLang="en-US" dirty="0" smtClean="0">
                <a:latin typeface="Cambria" pitchFamily="18" charset="0"/>
              </a:rPr>
              <a:t>⊕ </a:t>
            </a:r>
            <a:r>
              <a:rPr lang="en-US" altLang="zh-CN" dirty="0" smtClean="0">
                <a:latin typeface="Cambria" pitchFamily="18" charset="0"/>
              </a:rPr>
              <a:t>indicates the convolution with additions and subtractions</a:t>
            </a:r>
          </a:p>
          <a:p>
            <a:endParaRPr lang="zh-CN" altLang="en-US" dirty="0">
              <a:latin typeface="Cambria" pitchFamily="18" charset="0"/>
            </a:endParaRPr>
          </a:p>
        </p:txBody>
      </p:sp>
      <mc:AlternateContent xmlns:mc="http://schemas.openxmlformats.org/markup-compatibility/2006" xmlns:a14="http://schemas.microsoft.com/office/drawing/2010/main">
        <mc:Choice Requires="a14">
          <p:sp>
            <p:nvSpPr>
              <p:cNvPr id="7" name="TextBox 6"/>
              <p:cNvSpPr txBox="1"/>
              <p:nvPr/>
            </p:nvSpPr>
            <p:spPr>
              <a:xfrm>
                <a:off x="1633521" y="3222824"/>
                <a:ext cx="2171877" cy="3742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𝐵</m:t>
                      </m:r>
                      <m:r>
                        <a:rPr lang="en-US" altLang="zh-CN" b="0" i="1" smtClean="0">
                          <a:latin typeface="Cambria Math"/>
                          <a:ea typeface="Cambria Math"/>
                        </a:rPr>
                        <m:t>∈</m:t>
                      </m:r>
                      <m:sSup>
                        <m:sSupPr>
                          <m:ctrlPr>
                            <a:rPr lang="en-US" altLang="zh-CN" b="0" i="1" smtClean="0">
                              <a:latin typeface="Cambria Math"/>
                              <a:ea typeface="Cambria Math"/>
                            </a:rPr>
                          </m:ctrlPr>
                        </m:sSupPr>
                        <m:e>
                          <m:d>
                            <m:dPr>
                              <m:begChr m:val="{"/>
                              <m:endChr m:val="}"/>
                              <m:ctrlPr>
                                <a:rPr lang="en-US" altLang="zh-CN" b="0" i="1" smtClean="0">
                                  <a:latin typeface="Cambria Math"/>
                                  <a:ea typeface="Cambria Math"/>
                                </a:rPr>
                              </m:ctrlPr>
                            </m:dPr>
                            <m:e>
                              <m:r>
                                <a:rPr lang="en-US" altLang="zh-CN" b="0" i="1" smtClean="0">
                                  <a:latin typeface="Cambria Math"/>
                                  <a:ea typeface="Cambria Math"/>
                                </a:rPr>
                                <m:t>+1,−1</m:t>
                              </m:r>
                            </m:e>
                          </m:d>
                        </m:e>
                        <m:sup>
                          <m:r>
                            <a:rPr lang="en-US" altLang="zh-CN" b="0" i="1" smtClean="0">
                              <a:latin typeface="Cambria Math"/>
                              <a:ea typeface="Cambria Math"/>
                            </a:rPr>
                            <m:t>𝐶</m:t>
                          </m:r>
                          <m:r>
                            <a:rPr lang="en-US" altLang="zh-CN" b="0" i="1" smtClean="0">
                              <a:latin typeface="Cambria Math"/>
                              <a:ea typeface="Cambria Math"/>
                            </a:rPr>
                            <m:t>×</m:t>
                          </m:r>
                          <m:r>
                            <a:rPr lang="en-US" altLang="zh-CN" b="0" i="1" smtClean="0">
                              <a:latin typeface="Cambria Math"/>
                              <a:ea typeface="Cambria Math"/>
                            </a:rPr>
                            <m:t>𝑊</m:t>
                          </m:r>
                          <m:r>
                            <a:rPr lang="en-US" altLang="zh-CN" b="0" i="1" smtClean="0">
                              <a:latin typeface="Cambria Math"/>
                              <a:ea typeface="Cambria Math"/>
                            </a:rPr>
                            <m:t>×</m:t>
                          </m:r>
                          <m:r>
                            <a:rPr lang="en-US" altLang="zh-CN" b="0" i="1" smtClean="0">
                              <a:latin typeface="Cambria Math"/>
                              <a:ea typeface="Cambria Math"/>
                            </a:rPr>
                            <m:t>h</m:t>
                          </m:r>
                        </m:sup>
                      </m:sSup>
                    </m:oMath>
                  </m:oMathPara>
                </a14:m>
                <a:endParaRPr lang="zh-CN" altLang="en-US" i="1" dirty="0" smtClean="0">
                  <a:latin typeface="Cambria Math"/>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633521" y="3222824"/>
                <a:ext cx="2171877" cy="374270"/>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633521" y="3593054"/>
                <a:ext cx="9389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b="0" i="1" smtClean="0">
                          <a:latin typeface="Cambria Math"/>
                          <a:ea typeface="Cambria Math"/>
                        </a:rPr>
                        <m:t>𝛼</m:t>
                      </m:r>
                      <m:r>
                        <a:rPr lang="en-US" altLang="zh-CN" b="0" i="1" smtClean="0">
                          <a:latin typeface="Cambria Math"/>
                          <a:ea typeface="Cambria Math"/>
                        </a:rPr>
                        <m:t>∈</m:t>
                      </m:r>
                      <m:sSup>
                        <m:sSupPr>
                          <m:ctrlPr>
                            <a:rPr lang="en-US" altLang="zh-CN" b="0" i="1" smtClean="0">
                              <a:latin typeface="Cambria Math"/>
                              <a:ea typeface="Cambria Math"/>
                            </a:rPr>
                          </m:ctrlPr>
                        </m:sSupPr>
                        <m:e>
                          <m:r>
                            <a:rPr lang="en-US" altLang="zh-CN" b="0" i="1" smtClean="0">
                              <a:latin typeface="Cambria Math"/>
                              <a:ea typeface="Cambria Math"/>
                            </a:rPr>
                            <m:t>𝑅</m:t>
                          </m:r>
                        </m:e>
                        <m:sup>
                          <m:r>
                            <a:rPr lang="en-US" altLang="zh-CN" b="0" i="1" smtClean="0">
                              <a:latin typeface="Cambria Math"/>
                              <a:ea typeface="Cambria Math"/>
                            </a:rPr>
                            <m:t>+</m:t>
                          </m:r>
                        </m:sup>
                      </m:sSup>
                    </m:oMath>
                  </m:oMathPara>
                </a14:m>
                <a:endParaRPr lang="zh-CN" altLang="en-US" i="1" dirty="0" smtClean="0">
                  <a:latin typeface="Cambria Math"/>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1633521" y="3593054"/>
                <a:ext cx="938910" cy="369332"/>
              </a:xfrm>
              <a:prstGeom prst="rect">
                <a:avLst/>
              </a:prstGeom>
              <a:blipFill rotWithShape="1">
                <a:blip r:embed="rId6"/>
                <a:stretch>
                  <a:fillRect/>
                </a:stretch>
              </a:blipFill>
            </p:spPr>
            <p:txBody>
              <a:bodyPr/>
              <a:lstStyle/>
              <a:p>
                <a:r>
                  <a:rPr lang="zh-CN" altLang="en-US">
                    <a:noFill/>
                  </a:rPr>
                  <a:t> </a:t>
                </a:r>
              </a:p>
            </p:txBody>
          </p:sp>
        </mc:Fallback>
      </mc:AlternateContent>
      <p:sp>
        <p:nvSpPr>
          <p:cNvPr id="14" name="矩形 13"/>
          <p:cNvSpPr/>
          <p:nvPr/>
        </p:nvSpPr>
        <p:spPr>
          <a:xfrm>
            <a:off x="875398" y="1955147"/>
            <a:ext cx="3371692" cy="369332"/>
          </a:xfrm>
          <a:prstGeom prst="rect">
            <a:avLst/>
          </a:prstGeom>
        </p:spPr>
        <p:txBody>
          <a:bodyPr wrap="none">
            <a:spAutoFit/>
          </a:bodyPr>
          <a:lstStyle/>
          <a:p>
            <a:r>
              <a:rPr lang="en-US" altLang="zh-CN" dirty="0">
                <a:latin typeface="Cambria" pitchFamily="18" charset="0"/>
              </a:rPr>
              <a:t>2.1.1</a:t>
            </a:r>
            <a:r>
              <a:rPr lang="en-US" altLang="zh-CN" dirty="0" smtClean="0"/>
              <a:t> </a:t>
            </a:r>
            <a:r>
              <a:rPr lang="en-US" altLang="zh-CN" dirty="0">
                <a:latin typeface="Cambria" pitchFamily="18" charset="0"/>
              </a:rPr>
              <a:t>Estimating binary </a:t>
            </a:r>
            <a:r>
              <a:rPr lang="en-US" altLang="zh-CN" dirty="0" smtClean="0">
                <a:latin typeface="Cambria" pitchFamily="18" charset="0"/>
              </a:rPr>
              <a:t>weights</a:t>
            </a:r>
            <a:endParaRPr lang="zh-CN" altLang="en-US" dirty="0">
              <a:latin typeface="Cambria" pitchFamily="18" charset="0"/>
            </a:endParaRPr>
          </a:p>
        </p:txBody>
      </p:sp>
      <mc:AlternateContent xmlns:mc="http://schemas.openxmlformats.org/markup-compatibility/2006" xmlns:a14="http://schemas.microsoft.com/office/drawing/2010/main">
        <mc:Choice Requires="a14">
          <p:sp>
            <p:nvSpPr>
              <p:cNvPr id="9" name="矩形 8"/>
              <p:cNvSpPr/>
              <p:nvPr/>
            </p:nvSpPr>
            <p:spPr>
              <a:xfrm>
                <a:off x="4000480" y="3962386"/>
                <a:ext cx="4572000" cy="2420278"/>
              </a:xfrm>
              <a:prstGeom prst="rect">
                <a:avLst/>
              </a:prstGeom>
            </p:spPr>
            <p:txBody>
              <a:bodyPr>
                <a:spAutoFit/>
              </a:bodyPr>
              <a:lstStyle/>
              <a:p>
                <a:pPr>
                  <a:lnSpc>
                    <a:spcPct val="150000"/>
                  </a:lnSpc>
                </a:pPr>
                <a:r>
                  <a:rPr lang="en-US" altLang="zh-CN" sz="2000" dirty="0" smtClean="0">
                    <a:latin typeface="Monotype Corsiva" pitchFamily="66" charset="0"/>
                  </a:rPr>
                  <a:t>B </a:t>
                </a:r>
                <a:r>
                  <a:rPr lang="en-US" altLang="zh-CN" sz="2000" dirty="0" smtClean="0">
                    <a:latin typeface="Cambria" pitchFamily="18" charset="0"/>
                  </a:rPr>
                  <a:t>is a </a:t>
                </a:r>
                <a:r>
                  <a:rPr lang="en-US" altLang="zh-CN" sz="2000" dirty="0">
                    <a:latin typeface="Cambria" pitchFamily="18" charset="0"/>
                  </a:rPr>
                  <a:t>set of binary </a:t>
                </a:r>
                <a:r>
                  <a:rPr lang="en-US" altLang="zh-CN" sz="2000" dirty="0" smtClean="0">
                    <a:latin typeface="Cambria" pitchFamily="18" charset="0"/>
                  </a:rPr>
                  <a:t>tensors</a:t>
                </a:r>
              </a:p>
              <a:p>
                <a:pPr>
                  <a:lnSpc>
                    <a:spcPct val="150000"/>
                  </a:lnSpc>
                </a:pPr>
                <a:r>
                  <a:rPr lang="en-US" altLang="zh-CN" sz="2000" dirty="0">
                    <a:latin typeface="Monotype Corsiva" pitchFamily="66" charset="0"/>
                  </a:rPr>
                  <a:t>A </a:t>
                </a:r>
                <a:r>
                  <a:rPr lang="en-US" altLang="zh-CN" sz="2000" dirty="0">
                    <a:latin typeface="Cambria" pitchFamily="18" charset="0"/>
                  </a:rPr>
                  <a:t>is a set of positive real </a:t>
                </a:r>
                <a:r>
                  <a:rPr lang="en-US" altLang="zh-CN" sz="2000" dirty="0" smtClean="0">
                    <a:latin typeface="Cambria" pitchFamily="18" charset="0"/>
                  </a:rPr>
                  <a:t>scalars</a:t>
                </a:r>
              </a:p>
              <a:p>
                <a:pPr>
                  <a:lnSpc>
                    <a:spcPct val="150000"/>
                  </a:lnSpc>
                </a:pPr>
                <a14:m>
                  <m:oMath xmlns:m="http://schemas.openxmlformats.org/officeDocument/2006/math">
                    <m:sSub>
                      <m:sSubPr>
                        <m:ctrlPr>
                          <a:rPr lang="en-US" altLang="zh-CN" sz="2000" i="1">
                            <a:latin typeface="Cambria Math"/>
                          </a:rPr>
                        </m:ctrlPr>
                      </m:sSubPr>
                      <m:e>
                        <m:r>
                          <m:rPr>
                            <m:nor/>
                          </m:rPr>
                          <a:rPr lang="en-US" altLang="zh-CN" sz="2000" b="0" i="0" smtClean="0">
                            <a:latin typeface="Cambria Math"/>
                          </a:rPr>
                          <m:t>B</m:t>
                        </m:r>
                        <m:r>
                          <m:rPr>
                            <m:nor/>
                          </m:rPr>
                          <a:rPr lang="en-US" altLang="zh-CN" sz="2000" b="0" i="0" smtClean="0">
                            <a:latin typeface="Cambria Math"/>
                          </a:rPr>
                          <m:t>=</m:t>
                        </m:r>
                        <m:r>
                          <m:rPr>
                            <m:nor/>
                          </m:rPr>
                          <a:rPr lang="en-US" altLang="zh-CN" sz="2000" dirty="0">
                            <a:latin typeface="Monotype Corsiva" pitchFamily="66" charset="0"/>
                          </a:rPr>
                          <m:t>B</m:t>
                        </m:r>
                      </m:e>
                      <m:sub>
                        <m:r>
                          <a:rPr lang="en-US" altLang="zh-CN" sz="2000" i="1">
                            <a:latin typeface="Cambria Math"/>
                          </a:rPr>
                          <m:t>𝑙𝑘</m:t>
                        </m:r>
                      </m:sub>
                    </m:sSub>
                  </m:oMath>
                </a14:m>
                <a:r>
                  <a:rPr lang="en-US" altLang="zh-CN" sz="2000" dirty="0">
                    <a:latin typeface="Cambria" pitchFamily="18" charset="0"/>
                  </a:rPr>
                  <a:t>is a binary </a:t>
                </a:r>
                <a:r>
                  <a:rPr lang="en-US" altLang="zh-CN" sz="2000" dirty="0" smtClean="0">
                    <a:latin typeface="Cambria" pitchFamily="18" charset="0"/>
                  </a:rPr>
                  <a:t>filter</a:t>
                </a:r>
              </a:p>
              <a:p>
                <a:pPr>
                  <a:lnSpc>
                    <a:spcPct val="150000"/>
                  </a:lnSpc>
                </a:pPr>
                <a14:m>
                  <m:oMath xmlns:m="http://schemas.openxmlformats.org/officeDocument/2006/math">
                    <m:sSub>
                      <m:sSubPr>
                        <m:ctrlPr>
                          <a:rPr lang="en-US" altLang="zh-CN" sz="2000" i="1" smtClean="0">
                            <a:latin typeface="Cambria Math"/>
                          </a:rPr>
                        </m:ctrlPr>
                      </m:sSubPr>
                      <m:e>
                        <m:r>
                          <m:rPr>
                            <m:sty m:val="p"/>
                          </m:rPr>
                          <a:rPr lang="el-GR" altLang="zh-CN" sz="2000" i="1" smtClean="0">
                            <a:latin typeface="Cambria Math"/>
                            <a:ea typeface="Cambria Math"/>
                          </a:rPr>
                          <m:t>α</m:t>
                        </m:r>
                        <m:r>
                          <m:rPr>
                            <m:nor/>
                          </m:rPr>
                          <a:rPr lang="en-US" altLang="zh-CN" sz="2000" b="0" i="0" smtClean="0">
                            <a:latin typeface="Cambria Math"/>
                            <a:ea typeface="Cambria Math"/>
                          </a:rPr>
                          <m:t>=</m:t>
                        </m:r>
                        <m:r>
                          <m:rPr>
                            <m:nor/>
                          </m:rPr>
                          <a:rPr lang="en-US" altLang="zh-CN" sz="2000" dirty="0">
                            <a:latin typeface="Monotype Corsiva" pitchFamily="66" charset="0"/>
                          </a:rPr>
                          <m:t>A</m:t>
                        </m:r>
                      </m:e>
                      <m:sub>
                        <m:r>
                          <a:rPr lang="en-US" altLang="zh-CN" sz="2000" b="0" i="1" smtClean="0">
                            <a:latin typeface="Cambria Math"/>
                          </a:rPr>
                          <m:t>𝑙𝑘</m:t>
                        </m:r>
                      </m:sub>
                    </m:sSub>
                  </m:oMath>
                </a14:m>
                <a:r>
                  <a:rPr lang="en-US" altLang="zh-CN" sz="2000" dirty="0">
                    <a:latin typeface="Cambria" pitchFamily="18" charset="0"/>
                  </a:rPr>
                  <a:t>is an scaling </a:t>
                </a:r>
                <a:r>
                  <a:rPr lang="en-US" altLang="zh-CN" sz="2000" dirty="0" smtClean="0">
                    <a:latin typeface="Cambria" pitchFamily="18" charset="0"/>
                  </a:rPr>
                  <a:t>factor</a:t>
                </a:r>
              </a:p>
              <a:p>
                <a:pPr>
                  <a:lnSpc>
                    <a:spcPct val="150000"/>
                  </a:lnSpc>
                </a:pPr>
                <a14:m>
                  <m:oMathPara xmlns:m="http://schemas.openxmlformats.org/officeDocument/2006/math">
                    <m:oMathParaPr>
                      <m:jc m:val="left"/>
                    </m:oMathParaPr>
                    <m:oMath xmlns:m="http://schemas.openxmlformats.org/officeDocument/2006/math">
                      <m:sSub>
                        <m:sSubPr>
                          <m:ctrlPr>
                            <a:rPr lang="en-US" altLang="zh-CN" sz="2000" b="0" i="1" smtClean="0">
                              <a:latin typeface="Cambria Math"/>
                            </a:rPr>
                          </m:ctrlPr>
                        </m:sSubPr>
                        <m:e>
                          <m:r>
                            <a:rPr lang="en-US" altLang="zh-CN" sz="2000" b="0" i="1" smtClean="0">
                              <a:latin typeface="Cambria Math"/>
                            </a:rPr>
                            <m:t>𝑊</m:t>
                          </m:r>
                        </m:e>
                        <m:sub>
                          <m:r>
                            <a:rPr lang="en-US" altLang="zh-CN" sz="2000" b="0" i="1" smtClean="0">
                              <a:latin typeface="Cambria Math"/>
                            </a:rPr>
                            <m:t>𝑙𝑘</m:t>
                          </m:r>
                        </m:sub>
                      </m:sSub>
                      <m:r>
                        <a:rPr lang="en-US" altLang="zh-CN" sz="2000" b="0" i="1" smtClean="0">
                          <a:latin typeface="Cambria Math"/>
                          <a:ea typeface="Cambria Math"/>
                        </a:rPr>
                        <m:t>≈</m:t>
                      </m:r>
                      <m:sSub>
                        <m:sSubPr>
                          <m:ctrlPr>
                            <a:rPr lang="en-US" altLang="zh-CN" sz="2000" i="1">
                              <a:latin typeface="Cambria Math"/>
                            </a:rPr>
                          </m:ctrlPr>
                        </m:sSubPr>
                        <m:e>
                          <m:r>
                            <m:rPr>
                              <m:nor/>
                            </m:rPr>
                            <a:rPr lang="en-US" altLang="zh-CN" sz="2000" dirty="0">
                              <a:latin typeface="Monotype Corsiva" pitchFamily="66" charset="0"/>
                            </a:rPr>
                            <m:t>A</m:t>
                          </m:r>
                        </m:e>
                        <m:sub>
                          <m:r>
                            <a:rPr lang="en-US" altLang="zh-CN" sz="2000" i="1">
                              <a:latin typeface="Cambria Math"/>
                            </a:rPr>
                            <m:t>𝑙𝑘</m:t>
                          </m:r>
                        </m:sub>
                      </m:sSub>
                      <m:sSub>
                        <m:sSubPr>
                          <m:ctrlPr>
                            <a:rPr lang="en-US" altLang="zh-CN" sz="2000" i="1">
                              <a:latin typeface="Cambria Math"/>
                            </a:rPr>
                          </m:ctrlPr>
                        </m:sSubPr>
                        <m:e>
                          <m:r>
                            <m:rPr>
                              <m:nor/>
                            </m:rPr>
                            <a:rPr lang="en-US" altLang="zh-CN" sz="2000" dirty="0">
                              <a:latin typeface="Monotype Corsiva" pitchFamily="66" charset="0"/>
                            </a:rPr>
                            <m:t>B</m:t>
                          </m:r>
                        </m:e>
                        <m:sub>
                          <m:r>
                            <a:rPr lang="en-US" altLang="zh-CN" sz="2000" i="1">
                              <a:latin typeface="Cambria Math"/>
                            </a:rPr>
                            <m:t>𝑙𝑘</m:t>
                          </m:r>
                        </m:sub>
                      </m:sSub>
                    </m:oMath>
                  </m:oMathPara>
                </a14:m>
                <a:endParaRPr lang="zh-CN" altLang="en-US" sz="2000" dirty="0">
                  <a:latin typeface="Cambria" pitchFamily="18" charset="0"/>
                </a:endParaRPr>
              </a:p>
            </p:txBody>
          </p:sp>
        </mc:Choice>
        <mc:Fallback xmlns="">
          <p:sp>
            <p:nvSpPr>
              <p:cNvPr id="9" name="矩形 8"/>
              <p:cNvSpPr>
                <a:spLocks noRot="1" noChangeAspect="1" noMove="1" noResize="1" noEditPoints="1" noAdjustHandles="1" noChangeArrowheads="1" noChangeShapeType="1" noTextEdit="1"/>
              </p:cNvSpPr>
              <p:nvPr/>
            </p:nvSpPr>
            <p:spPr>
              <a:xfrm>
                <a:off x="4000480" y="3962386"/>
                <a:ext cx="4572000" cy="2420278"/>
              </a:xfrm>
              <a:prstGeom prst="rect">
                <a:avLst/>
              </a:prstGeom>
              <a:blipFill rotWithShape="1">
                <a:blip r:embed="rId7"/>
                <a:stretch>
                  <a:fillRect l="-1333"/>
                </a:stretch>
              </a:blipFill>
            </p:spPr>
            <p:txBody>
              <a:bodyPr/>
              <a:lstStyle/>
              <a:p>
                <a:r>
                  <a:rPr lang="zh-CN" altLang="en-US">
                    <a:noFill/>
                  </a:rPr>
                  <a:t> </a:t>
                </a:r>
              </a:p>
            </p:txBody>
          </p:sp>
        </mc:Fallback>
      </mc:AlternateContent>
      <p:sp>
        <p:nvSpPr>
          <p:cNvPr id="21" name="标题 1"/>
          <p:cNvSpPr txBox="1"/>
          <p:nvPr/>
        </p:nvSpPr>
        <p:spPr>
          <a:xfrm>
            <a:off x="650874" y="533476"/>
            <a:ext cx="7883525" cy="482524"/>
          </a:xfrm>
          <a:prstGeom prst="rect">
            <a:avLst/>
          </a:prstGeom>
        </p:spPr>
        <p:txBody>
          <a:bodyPr/>
          <a:lst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defRPr>
            </a:lvl2pPr>
            <a:lvl3pPr algn="ctr" rtl="0" eaLnBrk="0" fontAlgn="base" hangingPunct="0">
              <a:spcBef>
                <a:spcPct val="0"/>
              </a:spcBef>
              <a:spcAft>
                <a:spcPct val="0"/>
              </a:spcAft>
              <a:defRPr sz="4000" b="1">
                <a:solidFill>
                  <a:schemeClr val="tx2"/>
                </a:solidFill>
                <a:latin typeface="Arial" panose="020B0604020202020204" pitchFamily="34" charset="0"/>
              </a:defRPr>
            </a:lvl3pPr>
            <a:lvl4pPr algn="ctr" rtl="0" eaLnBrk="0" fontAlgn="base" hangingPunct="0">
              <a:spcBef>
                <a:spcPct val="0"/>
              </a:spcBef>
              <a:spcAft>
                <a:spcPct val="0"/>
              </a:spcAft>
              <a:defRPr sz="4000" b="1">
                <a:solidFill>
                  <a:schemeClr val="tx2"/>
                </a:solidFill>
                <a:latin typeface="Arial" panose="020B0604020202020204" pitchFamily="34" charset="0"/>
              </a:defRPr>
            </a:lvl4pPr>
            <a:lvl5pPr algn="ctr" rtl="0" eaLnBrk="0" fontAlgn="base" hangingPunct="0">
              <a:spcBef>
                <a:spcPct val="0"/>
              </a:spcBef>
              <a:spcAft>
                <a:spcPct val="0"/>
              </a:spcAft>
              <a:defRPr sz="4000" b="1">
                <a:solidFill>
                  <a:schemeClr val="tx2"/>
                </a:solidFill>
                <a:latin typeface="Arial" panose="020B0604020202020204" pitchFamily="34" charset="0"/>
              </a:defRPr>
            </a:lvl5pPr>
            <a:lvl6pPr marL="457200" algn="ctr" rtl="0" fontAlgn="base">
              <a:spcBef>
                <a:spcPct val="0"/>
              </a:spcBef>
              <a:spcAft>
                <a:spcPct val="0"/>
              </a:spcAft>
              <a:defRPr sz="4000" b="1">
                <a:solidFill>
                  <a:schemeClr val="tx2"/>
                </a:solidFill>
                <a:latin typeface="Arial" panose="020B0604020202020204" pitchFamily="34" charset="0"/>
              </a:defRPr>
            </a:lvl6pPr>
            <a:lvl7pPr marL="914400" algn="ctr" rtl="0" fontAlgn="base">
              <a:spcBef>
                <a:spcPct val="0"/>
              </a:spcBef>
              <a:spcAft>
                <a:spcPct val="0"/>
              </a:spcAft>
              <a:defRPr sz="4000" b="1">
                <a:solidFill>
                  <a:schemeClr val="tx2"/>
                </a:solidFill>
                <a:latin typeface="Arial" panose="020B0604020202020204" pitchFamily="34" charset="0"/>
              </a:defRPr>
            </a:lvl7pPr>
            <a:lvl8pPr marL="1371600" algn="ctr" rtl="0" fontAlgn="base">
              <a:spcBef>
                <a:spcPct val="0"/>
              </a:spcBef>
              <a:spcAft>
                <a:spcPct val="0"/>
              </a:spcAft>
              <a:defRPr sz="4000" b="1">
                <a:solidFill>
                  <a:schemeClr val="tx2"/>
                </a:solidFill>
                <a:latin typeface="Arial" panose="020B0604020202020204" pitchFamily="34" charset="0"/>
              </a:defRPr>
            </a:lvl8pPr>
            <a:lvl9pPr marL="1828800" algn="ctr" rtl="0" fontAlgn="base">
              <a:spcBef>
                <a:spcPct val="0"/>
              </a:spcBef>
              <a:spcAft>
                <a:spcPct val="0"/>
              </a:spcAft>
              <a:defRPr sz="4000" b="1">
                <a:solidFill>
                  <a:schemeClr val="tx2"/>
                </a:solidFill>
                <a:latin typeface="Arial" panose="020B0604020202020204" pitchFamily="34" charset="0"/>
              </a:defRPr>
            </a:lvl9pPr>
          </a:lstStyle>
          <a:p>
            <a:r>
              <a:rPr lang="en-US" altLang="zh-CN" sz="2400" dirty="0" smtClean="0">
                <a:latin typeface="Times New Roman" pitchFamily="18" charset="0"/>
              </a:rPr>
              <a:t>2 Binary </a:t>
            </a:r>
            <a:r>
              <a:rPr lang="en-US" altLang="zh-CN" sz="2400" dirty="0">
                <a:latin typeface="Times New Roman" pitchFamily="18" charset="0"/>
              </a:rPr>
              <a:t>Convolutional Neural Network</a:t>
            </a:r>
          </a:p>
        </p:txBody>
      </p:sp>
      <p:sp>
        <p:nvSpPr>
          <p:cNvPr id="4" name="TextBox 3"/>
          <p:cNvSpPr txBox="1"/>
          <p:nvPr/>
        </p:nvSpPr>
        <p:spPr>
          <a:xfrm>
            <a:off x="1676476" y="4800564"/>
            <a:ext cx="1981633" cy="523220"/>
          </a:xfrm>
          <a:prstGeom prst="rect">
            <a:avLst/>
          </a:prstGeom>
          <a:noFill/>
        </p:spPr>
        <p:txBody>
          <a:bodyPr wrap="none" rtlCol="0">
            <a:spAutoFit/>
          </a:bodyPr>
          <a:lstStyle/>
          <a:p>
            <a:r>
              <a:rPr lang="en-US" altLang="zh-CN" sz="2800" dirty="0" smtClean="0">
                <a:latin typeface="Cambria Math"/>
              </a:rPr>
              <a:t>&lt;</a:t>
            </a:r>
            <a:r>
              <a:rPr lang="en-US" altLang="zh-CN" sz="2800" dirty="0">
                <a:latin typeface="Monotype Corsiva" pitchFamily="66" charset="0"/>
              </a:rPr>
              <a:t>I,B,A,</a:t>
            </a:r>
            <a:r>
              <a:rPr lang="en-US" altLang="zh-CN" sz="2800" dirty="0">
                <a:latin typeface="Broadway" pitchFamily="82" charset="0"/>
              </a:rPr>
              <a:t> ⊕</a:t>
            </a:r>
            <a:r>
              <a:rPr lang="en-US" altLang="zh-CN" sz="2800" dirty="0" smtClean="0">
                <a:latin typeface="Cambria Math"/>
              </a:rPr>
              <a:t>&gt;</a:t>
            </a:r>
            <a:endParaRPr lang="zh-CN" altLang="en-US" sz="2800" dirty="0" smtClean="0">
              <a:latin typeface="Cambria Math"/>
            </a:endParaRPr>
          </a:p>
        </p:txBody>
      </p:sp>
      <mc:AlternateContent xmlns:mc="http://schemas.openxmlformats.org/markup-compatibility/2006" xmlns:a14="http://schemas.microsoft.com/office/drawing/2010/main">
        <mc:Choice Requires="a14">
          <p:sp>
            <p:nvSpPr>
              <p:cNvPr id="10" name="TextBox 9"/>
              <p:cNvSpPr txBox="1"/>
              <p:nvPr/>
            </p:nvSpPr>
            <p:spPr>
              <a:xfrm>
                <a:off x="3673634" y="2392276"/>
                <a:ext cx="199605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𝐼</m:t>
                      </m:r>
                      <m:r>
                        <a:rPr lang="en-US" altLang="zh-CN" b="0" i="1" smtClean="0">
                          <a:latin typeface="Cambria Math"/>
                        </a:rPr>
                        <m:t>∗</m:t>
                      </m:r>
                      <m:r>
                        <a:rPr lang="en-US" altLang="zh-CN" b="0" i="1" smtClean="0">
                          <a:latin typeface="Cambria Math"/>
                        </a:rPr>
                        <m:t>𝑊</m:t>
                      </m:r>
                      <m:r>
                        <a:rPr lang="en-US" altLang="zh-CN" i="1">
                          <a:latin typeface="Cambria Math"/>
                          <a:ea typeface="Cambria Math"/>
                        </a:rPr>
                        <m:t>≈(</m:t>
                      </m:r>
                      <m:r>
                        <a:rPr lang="en-US" altLang="zh-CN" i="1">
                          <a:latin typeface="Cambria Math"/>
                          <a:ea typeface="Cambria Math"/>
                        </a:rPr>
                        <m:t>𝐼</m:t>
                      </m:r>
                      <m:r>
                        <a:rPr lang="en-US" altLang="zh-CN" i="1">
                          <a:latin typeface="Cambria Math"/>
                          <a:ea typeface="Cambria Math"/>
                        </a:rPr>
                        <m:t>⊕</m:t>
                      </m:r>
                      <m:r>
                        <a:rPr lang="en-US" altLang="zh-CN" b="0" i="1" smtClean="0">
                          <a:latin typeface="Cambria Math"/>
                          <a:ea typeface="Cambria Math"/>
                        </a:rPr>
                        <m:t>𝐵</m:t>
                      </m:r>
                      <m:r>
                        <a:rPr lang="en-US" altLang="zh-CN" b="0" i="1" smtClean="0">
                          <a:latin typeface="Cambria Math"/>
                          <a:ea typeface="Cambria Math"/>
                        </a:rPr>
                        <m:t>)</m:t>
                      </m:r>
                      <m:r>
                        <a:rPr lang="zh-CN" altLang="en-US" b="0" i="1" smtClean="0">
                          <a:latin typeface="Cambria Math"/>
                          <a:ea typeface="Cambria Math"/>
                        </a:rPr>
                        <m:t>𝛼</m:t>
                      </m:r>
                    </m:oMath>
                  </m:oMathPara>
                </a14:m>
                <a:endParaRPr lang="zh-CN" altLang="en-US" i="1" dirty="0" smtClean="0">
                  <a:latin typeface="Cambria Math"/>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3673634" y="2392276"/>
                <a:ext cx="1996059" cy="369332"/>
              </a:xfrm>
              <a:prstGeom prst="rect">
                <a:avLst/>
              </a:prstGeom>
              <a:blipFill rotWithShape="1">
                <a:blip r:embed="rId8"/>
                <a:stretch>
                  <a:fillRect b="-131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5533675"/>
      </p:ext>
    </p:extLst>
  </p:cSld>
  <p:clrMapOvr>
    <a:masterClrMapping/>
  </p:clrMapOvr>
  <p:transition advTm="2307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arn(inVertical)">
                                      <p:cBhvr>
                                        <p:cTn id="19" dur="500"/>
                                        <p:tgtEl>
                                          <p:spTgt spid="13"/>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arn(inVertical)">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3" grpId="0"/>
      <p:bldP spid="14" grpId="0"/>
      <p:bldP spid="9" grpId="0"/>
      <p:bldP spid="4"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lgn="r"/>
            <a:fld id="{65564157-7760-4E78-8E86-51D1BCAD19DB}" type="slidenum">
              <a:rPr lang="zh-CN" altLang="en-US"/>
              <a:pPr algn="r"/>
              <a:t>18</a:t>
            </a:fld>
            <a:endParaRPr lang="zh-CN" alt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762000"/>
            <a:ext cx="762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标题 1"/>
          <p:cNvSpPr txBox="1"/>
          <p:nvPr/>
        </p:nvSpPr>
        <p:spPr>
          <a:xfrm>
            <a:off x="650874" y="533476"/>
            <a:ext cx="7883525" cy="482524"/>
          </a:xfrm>
          <a:prstGeom prst="rect">
            <a:avLst/>
          </a:prstGeom>
        </p:spPr>
        <p:txBody>
          <a:bodyPr/>
          <a:lst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defRPr>
            </a:lvl2pPr>
            <a:lvl3pPr algn="ctr" rtl="0" eaLnBrk="0" fontAlgn="base" hangingPunct="0">
              <a:spcBef>
                <a:spcPct val="0"/>
              </a:spcBef>
              <a:spcAft>
                <a:spcPct val="0"/>
              </a:spcAft>
              <a:defRPr sz="4000" b="1">
                <a:solidFill>
                  <a:schemeClr val="tx2"/>
                </a:solidFill>
                <a:latin typeface="Arial" panose="020B0604020202020204" pitchFamily="34" charset="0"/>
              </a:defRPr>
            </a:lvl3pPr>
            <a:lvl4pPr algn="ctr" rtl="0" eaLnBrk="0" fontAlgn="base" hangingPunct="0">
              <a:spcBef>
                <a:spcPct val="0"/>
              </a:spcBef>
              <a:spcAft>
                <a:spcPct val="0"/>
              </a:spcAft>
              <a:defRPr sz="4000" b="1">
                <a:solidFill>
                  <a:schemeClr val="tx2"/>
                </a:solidFill>
                <a:latin typeface="Arial" panose="020B0604020202020204" pitchFamily="34" charset="0"/>
              </a:defRPr>
            </a:lvl4pPr>
            <a:lvl5pPr algn="ctr" rtl="0" eaLnBrk="0" fontAlgn="base" hangingPunct="0">
              <a:spcBef>
                <a:spcPct val="0"/>
              </a:spcBef>
              <a:spcAft>
                <a:spcPct val="0"/>
              </a:spcAft>
              <a:defRPr sz="4000" b="1">
                <a:solidFill>
                  <a:schemeClr val="tx2"/>
                </a:solidFill>
                <a:latin typeface="Arial" panose="020B0604020202020204" pitchFamily="34" charset="0"/>
              </a:defRPr>
            </a:lvl5pPr>
            <a:lvl6pPr marL="457200" algn="ctr" rtl="0" fontAlgn="base">
              <a:spcBef>
                <a:spcPct val="0"/>
              </a:spcBef>
              <a:spcAft>
                <a:spcPct val="0"/>
              </a:spcAft>
              <a:defRPr sz="4000" b="1">
                <a:solidFill>
                  <a:schemeClr val="tx2"/>
                </a:solidFill>
                <a:latin typeface="Arial" panose="020B0604020202020204" pitchFamily="34" charset="0"/>
              </a:defRPr>
            </a:lvl6pPr>
            <a:lvl7pPr marL="914400" algn="ctr" rtl="0" fontAlgn="base">
              <a:spcBef>
                <a:spcPct val="0"/>
              </a:spcBef>
              <a:spcAft>
                <a:spcPct val="0"/>
              </a:spcAft>
              <a:defRPr sz="4000" b="1">
                <a:solidFill>
                  <a:schemeClr val="tx2"/>
                </a:solidFill>
                <a:latin typeface="Arial" panose="020B0604020202020204" pitchFamily="34" charset="0"/>
              </a:defRPr>
            </a:lvl7pPr>
            <a:lvl8pPr marL="1371600" algn="ctr" rtl="0" fontAlgn="base">
              <a:spcBef>
                <a:spcPct val="0"/>
              </a:spcBef>
              <a:spcAft>
                <a:spcPct val="0"/>
              </a:spcAft>
              <a:defRPr sz="4000" b="1">
                <a:solidFill>
                  <a:schemeClr val="tx2"/>
                </a:solidFill>
                <a:latin typeface="Arial" panose="020B0604020202020204" pitchFamily="34" charset="0"/>
              </a:defRPr>
            </a:lvl8pPr>
            <a:lvl9pPr marL="1828800" algn="ctr" rtl="0" fontAlgn="base">
              <a:spcBef>
                <a:spcPct val="0"/>
              </a:spcBef>
              <a:spcAft>
                <a:spcPct val="0"/>
              </a:spcAft>
              <a:defRPr sz="4000" b="1">
                <a:solidFill>
                  <a:schemeClr val="tx2"/>
                </a:solidFill>
                <a:latin typeface="Arial" panose="020B0604020202020204" pitchFamily="34" charset="0"/>
              </a:defRPr>
            </a:lvl9pPr>
          </a:lstStyle>
          <a:p>
            <a:r>
              <a:rPr lang="en-US" altLang="zh-CN" sz="2400" dirty="0" smtClean="0">
                <a:latin typeface="Times New Roman" pitchFamily="18" charset="0"/>
              </a:rPr>
              <a:t>2 Binary Convolutional Neural Network</a:t>
            </a:r>
            <a:endParaRPr lang="en-US" altLang="zh-CN" sz="2400" dirty="0">
              <a:latin typeface="Times New Roman" pitchFamily="18" charset="0"/>
            </a:endParaRPr>
          </a:p>
        </p:txBody>
      </p:sp>
      <p:sp>
        <p:nvSpPr>
          <p:cNvPr id="6" name="TextBox 5"/>
          <p:cNvSpPr txBox="1"/>
          <p:nvPr/>
        </p:nvSpPr>
        <p:spPr>
          <a:xfrm>
            <a:off x="304912" y="1447852"/>
            <a:ext cx="3062057" cy="369332"/>
          </a:xfrm>
          <a:prstGeom prst="rect">
            <a:avLst/>
          </a:prstGeom>
          <a:noFill/>
        </p:spPr>
        <p:txBody>
          <a:bodyPr wrap="none" rtlCol="0">
            <a:spAutoFit/>
          </a:bodyPr>
          <a:lstStyle/>
          <a:p>
            <a:r>
              <a:rPr lang="en-US" altLang="zh-CN" dirty="0" smtClean="0">
                <a:solidFill>
                  <a:srgbClr val="0070C0"/>
                </a:solidFill>
                <a:latin typeface="Britannic Bold" pitchFamily="34" charset="0"/>
              </a:rPr>
              <a:t>2.1 Binary-Weight-Networks</a:t>
            </a:r>
            <a:endParaRPr lang="zh-CN" altLang="en-US" dirty="0">
              <a:solidFill>
                <a:srgbClr val="0070C0"/>
              </a:solidFill>
              <a:latin typeface="Britannic Bold" pitchFamily="34" charset="0"/>
            </a:endParaRPr>
          </a:p>
        </p:txBody>
      </p:sp>
      <p:sp>
        <p:nvSpPr>
          <p:cNvPr id="22" name="矩形 21"/>
          <p:cNvSpPr/>
          <p:nvPr/>
        </p:nvSpPr>
        <p:spPr>
          <a:xfrm>
            <a:off x="875398" y="1955147"/>
            <a:ext cx="3371692" cy="369332"/>
          </a:xfrm>
          <a:prstGeom prst="rect">
            <a:avLst/>
          </a:prstGeom>
        </p:spPr>
        <p:txBody>
          <a:bodyPr wrap="none">
            <a:spAutoFit/>
          </a:bodyPr>
          <a:lstStyle/>
          <a:p>
            <a:r>
              <a:rPr lang="en-US" altLang="zh-CN" dirty="0">
                <a:latin typeface="Cambria" pitchFamily="18" charset="0"/>
              </a:rPr>
              <a:t>2.1.1</a:t>
            </a:r>
            <a:r>
              <a:rPr lang="en-US" altLang="zh-CN" dirty="0" smtClean="0"/>
              <a:t> </a:t>
            </a:r>
            <a:r>
              <a:rPr lang="en-US" altLang="zh-CN" dirty="0">
                <a:latin typeface="Cambria" pitchFamily="18" charset="0"/>
              </a:rPr>
              <a:t>Estimating binary </a:t>
            </a:r>
            <a:r>
              <a:rPr lang="en-US" altLang="zh-CN" dirty="0" smtClean="0">
                <a:latin typeface="Cambria" pitchFamily="18" charset="0"/>
              </a:rPr>
              <a:t>weights</a:t>
            </a:r>
            <a:endParaRPr lang="zh-CN" altLang="en-US" dirty="0">
              <a:latin typeface="Cambria" pitchFamily="18" charset="0"/>
            </a:endParaRPr>
          </a:p>
        </p:txBody>
      </p:sp>
      <mc:AlternateContent xmlns:mc="http://schemas.openxmlformats.org/markup-compatibility/2006" xmlns:a14="http://schemas.microsoft.com/office/drawing/2010/main">
        <mc:Choice Requires="a14">
          <p:sp>
            <p:nvSpPr>
              <p:cNvPr id="2" name="TextBox 1"/>
              <p:cNvSpPr txBox="1"/>
              <p:nvPr/>
            </p:nvSpPr>
            <p:spPr>
              <a:xfrm>
                <a:off x="4247090" y="2324479"/>
                <a:ext cx="10591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𝑊</m:t>
                      </m:r>
                      <m:r>
                        <a:rPr lang="en-US" altLang="zh-CN" b="0" i="1" smtClean="0">
                          <a:latin typeface="Cambria Math"/>
                          <a:ea typeface="Cambria Math"/>
                        </a:rPr>
                        <m:t>≈</m:t>
                      </m:r>
                      <m:r>
                        <a:rPr lang="zh-CN" altLang="en-US" b="0" i="1" smtClean="0">
                          <a:latin typeface="Cambria Math"/>
                          <a:ea typeface="Cambria Math"/>
                        </a:rPr>
                        <m:t>𝛼</m:t>
                      </m:r>
                      <m:r>
                        <a:rPr lang="en-US" altLang="zh-CN" b="0" i="1" smtClean="0">
                          <a:latin typeface="Cambria Math"/>
                          <a:ea typeface="Cambria Math"/>
                        </a:rPr>
                        <m:t>𝐵</m:t>
                      </m:r>
                    </m:oMath>
                  </m:oMathPara>
                </a14:m>
                <a:endParaRPr lang="zh-CN" altLang="en-US" i="1" dirty="0" smtClean="0">
                  <a:latin typeface="Cambria Math"/>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4247090" y="2324479"/>
                <a:ext cx="1059136" cy="369332"/>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988802" y="2832881"/>
                <a:ext cx="23637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𝐽</m:t>
                      </m:r>
                      <m:d>
                        <m:dPr>
                          <m:ctrlPr>
                            <a:rPr lang="en-US" altLang="zh-CN" b="0" i="1" smtClean="0">
                              <a:latin typeface="Cambria Math"/>
                            </a:rPr>
                          </m:ctrlPr>
                        </m:dPr>
                        <m:e>
                          <m:r>
                            <a:rPr lang="en-US" altLang="zh-CN" b="0" i="1" smtClean="0">
                              <a:latin typeface="Cambria Math"/>
                            </a:rPr>
                            <m:t>𝐵</m:t>
                          </m:r>
                          <m:r>
                            <a:rPr lang="en-US" altLang="zh-CN" b="0" i="1" smtClean="0">
                              <a:latin typeface="Cambria Math"/>
                            </a:rPr>
                            <m:t>,</m:t>
                          </m:r>
                          <m:r>
                            <a:rPr lang="zh-CN" altLang="en-US" b="0" i="1" smtClean="0">
                              <a:latin typeface="Cambria Math"/>
                            </a:rPr>
                            <m:t>𝛼</m:t>
                          </m:r>
                        </m:e>
                      </m:d>
                      <m:r>
                        <a:rPr lang="en-US" altLang="zh-CN" b="0" i="1" smtClean="0">
                          <a:latin typeface="Cambria Math"/>
                        </a:rPr>
                        <m:t>=</m:t>
                      </m:r>
                      <m:sSup>
                        <m:sSupPr>
                          <m:ctrlPr>
                            <a:rPr lang="en-US" altLang="zh-CN" b="0" i="1" smtClean="0">
                              <a:latin typeface="Cambria Math"/>
                            </a:rPr>
                          </m:ctrlPr>
                        </m:sSupPr>
                        <m:e>
                          <m:d>
                            <m:dPr>
                              <m:begChr m:val="‖"/>
                              <m:endChr m:val="‖"/>
                              <m:ctrlPr>
                                <a:rPr lang="en-US" altLang="zh-CN" b="0" i="1" smtClean="0">
                                  <a:latin typeface="Cambria Math"/>
                                </a:rPr>
                              </m:ctrlPr>
                            </m:dPr>
                            <m:e>
                              <m:r>
                                <a:rPr lang="en-US" altLang="zh-CN" i="1">
                                  <a:latin typeface="Cambria Math"/>
                                </a:rPr>
                                <m:t>𝑊</m:t>
                              </m:r>
                              <m:r>
                                <a:rPr lang="en-US" altLang="zh-CN" i="1">
                                  <a:latin typeface="Cambria Math"/>
                                </a:rPr>
                                <m:t>−</m:t>
                              </m:r>
                              <m:r>
                                <a:rPr lang="zh-CN" altLang="en-US" i="1">
                                  <a:latin typeface="Cambria Math"/>
                                  <a:ea typeface="Cambria Math"/>
                                </a:rPr>
                                <m:t>𝛼</m:t>
                              </m:r>
                              <m:r>
                                <a:rPr lang="en-US" altLang="zh-CN" i="1">
                                  <a:latin typeface="Cambria Math"/>
                                  <a:ea typeface="Cambria Math"/>
                                </a:rPr>
                                <m:t>𝐵</m:t>
                              </m:r>
                            </m:e>
                          </m:d>
                        </m:e>
                        <m:sup>
                          <m:r>
                            <a:rPr lang="en-US" altLang="zh-CN" b="0" i="1" smtClean="0">
                              <a:latin typeface="Cambria Math"/>
                            </a:rPr>
                            <m:t>2</m:t>
                          </m:r>
                        </m:sup>
                      </m:sSup>
                    </m:oMath>
                  </m:oMathPara>
                </a14:m>
                <a:endParaRPr lang="zh-CN" altLang="en-US" i="1" dirty="0" smtClean="0">
                  <a:latin typeface="Cambria Math"/>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988802" y="2832881"/>
                <a:ext cx="2363724" cy="369332"/>
              </a:xfrm>
              <a:prstGeom prst="rect">
                <a:avLst/>
              </a:prstGeom>
              <a:blipFill rotWithShape="1">
                <a:blip r:embed="rId5"/>
                <a:stretch>
                  <a:fillRect b="-1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686312" y="2819416"/>
                <a:ext cx="2261695" cy="4008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a:rPr>
                          </m:ctrlPr>
                        </m:sSupPr>
                        <m:e>
                          <m:r>
                            <a:rPr lang="zh-CN" altLang="en-US" i="1" smtClean="0">
                              <a:latin typeface="Cambria Math"/>
                            </a:rPr>
                            <m:t>𝛼</m:t>
                          </m:r>
                        </m:e>
                        <m:sup>
                          <m:r>
                            <a:rPr lang="en-US" altLang="zh-CN" b="0" i="1" smtClean="0">
                              <a:latin typeface="Cambria Math"/>
                            </a:rPr>
                            <m:t>∗</m:t>
                          </m:r>
                        </m:sup>
                      </m:sSup>
                      <m:r>
                        <a:rPr lang="en-US" altLang="zh-CN" b="0" i="1" smtClean="0">
                          <a:latin typeface="Cambria Math"/>
                        </a:rPr>
                        <m:t>,</m:t>
                      </m:r>
                      <m:sSup>
                        <m:sSupPr>
                          <m:ctrlPr>
                            <a:rPr lang="en-US" altLang="zh-CN" b="0" i="1" smtClean="0">
                              <a:latin typeface="Cambria Math"/>
                            </a:rPr>
                          </m:ctrlPr>
                        </m:sSupPr>
                        <m:e>
                          <m:r>
                            <a:rPr lang="en-US" altLang="zh-CN" b="0" i="1" smtClean="0">
                              <a:latin typeface="Cambria Math"/>
                            </a:rPr>
                            <m:t>𝐵</m:t>
                          </m:r>
                        </m:e>
                        <m:sup>
                          <m:r>
                            <a:rPr lang="en-US" altLang="zh-CN" b="0" i="1" smtClean="0">
                              <a:latin typeface="Cambria Math"/>
                            </a:rPr>
                            <m:t>∗</m:t>
                          </m:r>
                        </m:sup>
                      </m:sSup>
                      <m:r>
                        <a:rPr lang="en-US" altLang="zh-CN" b="0" i="1" smtClean="0">
                          <a:latin typeface="Cambria Math"/>
                        </a:rPr>
                        <m:t>=</m:t>
                      </m:r>
                      <m:box>
                        <m:boxPr>
                          <m:ctrlPr>
                            <a:rPr lang="en-US" altLang="zh-CN" b="0" i="1" smtClean="0">
                              <a:latin typeface="Cambria Math"/>
                            </a:rPr>
                          </m:ctrlPr>
                        </m:boxPr>
                        <m:e>
                          <m:argPr>
                            <m:argSz m:val="-1"/>
                          </m:argPr>
                          <m:f>
                            <m:fPr>
                              <m:type m:val="noBar"/>
                              <m:ctrlPr>
                                <a:rPr lang="en-US" altLang="zh-CN" b="0" i="1" smtClean="0">
                                  <a:latin typeface="Cambria Math"/>
                                </a:rPr>
                              </m:ctrlPr>
                            </m:fPr>
                            <m:num>
                              <m:r>
                                <a:rPr lang="en-US" altLang="zh-CN" b="0" i="1" smtClean="0">
                                  <a:latin typeface="Cambria Math"/>
                                </a:rPr>
                                <m:t>𝑎𝑟𝑔𝑚𝑖𝑛</m:t>
                              </m:r>
                            </m:num>
                            <m:den>
                              <m:r>
                                <a:rPr lang="zh-CN" altLang="en-US" b="0" i="1" smtClean="0">
                                  <a:latin typeface="Cambria Math"/>
                                </a:rPr>
                                <m:t>𝛼</m:t>
                              </m:r>
                              <m:r>
                                <a:rPr lang="en-US" altLang="zh-CN" b="0" i="1" smtClean="0">
                                  <a:latin typeface="Cambria Math"/>
                                </a:rPr>
                                <m:t>,</m:t>
                              </m:r>
                              <m:r>
                                <a:rPr lang="en-US" altLang="zh-CN" b="0" i="1" smtClean="0">
                                  <a:latin typeface="Cambria Math"/>
                                </a:rPr>
                                <m:t>𝐵</m:t>
                              </m:r>
                            </m:den>
                          </m:f>
                          <m:r>
                            <m:rPr>
                              <m:brk m:alnAt="63"/>
                            </m:rPr>
                            <a:rPr lang="en-US" altLang="zh-CN" b="0" i="1" smtClean="0">
                              <a:latin typeface="Cambria Math"/>
                            </a:rPr>
                            <m:t>𝐽</m:t>
                          </m:r>
                          <m:r>
                            <a:rPr lang="en-US" altLang="zh-CN" b="0" i="1" smtClean="0">
                              <a:latin typeface="Cambria Math"/>
                            </a:rPr>
                            <m:t>(</m:t>
                          </m:r>
                          <m:r>
                            <a:rPr lang="en-US" altLang="zh-CN" b="0" i="1" smtClean="0">
                              <a:latin typeface="Cambria Math"/>
                            </a:rPr>
                            <m:t>𝐵</m:t>
                          </m:r>
                          <m:r>
                            <a:rPr lang="en-US" altLang="zh-CN" b="0" i="1" smtClean="0">
                              <a:latin typeface="Cambria Math"/>
                            </a:rPr>
                            <m:t>,</m:t>
                          </m:r>
                          <m:r>
                            <a:rPr lang="zh-CN" altLang="en-US" b="0" i="1" smtClean="0">
                              <a:latin typeface="Cambria Math"/>
                            </a:rPr>
                            <m:t>𝛼</m:t>
                          </m:r>
                          <m:r>
                            <a:rPr lang="en-US" altLang="zh-CN" b="0" i="1" smtClean="0">
                              <a:latin typeface="Cambria Math"/>
                            </a:rPr>
                            <m:t>)</m:t>
                          </m:r>
                        </m:e>
                      </m:box>
                    </m:oMath>
                  </m:oMathPara>
                </a14:m>
                <a:endParaRPr lang="zh-CN" altLang="en-US" i="1" dirty="0" smtClean="0">
                  <a:latin typeface="Cambria Math"/>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3686312" y="2819416"/>
                <a:ext cx="2261695" cy="400879"/>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495802" y="3704778"/>
                <a:ext cx="3782895" cy="369332"/>
              </a:xfrm>
              <a:prstGeom prst="rect">
                <a:avLst/>
              </a:prstGeom>
              <a:noFill/>
            </p:spPr>
            <p:txBody>
              <a:bodyPr wrap="none" rtlCol="0">
                <a:spAutoFit/>
              </a:bodyPr>
              <a:lstStyle/>
              <a:p>
                <a14:m>
                  <m:oMath xmlns:m="http://schemas.openxmlformats.org/officeDocument/2006/math">
                    <m:r>
                      <a:rPr lang="en-US" altLang="zh-CN" b="0" i="1" smtClean="0">
                        <a:latin typeface="Cambria Math"/>
                      </a:rPr>
                      <m:t>𝐽</m:t>
                    </m:r>
                    <m:d>
                      <m:dPr>
                        <m:ctrlPr>
                          <a:rPr lang="en-US" altLang="zh-CN" b="0" i="1" smtClean="0">
                            <a:latin typeface="Cambria Math"/>
                          </a:rPr>
                        </m:ctrlPr>
                      </m:dPr>
                      <m:e>
                        <m:r>
                          <a:rPr lang="en-US" altLang="zh-CN" b="0" i="1" smtClean="0">
                            <a:latin typeface="Cambria Math"/>
                          </a:rPr>
                          <m:t>𝐵</m:t>
                        </m:r>
                        <m:r>
                          <a:rPr lang="en-US" altLang="zh-CN" b="0" i="1" smtClean="0">
                            <a:latin typeface="Cambria Math"/>
                          </a:rPr>
                          <m:t>,</m:t>
                        </m:r>
                        <m:r>
                          <a:rPr lang="zh-CN" altLang="en-US" b="0" i="1" smtClean="0">
                            <a:latin typeface="Cambria Math"/>
                          </a:rPr>
                          <m:t>𝛼</m:t>
                        </m:r>
                      </m:e>
                    </m:d>
                    <m:r>
                      <a:rPr lang="en-US" altLang="zh-CN" b="0" i="1" smtClean="0">
                        <a:latin typeface="Cambria Math"/>
                      </a:rPr>
                      <m:t>=</m:t>
                    </m:r>
                    <m:sSup>
                      <m:sSupPr>
                        <m:ctrlPr>
                          <a:rPr lang="en-US" altLang="zh-CN" b="0" i="1" smtClean="0">
                            <a:latin typeface="Cambria Math"/>
                          </a:rPr>
                        </m:ctrlPr>
                      </m:sSupPr>
                      <m:e>
                        <m:r>
                          <a:rPr lang="zh-CN" altLang="en-US" b="0" i="1" smtClean="0">
                            <a:latin typeface="Cambria Math"/>
                          </a:rPr>
                          <m:t>𝛼</m:t>
                        </m:r>
                      </m:e>
                      <m:sup>
                        <m:r>
                          <a:rPr lang="en-US" altLang="zh-CN" b="0" i="1" smtClean="0">
                            <a:latin typeface="Cambria Math"/>
                          </a:rPr>
                          <m:t>2</m:t>
                        </m:r>
                      </m:sup>
                    </m:sSup>
                    <m:sSup>
                      <m:sSupPr>
                        <m:ctrlPr>
                          <a:rPr lang="en-US" altLang="zh-CN" b="0" i="1" smtClean="0">
                            <a:latin typeface="Cambria Math"/>
                          </a:rPr>
                        </m:ctrlPr>
                      </m:sSupPr>
                      <m:e>
                        <m:r>
                          <a:rPr lang="en-US" altLang="zh-CN" b="0" i="1" smtClean="0">
                            <a:latin typeface="Cambria Math"/>
                          </a:rPr>
                          <m:t>𝐵</m:t>
                        </m:r>
                      </m:e>
                      <m:sup>
                        <m:r>
                          <a:rPr lang="en-US" altLang="zh-CN" b="0" i="1" smtClean="0">
                            <a:latin typeface="Cambria Math"/>
                          </a:rPr>
                          <m:t>𝑇</m:t>
                        </m:r>
                      </m:sup>
                    </m:sSup>
                    <m:r>
                      <a:rPr lang="en-US" altLang="zh-CN" b="0" i="1" smtClean="0">
                        <a:latin typeface="Cambria Math"/>
                      </a:rPr>
                      <m:t>𝐵</m:t>
                    </m:r>
                    <m:r>
                      <a:rPr lang="en-US" altLang="zh-CN" b="0" i="1" smtClean="0">
                        <a:latin typeface="Cambria Math"/>
                      </a:rPr>
                      <m:t>−2</m:t>
                    </m:r>
                    <m:r>
                      <a:rPr lang="zh-CN" altLang="en-US" b="0" i="1" smtClean="0">
                        <a:latin typeface="Cambria Math"/>
                      </a:rPr>
                      <m:t>𝛼</m:t>
                    </m:r>
                    <m:sSup>
                      <m:sSupPr>
                        <m:ctrlPr>
                          <a:rPr lang="en-US" altLang="zh-CN" b="0" i="1" smtClean="0">
                            <a:latin typeface="Cambria Math"/>
                          </a:rPr>
                        </m:ctrlPr>
                      </m:sSupPr>
                      <m:e>
                        <m:r>
                          <a:rPr lang="en-US" altLang="zh-CN" b="0" i="1" smtClean="0">
                            <a:latin typeface="Cambria Math"/>
                          </a:rPr>
                          <m:t>𝑊</m:t>
                        </m:r>
                      </m:e>
                      <m:sup>
                        <m:r>
                          <a:rPr lang="en-US" altLang="zh-CN" b="0" i="1" smtClean="0">
                            <a:latin typeface="Cambria Math"/>
                          </a:rPr>
                          <m:t>𝑇</m:t>
                        </m:r>
                      </m:sup>
                    </m:sSup>
                    <m:r>
                      <a:rPr lang="en-US" altLang="zh-CN" b="0" i="1" smtClean="0">
                        <a:latin typeface="Cambria Math"/>
                      </a:rPr>
                      <m:t>𝐵</m:t>
                    </m:r>
                    <m:r>
                      <a:rPr lang="en-US" altLang="zh-CN" b="0" i="1" smtClean="0">
                        <a:latin typeface="Cambria Math"/>
                      </a:rPr>
                      <m:t>+</m:t>
                    </m:r>
                  </m:oMath>
                </a14:m>
                <a:r>
                  <a:rPr lang="en-US" altLang="zh-CN" dirty="0"/>
                  <a:t> </a:t>
                </a:r>
                <a14:m>
                  <m:oMath xmlns:m="http://schemas.openxmlformats.org/officeDocument/2006/math">
                    <m:sSup>
                      <m:sSupPr>
                        <m:ctrlPr>
                          <a:rPr lang="en-US" altLang="zh-CN" i="1">
                            <a:latin typeface="Cambria Math"/>
                          </a:rPr>
                        </m:ctrlPr>
                      </m:sSupPr>
                      <m:e>
                        <m:r>
                          <a:rPr lang="en-US" altLang="zh-CN" i="1">
                            <a:latin typeface="Cambria Math"/>
                          </a:rPr>
                          <m:t>𝑊</m:t>
                        </m:r>
                      </m:e>
                      <m:sup>
                        <m:r>
                          <a:rPr lang="en-US" altLang="zh-CN" i="1">
                            <a:latin typeface="Cambria Math"/>
                          </a:rPr>
                          <m:t>𝑇</m:t>
                        </m:r>
                      </m:sup>
                    </m:sSup>
                    <m:r>
                      <a:rPr lang="en-US" altLang="zh-CN" b="0" i="1" smtClean="0">
                        <a:latin typeface="Cambria Math"/>
                      </a:rPr>
                      <m:t>𝑊</m:t>
                    </m:r>
                  </m:oMath>
                </a14:m>
                <a:endParaRPr lang="zh-CN" altLang="en-US" i="1" dirty="0" smtClean="0">
                  <a:latin typeface="Cambria Math"/>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4495802" y="3704778"/>
                <a:ext cx="3782895" cy="369332"/>
              </a:xfrm>
              <a:prstGeom prst="rect">
                <a:avLst/>
              </a:prstGeom>
              <a:blipFill rotWithShape="1">
                <a:blip r:embed="rId7"/>
                <a:stretch>
                  <a:fillRect l="-323" b="-1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010228" y="3704615"/>
                <a:ext cx="30541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𝐽</m:t>
                      </m:r>
                      <m:d>
                        <m:dPr>
                          <m:ctrlPr>
                            <a:rPr lang="en-US" altLang="zh-CN" b="0" i="1" smtClean="0">
                              <a:latin typeface="Cambria Math"/>
                            </a:rPr>
                          </m:ctrlPr>
                        </m:dPr>
                        <m:e>
                          <m:r>
                            <a:rPr lang="en-US" altLang="zh-CN" b="0" i="1" smtClean="0">
                              <a:latin typeface="Cambria Math"/>
                            </a:rPr>
                            <m:t>𝐵</m:t>
                          </m:r>
                          <m:r>
                            <a:rPr lang="en-US" altLang="zh-CN" b="0" i="1" smtClean="0">
                              <a:latin typeface="Cambria Math"/>
                            </a:rPr>
                            <m:t>,</m:t>
                          </m:r>
                          <m:r>
                            <a:rPr lang="zh-CN" altLang="en-US" b="0" i="1" smtClean="0">
                              <a:latin typeface="Cambria Math"/>
                            </a:rPr>
                            <m:t>𝛼</m:t>
                          </m:r>
                        </m:e>
                      </m:d>
                      <m:r>
                        <a:rPr lang="en-US" altLang="zh-CN" b="0" i="1" smtClean="0">
                          <a:latin typeface="Cambria Math"/>
                        </a:rPr>
                        <m:t>=</m:t>
                      </m:r>
                      <m:sSup>
                        <m:sSupPr>
                          <m:ctrlPr>
                            <a:rPr lang="en-US" altLang="zh-CN" b="0" i="1" smtClean="0">
                              <a:latin typeface="Cambria Math"/>
                            </a:rPr>
                          </m:ctrlPr>
                        </m:sSupPr>
                        <m:e>
                          <m:r>
                            <a:rPr lang="zh-CN" altLang="en-US" b="0" i="1" smtClean="0">
                              <a:latin typeface="Cambria Math"/>
                            </a:rPr>
                            <m:t>𝛼</m:t>
                          </m:r>
                        </m:e>
                        <m:sup>
                          <m:r>
                            <a:rPr lang="en-US" altLang="zh-CN" b="0" i="1" smtClean="0">
                              <a:latin typeface="Cambria Math"/>
                            </a:rPr>
                            <m:t>2</m:t>
                          </m:r>
                        </m:sup>
                      </m:sSup>
                      <m:r>
                        <a:rPr lang="en-US" altLang="zh-CN" b="0" i="1" smtClean="0">
                          <a:latin typeface="Cambria Math"/>
                        </a:rPr>
                        <m:t>𝑛</m:t>
                      </m:r>
                      <m:r>
                        <a:rPr lang="en-US" altLang="zh-CN" b="0" i="1" smtClean="0">
                          <a:latin typeface="Cambria Math"/>
                        </a:rPr>
                        <m:t>−2</m:t>
                      </m:r>
                      <m:r>
                        <a:rPr lang="zh-CN" altLang="en-US" b="0" i="1" smtClean="0">
                          <a:latin typeface="Cambria Math"/>
                        </a:rPr>
                        <m:t>𝛼</m:t>
                      </m:r>
                      <m:sSup>
                        <m:sSupPr>
                          <m:ctrlPr>
                            <a:rPr lang="en-US" altLang="zh-CN" i="1">
                              <a:latin typeface="Cambria Math"/>
                            </a:rPr>
                          </m:ctrlPr>
                        </m:sSupPr>
                        <m:e>
                          <m:r>
                            <a:rPr lang="en-US" altLang="zh-CN" i="1">
                              <a:latin typeface="Cambria Math"/>
                            </a:rPr>
                            <m:t>𝑊</m:t>
                          </m:r>
                        </m:e>
                        <m:sup>
                          <m:r>
                            <a:rPr lang="en-US" altLang="zh-CN" i="1">
                              <a:latin typeface="Cambria Math"/>
                            </a:rPr>
                            <m:t>𝑇</m:t>
                          </m:r>
                        </m:sup>
                      </m:sSup>
                      <m:r>
                        <a:rPr lang="en-US" altLang="zh-CN" i="1">
                          <a:latin typeface="Cambria Math"/>
                        </a:rPr>
                        <m:t>𝐵</m:t>
                      </m:r>
                      <m:r>
                        <a:rPr lang="en-US" altLang="zh-CN" b="0" i="1" smtClean="0">
                          <a:latin typeface="Cambria Math"/>
                        </a:rPr>
                        <m:t>+</m:t>
                      </m:r>
                      <m:r>
                        <a:rPr lang="en-US" altLang="zh-CN" b="0" i="1" smtClean="0">
                          <a:latin typeface="Cambria Math"/>
                        </a:rPr>
                        <m:t>𝑐</m:t>
                      </m:r>
                    </m:oMath>
                  </m:oMathPara>
                </a14:m>
                <a:endParaRPr lang="zh-CN" altLang="en-US" i="1" dirty="0" smtClean="0">
                  <a:latin typeface="Cambria Math"/>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1010228" y="3704615"/>
                <a:ext cx="3054169" cy="369332"/>
              </a:xfrm>
              <a:prstGeom prst="rect">
                <a:avLst/>
              </a:prstGeom>
              <a:blipFill rotWithShape="1">
                <a:blip r:embed="rId8"/>
                <a:stretch>
                  <a:fillRect b="-11667"/>
                </a:stretch>
              </a:blipFill>
            </p:spPr>
            <p:txBody>
              <a:bodyPr/>
              <a:lstStyle/>
              <a:p>
                <a:r>
                  <a:rPr lang="zh-CN" altLang="en-US">
                    <a:noFill/>
                  </a:rPr>
                  <a:t> </a:t>
                </a:r>
              </a:p>
            </p:txBody>
          </p:sp>
        </mc:Fallback>
      </mc:AlternateContent>
      <p:grpSp>
        <p:nvGrpSpPr>
          <p:cNvPr id="16" name="组合 15"/>
          <p:cNvGrpSpPr/>
          <p:nvPr/>
        </p:nvGrpSpPr>
        <p:grpSpPr>
          <a:xfrm>
            <a:off x="792455" y="4707122"/>
            <a:ext cx="3629336" cy="411474"/>
            <a:chOff x="4763922" y="4800564"/>
            <a:chExt cx="3813358" cy="411474"/>
          </a:xfrm>
        </p:grpSpPr>
        <mc:AlternateContent xmlns:mc="http://schemas.openxmlformats.org/markup-compatibility/2006" xmlns:a14="http://schemas.microsoft.com/office/drawing/2010/main">
          <mc:Choice Requires="a14">
            <p:sp>
              <p:nvSpPr>
                <p:cNvPr id="30" name="TextBox 29"/>
                <p:cNvSpPr txBox="1"/>
                <p:nvPr/>
              </p:nvSpPr>
              <p:spPr>
                <a:xfrm>
                  <a:off x="4763922" y="4829817"/>
                  <a:ext cx="2368170" cy="382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a:rPr>
                            </m:ctrlPr>
                          </m:sSupPr>
                          <m:e>
                            <m:r>
                              <a:rPr lang="en-US" altLang="zh-CN" b="0" i="1" smtClean="0">
                                <a:latin typeface="Cambria Math"/>
                              </a:rPr>
                              <m:t>𝐵</m:t>
                            </m:r>
                          </m:e>
                          <m:sup>
                            <m:r>
                              <a:rPr lang="en-US" altLang="zh-CN" b="0" i="1" smtClean="0">
                                <a:latin typeface="Cambria Math"/>
                              </a:rPr>
                              <m:t>∗</m:t>
                            </m:r>
                          </m:sup>
                        </m:sSup>
                        <m:r>
                          <a:rPr lang="en-US" altLang="zh-CN" b="0" i="1" smtClean="0">
                            <a:latin typeface="Cambria Math"/>
                          </a:rPr>
                          <m:t>=</m:t>
                        </m:r>
                        <m:box>
                          <m:boxPr>
                            <m:ctrlPr>
                              <a:rPr lang="en-US" altLang="zh-CN" b="0" i="1" smtClean="0">
                                <a:latin typeface="Cambria Math"/>
                              </a:rPr>
                            </m:ctrlPr>
                          </m:boxPr>
                          <m:e>
                            <m:argPr>
                              <m:argSz m:val="-1"/>
                            </m:argPr>
                            <m:f>
                              <m:fPr>
                                <m:type m:val="noBar"/>
                                <m:ctrlPr>
                                  <a:rPr lang="en-US" altLang="zh-CN" b="0" i="1" smtClean="0">
                                    <a:latin typeface="Cambria Math"/>
                                  </a:rPr>
                                </m:ctrlPr>
                              </m:fPr>
                              <m:num>
                                <m:r>
                                  <a:rPr lang="en-US" altLang="zh-CN" b="0" i="1" smtClean="0">
                                    <a:latin typeface="Cambria Math"/>
                                  </a:rPr>
                                  <m:t>𝑎𝑟𝑔𝑚𝑖𝑛</m:t>
                                </m:r>
                              </m:num>
                              <m:den>
                                <m:r>
                                  <a:rPr lang="en-US" altLang="zh-CN" b="0" i="1" smtClean="0">
                                    <a:latin typeface="Cambria Math"/>
                                  </a:rPr>
                                  <m:t>𝐵</m:t>
                                </m:r>
                              </m:den>
                            </m:f>
                            <m:d>
                              <m:dPr>
                                <m:begChr m:val="{"/>
                                <m:endChr m:val="}"/>
                                <m:ctrlPr>
                                  <a:rPr lang="en-US" altLang="zh-CN" b="0" i="1" smtClean="0">
                                    <a:latin typeface="Cambria Math"/>
                                  </a:rPr>
                                </m:ctrlPr>
                              </m:dPr>
                              <m:e>
                                <m:sSup>
                                  <m:sSupPr>
                                    <m:ctrlPr>
                                      <a:rPr lang="en-US" altLang="zh-CN" i="1">
                                        <a:latin typeface="Cambria Math"/>
                                      </a:rPr>
                                    </m:ctrlPr>
                                  </m:sSupPr>
                                  <m:e>
                                    <m:r>
                                      <a:rPr lang="en-US" altLang="zh-CN" i="1">
                                        <a:latin typeface="Cambria Math"/>
                                      </a:rPr>
                                      <m:t>𝑊</m:t>
                                    </m:r>
                                  </m:e>
                                  <m:sup>
                                    <m:r>
                                      <a:rPr lang="en-US" altLang="zh-CN" i="1">
                                        <a:latin typeface="Cambria Math"/>
                                      </a:rPr>
                                      <m:t>𝑇</m:t>
                                    </m:r>
                                  </m:sup>
                                </m:sSup>
                                <m:r>
                                  <a:rPr lang="en-US" altLang="zh-CN" i="1">
                                    <a:latin typeface="Cambria Math"/>
                                  </a:rPr>
                                  <m:t>𝐵</m:t>
                                </m:r>
                              </m:e>
                            </m:d>
                            <m:r>
                              <m:rPr>
                                <m:brk m:alnAt="63"/>
                              </m:rPr>
                              <a:rPr lang="en-US" altLang="zh-CN" b="0" i="1" smtClean="0">
                                <a:latin typeface="Cambria Math"/>
                              </a:rPr>
                              <m:t> </m:t>
                            </m:r>
                            <m:r>
                              <a:rPr lang="en-US" altLang="zh-CN" b="0" i="1" smtClean="0">
                                <a:latin typeface="Cambria Math"/>
                              </a:rPr>
                              <m:t> </m:t>
                            </m:r>
                            <m:r>
                              <a:rPr lang="en-US" altLang="zh-CN" b="0" i="1" smtClean="0">
                                <a:latin typeface="Cambria Math"/>
                              </a:rPr>
                              <m:t>𝑠</m:t>
                            </m:r>
                            <m:r>
                              <a:rPr lang="en-US" altLang="zh-CN" b="0" i="1" smtClean="0">
                                <a:latin typeface="Cambria Math"/>
                              </a:rPr>
                              <m:t>.</m:t>
                            </m:r>
                            <m:r>
                              <a:rPr lang="en-US" altLang="zh-CN" b="0" i="1" smtClean="0">
                                <a:latin typeface="Cambria Math"/>
                              </a:rPr>
                              <m:t>𝑡</m:t>
                            </m:r>
                            <m:r>
                              <a:rPr lang="en-US" altLang="zh-CN" b="0" i="1" smtClean="0">
                                <a:latin typeface="Cambria Math"/>
                              </a:rPr>
                              <m:t>. </m:t>
                            </m:r>
                          </m:e>
                        </m:box>
                      </m:oMath>
                    </m:oMathPara>
                  </a14:m>
                  <a:endParaRPr lang="zh-CN" altLang="en-US" i="1" dirty="0" smtClean="0">
                    <a:latin typeface="Cambria Math"/>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4763922" y="4829817"/>
                  <a:ext cx="2368170" cy="382221"/>
                </a:xfrm>
                <a:prstGeom prst="rect">
                  <a:avLst/>
                </a:prstGeom>
                <a:blipFill rotWithShape="1">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934138" y="4800564"/>
                  <a:ext cx="16431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𝐵</m:t>
                        </m:r>
                        <m:r>
                          <a:rPr lang="en-US" altLang="zh-CN" b="0" i="1" smtClean="0">
                            <a:latin typeface="Cambria Math"/>
                            <a:ea typeface="Cambria Math"/>
                          </a:rPr>
                          <m:t>∈</m:t>
                        </m:r>
                        <m:sSup>
                          <m:sSupPr>
                            <m:ctrlPr>
                              <a:rPr lang="en-US" altLang="zh-CN" b="0" i="1" smtClean="0">
                                <a:latin typeface="Cambria Math"/>
                                <a:ea typeface="Cambria Math"/>
                              </a:rPr>
                            </m:ctrlPr>
                          </m:sSupPr>
                          <m:e>
                            <m:r>
                              <a:rPr lang="en-US" altLang="zh-CN" i="1">
                                <a:latin typeface="Cambria Math"/>
                                <a:ea typeface="Cambria Math"/>
                              </a:rPr>
                              <m:t>{+1,−1}</m:t>
                            </m:r>
                          </m:e>
                          <m:sup>
                            <m:r>
                              <a:rPr lang="en-US" altLang="zh-CN" b="0" i="1" smtClean="0">
                                <a:latin typeface="Cambria Math"/>
                                <a:ea typeface="Cambria Math"/>
                              </a:rPr>
                              <m:t>2</m:t>
                            </m:r>
                          </m:sup>
                        </m:sSup>
                      </m:oMath>
                    </m:oMathPara>
                  </a14:m>
                  <a:endParaRPr lang="zh-CN" altLang="en-US" i="1" dirty="0" smtClean="0">
                    <a:latin typeface="Cambria Math"/>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6934138" y="4800564"/>
                  <a:ext cx="1643142" cy="369332"/>
                </a:xfrm>
                <a:prstGeom prst="rect">
                  <a:avLst/>
                </a:prstGeom>
                <a:blipFill rotWithShape="1">
                  <a:blip r:embed="rId10"/>
                  <a:stretch>
                    <a:fillRect b="-16393"/>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8" name="TextBox 17"/>
              <p:cNvSpPr txBox="1"/>
              <p:nvPr/>
            </p:nvSpPr>
            <p:spPr>
              <a:xfrm>
                <a:off x="4707657" y="4740215"/>
                <a:ext cx="44363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𝐵</m:t>
                          </m:r>
                        </m:e>
                        <m:sub>
                          <m:r>
                            <a:rPr lang="en-US" altLang="zh-CN" b="0" i="1" smtClean="0">
                              <a:latin typeface="Cambria Math"/>
                            </a:rPr>
                            <m:t>𝑖</m:t>
                          </m:r>
                        </m:sub>
                      </m:sSub>
                      <m:r>
                        <a:rPr lang="en-US" altLang="zh-CN" b="0" i="1" smtClean="0">
                          <a:latin typeface="Cambria Math"/>
                        </a:rPr>
                        <m:t>=+1 </m:t>
                      </m:r>
                      <m:r>
                        <a:rPr lang="en-US" altLang="zh-CN" b="0" i="1" smtClean="0">
                          <a:latin typeface="Cambria Math"/>
                        </a:rPr>
                        <m:t>𝑖𝑓</m:t>
                      </m:r>
                      <m:r>
                        <a:rPr lang="en-US" altLang="zh-CN" b="0" i="1" smtClean="0">
                          <a:latin typeface="Cambria Math"/>
                        </a:rPr>
                        <m:t> </m:t>
                      </m:r>
                      <m:sSub>
                        <m:sSubPr>
                          <m:ctrlPr>
                            <a:rPr lang="en-US" altLang="zh-CN" b="0" i="1" smtClean="0">
                              <a:latin typeface="Cambria Math"/>
                            </a:rPr>
                          </m:ctrlPr>
                        </m:sSubPr>
                        <m:e>
                          <m:r>
                            <a:rPr lang="en-US" altLang="zh-CN" b="0" i="1" smtClean="0">
                              <a:latin typeface="Cambria Math"/>
                            </a:rPr>
                            <m:t>𝑊</m:t>
                          </m:r>
                        </m:e>
                        <m:sub>
                          <m:r>
                            <a:rPr lang="en-US" altLang="zh-CN" b="0" i="1" smtClean="0">
                              <a:latin typeface="Cambria Math"/>
                            </a:rPr>
                            <m:t>𝑖</m:t>
                          </m:r>
                        </m:sub>
                      </m:sSub>
                      <m:r>
                        <a:rPr lang="en-US" altLang="zh-CN" b="0" i="1" smtClean="0">
                          <a:latin typeface="Cambria Math"/>
                          <a:ea typeface="Cambria Math"/>
                        </a:rPr>
                        <m:t>≥0 </m:t>
                      </m:r>
                      <m:r>
                        <a:rPr lang="en-US" altLang="zh-CN" b="0" i="1" smtClean="0">
                          <a:latin typeface="Cambria Math"/>
                          <a:ea typeface="Cambria Math"/>
                        </a:rPr>
                        <m:t>𝑎𝑛𝑑</m:t>
                      </m:r>
                      <m:r>
                        <a:rPr lang="en-US" altLang="zh-CN" b="0" i="1" smtClean="0">
                          <a:latin typeface="Cambria Math"/>
                          <a:ea typeface="Cambria Math"/>
                        </a:rPr>
                        <m:t> </m:t>
                      </m:r>
                      <m:sSub>
                        <m:sSubPr>
                          <m:ctrlPr>
                            <a:rPr lang="en-US" altLang="zh-CN" b="0" i="1" smtClean="0">
                              <a:latin typeface="Cambria Math"/>
                              <a:ea typeface="Cambria Math"/>
                            </a:rPr>
                          </m:ctrlPr>
                        </m:sSubPr>
                        <m:e>
                          <m:r>
                            <a:rPr lang="en-US" altLang="zh-CN" b="0" i="1" smtClean="0">
                              <a:latin typeface="Cambria Math"/>
                              <a:ea typeface="Cambria Math"/>
                            </a:rPr>
                            <m:t>𝐵</m:t>
                          </m:r>
                        </m:e>
                        <m:sub>
                          <m:r>
                            <a:rPr lang="en-US" altLang="zh-CN" b="0" i="1" smtClean="0">
                              <a:latin typeface="Cambria Math"/>
                              <a:ea typeface="Cambria Math"/>
                            </a:rPr>
                            <m:t>𝑖</m:t>
                          </m:r>
                        </m:sub>
                      </m:sSub>
                      <m:r>
                        <a:rPr lang="en-US" altLang="zh-CN" b="0" i="1" smtClean="0">
                          <a:latin typeface="Cambria Math"/>
                          <a:ea typeface="Cambria Math"/>
                        </a:rPr>
                        <m:t>=−1 </m:t>
                      </m:r>
                      <m:r>
                        <a:rPr lang="en-US" altLang="zh-CN" b="0" i="1" smtClean="0">
                          <a:latin typeface="Cambria Math"/>
                          <a:ea typeface="Cambria Math"/>
                        </a:rPr>
                        <m:t>𝑖𝑓</m:t>
                      </m:r>
                      <m:r>
                        <a:rPr lang="en-US" altLang="zh-CN" b="0" i="1" smtClean="0">
                          <a:latin typeface="Cambria Math"/>
                          <a:ea typeface="Cambria Math"/>
                        </a:rPr>
                        <m:t>  </m:t>
                      </m:r>
                      <m:sSub>
                        <m:sSubPr>
                          <m:ctrlPr>
                            <a:rPr lang="en-US" altLang="zh-CN" b="0" i="1" smtClean="0">
                              <a:latin typeface="Cambria Math"/>
                              <a:ea typeface="Cambria Math"/>
                            </a:rPr>
                          </m:ctrlPr>
                        </m:sSubPr>
                        <m:e>
                          <m:r>
                            <a:rPr lang="en-US" altLang="zh-CN" b="0" i="1" smtClean="0">
                              <a:latin typeface="Cambria Math"/>
                              <a:ea typeface="Cambria Math"/>
                            </a:rPr>
                            <m:t>𝑊</m:t>
                          </m:r>
                        </m:e>
                        <m:sub>
                          <m:r>
                            <a:rPr lang="en-US" altLang="zh-CN" b="0" i="1" smtClean="0">
                              <a:latin typeface="Cambria Math"/>
                              <a:ea typeface="Cambria Math"/>
                            </a:rPr>
                            <m:t>𝑖</m:t>
                          </m:r>
                        </m:sub>
                      </m:sSub>
                      <m:r>
                        <a:rPr lang="en-US" altLang="zh-CN" b="0" i="1" smtClean="0">
                          <a:latin typeface="Cambria Math"/>
                          <a:ea typeface="Cambria Math"/>
                        </a:rPr>
                        <m:t>&lt;0</m:t>
                      </m:r>
                    </m:oMath>
                  </m:oMathPara>
                </a14:m>
                <a:endParaRPr lang="zh-CN" altLang="en-US" i="1" dirty="0" smtClean="0">
                  <a:latin typeface="Cambria Math"/>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4707657" y="4740215"/>
                <a:ext cx="4436343" cy="369332"/>
              </a:xfrm>
              <a:prstGeom prst="rect">
                <a:avLst/>
              </a:prstGeom>
              <a:blipFill rotWithShape="1">
                <a:blip r:embed="rId11"/>
                <a:stretch>
                  <a:fillRect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6095960" y="5600588"/>
                <a:ext cx="16673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a:rPr>
                          </m:ctrlPr>
                        </m:sSupPr>
                        <m:e>
                          <m:r>
                            <a:rPr lang="en-US" altLang="zh-CN" b="0" i="1" smtClean="0">
                              <a:latin typeface="Cambria Math"/>
                            </a:rPr>
                            <m:t>𝐵</m:t>
                          </m:r>
                        </m:e>
                        <m:sup>
                          <m:r>
                            <a:rPr lang="en-US" altLang="zh-CN" b="0" i="1" smtClean="0">
                              <a:latin typeface="Cambria Math"/>
                            </a:rPr>
                            <m:t>∗</m:t>
                          </m:r>
                        </m:sup>
                      </m:sSup>
                      <m:r>
                        <a:rPr lang="en-US" altLang="zh-CN" b="0" i="1" smtClean="0">
                          <a:latin typeface="Cambria Math"/>
                        </a:rPr>
                        <m:t>=</m:t>
                      </m:r>
                      <m:r>
                        <a:rPr lang="en-US" altLang="zh-CN" b="0" i="1" smtClean="0">
                          <a:latin typeface="Cambria Math"/>
                        </a:rPr>
                        <m:t>𝑠𝑖𝑔𝑛</m:t>
                      </m:r>
                      <m:r>
                        <a:rPr lang="en-US" altLang="zh-CN" b="0" i="1" smtClean="0">
                          <a:latin typeface="Cambria Math"/>
                        </a:rPr>
                        <m:t>(</m:t>
                      </m:r>
                      <m:r>
                        <a:rPr lang="en-US" altLang="zh-CN" b="0" i="1" smtClean="0">
                          <a:latin typeface="Cambria Math"/>
                        </a:rPr>
                        <m:t>𝑊</m:t>
                      </m:r>
                      <m:r>
                        <a:rPr lang="en-US" altLang="zh-CN" b="0" i="1" smtClean="0">
                          <a:latin typeface="Cambria Math"/>
                        </a:rPr>
                        <m:t>)</m:t>
                      </m:r>
                    </m:oMath>
                  </m:oMathPara>
                </a14:m>
                <a:endParaRPr lang="zh-CN" altLang="en-US" i="1" dirty="0" smtClean="0">
                  <a:latin typeface="Cambria Math"/>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6095960" y="5600588"/>
                <a:ext cx="1667380" cy="369332"/>
              </a:xfrm>
              <a:prstGeom prst="rect">
                <a:avLst/>
              </a:prstGeom>
              <a:blipFill rotWithShape="1">
                <a:blip r:embed="rId12"/>
                <a:stretch>
                  <a:fillRect b="-15000"/>
                </a:stretch>
              </a:blipFill>
            </p:spPr>
            <p:txBody>
              <a:bodyPr/>
              <a:lstStyle/>
              <a:p>
                <a:r>
                  <a:rPr lang="zh-CN" altLang="en-US">
                    <a:noFill/>
                  </a:rPr>
                  <a:t> </a:t>
                </a:r>
              </a:p>
            </p:txBody>
          </p:sp>
        </mc:Fallback>
      </mc:AlternateContent>
      <p:sp>
        <p:nvSpPr>
          <p:cNvPr id="21" name="右箭头 20"/>
          <p:cNvSpPr/>
          <p:nvPr/>
        </p:nvSpPr>
        <p:spPr bwMode="auto">
          <a:xfrm>
            <a:off x="3323838" y="2939542"/>
            <a:ext cx="333786" cy="184666"/>
          </a:xfrm>
          <a:prstGeom prst="righ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ndParaRPr>
          </a:p>
        </p:txBody>
      </p:sp>
      <p:cxnSp>
        <p:nvCxnSpPr>
          <p:cNvPr id="24" name="肘形连接符 23"/>
          <p:cNvCxnSpPr>
            <a:stCxn id="11" idx="3"/>
            <a:endCxn id="12" idx="0"/>
          </p:cNvCxnSpPr>
          <p:nvPr/>
        </p:nvCxnSpPr>
        <p:spPr bwMode="auto">
          <a:xfrm>
            <a:off x="5948007" y="3019856"/>
            <a:ext cx="439243" cy="684922"/>
          </a:xfrm>
          <a:prstGeom prst="bentConnector2">
            <a:avLst/>
          </a:prstGeom>
          <a:ln w="28575">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39" name="右箭头 38"/>
          <p:cNvSpPr/>
          <p:nvPr/>
        </p:nvSpPr>
        <p:spPr bwMode="auto">
          <a:xfrm rot="10800000">
            <a:off x="4088005" y="3809990"/>
            <a:ext cx="333786" cy="184666"/>
          </a:xfrm>
          <a:prstGeom prst="righ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ndParaRPr>
          </a:p>
        </p:txBody>
      </p:sp>
      <p:cxnSp>
        <p:nvCxnSpPr>
          <p:cNvPr id="31" name="直接箭头连接符 30"/>
          <p:cNvCxnSpPr>
            <a:stCxn id="13" idx="2"/>
          </p:cNvCxnSpPr>
          <p:nvPr/>
        </p:nvCxnSpPr>
        <p:spPr bwMode="auto">
          <a:xfrm>
            <a:off x="2537313" y="4073947"/>
            <a:ext cx="0" cy="603310"/>
          </a:xfrm>
          <a:prstGeom prst="straightConnector1">
            <a:avLst/>
          </a:prstGeom>
          <a:ln w="28575">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45" name="右箭头 44"/>
          <p:cNvSpPr/>
          <p:nvPr/>
        </p:nvSpPr>
        <p:spPr bwMode="auto">
          <a:xfrm>
            <a:off x="4442872" y="4835152"/>
            <a:ext cx="333786" cy="184666"/>
          </a:xfrm>
          <a:prstGeom prst="righ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ndParaRPr>
          </a:p>
        </p:txBody>
      </p:sp>
      <p:cxnSp>
        <p:nvCxnSpPr>
          <p:cNvPr id="35" name="直接箭头连接符 34"/>
          <p:cNvCxnSpPr>
            <a:stCxn id="18" idx="2"/>
            <a:endCxn id="20" idx="0"/>
          </p:cNvCxnSpPr>
          <p:nvPr/>
        </p:nvCxnSpPr>
        <p:spPr bwMode="auto">
          <a:xfrm>
            <a:off x="6925829" y="5109547"/>
            <a:ext cx="3821" cy="491041"/>
          </a:xfrm>
          <a:prstGeom prst="straightConnector1">
            <a:avLst/>
          </a:prstGeom>
          <a:ln w="28575">
            <a:headEnd type="none" w="med" len="me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533675"/>
      </p:ext>
    </p:extLst>
  </p:cSld>
  <p:clrMapOvr>
    <a:masterClrMapping/>
  </p:clrMapOvr>
  <p:transition advTm="2307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par>
                          <p:cTn id="13" fill="hold">
                            <p:stCondLst>
                              <p:cond delay="500"/>
                            </p:stCondLst>
                            <p:childTnLst>
                              <p:par>
                                <p:cTn id="14" presetID="16" presetClass="entr" presetSubtype="21"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arn(inVertical)">
                                      <p:cBhvr>
                                        <p:cTn id="16" dur="500"/>
                                        <p:tgtEl>
                                          <p:spTgt spid="21"/>
                                        </p:tgtEl>
                                      </p:cBhvr>
                                    </p:animEffect>
                                  </p:childTnLst>
                                </p:cTn>
                              </p:par>
                            </p:childTnLst>
                          </p:cTn>
                        </p:par>
                        <p:par>
                          <p:cTn id="17" fill="hold">
                            <p:stCondLst>
                              <p:cond delay="1000"/>
                            </p:stCondLst>
                            <p:childTnLst>
                              <p:par>
                                <p:cTn id="18" presetID="16" presetClass="entr" presetSubtype="21"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arn(inVertical)">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barn(inVertical)">
                                      <p:cBhvr>
                                        <p:cTn id="25" dur="500"/>
                                        <p:tgtEl>
                                          <p:spTgt spid="24"/>
                                        </p:tgtEl>
                                      </p:cBhvr>
                                    </p:animEffect>
                                  </p:childTnLst>
                                </p:cTn>
                              </p:par>
                            </p:childTnLst>
                          </p:cTn>
                        </p:par>
                        <p:par>
                          <p:cTn id="26" fill="hold">
                            <p:stCondLst>
                              <p:cond delay="500"/>
                            </p:stCondLst>
                            <p:childTnLst>
                              <p:par>
                                <p:cTn id="27" presetID="16" presetClass="entr" presetSubtype="21"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arn(inVertical)">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barn(inVertical)">
                                      <p:cBhvr>
                                        <p:cTn id="34" dur="500"/>
                                        <p:tgtEl>
                                          <p:spTgt spid="39"/>
                                        </p:tgtEl>
                                      </p:cBhvr>
                                    </p:animEffect>
                                  </p:childTnLst>
                                </p:cTn>
                              </p:par>
                            </p:childTnLst>
                          </p:cTn>
                        </p:par>
                        <p:par>
                          <p:cTn id="35" fill="hold">
                            <p:stCondLst>
                              <p:cond delay="500"/>
                            </p:stCondLst>
                            <p:childTnLst>
                              <p:par>
                                <p:cTn id="36" presetID="16" presetClass="entr" presetSubtype="21"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barn(inVertical)">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barn(inVertical)">
                                      <p:cBhvr>
                                        <p:cTn id="43" dur="500"/>
                                        <p:tgtEl>
                                          <p:spTgt spid="31"/>
                                        </p:tgtEl>
                                      </p:cBhvr>
                                    </p:animEffect>
                                  </p:childTnLst>
                                </p:cTn>
                              </p:par>
                            </p:childTnLst>
                          </p:cTn>
                        </p:par>
                        <p:par>
                          <p:cTn id="44" fill="hold">
                            <p:stCondLst>
                              <p:cond delay="500"/>
                            </p:stCondLst>
                            <p:childTnLst>
                              <p:par>
                                <p:cTn id="45" presetID="22" presetClass="entr" presetSubtype="4" fill="hold"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down)">
                                      <p:cBhvr>
                                        <p:cTn id="47" dur="500"/>
                                        <p:tgtEl>
                                          <p:spTgt spid="16"/>
                                        </p:tgtEl>
                                      </p:cBhvr>
                                    </p:animEffect>
                                  </p:childTnLst>
                                </p:cTn>
                              </p:par>
                            </p:childTnLst>
                          </p:cTn>
                        </p:par>
                        <p:par>
                          <p:cTn id="48" fill="hold">
                            <p:stCondLst>
                              <p:cond delay="1000"/>
                            </p:stCondLst>
                            <p:childTnLst>
                              <p:par>
                                <p:cTn id="49" presetID="16" presetClass="entr" presetSubtype="21" fill="hold" grpId="0" nodeType="after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barn(inVertical)">
                                      <p:cBhvr>
                                        <p:cTn id="51" dur="500"/>
                                        <p:tgtEl>
                                          <p:spTgt spid="45"/>
                                        </p:tgtEl>
                                      </p:cBhvr>
                                    </p:animEffect>
                                  </p:childTnLst>
                                </p:cTn>
                              </p:par>
                            </p:childTnLst>
                          </p:cTn>
                        </p:par>
                        <p:par>
                          <p:cTn id="52" fill="hold">
                            <p:stCondLst>
                              <p:cond delay="1500"/>
                            </p:stCondLst>
                            <p:childTnLst>
                              <p:par>
                                <p:cTn id="53" presetID="16" presetClass="entr" presetSubtype="21"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barn(inVertical)">
                                      <p:cBhvr>
                                        <p:cTn id="55" dur="500"/>
                                        <p:tgtEl>
                                          <p:spTgt spid="18"/>
                                        </p:tgtEl>
                                      </p:cBhvr>
                                    </p:animEffect>
                                  </p:childTnLst>
                                </p:cTn>
                              </p:par>
                            </p:childTnLst>
                          </p:cTn>
                        </p:par>
                        <p:par>
                          <p:cTn id="56" fill="hold">
                            <p:stCondLst>
                              <p:cond delay="2000"/>
                            </p:stCondLst>
                            <p:childTnLst>
                              <p:par>
                                <p:cTn id="57" presetID="16" presetClass="entr" presetSubtype="21" fill="hold" nodeType="after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barn(inVertical)">
                                      <p:cBhvr>
                                        <p:cTn id="59" dur="500"/>
                                        <p:tgtEl>
                                          <p:spTgt spid="35"/>
                                        </p:tgtEl>
                                      </p:cBhvr>
                                    </p:animEffect>
                                  </p:childTnLst>
                                </p:cTn>
                              </p:par>
                            </p:childTnLst>
                          </p:cTn>
                        </p:par>
                        <p:par>
                          <p:cTn id="60" fill="hold">
                            <p:stCondLst>
                              <p:cond delay="2500"/>
                            </p:stCondLst>
                            <p:childTnLst>
                              <p:par>
                                <p:cTn id="61" presetID="16" presetClass="entr" presetSubtype="21" fill="hold" grpId="0" nodeType="after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barn(inVertical)">
                                      <p:cBhvr>
                                        <p:cTn id="6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1" grpId="0"/>
      <p:bldP spid="12" grpId="0"/>
      <p:bldP spid="13" grpId="0"/>
      <p:bldP spid="18" grpId="0"/>
      <p:bldP spid="20" grpId="0"/>
      <p:bldP spid="21" grpId="0" animBg="1"/>
      <p:bldP spid="39" grpId="0" animBg="1"/>
      <p:bldP spid="4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lgn="r"/>
            <a:fld id="{65564157-7760-4E78-8E86-51D1BCAD19DB}" type="slidenum">
              <a:rPr lang="zh-CN" altLang="en-US"/>
              <a:pPr algn="r"/>
              <a:t>19</a:t>
            </a:fld>
            <a:endParaRPr lang="zh-CN" alt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762000"/>
            <a:ext cx="762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标题 1"/>
          <p:cNvSpPr txBox="1"/>
          <p:nvPr/>
        </p:nvSpPr>
        <p:spPr>
          <a:xfrm>
            <a:off x="650874" y="533476"/>
            <a:ext cx="7883525" cy="482524"/>
          </a:xfrm>
          <a:prstGeom prst="rect">
            <a:avLst/>
          </a:prstGeom>
        </p:spPr>
        <p:txBody>
          <a:bodyPr/>
          <a:lst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defRPr>
            </a:lvl2pPr>
            <a:lvl3pPr algn="ctr" rtl="0" eaLnBrk="0" fontAlgn="base" hangingPunct="0">
              <a:spcBef>
                <a:spcPct val="0"/>
              </a:spcBef>
              <a:spcAft>
                <a:spcPct val="0"/>
              </a:spcAft>
              <a:defRPr sz="4000" b="1">
                <a:solidFill>
                  <a:schemeClr val="tx2"/>
                </a:solidFill>
                <a:latin typeface="Arial" panose="020B0604020202020204" pitchFamily="34" charset="0"/>
              </a:defRPr>
            </a:lvl3pPr>
            <a:lvl4pPr algn="ctr" rtl="0" eaLnBrk="0" fontAlgn="base" hangingPunct="0">
              <a:spcBef>
                <a:spcPct val="0"/>
              </a:spcBef>
              <a:spcAft>
                <a:spcPct val="0"/>
              </a:spcAft>
              <a:defRPr sz="4000" b="1">
                <a:solidFill>
                  <a:schemeClr val="tx2"/>
                </a:solidFill>
                <a:latin typeface="Arial" panose="020B0604020202020204" pitchFamily="34" charset="0"/>
              </a:defRPr>
            </a:lvl4pPr>
            <a:lvl5pPr algn="ctr" rtl="0" eaLnBrk="0" fontAlgn="base" hangingPunct="0">
              <a:spcBef>
                <a:spcPct val="0"/>
              </a:spcBef>
              <a:spcAft>
                <a:spcPct val="0"/>
              </a:spcAft>
              <a:defRPr sz="4000" b="1">
                <a:solidFill>
                  <a:schemeClr val="tx2"/>
                </a:solidFill>
                <a:latin typeface="Arial" panose="020B0604020202020204" pitchFamily="34" charset="0"/>
              </a:defRPr>
            </a:lvl5pPr>
            <a:lvl6pPr marL="457200" algn="ctr" rtl="0" fontAlgn="base">
              <a:spcBef>
                <a:spcPct val="0"/>
              </a:spcBef>
              <a:spcAft>
                <a:spcPct val="0"/>
              </a:spcAft>
              <a:defRPr sz="4000" b="1">
                <a:solidFill>
                  <a:schemeClr val="tx2"/>
                </a:solidFill>
                <a:latin typeface="Arial" panose="020B0604020202020204" pitchFamily="34" charset="0"/>
              </a:defRPr>
            </a:lvl6pPr>
            <a:lvl7pPr marL="914400" algn="ctr" rtl="0" fontAlgn="base">
              <a:spcBef>
                <a:spcPct val="0"/>
              </a:spcBef>
              <a:spcAft>
                <a:spcPct val="0"/>
              </a:spcAft>
              <a:defRPr sz="4000" b="1">
                <a:solidFill>
                  <a:schemeClr val="tx2"/>
                </a:solidFill>
                <a:latin typeface="Arial" panose="020B0604020202020204" pitchFamily="34" charset="0"/>
              </a:defRPr>
            </a:lvl7pPr>
            <a:lvl8pPr marL="1371600" algn="ctr" rtl="0" fontAlgn="base">
              <a:spcBef>
                <a:spcPct val="0"/>
              </a:spcBef>
              <a:spcAft>
                <a:spcPct val="0"/>
              </a:spcAft>
              <a:defRPr sz="4000" b="1">
                <a:solidFill>
                  <a:schemeClr val="tx2"/>
                </a:solidFill>
                <a:latin typeface="Arial" panose="020B0604020202020204" pitchFamily="34" charset="0"/>
              </a:defRPr>
            </a:lvl8pPr>
            <a:lvl9pPr marL="1828800" algn="ctr" rtl="0" fontAlgn="base">
              <a:spcBef>
                <a:spcPct val="0"/>
              </a:spcBef>
              <a:spcAft>
                <a:spcPct val="0"/>
              </a:spcAft>
              <a:defRPr sz="4000" b="1">
                <a:solidFill>
                  <a:schemeClr val="tx2"/>
                </a:solidFill>
                <a:latin typeface="Arial" panose="020B0604020202020204" pitchFamily="34" charset="0"/>
              </a:defRPr>
            </a:lvl9pPr>
          </a:lstStyle>
          <a:p>
            <a:r>
              <a:rPr lang="en-US" altLang="zh-CN" sz="2400" dirty="0" smtClean="0">
                <a:latin typeface="Times New Roman" pitchFamily="18" charset="0"/>
              </a:rPr>
              <a:t>2 Binary Convolutional Neural Network</a:t>
            </a:r>
            <a:endParaRPr lang="en-US" altLang="zh-CN" sz="2400" dirty="0">
              <a:latin typeface="Times New Roman" pitchFamily="18" charset="0"/>
            </a:endParaRPr>
          </a:p>
        </p:txBody>
      </p:sp>
      <p:sp>
        <p:nvSpPr>
          <p:cNvPr id="7" name="TextBox 6"/>
          <p:cNvSpPr txBox="1"/>
          <p:nvPr/>
        </p:nvSpPr>
        <p:spPr>
          <a:xfrm>
            <a:off x="304912" y="1447852"/>
            <a:ext cx="3062057" cy="369332"/>
          </a:xfrm>
          <a:prstGeom prst="rect">
            <a:avLst/>
          </a:prstGeom>
          <a:noFill/>
        </p:spPr>
        <p:txBody>
          <a:bodyPr wrap="none" rtlCol="0">
            <a:spAutoFit/>
          </a:bodyPr>
          <a:lstStyle/>
          <a:p>
            <a:r>
              <a:rPr lang="en-US" altLang="zh-CN" dirty="0" smtClean="0">
                <a:solidFill>
                  <a:srgbClr val="0070C0"/>
                </a:solidFill>
                <a:latin typeface="Britannic Bold" pitchFamily="34" charset="0"/>
              </a:rPr>
              <a:t>2.1 Binary-Weight-Networks</a:t>
            </a:r>
            <a:endParaRPr lang="zh-CN" altLang="en-US" dirty="0">
              <a:solidFill>
                <a:srgbClr val="0070C0"/>
              </a:solidFill>
              <a:latin typeface="Britannic Bold" pitchFamily="34" charset="0"/>
            </a:endParaRPr>
          </a:p>
        </p:txBody>
      </p:sp>
      <p:sp>
        <p:nvSpPr>
          <p:cNvPr id="11" name="矩形 10"/>
          <p:cNvSpPr/>
          <p:nvPr/>
        </p:nvSpPr>
        <p:spPr>
          <a:xfrm>
            <a:off x="875398" y="1955147"/>
            <a:ext cx="3371692" cy="369332"/>
          </a:xfrm>
          <a:prstGeom prst="rect">
            <a:avLst/>
          </a:prstGeom>
        </p:spPr>
        <p:txBody>
          <a:bodyPr wrap="none">
            <a:spAutoFit/>
          </a:bodyPr>
          <a:lstStyle/>
          <a:p>
            <a:r>
              <a:rPr lang="en-US" altLang="zh-CN" dirty="0">
                <a:latin typeface="Cambria" pitchFamily="18" charset="0"/>
              </a:rPr>
              <a:t>2.1.1</a:t>
            </a:r>
            <a:r>
              <a:rPr lang="en-US" altLang="zh-CN" dirty="0" smtClean="0"/>
              <a:t> </a:t>
            </a:r>
            <a:r>
              <a:rPr lang="en-US" altLang="zh-CN" dirty="0">
                <a:latin typeface="Cambria" pitchFamily="18" charset="0"/>
              </a:rPr>
              <a:t>Estimating binary </a:t>
            </a:r>
            <a:r>
              <a:rPr lang="en-US" altLang="zh-CN" dirty="0" smtClean="0">
                <a:latin typeface="Cambria" pitchFamily="18" charset="0"/>
              </a:rPr>
              <a:t>weights</a:t>
            </a:r>
            <a:endParaRPr lang="zh-CN" altLang="en-US" dirty="0">
              <a:latin typeface="Cambria" pitchFamily="18" charset="0"/>
            </a:endParaRPr>
          </a:p>
        </p:txBody>
      </p:sp>
      <mc:AlternateContent xmlns:mc="http://schemas.openxmlformats.org/markup-compatibility/2006" xmlns:a14="http://schemas.microsoft.com/office/drawing/2010/main">
        <mc:Choice Requires="a14">
          <p:sp>
            <p:nvSpPr>
              <p:cNvPr id="2" name="TextBox 1"/>
              <p:cNvSpPr txBox="1"/>
              <p:nvPr/>
            </p:nvSpPr>
            <p:spPr>
              <a:xfrm>
                <a:off x="4079035" y="2751151"/>
                <a:ext cx="1832296" cy="6714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800" i="1" smtClean="0">
                              <a:latin typeface="Cambria Math"/>
                            </a:rPr>
                          </m:ctrlPr>
                        </m:sSupPr>
                        <m:e>
                          <m:r>
                            <a:rPr lang="zh-CN" altLang="en-US" sz="2800" i="1" smtClean="0">
                              <a:latin typeface="Cambria Math"/>
                            </a:rPr>
                            <m:t>𝛼</m:t>
                          </m:r>
                        </m:e>
                        <m:sup>
                          <m:r>
                            <a:rPr lang="en-US" altLang="zh-CN" sz="2800" b="0" i="1" smtClean="0">
                              <a:latin typeface="Cambria Math"/>
                            </a:rPr>
                            <m:t>∗</m:t>
                          </m:r>
                        </m:sup>
                      </m:sSup>
                      <m:r>
                        <a:rPr lang="en-US" altLang="zh-CN" sz="2800" b="0" i="1" smtClean="0">
                          <a:latin typeface="Cambria Math"/>
                        </a:rPr>
                        <m:t>=</m:t>
                      </m:r>
                      <m:box>
                        <m:boxPr>
                          <m:ctrlPr>
                            <a:rPr lang="en-US" altLang="zh-CN" sz="2800" b="0" i="1" smtClean="0">
                              <a:latin typeface="Cambria Math"/>
                            </a:rPr>
                          </m:ctrlPr>
                        </m:boxPr>
                        <m:e>
                          <m:argPr>
                            <m:argSz m:val="-1"/>
                          </m:argPr>
                          <m:f>
                            <m:fPr>
                              <m:ctrlPr>
                                <a:rPr lang="en-US" altLang="zh-CN" sz="2800" b="0" i="1" smtClean="0">
                                  <a:latin typeface="Cambria Math"/>
                                </a:rPr>
                              </m:ctrlPr>
                            </m:fPr>
                            <m:num>
                              <m:sSup>
                                <m:sSupPr>
                                  <m:ctrlPr>
                                    <a:rPr lang="en-US" altLang="zh-CN" sz="2800" b="0" i="1" smtClean="0">
                                      <a:latin typeface="Cambria Math"/>
                                    </a:rPr>
                                  </m:ctrlPr>
                                </m:sSupPr>
                                <m:e>
                                  <m:r>
                                    <a:rPr lang="en-US" altLang="zh-CN" sz="2800" b="0" i="1" smtClean="0">
                                      <a:latin typeface="Cambria Math"/>
                                    </a:rPr>
                                    <m:t>𝑊</m:t>
                                  </m:r>
                                </m:e>
                                <m:sup>
                                  <m:r>
                                    <a:rPr lang="en-US" altLang="zh-CN" sz="2800" b="0" i="1" smtClean="0">
                                      <a:latin typeface="Cambria Math"/>
                                    </a:rPr>
                                    <m:t>𝑇</m:t>
                                  </m:r>
                                </m:sup>
                              </m:sSup>
                              <m:sSup>
                                <m:sSupPr>
                                  <m:ctrlPr>
                                    <a:rPr lang="en-US" altLang="zh-CN" sz="2800" b="0" i="1" smtClean="0">
                                      <a:latin typeface="Cambria Math"/>
                                    </a:rPr>
                                  </m:ctrlPr>
                                </m:sSupPr>
                                <m:e>
                                  <m:r>
                                    <a:rPr lang="en-US" altLang="zh-CN" sz="2800" b="0" i="1" smtClean="0">
                                      <a:latin typeface="Cambria Math"/>
                                    </a:rPr>
                                    <m:t>𝐵</m:t>
                                  </m:r>
                                </m:e>
                                <m:sup>
                                  <m:r>
                                    <a:rPr lang="en-US" altLang="zh-CN" sz="2800" b="0" i="1" smtClean="0">
                                      <a:latin typeface="Cambria Math"/>
                                    </a:rPr>
                                    <m:t>∗</m:t>
                                  </m:r>
                                </m:sup>
                              </m:sSup>
                            </m:num>
                            <m:den>
                              <m:r>
                                <a:rPr lang="en-US" altLang="zh-CN" sz="2800" b="0" i="1" smtClean="0">
                                  <a:latin typeface="Cambria Math"/>
                                </a:rPr>
                                <m:t>𝑛</m:t>
                              </m:r>
                            </m:den>
                          </m:f>
                        </m:e>
                      </m:box>
                    </m:oMath>
                  </m:oMathPara>
                </a14:m>
                <a:endParaRPr lang="zh-CN" altLang="en-US" sz="2800" i="1" dirty="0" smtClean="0">
                  <a:latin typeface="Cambria Math"/>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4079035" y="2751151"/>
                <a:ext cx="1832296" cy="671466"/>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234582" y="3675460"/>
                <a:ext cx="3089051" cy="369332"/>
              </a:xfrm>
              <a:prstGeom prst="rect">
                <a:avLst/>
              </a:prstGeom>
              <a:noFill/>
            </p:spPr>
            <p:txBody>
              <a:bodyPr wrap="none" rtlCol="0">
                <a:spAutoFit/>
              </a:bodyPr>
              <a:lstStyle/>
              <a:p>
                <a:r>
                  <a:rPr lang="en-US" altLang="zh-CN" dirty="0" smtClean="0">
                    <a:latin typeface="Cambria" pitchFamily="18" charset="0"/>
                  </a:rPr>
                  <a:t>By replacing </a:t>
                </a:r>
                <a14:m>
                  <m:oMath xmlns:m="http://schemas.openxmlformats.org/officeDocument/2006/math">
                    <m:sSup>
                      <m:sSupPr>
                        <m:ctrlPr>
                          <a:rPr lang="en-US" altLang="zh-CN" i="1" smtClean="0">
                            <a:latin typeface="Cambria Math"/>
                          </a:rPr>
                        </m:ctrlPr>
                      </m:sSupPr>
                      <m:e>
                        <m:r>
                          <a:rPr lang="en-US" altLang="zh-CN" b="0" i="1" smtClean="0">
                            <a:latin typeface="Cambria Math"/>
                          </a:rPr>
                          <m:t> </m:t>
                        </m:r>
                        <m:r>
                          <a:rPr lang="en-US" altLang="zh-CN" b="0" i="1" smtClean="0">
                            <a:latin typeface="Cambria Math"/>
                          </a:rPr>
                          <m:t>𝐵</m:t>
                        </m:r>
                      </m:e>
                      <m:sup>
                        <m:r>
                          <a:rPr lang="en-US" altLang="zh-CN" b="0" i="1" smtClean="0">
                            <a:latin typeface="Cambria Math"/>
                          </a:rPr>
                          <m:t>∗</m:t>
                        </m:r>
                      </m:sup>
                    </m:sSup>
                  </m:oMath>
                </a14:m>
                <a:r>
                  <a:rPr lang="zh-CN" altLang="en-US" i="1" dirty="0" smtClean="0">
                    <a:latin typeface="Cambria" pitchFamily="18" charset="0"/>
                  </a:rPr>
                  <a:t> </a:t>
                </a:r>
                <a:r>
                  <a:rPr lang="en-US" altLang="zh-CN" dirty="0" smtClean="0">
                    <a:latin typeface="Cambria" pitchFamily="18" charset="0"/>
                  </a:rPr>
                  <a:t>with sign(W)</a:t>
                </a:r>
                <a:endParaRPr lang="zh-CN" altLang="en-US" i="1" dirty="0" smtClean="0">
                  <a:latin typeface="Cambria"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234582" y="3675460"/>
                <a:ext cx="3089051" cy="369332"/>
              </a:xfrm>
              <a:prstGeom prst="rect">
                <a:avLst/>
              </a:prstGeom>
              <a:blipFill rotWithShape="1">
                <a:blip r:embed="rId5"/>
                <a:stretch>
                  <a:fillRect l="-1779" t="-9836" r="-1779" b="-229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379641" y="4591283"/>
                <a:ext cx="2998706" cy="6482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a:rPr>
                          </m:ctrlPr>
                        </m:sSupPr>
                        <m:e>
                          <m:r>
                            <a:rPr lang="zh-CN" altLang="en-US" i="1" smtClean="0">
                              <a:latin typeface="Cambria Math"/>
                            </a:rPr>
                            <m:t>𝛼</m:t>
                          </m:r>
                        </m:e>
                        <m:sup>
                          <m:r>
                            <a:rPr lang="en-US" altLang="zh-CN" b="0" i="1" smtClean="0">
                              <a:latin typeface="Cambria Math"/>
                            </a:rPr>
                            <m:t>∗</m:t>
                          </m:r>
                        </m:sup>
                      </m:sSup>
                      <m:r>
                        <a:rPr lang="en-US" altLang="zh-CN" b="0" i="1" smtClean="0">
                          <a:latin typeface="Cambria Math"/>
                        </a:rPr>
                        <m:t>=</m:t>
                      </m:r>
                      <m:f>
                        <m:fPr>
                          <m:ctrlPr>
                            <a:rPr lang="en-US" altLang="zh-CN" b="0" i="1" smtClean="0">
                              <a:latin typeface="Cambria Math"/>
                            </a:rPr>
                          </m:ctrlPr>
                        </m:fPr>
                        <m:num>
                          <m:sSup>
                            <m:sSupPr>
                              <m:ctrlPr>
                                <a:rPr lang="en-US" altLang="zh-CN" b="0" i="1" smtClean="0">
                                  <a:latin typeface="Cambria Math"/>
                                </a:rPr>
                              </m:ctrlPr>
                            </m:sSupPr>
                            <m:e>
                              <m:r>
                                <a:rPr lang="en-US" altLang="zh-CN" b="0" i="1" smtClean="0">
                                  <a:latin typeface="Cambria Math"/>
                                </a:rPr>
                                <m:t>𝑊</m:t>
                              </m:r>
                            </m:e>
                            <m:sup>
                              <m:r>
                                <a:rPr lang="en-US" altLang="zh-CN" b="0" i="1" smtClean="0">
                                  <a:latin typeface="Cambria Math"/>
                                </a:rPr>
                                <m:t>𝑇</m:t>
                              </m:r>
                            </m:sup>
                          </m:sSup>
                          <m:r>
                            <a:rPr lang="en-US" altLang="zh-CN" b="0" i="1" smtClean="0">
                              <a:latin typeface="Cambria Math"/>
                            </a:rPr>
                            <m:t>𝑠𝑖𝑔𝑛</m:t>
                          </m:r>
                          <m:r>
                            <a:rPr lang="en-US" altLang="zh-CN" b="0" i="1" smtClean="0">
                              <a:latin typeface="Cambria Math"/>
                            </a:rPr>
                            <m:t>(</m:t>
                          </m:r>
                          <m:r>
                            <a:rPr lang="en-US" altLang="zh-CN" b="0" i="1" smtClean="0">
                              <a:latin typeface="Cambria Math"/>
                            </a:rPr>
                            <m:t>𝑊</m:t>
                          </m:r>
                          <m:r>
                            <a:rPr lang="en-US" altLang="zh-CN" b="0" i="1" smtClean="0">
                              <a:latin typeface="Cambria Math"/>
                            </a:rPr>
                            <m:t>)</m:t>
                          </m:r>
                        </m:num>
                        <m:den>
                          <m:r>
                            <a:rPr lang="en-US" altLang="zh-CN" b="0" i="1" smtClean="0">
                              <a:latin typeface="Cambria Math"/>
                            </a:rPr>
                            <m:t>𝑛</m:t>
                          </m:r>
                        </m:den>
                      </m:f>
                      <m:r>
                        <a:rPr lang="en-US" altLang="zh-CN" b="0" i="1" smtClean="0">
                          <a:latin typeface="Cambria Math"/>
                        </a:rPr>
                        <m:t>=</m:t>
                      </m:r>
                      <m:f>
                        <m:fPr>
                          <m:ctrlPr>
                            <a:rPr lang="en-US" altLang="zh-CN" b="0" i="1" smtClean="0">
                              <a:latin typeface="Cambria Math"/>
                            </a:rPr>
                          </m:ctrlPr>
                        </m:fPr>
                        <m:num>
                          <m:nary>
                            <m:naryPr>
                              <m:chr m:val="∑"/>
                              <m:subHide m:val="on"/>
                              <m:supHide m:val="on"/>
                              <m:ctrlPr>
                                <a:rPr lang="en-US" altLang="zh-CN" b="0" i="1" smtClean="0">
                                  <a:latin typeface="Cambria Math"/>
                                </a:rPr>
                              </m:ctrlPr>
                            </m:naryPr>
                            <m:sub/>
                            <m:sup/>
                            <m:e>
                              <m:d>
                                <m:dPr>
                                  <m:begChr m:val="|"/>
                                  <m:endChr m:val="|"/>
                                  <m:ctrlPr>
                                    <a:rPr lang="en-US" altLang="zh-CN" b="0" i="1" smtClean="0">
                                      <a:latin typeface="Cambria Math"/>
                                    </a:rPr>
                                  </m:ctrlPr>
                                </m:dPr>
                                <m:e>
                                  <m:sSub>
                                    <m:sSubPr>
                                      <m:ctrlPr>
                                        <a:rPr lang="en-US" altLang="zh-CN" b="0" i="1" smtClean="0">
                                          <a:latin typeface="Cambria Math"/>
                                        </a:rPr>
                                      </m:ctrlPr>
                                    </m:sSubPr>
                                    <m:e>
                                      <m:r>
                                        <a:rPr lang="en-US" altLang="zh-CN" b="0" i="1" smtClean="0">
                                          <a:latin typeface="Cambria Math"/>
                                        </a:rPr>
                                        <m:t>𝑊</m:t>
                                      </m:r>
                                    </m:e>
                                    <m:sub>
                                      <m:r>
                                        <a:rPr lang="en-US" altLang="zh-CN" b="0" i="1" smtClean="0">
                                          <a:latin typeface="Cambria Math"/>
                                        </a:rPr>
                                        <m:t>𝑖</m:t>
                                      </m:r>
                                    </m:sub>
                                  </m:sSub>
                                </m:e>
                              </m:d>
                            </m:e>
                          </m:nary>
                        </m:num>
                        <m:den>
                          <m:r>
                            <a:rPr lang="en-US" altLang="zh-CN" b="0" i="1" smtClean="0">
                              <a:latin typeface="Cambria Math"/>
                            </a:rPr>
                            <m:t>𝑛</m:t>
                          </m:r>
                        </m:den>
                      </m:f>
                    </m:oMath>
                  </m:oMathPara>
                </a14:m>
                <a:endParaRPr lang="zh-CN" altLang="en-US" i="1" dirty="0" smtClean="0">
                  <a:latin typeface="Cambria Math"/>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379641" y="4591283"/>
                <a:ext cx="2998706" cy="648254"/>
              </a:xfrm>
              <a:prstGeom prst="rect">
                <a:avLst/>
              </a:prstGeom>
              <a:blipFill rotWithShape="1">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2473979"/>
      </p:ext>
    </p:extLst>
  </p:cSld>
  <p:clrMapOvr>
    <a:masterClrMapping/>
  </p:clrMapOvr>
  <p:transition advTm="2307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3"/>
          <p:cNvSpPr txBox="1">
            <a:spLocks noChangeArrowheads="1"/>
          </p:cNvSpPr>
          <p:nvPr/>
        </p:nvSpPr>
        <p:spPr bwMode="auto">
          <a:xfrm>
            <a:off x="1660525" y="11795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endParaRPr lang="zh-CN" altLang="zh-CN"/>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762000"/>
            <a:ext cx="762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196" name="Group 5"/>
          <p:cNvGrpSpPr>
            <a:grpSpLocks/>
          </p:cNvGrpSpPr>
          <p:nvPr/>
        </p:nvGrpSpPr>
        <p:grpSpPr bwMode="auto">
          <a:xfrm>
            <a:off x="1905000" y="1524000"/>
            <a:ext cx="762000" cy="665163"/>
            <a:chOff x="0" y="0"/>
            <a:chExt cx="1549" cy="1351"/>
          </a:xfrm>
        </p:grpSpPr>
        <p:sp>
          <p:nvSpPr>
            <p:cNvPr id="8197" name="AutoShape 9"/>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Times New Roman" pitchFamily="18" charset="0"/>
              </a:endParaRPr>
            </a:p>
          </p:txBody>
        </p:sp>
        <p:sp>
          <p:nvSpPr>
            <p:cNvPr id="8198" name="AutoShape 10"/>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18900000" scaled="1"/>
            </a:gradFill>
            <a:ln w="9525">
              <a:solidFill>
                <a:srgbClr val="C0C0C0"/>
              </a:solidFill>
              <a:miter lim="800000"/>
              <a:headEnd/>
              <a:tailEnd/>
            </a:ln>
          </p:spPr>
          <p:txBody>
            <a:bodyPr wrap="none" anchor="ctr"/>
            <a:lstStyle/>
            <a:p>
              <a:endParaRPr lang="zh-CN" altLang="en-US">
                <a:latin typeface="Times New Roman" pitchFamily="18" charset="0"/>
              </a:endParaRPr>
            </a:p>
          </p:txBody>
        </p:sp>
        <p:sp>
          <p:nvSpPr>
            <p:cNvPr id="4140" name="AutoShape 11"/>
            <p:cNvSpPr>
              <a:spLocks noChangeArrowheads="1"/>
            </p:cNvSpPr>
            <p:nvPr/>
          </p:nvSpPr>
          <p:spPr bwMode="auto">
            <a:xfrm>
              <a:off x="90" y="81"/>
              <a:ext cx="1349" cy="1167"/>
            </a:xfrm>
            <a:prstGeom prst="hexagon">
              <a:avLst>
                <a:gd name="adj" fmla="val 28896"/>
                <a:gd name="vf" fmla="val 115470"/>
              </a:avLst>
            </a:prstGeom>
            <a:solidFill>
              <a:srgbClr val="92D050"/>
            </a:solidFill>
            <a:ln w="9525">
              <a:solidFill>
                <a:schemeClr val="bg1"/>
              </a:solidFill>
              <a:miter lim="800000"/>
            </a:ln>
          </p:spPr>
          <p:txBody>
            <a:bodyPr wrap="none" anchor="ctr"/>
            <a:lstStyle/>
            <a:p>
              <a:pPr>
                <a:buFontTx/>
                <a:buNone/>
                <a:defRPr/>
              </a:pPr>
              <a:endParaRPr lang="zh-CN" altLang="en-US">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endParaRPr>
            </a:p>
          </p:txBody>
        </p:sp>
      </p:grpSp>
      <p:sp>
        <p:nvSpPr>
          <p:cNvPr id="8200" name="Line 16"/>
          <p:cNvSpPr>
            <a:spLocks noChangeShapeType="1"/>
          </p:cNvSpPr>
          <p:nvPr/>
        </p:nvSpPr>
        <p:spPr bwMode="auto">
          <a:xfrm>
            <a:off x="2514600" y="2133600"/>
            <a:ext cx="510532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201" name="Text Box 17"/>
          <p:cNvSpPr txBox="1">
            <a:spLocks noChangeArrowheads="1"/>
          </p:cNvSpPr>
          <p:nvPr/>
        </p:nvSpPr>
        <p:spPr bwMode="auto">
          <a:xfrm>
            <a:off x="2755900" y="1676400"/>
            <a:ext cx="4330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0" hangingPunct="0"/>
            <a:r>
              <a:rPr lang="en-US" altLang="zh-CN" sz="2400" dirty="0" smtClean="0">
                <a:latin typeface="Times New Roman" pitchFamily="18" charset="0"/>
              </a:rPr>
              <a:t>Introduction and Related Work</a:t>
            </a:r>
            <a:endParaRPr lang="zh-CN" altLang="en-US" sz="2400" dirty="0">
              <a:latin typeface="Times New Roman" pitchFamily="18" charset="0"/>
            </a:endParaRPr>
          </a:p>
        </p:txBody>
      </p:sp>
      <p:sp>
        <p:nvSpPr>
          <p:cNvPr id="8202" name="Text Box 18"/>
          <p:cNvSpPr txBox="1">
            <a:spLocks noChangeArrowheads="1"/>
          </p:cNvSpPr>
          <p:nvPr/>
        </p:nvSpPr>
        <p:spPr bwMode="auto">
          <a:xfrm>
            <a:off x="2101850" y="16224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0" hangingPunct="0"/>
            <a:r>
              <a:rPr lang="en-US" altLang="zh-CN" b="1">
                <a:solidFill>
                  <a:schemeClr val="bg1"/>
                </a:solidFill>
                <a:latin typeface="Times New Roman" pitchFamily="18" charset="0"/>
              </a:rPr>
              <a:t>1</a:t>
            </a:r>
          </a:p>
        </p:txBody>
      </p:sp>
      <p:grpSp>
        <p:nvGrpSpPr>
          <p:cNvPr id="8204" name="Group 21"/>
          <p:cNvGrpSpPr>
            <a:grpSpLocks/>
          </p:cNvGrpSpPr>
          <p:nvPr/>
        </p:nvGrpSpPr>
        <p:grpSpPr bwMode="auto">
          <a:xfrm>
            <a:off x="1949450" y="2646363"/>
            <a:ext cx="762000" cy="665162"/>
            <a:chOff x="0" y="0"/>
            <a:chExt cx="1549" cy="1351"/>
          </a:xfrm>
        </p:grpSpPr>
        <p:sp>
          <p:nvSpPr>
            <p:cNvPr id="8205" name="AutoShape 23"/>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Times New Roman" pitchFamily="18" charset="0"/>
              </a:endParaRPr>
            </a:p>
          </p:txBody>
        </p:sp>
        <p:sp>
          <p:nvSpPr>
            <p:cNvPr id="8206" name="AutoShape 24"/>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18900000" scaled="1"/>
            </a:gradFill>
            <a:ln w="9525">
              <a:solidFill>
                <a:srgbClr val="C0C0C0"/>
              </a:solidFill>
              <a:miter lim="800000"/>
              <a:headEnd/>
              <a:tailEnd/>
            </a:ln>
          </p:spPr>
          <p:txBody>
            <a:bodyPr wrap="none" anchor="ctr"/>
            <a:lstStyle/>
            <a:p>
              <a:endParaRPr lang="zh-CN" altLang="en-US">
                <a:latin typeface="Times New Roman" pitchFamily="18" charset="0"/>
              </a:endParaRPr>
            </a:p>
          </p:txBody>
        </p:sp>
        <p:sp>
          <p:nvSpPr>
            <p:cNvPr id="8207" name="AutoShape 25"/>
            <p:cNvSpPr>
              <a:spLocks noChangeArrowheads="1"/>
            </p:cNvSpPr>
            <p:nvPr/>
          </p:nvSpPr>
          <p:spPr bwMode="auto">
            <a:xfrm>
              <a:off x="90" y="80"/>
              <a:ext cx="1350" cy="1168"/>
            </a:xfrm>
            <a:prstGeom prst="hexagon">
              <a:avLst>
                <a:gd name="adj" fmla="val 28896"/>
                <a:gd name="vf" fmla="val 115470"/>
              </a:avLst>
            </a:prstGeom>
            <a:solidFill>
              <a:srgbClr val="00B0F0"/>
            </a:solidFill>
            <a:ln w="9525">
              <a:solidFill>
                <a:schemeClr val="bg1"/>
              </a:solidFill>
              <a:miter lim="800000"/>
              <a:headEnd/>
              <a:tailEnd/>
            </a:ln>
          </p:spPr>
          <p:txBody>
            <a:bodyPr wrap="none" anchor="ctr"/>
            <a:lstStyle/>
            <a:p>
              <a:endParaRPr lang="zh-CN" altLang="en-US">
                <a:latin typeface="Times New Roman" pitchFamily="18" charset="0"/>
              </a:endParaRPr>
            </a:p>
          </p:txBody>
        </p:sp>
      </p:grpSp>
      <p:sp>
        <p:nvSpPr>
          <p:cNvPr id="8208" name="Line 30"/>
          <p:cNvSpPr>
            <a:spLocks noChangeShapeType="1"/>
          </p:cNvSpPr>
          <p:nvPr/>
        </p:nvSpPr>
        <p:spPr bwMode="auto">
          <a:xfrm>
            <a:off x="2559050" y="3255963"/>
            <a:ext cx="506087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209" name="Text Box 31"/>
          <p:cNvSpPr txBox="1">
            <a:spLocks noChangeArrowheads="1"/>
          </p:cNvSpPr>
          <p:nvPr/>
        </p:nvSpPr>
        <p:spPr bwMode="auto">
          <a:xfrm>
            <a:off x="2731283" y="2798763"/>
            <a:ext cx="54862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0" hangingPunct="0"/>
            <a:r>
              <a:rPr lang="en-US" altLang="zh-CN" sz="2400" dirty="0" smtClean="0">
                <a:latin typeface="Times New Roman" pitchFamily="18" charset="0"/>
              </a:rPr>
              <a:t>Binary Convolutional Neural Network</a:t>
            </a:r>
            <a:endParaRPr lang="zh-CN" altLang="en-US" sz="2400" dirty="0">
              <a:latin typeface="Times New Roman" pitchFamily="18" charset="0"/>
            </a:endParaRPr>
          </a:p>
        </p:txBody>
      </p:sp>
      <p:sp>
        <p:nvSpPr>
          <p:cNvPr id="8210" name="Text Box 32"/>
          <p:cNvSpPr txBox="1">
            <a:spLocks noChangeArrowheads="1"/>
          </p:cNvSpPr>
          <p:nvPr/>
        </p:nvSpPr>
        <p:spPr bwMode="auto">
          <a:xfrm>
            <a:off x="2166938" y="2744788"/>
            <a:ext cx="2968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0" hangingPunct="0"/>
            <a:r>
              <a:rPr lang="en-US" altLang="zh-CN" b="1">
                <a:solidFill>
                  <a:schemeClr val="bg1"/>
                </a:solidFill>
                <a:latin typeface="Times New Roman" pitchFamily="18" charset="0"/>
              </a:rPr>
              <a:t>2</a:t>
            </a:r>
          </a:p>
        </p:txBody>
      </p:sp>
      <p:grpSp>
        <p:nvGrpSpPr>
          <p:cNvPr id="8212" name="Group 29"/>
          <p:cNvGrpSpPr>
            <a:grpSpLocks/>
          </p:cNvGrpSpPr>
          <p:nvPr/>
        </p:nvGrpSpPr>
        <p:grpSpPr bwMode="auto">
          <a:xfrm>
            <a:off x="1911350" y="3813175"/>
            <a:ext cx="762000" cy="665163"/>
            <a:chOff x="0" y="0"/>
            <a:chExt cx="1549" cy="1351"/>
          </a:xfrm>
        </p:grpSpPr>
        <p:sp>
          <p:nvSpPr>
            <p:cNvPr id="8213" name="AutoShape 27"/>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Times New Roman" pitchFamily="18" charset="0"/>
              </a:endParaRPr>
            </a:p>
          </p:txBody>
        </p:sp>
        <p:sp>
          <p:nvSpPr>
            <p:cNvPr id="8214" name="AutoShape 28"/>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18900000" scaled="1"/>
            </a:gradFill>
            <a:ln w="9525">
              <a:solidFill>
                <a:srgbClr val="C0C0C0"/>
              </a:solidFill>
              <a:miter lim="800000"/>
              <a:headEnd/>
              <a:tailEnd/>
            </a:ln>
          </p:spPr>
          <p:txBody>
            <a:bodyPr wrap="none" anchor="ctr"/>
            <a:lstStyle/>
            <a:p>
              <a:endParaRPr lang="zh-CN" altLang="en-US">
                <a:latin typeface="Times New Roman" pitchFamily="18" charset="0"/>
              </a:endParaRPr>
            </a:p>
          </p:txBody>
        </p:sp>
        <p:sp>
          <p:nvSpPr>
            <p:cNvPr id="8215" name="AutoShape 29"/>
            <p:cNvSpPr>
              <a:spLocks noChangeArrowheads="1"/>
            </p:cNvSpPr>
            <p:nvPr/>
          </p:nvSpPr>
          <p:spPr bwMode="auto">
            <a:xfrm>
              <a:off x="90" y="81"/>
              <a:ext cx="1349" cy="1167"/>
            </a:xfrm>
            <a:prstGeom prst="hexagon">
              <a:avLst>
                <a:gd name="adj" fmla="val 28894"/>
                <a:gd name="vf" fmla="val 115470"/>
              </a:avLst>
            </a:prstGeom>
            <a:solidFill>
              <a:srgbClr val="C00000"/>
            </a:solidFill>
            <a:ln w="9525">
              <a:solidFill>
                <a:schemeClr val="bg1"/>
              </a:solidFill>
              <a:miter lim="800000"/>
              <a:headEnd/>
              <a:tailEnd/>
            </a:ln>
          </p:spPr>
          <p:txBody>
            <a:bodyPr wrap="none" anchor="ctr"/>
            <a:lstStyle/>
            <a:p>
              <a:endParaRPr lang="zh-CN" altLang="en-US">
                <a:latin typeface="Times New Roman" pitchFamily="18" charset="0"/>
              </a:endParaRPr>
            </a:p>
          </p:txBody>
        </p:sp>
      </p:grpSp>
      <p:sp>
        <p:nvSpPr>
          <p:cNvPr id="8216" name="Line 33"/>
          <p:cNvSpPr>
            <a:spLocks noChangeShapeType="1"/>
          </p:cNvSpPr>
          <p:nvPr/>
        </p:nvSpPr>
        <p:spPr bwMode="auto">
          <a:xfrm>
            <a:off x="2520950" y="4422775"/>
            <a:ext cx="509897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217" name="Text Box 34"/>
          <p:cNvSpPr txBox="1">
            <a:spLocks noChangeArrowheads="1"/>
          </p:cNvSpPr>
          <p:nvPr/>
        </p:nvSpPr>
        <p:spPr bwMode="auto">
          <a:xfrm>
            <a:off x="2711450" y="5158714"/>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0" hangingPunct="0"/>
            <a:r>
              <a:rPr lang="en-US" altLang="zh-CN" sz="2400" dirty="0" smtClean="0">
                <a:latin typeface="Times New Roman" pitchFamily="18" charset="0"/>
              </a:rPr>
              <a:t>Conclusion</a:t>
            </a:r>
            <a:endParaRPr lang="zh-CN" altLang="en-US" sz="2400" dirty="0">
              <a:latin typeface="Times New Roman" pitchFamily="18" charset="0"/>
            </a:endParaRPr>
          </a:p>
        </p:txBody>
      </p:sp>
      <p:sp>
        <p:nvSpPr>
          <p:cNvPr id="8218" name="Text Box 35"/>
          <p:cNvSpPr txBox="1">
            <a:spLocks noChangeArrowheads="1"/>
          </p:cNvSpPr>
          <p:nvPr/>
        </p:nvSpPr>
        <p:spPr bwMode="auto">
          <a:xfrm>
            <a:off x="2128838" y="3911600"/>
            <a:ext cx="2968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0" hangingPunct="0"/>
            <a:r>
              <a:rPr lang="en-US" altLang="zh-CN" b="1">
                <a:solidFill>
                  <a:schemeClr val="bg1"/>
                </a:solidFill>
                <a:latin typeface="Times New Roman" pitchFamily="18" charset="0"/>
              </a:rPr>
              <a:t>3</a:t>
            </a:r>
          </a:p>
        </p:txBody>
      </p:sp>
      <p:grpSp>
        <p:nvGrpSpPr>
          <p:cNvPr id="8220" name="Group 37"/>
          <p:cNvGrpSpPr>
            <a:grpSpLocks/>
          </p:cNvGrpSpPr>
          <p:nvPr/>
        </p:nvGrpSpPr>
        <p:grpSpPr bwMode="auto">
          <a:xfrm>
            <a:off x="1905000" y="4979988"/>
            <a:ext cx="762000" cy="666750"/>
            <a:chOff x="0" y="0"/>
            <a:chExt cx="1549" cy="1351"/>
          </a:xfrm>
        </p:grpSpPr>
        <p:sp>
          <p:nvSpPr>
            <p:cNvPr id="8221" name="AutoShape 23"/>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Times New Roman" pitchFamily="18" charset="0"/>
              </a:endParaRPr>
            </a:p>
          </p:txBody>
        </p:sp>
        <p:sp>
          <p:nvSpPr>
            <p:cNvPr id="8222" name="AutoShape 24"/>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18900000" scaled="1"/>
            </a:gradFill>
            <a:ln w="9525">
              <a:solidFill>
                <a:srgbClr val="C0C0C0"/>
              </a:solidFill>
              <a:miter lim="800000"/>
              <a:headEnd/>
              <a:tailEnd/>
            </a:ln>
          </p:spPr>
          <p:txBody>
            <a:bodyPr wrap="none" anchor="ctr"/>
            <a:lstStyle/>
            <a:p>
              <a:endParaRPr lang="zh-CN" altLang="en-US">
                <a:latin typeface="Times New Roman" pitchFamily="18" charset="0"/>
              </a:endParaRPr>
            </a:p>
          </p:txBody>
        </p:sp>
        <p:sp>
          <p:nvSpPr>
            <p:cNvPr id="8223" name="AutoShape 25"/>
            <p:cNvSpPr>
              <a:spLocks noChangeArrowheads="1"/>
            </p:cNvSpPr>
            <p:nvPr/>
          </p:nvSpPr>
          <p:spPr bwMode="auto">
            <a:xfrm>
              <a:off x="90" y="80"/>
              <a:ext cx="1350" cy="1168"/>
            </a:xfrm>
            <a:prstGeom prst="hexagon">
              <a:avLst>
                <a:gd name="adj" fmla="val 28896"/>
                <a:gd name="vf" fmla="val 115470"/>
              </a:avLst>
            </a:prstGeom>
            <a:solidFill>
              <a:srgbClr val="F6BB00"/>
            </a:solidFill>
            <a:ln w="9525">
              <a:solidFill>
                <a:schemeClr val="bg1"/>
              </a:solidFill>
              <a:miter lim="800000"/>
              <a:headEnd/>
              <a:tailEnd/>
            </a:ln>
          </p:spPr>
          <p:txBody>
            <a:bodyPr wrap="none" anchor="ctr"/>
            <a:lstStyle/>
            <a:p>
              <a:endParaRPr lang="zh-CN" altLang="en-US">
                <a:latin typeface="Times New Roman" pitchFamily="18" charset="0"/>
              </a:endParaRPr>
            </a:p>
          </p:txBody>
        </p:sp>
      </p:grpSp>
      <p:sp>
        <p:nvSpPr>
          <p:cNvPr id="8224" name="Line 30"/>
          <p:cNvSpPr>
            <a:spLocks noChangeShapeType="1"/>
          </p:cNvSpPr>
          <p:nvPr/>
        </p:nvSpPr>
        <p:spPr bwMode="auto">
          <a:xfrm>
            <a:off x="2514600" y="5591043"/>
            <a:ext cx="510532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226" name="Text Box 32"/>
          <p:cNvSpPr txBox="1">
            <a:spLocks noChangeArrowheads="1"/>
          </p:cNvSpPr>
          <p:nvPr/>
        </p:nvSpPr>
        <p:spPr bwMode="auto">
          <a:xfrm>
            <a:off x="2122488" y="5078648"/>
            <a:ext cx="296863" cy="365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0" hangingPunct="0"/>
            <a:r>
              <a:rPr lang="en-US" altLang="zh-CN" b="1">
                <a:solidFill>
                  <a:schemeClr val="bg1"/>
                </a:solidFill>
                <a:latin typeface="Times New Roman" pitchFamily="18" charset="0"/>
              </a:rPr>
              <a:t>4</a:t>
            </a:r>
          </a:p>
        </p:txBody>
      </p:sp>
      <p:sp>
        <p:nvSpPr>
          <p:cNvPr id="8227" name="灯片编号占位符 4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itchFamily="34" charset="0"/>
              <a:buNone/>
            </a:pPr>
            <a:fld id="{3E3A8D3A-2405-455D-82CD-1DF467CD235A}" type="slidenum">
              <a:rPr lang="en-US" altLang="zh-CN"/>
              <a:pPr>
                <a:buFont typeface="Arial" pitchFamily="34" charset="0"/>
                <a:buNone/>
              </a:pPr>
              <a:t>2</a:t>
            </a:fld>
            <a:endParaRPr lang="en-US" altLang="zh-CN"/>
          </a:p>
        </p:txBody>
      </p:sp>
      <p:sp>
        <p:nvSpPr>
          <p:cNvPr id="8228" name="Text Box 34"/>
          <p:cNvSpPr txBox="1">
            <a:spLocks noChangeArrowheads="1"/>
          </p:cNvSpPr>
          <p:nvPr/>
        </p:nvSpPr>
        <p:spPr bwMode="auto">
          <a:xfrm>
            <a:off x="2727657" y="3911424"/>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0" hangingPunct="0"/>
            <a:r>
              <a:rPr lang="en-US" altLang="zh-CN" sz="2400" dirty="0" smtClean="0">
                <a:latin typeface="Times New Roman" pitchFamily="18" charset="0"/>
              </a:rPr>
              <a:t>Experiments</a:t>
            </a:r>
            <a:endParaRPr lang="zh-CN" altLang="en-US" sz="2400" dirty="0">
              <a:latin typeface="Times New Roman" pitchFamily="18" charset="0"/>
            </a:endParaRPr>
          </a:p>
        </p:txBody>
      </p:sp>
    </p:spTree>
  </p:cSld>
  <p:clrMapOvr>
    <a:masterClrMapping/>
  </p:clrMapOvr>
  <p:transition advTm="7816"/>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lgn="r"/>
            <a:fld id="{65564157-7760-4E78-8E86-51D1BCAD19DB}" type="slidenum">
              <a:rPr lang="zh-CN" altLang="en-US"/>
              <a:pPr algn="r"/>
              <a:t>20</a:t>
            </a:fld>
            <a:endParaRPr lang="zh-CN" alt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762000"/>
            <a:ext cx="762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标题 1"/>
          <p:cNvSpPr txBox="1"/>
          <p:nvPr/>
        </p:nvSpPr>
        <p:spPr>
          <a:xfrm>
            <a:off x="650874" y="533476"/>
            <a:ext cx="7883525" cy="482524"/>
          </a:xfrm>
          <a:prstGeom prst="rect">
            <a:avLst/>
          </a:prstGeom>
        </p:spPr>
        <p:txBody>
          <a:bodyPr/>
          <a:lst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defRPr>
            </a:lvl2pPr>
            <a:lvl3pPr algn="ctr" rtl="0" eaLnBrk="0" fontAlgn="base" hangingPunct="0">
              <a:spcBef>
                <a:spcPct val="0"/>
              </a:spcBef>
              <a:spcAft>
                <a:spcPct val="0"/>
              </a:spcAft>
              <a:defRPr sz="4000" b="1">
                <a:solidFill>
                  <a:schemeClr val="tx2"/>
                </a:solidFill>
                <a:latin typeface="Arial" panose="020B0604020202020204" pitchFamily="34" charset="0"/>
              </a:defRPr>
            </a:lvl3pPr>
            <a:lvl4pPr algn="ctr" rtl="0" eaLnBrk="0" fontAlgn="base" hangingPunct="0">
              <a:spcBef>
                <a:spcPct val="0"/>
              </a:spcBef>
              <a:spcAft>
                <a:spcPct val="0"/>
              </a:spcAft>
              <a:defRPr sz="4000" b="1">
                <a:solidFill>
                  <a:schemeClr val="tx2"/>
                </a:solidFill>
                <a:latin typeface="Arial" panose="020B0604020202020204" pitchFamily="34" charset="0"/>
              </a:defRPr>
            </a:lvl4pPr>
            <a:lvl5pPr algn="ctr" rtl="0" eaLnBrk="0" fontAlgn="base" hangingPunct="0">
              <a:spcBef>
                <a:spcPct val="0"/>
              </a:spcBef>
              <a:spcAft>
                <a:spcPct val="0"/>
              </a:spcAft>
              <a:defRPr sz="4000" b="1">
                <a:solidFill>
                  <a:schemeClr val="tx2"/>
                </a:solidFill>
                <a:latin typeface="Arial" panose="020B0604020202020204" pitchFamily="34" charset="0"/>
              </a:defRPr>
            </a:lvl5pPr>
            <a:lvl6pPr marL="457200" algn="ctr" rtl="0" fontAlgn="base">
              <a:spcBef>
                <a:spcPct val="0"/>
              </a:spcBef>
              <a:spcAft>
                <a:spcPct val="0"/>
              </a:spcAft>
              <a:defRPr sz="4000" b="1">
                <a:solidFill>
                  <a:schemeClr val="tx2"/>
                </a:solidFill>
                <a:latin typeface="Arial" panose="020B0604020202020204" pitchFamily="34" charset="0"/>
              </a:defRPr>
            </a:lvl6pPr>
            <a:lvl7pPr marL="914400" algn="ctr" rtl="0" fontAlgn="base">
              <a:spcBef>
                <a:spcPct val="0"/>
              </a:spcBef>
              <a:spcAft>
                <a:spcPct val="0"/>
              </a:spcAft>
              <a:defRPr sz="4000" b="1">
                <a:solidFill>
                  <a:schemeClr val="tx2"/>
                </a:solidFill>
                <a:latin typeface="Arial" panose="020B0604020202020204" pitchFamily="34" charset="0"/>
              </a:defRPr>
            </a:lvl7pPr>
            <a:lvl8pPr marL="1371600" algn="ctr" rtl="0" fontAlgn="base">
              <a:spcBef>
                <a:spcPct val="0"/>
              </a:spcBef>
              <a:spcAft>
                <a:spcPct val="0"/>
              </a:spcAft>
              <a:defRPr sz="4000" b="1">
                <a:solidFill>
                  <a:schemeClr val="tx2"/>
                </a:solidFill>
                <a:latin typeface="Arial" panose="020B0604020202020204" pitchFamily="34" charset="0"/>
              </a:defRPr>
            </a:lvl8pPr>
            <a:lvl9pPr marL="1828800" algn="ctr" rtl="0" fontAlgn="base">
              <a:spcBef>
                <a:spcPct val="0"/>
              </a:spcBef>
              <a:spcAft>
                <a:spcPct val="0"/>
              </a:spcAft>
              <a:defRPr sz="4000" b="1">
                <a:solidFill>
                  <a:schemeClr val="tx2"/>
                </a:solidFill>
                <a:latin typeface="Arial" panose="020B0604020202020204" pitchFamily="34" charset="0"/>
              </a:defRPr>
            </a:lvl9pPr>
          </a:lstStyle>
          <a:p>
            <a:r>
              <a:rPr lang="en-US" altLang="zh-CN" sz="2400" dirty="0" smtClean="0">
                <a:latin typeface="Times New Roman" pitchFamily="18" charset="0"/>
              </a:rPr>
              <a:t>2 Binary Convolutional Neural Network</a:t>
            </a:r>
            <a:endParaRPr lang="en-US" altLang="zh-CN" sz="2400" dirty="0">
              <a:latin typeface="Times New Roman" pitchFamily="18" charset="0"/>
            </a:endParaRPr>
          </a:p>
        </p:txBody>
      </p:sp>
      <p:sp>
        <p:nvSpPr>
          <p:cNvPr id="5" name="TextBox 4"/>
          <p:cNvSpPr txBox="1"/>
          <p:nvPr/>
        </p:nvSpPr>
        <p:spPr>
          <a:xfrm>
            <a:off x="304912" y="1447852"/>
            <a:ext cx="3062057" cy="369332"/>
          </a:xfrm>
          <a:prstGeom prst="rect">
            <a:avLst/>
          </a:prstGeom>
          <a:noFill/>
        </p:spPr>
        <p:txBody>
          <a:bodyPr wrap="none" rtlCol="0">
            <a:spAutoFit/>
          </a:bodyPr>
          <a:lstStyle/>
          <a:p>
            <a:r>
              <a:rPr lang="en-US" altLang="zh-CN" dirty="0" smtClean="0">
                <a:solidFill>
                  <a:srgbClr val="0070C0"/>
                </a:solidFill>
                <a:latin typeface="Britannic Bold" pitchFamily="34" charset="0"/>
              </a:rPr>
              <a:t>2.1 Binary-Weight-Networks</a:t>
            </a:r>
            <a:endParaRPr lang="zh-CN" altLang="en-US" dirty="0">
              <a:solidFill>
                <a:srgbClr val="0070C0"/>
              </a:solidFill>
              <a:latin typeface="Britannic Bold" pitchFamily="34" charset="0"/>
            </a:endParaRPr>
          </a:p>
        </p:txBody>
      </p:sp>
      <p:sp>
        <p:nvSpPr>
          <p:cNvPr id="6" name="矩形 5"/>
          <p:cNvSpPr/>
          <p:nvPr/>
        </p:nvSpPr>
        <p:spPr>
          <a:xfrm>
            <a:off x="875398" y="1955147"/>
            <a:ext cx="4178644" cy="369332"/>
          </a:xfrm>
          <a:prstGeom prst="rect">
            <a:avLst/>
          </a:prstGeom>
        </p:spPr>
        <p:txBody>
          <a:bodyPr wrap="none">
            <a:spAutoFit/>
          </a:bodyPr>
          <a:lstStyle/>
          <a:p>
            <a:r>
              <a:rPr lang="en-US" altLang="zh-CN" dirty="0" smtClean="0">
                <a:latin typeface="Cambria" pitchFamily="18" charset="0"/>
              </a:rPr>
              <a:t>2.1.2</a:t>
            </a:r>
            <a:r>
              <a:rPr lang="en-US" altLang="zh-CN" dirty="0" smtClean="0"/>
              <a:t> </a:t>
            </a:r>
            <a:r>
              <a:rPr lang="en-US" altLang="zh-CN" dirty="0">
                <a:latin typeface="Cambria" pitchFamily="18" charset="0"/>
              </a:rPr>
              <a:t>Training </a:t>
            </a:r>
            <a:r>
              <a:rPr lang="en-US" altLang="zh-CN" dirty="0" smtClean="0">
                <a:latin typeface="Cambria" pitchFamily="18" charset="0"/>
              </a:rPr>
              <a:t>Binary-Weights-Networks</a:t>
            </a:r>
            <a:endParaRPr lang="zh-CN" altLang="en-US" dirty="0">
              <a:latin typeface="Cambria" pitchFamily="18" charset="0"/>
            </a:endParaRPr>
          </a:p>
        </p:txBody>
      </p:sp>
      <p:sp>
        <p:nvSpPr>
          <p:cNvPr id="2" name="矩形 1"/>
          <p:cNvSpPr/>
          <p:nvPr/>
        </p:nvSpPr>
        <p:spPr>
          <a:xfrm>
            <a:off x="1371684" y="2552643"/>
            <a:ext cx="5867400" cy="369332"/>
          </a:xfrm>
          <a:prstGeom prst="rect">
            <a:avLst/>
          </a:prstGeom>
        </p:spPr>
        <p:txBody>
          <a:bodyPr wrap="square">
            <a:spAutoFit/>
          </a:bodyPr>
          <a:lstStyle/>
          <a:p>
            <a:r>
              <a:rPr lang="en-US" altLang="zh-CN" dirty="0">
                <a:latin typeface="Cambria" pitchFamily="18" charset="0"/>
              </a:rPr>
              <a:t>Each iteration of training a CNN involves </a:t>
            </a:r>
            <a:r>
              <a:rPr lang="en-US" altLang="zh-CN" dirty="0" smtClean="0">
                <a:latin typeface="Cambria" pitchFamily="18" charset="0"/>
              </a:rPr>
              <a:t>three steps</a:t>
            </a:r>
            <a:r>
              <a:rPr lang="zh-CN" altLang="en-US" dirty="0" smtClean="0">
                <a:latin typeface="Cambria" pitchFamily="18" charset="0"/>
              </a:rPr>
              <a:t>：</a:t>
            </a:r>
            <a:endParaRPr lang="zh-CN" altLang="en-US" dirty="0">
              <a:latin typeface="Cambria" pitchFamily="18" charset="0"/>
            </a:endParaRPr>
          </a:p>
        </p:txBody>
      </p:sp>
      <p:sp>
        <p:nvSpPr>
          <p:cNvPr id="7" name="圆角矩形 6"/>
          <p:cNvSpPr/>
          <p:nvPr/>
        </p:nvSpPr>
        <p:spPr bwMode="auto">
          <a:xfrm>
            <a:off x="1219288" y="3200406"/>
            <a:ext cx="1745432" cy="533386"/>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1" compatLnSpc="1"/>
          <a:lstStyle/>
          <a:p>
            <a:r>
              <a:rPr lang="en-US" altLang="zh-CN" dirty="0">
                <a:latin typeface="Cambria" pitchFamily="18" charset="0"/>
              </a:rPr>
              <a:t>forward pass</a:t>
            </a:r>
            <a:endParaRPr kumimoji="0" lang="zh-CN" altLang="en-US" sz="1800" b="0" i="0" u="none" strike="noStrike" cap="none" normalizeH="0" baseline="0" dirty="0" smtClean="0">
              <a:ln>
                <a:noFill/>
              </a:ln>
              <a:solidFill>
                <a:schemeClr val="tx1"/>
              </a:solidFill>
              <a:effectLst/>
              <a:latin typeface="Cambria" pitchFamily="18" charset="0"/>
            </a:endParaRPr>
          </a:p>
        </p:txBody>
      </p:sp>
      <p:sp>
        <p:nvSpPr>
          <p:cNvPr id="11" name="圆角矩形 10"/>
          <p:cNvSpPr/>
          <p:nvPr/>
        </p:nvSpPr>
        <p:spPr bwMode="auto">
          <a:xfrm>
            <a:off x="3412657" y="3200406"/>
            <a:ext cx="1904950" cy="533386"/>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1" compatLnSpc="1"/>
          <a:lstStyle/>
          <a:p>
            <a:r>
              <a:rPr lang="en-US" altLang="zh-CN" dirty="0">
                <a:latin typeface="Cambria" pitchFamily="18" charset="0"/>
              </a:rPr>
              <a:t>backward pass</a:t>
            </a:r>
            <a:endParaRPr kumimoji="0" lang="zh-CN" altLang="en-US" sz="1800" b="0" i="0" u="none" strike="noStrike" cap="none" normalizeH="0" baseline="0" dirty="0" smtClean="0">
              <a:ln>
                <a:noFill/>
              </a:ln>
              <a:solidFill>
                <a:schemeClr val="tx1"/>
              </a:solidFill>
              <a:effectLst/>
              <a:latin typeface="Cambria" pitchFamily="18" charset="0"/>
            </a:endParaRPr>
          </a:p>
        </p:txBody>
      </p:sp>
      <p:sp>
        <p:nvSpPr>
          <p:cNvPr id="12" name="圆角矩形 11"/>
          <p:cNvSpPr/>
          <p:nvPr/>
        </p:nvSpPr>
        <p:spPr bwMode="auto">
          <a:xfrm>
            <a:off x="5867450" y="3200406"/>
            <a:ext cx="2209658" cy="533386"/>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1" compatLnSpc="1"/>
          <a:lstStyle/>
          <a:p>
            <a:r>
              <a:rPr lang="en-US" altLang="zh-CN" dirty="0">
                <a:latin typeface="Cambria" pitchFamily="18" charset="0"/>
              </a:rPr>
              <a:t>parameters update</a:t>
            </a:r>
            <a:endParaRPr kumimoji="0" lang="zh-CN" altLang="en-US" sz="1800" b="0" i="0" u="none" strike="noStrike" cap="none" normalizeH="0" baseline="0" dirty="0" smtClean="0">
              <a:ln>
                <a:noFill/>
              </a:ln>
              <a:solidFill>
                <a:schemeClr val="tx1"/>
              </a:solidFill>
              <a:effectLst/>
              <a:latin typeface="Cambria" pitchFamily="18" charset="0"/>
            </a:endParaRPr>
          </a:p>
        </p:txBody>
      </p:sp>
      <p:grpSp>
        <p:nvGrpSpPr>
          <p:cNvPr id="9" name="组合 8"/>
          <p:cNvGrpSpPr/>
          <p:nvPr/>
        </p:nvGrpSpPr>
        <p:grpSpPr>
          <a:xfrm>
            <a:off x="1447966" y="4032689"/>
            <a:ext cx="4419484" cy="1226045"/>
            <a:chOff x="1447882" y="4261340"/>
            <a:chExt cx="4419484" cy="1226045"/>
          </a:xfrm>
        </p:grpSpPr>
        <p:sp>
          <p:nvSpPr>
            <p:cNvPr id="4" name="TextBox 3"/>
            <p:cNvSpPr txBox="1"/>
            <p:nvPr/>
          </p:nvSpPr>
          <p:spPr>
            <a:xfrm>
              <a:off x="1447882" y="4648168"/>
              <a:ext cx="2196692" cy="369332"/>
            </a:xfrm>
            <a:prstGeom prst="rect">
              <a:avLst/>
            </a:prstGeom>
            <a:noFill/>
          </p:spPr>
          <p:txBody>
            <a:bodyPr wrap="none" rtlCol="0">
              <a:spAutoFit/>
            </a:bodyPr>
            <a:lstStyle/>
            <a:p>
              <a:r>
                <a:rPr lang="en-US" altLang="zh-CN" dirty="0" smtClean="0">
                  <a:latin typeface="Cambria" pitchFamily="18" charset="0"/>
                </a:rPr>
                <a:t>Binarize the weights</a:t>
              </a:r>
              <a:endParaRPr lang="zh-CN" altLang="en-US" dirty="0" smtClean="0">
                <a:latin typeface="Cambria" pitchFamily="18" charset="0"/>
              </a:endParaRPr>
            </a:p>
          </p:txBody>
        </p:sp>
        <p:sp>
          <p:nvSpPr>
            <p:cNvPr id="8" name="左大括号 7"/>
            <p:cNvSpPr/>
            <p:nvPr/>
          </p:nvSpPr>
          <p:spPr bwMode="auto">
            <a:xfrm>
              <a:off x="3644574" y="4267178"/>
              <a:ext cx="317842" cy="1219168"/>
            </a:xfrm>
            <a:prstGeom prst="leftBrac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ndParaRPr>
            </a:p>
          </p:txBody>
        </p:sp>
        <p:sp>
          <p:nvSpPr>
            <p:cNvPr id="13" name="圆角矩形 12"/>
            <p:cNvSpPr/>
            <p:nvPr/>
          </p:nvSpPr>
          <p:spPr bwMode="auto">
            <a:xfrm>
              <a:off x="3962416" y="4261340"/>
              <a:ext cx="1904950" cy="533386"/>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1" compatLnSpc="1"/>
            <a:lstStyle/>
            <a:p>
              <a:r>
                <a:rPr lang="en-US" altLang="zh-CN" dirty="0">
                  <a:latin typeface="Cambria" pitchFamily="18" charset="0"/>
                </a:rPr>
                <a:t>forward pass</a:t>
              </a:r>
              <a:endParaRPr kumimoji="0" lang="zh-CN" altLang="en-US" sz="1800" b="0" i="0" u="none" strike="noStrike" cap="none" normalizeH="0" baseline="0" dirty="0" smtClean="0">
                <a:ln>
                  <a:noFill/>
                </a:ln>
                <a:solidFill>
                  <a:schemeClr val="tx1"/>
                </a:solidFill>
                <a:effectLst/>
                <a:latin typeface="Cambria" pitchFamily="18" charset="0"/>
              </a:endParaRPr>
            </a:p>
          </p:txBody>
        </p:sp>
        <p:sp>
          <p:nvSpPr>
            <p:cNvPr id="14" name="圆角矩形 13"/>
            <p:cNvSpPr/>
            <p:nvPr/>
          </p:nvSpPr>
          <p:spPr bwMode="auto">
            <a:xfrm>
              <a:off x="3962416" y="4953999"/>
              <a:ext cx="1904950" cy="533386"/>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1" compatLnSpc="1"/>
            <a:lstStyle/>
            <a:p>
              <a:r>
                <a:rPr lang="en-US" altLang="zh-CN" dirty="0">
                  <a:latin typeface="Cambria" pitchFamily="18" charset="0"/>
                </a:rPr>
                <a:t>backward pass</a:t>
              </a:r>
              <a:endParaRPr kumimoji="0" lang="zh-CN" altLang="en-US" sz="1800" b="0" i="0" u="none" strike="noStrike" cap="none" normalizeH="0" baseline="0" dirty="0" smtClean="0">
                <a:ln>
                  <a:noFill/>
                </a:ln>
                <a:solidFill>
                  <a:schemeClr val="tx1"/>
                </a:solidFill>
                <a:effectLst/>
                <a:latin typeface="Cambria" pitchFamily="18" charset="0"/>
              </a:endParaRPr>
            </a:p>
          </p:txBody>
        </p:sp>
      </p:grpSp>
      <p:sp>
        <p:nvSpPr>
          <p:cNvPr id="16" name="TextBox 15"/>
          <p:cNvSpPr txBox="1"/>
          <p:nvPr/>
        </p:nvSpPr>
        <p:spPr>
          <a:xfrm>
            <a:off x="1447966" y="5644571"/>
            <a:ext cx="3461269" cy="369332"/>
          </a:xfrm>
          <a:prstGeom prst="rect">
            <a:avLst/>
          </a:prstGeom>
          <a:noFill/>
        </p:spPr>
        <p:txBody>
          <a:bodyPr wrap="none" rtlCol="0">
            <a:spAutoFit/>
          </a:bodyPr>
          <a:lstStyle/>
          <a:p>
            <a:r>
              <a:rPr lang="en-US" altLang="zh-CN" dirty="0" smtClean="0">
                <a:latin typeface="Cambria" pitchFamily="18" charset="0"/>
              </a:rPr>
              <a:t>Use the high precision weights</a:t>
            </a:r>
            <a:r>
              <a:rPr lang="zh-CN" altLang="en-US" dirty="0" smtClean="0">
                <a:latin typeface="Cambria" pitchFamily="18" charset="0"/>
              </a:rPr>
              <a:t>：</a:t>
            </a:r>
            <a:r>
              <a:rPr lang="en-US" altLang="zh-CN" dirty="0" smtClean="0">
                <a:latin typeface="Cambria" pitchFamily="18" charset="0"/>
              </a:rPr>
              <a:t> </a:t>
            </a:r>
            <a:endParaRPr lang="zh-CN" altLang="en-US" dirty="0" smtClean="0">
              <a:latin typeface="Cambria" pitchFamily="18" charset="0"/>
            </a:endParaRPr>
          </a:p>
        </p:txBody>
      </p:sp>
      <p:sp>
        <p:nvSpPr>
          <p:cNvPr id="17" name="圆角矩形 16"/>
          <p:cNvSpPr/>
          <p:nvPr/>
        </p:nvSpPr>
        <p:spPr bwMode="auto">
          <a:xfrm>
            <a:off x="4800663" y="5562544"/>
            <a:ext cx="2209658" cy="533386"/>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1" compatLnSpc="1"/>
          <a:lstStyle/>
          <a:p>
            <a:r>
              <a:rPr lang="en-US" altLang="zh-CN" dirty="0">
                <a:latin typeface="Cambria" pitchFamily="18" charset="0"/>
              </a:rPr>
              <a:t>parameters update</a:t>
            </a:r>
            <a:endParaRPr kumimoji="0" lang="zh-CN" altLang="en-US" sz="1800" b="0" i="0" u="none" strike="noStrike" cap="none" normalizeH="0" baseline="0" dirty="0" smtClean="0">
              <a:ln>
                <a:noFill/>
              </a:ln>
              <a:solidFill>
                <a:schemeClr val="tx1"/>
              </a:solidFill>
              <a:effectLst/>
              <a:latin typeface="Cambria" pitchFamily="18" charset="0"/>
            </a:endParaRPr>
          </a:p>
        </p:txBody>
      </p:sp>
    </p:spTree>
    <p:extLst>
      <p:ext uri="{BB962C8B-B14F-4D97-AF65-F5344CB8AC3E}">
        <p14:creationId xmlns:p14="http://schemas.microsoft.com/office/powerpoint/2010/main" val="232473979"/>
      </p:ext>
    </p:extLst>
  </p:cSld>
  <p:clrMapOvr>
    <a:masterClrMapping/>
  </p:clrMapOvr>
  <p:transition advTm="2307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arn(inVertical)">
                                      <p:cBhvr>
                                        <p:cTn id="16" dur="500"/>
                                        <p:tgtEl>
                                          <p:spTgt spid="11"/>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arn(inVertical)">
                                      <p:cBhvr>
                                        <p:cTn id="19" dur="500"/>
                                        <p:tgtEl>
                                          <p:spTgt spid="12"/>
                                        </p:tgtEl>
                                      </p:cBhvr>
                                    </p:animEffect>
                                  </p:childTnLst>
                                </p:cTn>
                              </p:par>
                              <p:par>
                                <p:cTn id="20" presetID="16" presetClass="entr" presetSubtype="21"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arn(inVertical)">
                                      <p:cBhvr>
                                        <p:cTn id="25" dur="500"/>
                                        <p:tgtEl>
                                          <p:spTgt spid="16"/>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arn(inVertical)">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7" grpId="0" animBg="1"/>
      <p:bldP spid="11" grpId="0" animBg="1"/>
      <p:bldP spid="12" grpId="0" animBg="1"/>
      <p:bldP spid="16" grpId="0"/>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lgn="r"/>
            <a:fld id="{65564157-7760-4E78-8E86-51D1BCAD19DB}" type="slidenum">
              <a:rPr lang="zh-CN" altLang="en-US"/>
              <a:pPr algn="r"/>
              <a:t>21</a:t>
            </a:fld>
            <a:endParaRPr lang="zh-CN" alt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762000"/>
            <a:ext cx="762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标题 1"/>
          <p:cNvSpPr txBox="1"/>
          <p:nvPr/>
        </p:nvSpPr>
        <p:spPr>
          <a:xfrm>
            <a:off x="650874" y="533476"/>
            <a:ext cx="7883525" cy="482524"/>
          </a:xfrm>
          <a:prstGeom prst="rect">
            <a:avLst/>
          </a:prstGeom>
        </p:spPr>
        <p:txBody>
          <a:bodyPr/>
          <a:lst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defRPr>
            </a:lvl2pPr>
            <a:lvl3pPr algn="ctr" rtl="0" eaLnBrk="0" fontAlgn="base" hangingPunct="0">
              <a:spcBef>
                <a:spcPct val="0"/>
              </a:spcBef>
              <a:spcAft>
                <a:spcPct val="0"/>
              </a:spcAft>
              <a:defRPr sz="4000" b="1">
                <a:solidFill>
                  <a:schemeClr val="tx2"/>
                </a:solidFill>
                <a:latin typeface="Arial" panose="020B0604020202020204" pitchFamily="34" charset="0"/>
              </a:defRPr>
            </a:lvl3pPr>
            <a:lvl4pPr algn="ctr" rtl="0" eaLnBrk="0" fontAlgn="base" hangingPunct="0">
              <a:spcBef>
                <a:spcPct val="0"/>
              </a:spcBef>
              <a:spcAft>
                <a:spcPct val="0"/>
              </a:spcAft>
              <a:defRPr sz="4000" b="1">
                <a:solidFill>
                  <a:schemeClr val="tx2"/>
                </a:solidFill>
                <a:latin typeface="Arial" panose="020B0604020202020204" pitchFamily="34" charset="0"/>
              </a:defRPr>
            </a:lvl4pPr>
            <a:lvl5pPr algn="ctr" rtl="0" eaLnBrk="0" fontAlgn="base" hangingPunct="0">
              <a:spcBef>
                <a:spcPct val="0"/>
              </a:spcBef>
              <a:spcAft>
                <a:spcPct val="0"/>
              </a:spcAft>
              <a:defRPr sz="4000" b="1">
                <a:solidFill>
                  <a:schemeClr val="tx2"/>
                </a:solidFill>
                <a:latin typeface="Arial" panose="020B0604020202020204" pitchFamily="34" charset="0"/>
              </a:defRPr>
            </a:lvl5pPr>
            <a:lvl6pPr marL="457200" algn="ctr" rtl="0" fontAlgn="base">
              <a:spcBef>
                <a:spcPct val="0"/>
              </a:spcBef>
              <a:spcAft>
                <a:spcPct val="0"/>
              </a:spcAft>
              <a:defRPr sz="4000" b="1">
                <a:solidFill>
                  <a:schemeClr val="tx2"/>
                </a:solidFill>
                <a:latin typeface="Arial" panose="020B0604020202020204" pitchFamily="34" charset="0"/>
              </a:defRPr>
            </a:lvl6pPr>
            <a:lvl7pPr marL="914400" algn="ctr" rtl="0" fontAlgn="base">
              <a:spcBef>
                <a:spcPct val="0"/>
              </a:spcBef>
              <a:spcAft>
                <a:spcPct val="0"/>
              </a:spcAft>
              <a:defRPr sz="4000" b="1">
                <a:solidFill>
                  <a:schemeClr val="tx2"/>
                </a:solidFill>
                <a:latin typeface="Arial" panose="020B0604020202020204" pitchFamily="34" charset="0"/>
              </a:defRPr>
            </a:lvl7pPr>
            <a:lvl8pPr marL="1371600" algn="ctr" rtl="0" fontAlgn="base">
              <a:spcBef>
                <a:spcPct val="0"/>
              </a:spcBef>
              <a:spcAft>
                <a:spcPct val="0"/>
              </a:spcAft>
              <a:defRPr sz="4000" b="1">
                <a:solidFill>
                  <a:schemeClr val="tx2"/>
                </a:solidFill>
                <a:latin typeface="Arial" panose="020B0604020202020204" pitchFamily="34" charset="0"/>
              </a:defRPr>
            </a:lvl8pPr>
            <a:lvl9pPr marL="1828800" algn="ctr" rtl="0" fontAlgn="base">
              <a:spcBef>
                <a:spcPct val="0"/>
              </a:spcBef>
              <a:spcAft>
                <a:spcPct val="0"/>
              </a:spcAft>
              <a:defRPr sz="4000" b="1">
                <a:solidFill>
                  <a:schemeClr val="tx2"/>
                </a:solidFill>
                <a:latin typeface="Arial" panose="020B0604020202020204" pitchFamily="34" charset="0"/>
              </a:defRPr>
            </a:lvl9pPr>
          </a:lstStyle>
          <a:p>
            <a:r>
              <a:rPr lang="en-US" altLang="zh-CN" sz="2400" dirty="0" smtClean="0">
                <a:latin typeface="Times New Roman" pitchFamily="18" charset="0"/>
              </a:rPr>
              <a:t>2 Binary Convolutional Neural Network</a:t>
            </a:r>
            <a:endParaRPr lang="en-US" altLang="zh-CN" sz="2400" dirty="0">
              <a:latin typeface="Times New Roman" pitchFamily="18" charset="0"/>
            </a:endParaRPr>
          </a:p>
        </p:txBody>
      </p:sp>
      <p:sp>
        <p:nvSpPr>
          <p:cNvPr id="5" name="TextBox 4"/>
          <p:cNvSpPr txBox="1"/>
          <p:nvPr/>
        </p:nvSpPr>
        <p:spPr>
          <a:xfrm>
            <a:off x="304912" y="1447852"/>
            <a:ext cx="3062057" cy="369332"/>
          </a:xfrm>
          <a:prstGeom prst="rect">
            <a:avLst/>
          </a:prstGeom>
          <a:noFill/>
        </p:spPr>
        <p:txBody>
          <a:bodyPr wrap="none" rtlCol="0">
            <a:spAutoFit/>
          </a:bodyPr>
          <a:lstStyle/>
          <a:p>
            <a:r>
              <a:rPr lang="en-US" altLang="zh-CN" dirty="0" smtClean="0">
                <a:solidFill>
                  <a:srgbClr val="0070C0"/>
                </a:solidFill>
                <a:latin typeface="Britannic Bold" pitchFamily="34" charset="0"/>
              </a:rPr>
              <a:t>2.1 Binary-Weight-Networks</a:t>
            </a:r>
            <a:endParaRPr lang="zh-CN" altLang="en-US" dirty="0">
              <a:solidFill>
                <a:srgbClr val="0070C0"/>
              </a:solidFill>
              <a:latin typeface="Britannic Bold" pitchFamily="34" charset="0"/>
            </a:endParaRPr>
          </a:p>
        </p:txBody>
      </p:sp>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18" y="1752644"/>
            <a:ext cx="8991484" cy="496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7" name="TextBox 6"/>
              <p:cNvSpPr txBox="1"/>
              <p:nvPr/>
            </p:nvSpPr>
            <p:spPr>
              <a:xfrm>
                <a:off x="2209862" y="5026173"/>
                <a:ext cx="158671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a:rPr>
                        <m:t>𝐼</m:t>
                      </m:r>
                      <m:r>
                        <a:rPr lang="en-US" altLang="zh-CN" sz="1400" b="0" i="1" smtClean="0">
                          <a:latin typeface="Cambria Math"/>
                        </a:rPr>
                        <m:t>∗</m:t>
                      </m:r>
                      <m:r>
                        <a:rPr lang="en-US" altLang="zh-CN" sz="1400" b="0" i="1" smtClean="0">
                          <a:latin typeface="Cambria Math"/>
                        </a:rPr>
                        <m:t>𝑊</m:t>
                      </m:r>
                      <m:r>
                        <a:rPr lang="en-US" altLang="zh-CN" sz="1400" i="1">
                          <a:latin typeface="Cambria Math"/>
                          <a:ea typeface="Cambria Math"/>
                        </a:rPr>
                        <m:t>≈(</m:t>
                      </m:r>
                      <m:r>
                        <a:rPr lang="en-US" altLang="zh-CN" sz="1400" i="1">
                          <a:latin typeface="Cambria Math"/>
                          <a:ea typeface="Cambria Math"/>
                        </a:rPr>
                        <m:t>𝐼</m:t>
                      </m:r>
                      <m:r>
                        <a:rPr lang="en-US" altLang="zh-CN" sz="1400" i="1">
                          <a:latin typeface="Cambria Math"/>
                          <a:ea typeface="Cambria Math"/>
                        </a:rPr>
                        <m:t>⊕</m:t>
                      </m:r>
                      <m:r>
                        <a:rPr lang="en-US" altLang="zh-CN" sz="1400" b="0" i="1" smtClean="0">
                          <a:latin typeface="Cambria Math"/>
                          <a:ea typeface="Cambria Math"/>
                        </a:rPr>
                        <m:t>𝐵</m:t>
                      </m:r>
                      <m:r>
                        <a:rPr lang="en-US" altLang="zh-CN" sz="1400" b="0" i="1" smtClean="0">
                          <a:latin typeface="Cambria Math"/>
                          <a:ea typeface="Cambria Math"/>
                        </a:rPr>
                        <m:t>)</m:t>
                      </m:r>
                      <m:r>
                        <a:rPr lang="zh-CN" altLang="en-US" sz="1400" b="0" i="1" smtClean="0">
                          <a:latin typeface="Cambria Math"/>
                          <a:ea typeface="Cambria Math"/>
                        </a:rPr>
                        <m:t>𝛼</m:t>
                      </m:r>
                    </m:oMath>
                  </m:oMathPara>
                </a14:m>
                <a:endParaRPr lang="zh-CN" altLang="en-US" sz="1400" i="1" dirty="0" smtClean="0">
                  <a:latin typeface="Cambria Math"/>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209862" y="5026173"/>
                <a:ext cx="1586716" cy="307777"/>
              </a:xfrm>
              <a:prstGeom prst="rect">
                <a:avLst/>
              </a:prstGeom>
              <a:blipFill rotWithShape="1">
                <a:blip r:embed="rId5"/>
                <a:stretch>
                  <a:fillRect b="-1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2473979"/>
      </p:ext>
    </p:extLst>
  </p:cSld>
  <p:clrMapOvr>
    <a:masterClrMapping/>
  </p:clrMapOvr>
  <p:transition advTm="2307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lgn="r"/>
            <a:fld id="{65564157-7760-4E78-8E86-51D1BCAD19DB}" type="slidenum">
              <a:rPr lang="zh-CN" altLang="en-US"/>
              <a:pPr algn="r"/>
              <a:t>22</a:t>
            </a:fld>
            <a:endParaRPr lang="zh-CN" alt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762000"/>
            <a:ext cx="762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标题 1"/>
          <p:cNvSpPr txBox="1"/>
          <p:nvPr/>
        </p:nvSpPr>
        <p:spPr>
          <a:xfrm>
            <a:off x="650874" y="533476"/>
            <a:ext cx="7883525" cy="482524"/>
          </a:xfrm>
          <a:prstGeom prst="rect">
            <a:avLst/>
          </a:prstGeom>
        </p:spPr>
        <p:txBody>
          <a:bodyPr/>
          <a:lst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defRPr>
            </a:lvl2pPr>
            <a:lvl3pPr algn="ctr" rtl="0" eaLnBrk="0" fontAlgn="base" hangingPunct="0">
              <a:spcBef>
                <a:spcPct val="0"/>
              </a:spcBef>
              <a:spcAft>
                <a:spcPct val="0"/>
              </a:spcAft>
              <a:defRPr sz="4000" b="1">
                <a:solidFill>
                  <a:schemeClr val="tx2"/>
                </a:solidFill>
                <a:latin typeface="Arial" panose="020B0604020202020204" pitchFamily="34" charset="0"/>
              </a:defRPr>
            </a:lvl3pPr>
            <a:lvl4pPr algn="ctr" rtl="0" eaLnBrk="0" fontAlgn="base" hangingPunct="0">
              <a:spcBef>
                <a:spcPct val="0"/>
              </a:spcBef>
              <a:spcAft>
                <a:spcPct val="0"/>
              </a:spcAft>
              <a:defRPr sz="4000" b="1">
                <a:solidFill>
                  <a:schemeClr val="tx2"/>
                </a:solidFill>
                <a:latin typeface="Arial" panose="020B0604020202020204" pitchFamily="34" charset="0"/>
              </a:defRPr>
            </a:lvl4pPr>
            <a:lvl5pPr algn="ctr" rtl="0" eaLnBrk="0" fontAlgn="base" hangingPunct="0">
              <a:spcBef>
                <a:spcPct val="0"/>
              </a:spcBef>
              <a:spcAft>
                <a:spcPct val="0"/>
              </a:spcAft>
              <a:defRPr sz="4000" b="1">
                <a:solidFill>
                  <a:schemeClr val="tx2"/>
                </a:solidFill>
                <a:latin typeface="Arial" panose="020B0604020202020204" pitchFamily="34" charset="0"/>
              </a:defRPr>
            </a:lvl5pPr>
            <a:lvl6pPr marL="457200" algn="ctr" rtl="0" fontAlgn="base">
              <a:spcBef>
                <a:spcPct val="0"/>
              </a:spcBef>
              <a:spcAft>
                <a:spcPct val="0"/>
              </a:spcAft>
              <a:defRPr sz="4000" b="1">
                <a:solidFill>
                  <a:schemeClr val="tx2"/>
                </a:solidFill>
                <a:latin typeface="Arial" panose="020B0604020202020204" pitchFamily="34" charset="0"/>
              </a:defRPr>
            </a:lvl6pPr>
            <a:lvl7pPr marL="914400" algn="ctr" rtl="0" fontAlgn="base">
              <a:spcBef>
                <a:spcPct val="0"/>
              </a:spcBef>
              <a:spcAft>
                <a:spcPct val="0"/>
              </a:spcAft>
              <a:defRPr sz="4000" b="1">
                <a:solidFill>
                  <a:schemeClr val="tx2"/>
                </a:solidFill>
                <a:latin typeface="Arial" panose="020B0604020202020204" pitchFamily="34" charset="0"/>
              </a:defRPr>
            </a:lvl7pPr>
            <a:lvl8pPr marL="1371600" algn="ctr" rtl="0" fontAlgn="base">
              <a:spcBef>
                <a:spcPct val="0"/>
              </a:spcBef>
              <a:spcAft>
                <a:spcPct val="0"/>
              </a:spcAft>
              <a:defRPr sz="4000" b="1">
                <a:solidFill>
                  <a:schemeClr val="tx2"/>
                </a:solidFill>
                <a:latin typeface="Arial" panose="020B0604020202020204" pitchFamily="34" charset="0"/>
              </a:defRPr>
            </a:lvl8pPr>
            <a:lvl9pPr marL="1828800" algn="ctr" rtl="0" fontAlgn="base">
              <a:spcBef>
                <a:spcPct val="0"/>
              </a:spcBef>
              <a:spcAft>
                <a:spcPct val="0"/>
              </a:spcAft>
              <a:defRPr sz="4000" b="1">
                <a:solidFill>
                  <a:schemeClr val="tx2"/>
                </a:solidFill>
                <a:latin typeface="Arial" panose="020B0604020202020204" pitchFamily="34" charset="0"/>
              </a:defRPr>
            </a:lvl9pPr>
          </a:lstStyle>
          <a:p>
            <a:r>
              <a:rPr lang="en-US" altLang="zh-CN" sz="2400" dirty="0" smtClean="0">
                <a:latin typeface="Times New Roman" pitchFamily="18" charset="0"/>
              </a:rPr>
              <a:t>2 Binary Convolutional Neural Network</a:t>
            </a:r>
            <a:endParaRPr lang="en-US" altLang="zh-CN" sz="2400" dirty="0">
              <a:latin typeface="Times New Roman" pitchFamily="18" charset="0"/>
            </a:endParaRPr>
          </a:p>
        </p:txBody>
      </p:sp>
      <p:sp>
        <p:nvSpPr>
          <p:cNvPr id="5" name="TextBox 4"/>
          <p:cNvSpPr txBox="1"/>
          <p:nvPr/>
        </p:nvSpPr>
        <p:spPr>
          <a:xfrm>
            <a:off x="304912" y="1447852"/>
            <a:ext cx="2161169" cy="369332"/>
          </a:xfrm>
          <a:prstGeom prst="rect">
            <a:avLst/>
          </a:prstGeom>
          <a:noFill/>
        </p:spPr>
        <p:txBody>
          <a:bodyPr wrap="none" rtlCol="0">
            <a:spAutoFit/>
          </a:bodyPr>
          <a:lstStyle/>
          <a:p>
            <a:r>
              <a:rPr lang="en-US" altLang="zh-CN" dirty="0" smtClean="0">
                <a:solidFill>
                  <a:srgbClr val="0070C0"/>
                </a:solidFill>
                <a:latin typeface="Britannic Bold" pitchFamily="34" charset="0"/>
              </a:rPr>
              <a:t>2.2 XNOR-Networks</a:t>
            </a:r>
            <a:endParaRPr lang="zh-CN" altLang="en-US" dirty="0">
              <a:solidFill>
                <a:srgbClr val="0070C0"/>
              </a:solidFill>
              <a:latin typeface="Britannic Bold" pitchFamily="34" charset="0"/>
            </a:endParaRPr>
          </a:p>
        </p:txBody>
      </p:sp>
      <p:sp>
        <p:nvSpPr>
          <p:cNvPr id="2" name="矩形 1"/>
          <p:cNvSpPr/>
          <p:nvPr/>
        </p:nvSpPr>
        <p:spPr>
          <a:xfrm>
            <a:off x="1412656" y="2286030"/>
            <a:ext cx="3480440" cy="369332"/>
          </a:xfrm>
          <a:prstGeom prst="rect">
            <a:avLst/>
          </a:prstGeom>
        </p:spPr>
        <p:txBody>
          <a:bodyPr wrap="none">
            <a:spAutoFit/>
          </a:bodyPr>
          <a:lstStyle/>
          <a:p>
            <a:r>
              <a:rPr lang="en-US" altLang="zh-CN" dirty="0">
                <a:latin typeface="Cambria" pitchFamily="18" charset="0"/>
              </a:rPr>
              <a:t>binarize both weigths and inputs</a:t>
            </a:r>
            <a:endParaRPr lang="zh-CN" altLang="en-US" dirty="0">
              <a:latin typeface="Cambria" pitchFamily="18" charset="0"/>
            </a:endParaRPr>
          </a:p>
        </p:txBody>
      </p:sp>
      <p:sp>
        <p:nvSpPr>
          <p:cNvPr id="8" name="矩形 7"/>
          <p:cNvSpPr/>
          <p:nvPr/>
        </p:nvSpPr>
        <p:spPr>
          <a:xfrm>
            <a:off x="400844" y="6519446"/>
            <a:ext cx="8133555" cy="338554"/>
          </a:xfrm>
          <a:prstGeom prst="rect">
            <a:avLst/>
          </a:prstGeom>
        </p:spPr>
        <p:txBody>
          <a:bodyPr wrap="square">
            <a:spAutoFit/>
          </a:bodyPr>
          <a:lstStyle/>
          <a:p>
            <a:r>
              <a:rPr lang="en-US" altLang="zh-CN" sz="1600" dirty="0" smtClean="0">
                <a:latin typeface="BrowalliaUPC" pitchFamily="34" charset="-34"/>
                <a:cs typeface="BrowalliaUPC" pitchFamily="34" charset="-34"/>
              </a:rPr>
              <a:t>[2] Binarynet</a:t>
            </a:r>
            <a:r>
              <a:rPr lang="en-US" altLang="zh-CN" sz="1600" dirty="0">
                <a:latin typeface="BrowalliaUPC" pitchFamily="34" charset="-34"/>
                <a:cs typeface="BrowalliaUPC" pitchFamily="34" charset="-34"/>
              </a:rPr>
              <a:t>: Training deep neural networks with weights and activations constrained to +1 or -1.</a:t>
            </a:r>
          </a:p>
        </p:txBody>
      </p:sp>
      <p:sp>
        <p:nvSpPr>
          <p:cNvPr id="6" name="矩形 5"/>
          <p:cNvSpPr/>
          <p:nvPr/>
        </p:nvSpPr>
        <p:spPr>
          <a:xfrm>
            <a:off x="1385496" y="5193212"/>
            <a:ext cx="7173759" cy="369332"/>
          </a:xfrm>
          <a:prstGeom prst="rect">
            <a:avLst/>
          </a:prstGeom>
        </p:spPr>
        <p:txBody>
          <a:bodyPr wrap="none">
            <a:spAutoFit/>
          </a:bodyPr>
          <a:lstStyle/>
          <a:p>
            <a:r>
              <a:rPr lang="en-US" altLang="zh-CN" dirty="0">
                <a:latin typeface="Cambria" pitchFamily="18" charset="0"/>
              </a:rPr>
              <a:t>Dot </a:t>
            </a:r>
            <a:r>
              <a:rPr lang="en-US" altLang="zh-CN" dirty="0" smtClean="0">
                <a:latin typeface="Cambria" pitchFamily="18" charset="0"/>
              </a:rPr>
              <a:t>product can be implemented by XNOR-</a:t>
            </a:r>
            <a:r>
              <a:rPr lang="en-US" altLang="zh-CN" dirty="0" err="1" smtClean="0">
                <a:latin typeface="Cambria" pitchFamily="18" charset="0"/>
              </a:rPr>
              <a:t>Bitcounting</a:t>
            </a:r>
            <a:r>
              <a:rPr lang="en-US" altLang="zh-CN" dirty="0" smtClean="0">
                <a:latin typeface="Cambria" pitchFamily="18" charset="0"/>
              </a:rPr>
              <a:t> operations [2]</a:t>
            </a:r>
            <a:endParaRPr lang="zh-CN" altLang="en-US" dirty="0">
              <a:latin typeface="Cambria" pitchFamily="18" charset="0"/>
            </a:endParaRPr>
          </a:p>
        </p:txBody>
      </p:sp>
      <p:sp>
        <p:nvSpPr>
          <p:cNvPr id="7" name="TextBox 6"/>
          <p:cNvSpPr txBox="1"/>
          <p:nvPr/>
        </p:nvSpPr>
        <p:spPr>
          <a:xfrm>
            <a:off x="1524080" y="3267208"/>
            <a:ext cx="766557" cy="369332"/>
          </a:xfrm>
          <a:prstGeom prst="rect">
            <a:avLst/>
          </a:prstGeom>
          <a:noFill/>
        </p:spPr>
        <p:txBody>
          <a:bodyPr wrap="none" rtlCol="0">
            <a:spAutoFit/>
          </a:bodyPr>
          <a:lstStyle/>
          <a:p>
            <a:r>
              <a:rPr lang="en-US" altLang="zh-CN" i="1" dirty="0" smtClean="0">
                <a:latin typeface="Cambria Math"/>
              </a:rPr>
              <a:t>XNOR</a:t>
            </a:r>
            <a:endParaRPr lang="zh-CN" altLang="en-US" i="1" dirty="0" smtClean="0">
              <a:latin typeface="Cambria Math"/>
            </a:endParaRPr>
          </a:p>
        </p:txBody>
      </p:sp>
      <p:graphicFrame>
        <p:nvGraphicFramePr>
          <p:cNvPr id="11" name="表格 10"/>
          <p:cNvGraphicFramePr>
            <a:graphicFrameLocks noGrp="1"/>
          </p:cNvGraphicFramePr>
          <p:nvPr>
            <p:extLst>
              <p:ext uri="{D42A27DB-BD31-4B8C-83A1-F6EECF244321}">
                <p14:modId xmlns:p14="http://schemas.microsoft.com/office/powerpoint/2010/main" val="1252938121"/>
              </p:ext>
            </p:extLst>
          </p:nvPr>
        </p:nvGraphicFramePr>
        <p:xfrm>
          <a:off x="2938987" y="2895614"/>
          <a:ext cx="2547389" cy="1112520"/>
        </p:xfrm>
        <a:graphic>
          <a:graphicData uri="http://schemas.openxmlformats.org/drawingml/2006/table">
            <a:tbl>
              <a:tblPr firstRow="1" bandRow="1">
                <a:tableStyleId>{00A15C55-8517-42AA-B614-E9B94910E393}</a:tableStyleId>
              </a:tblPr>
              <a:tblGrid>
                <a:gridCol w="1328221"/>
                <a:gridCol w="1219168"/>
              </a:tblGrid>
              <a:tr h="370840">
                <a:tc>
                  <a:txBody>
                    <a:bodyPr/>
                    <a:lstStyle/>
                    <a:p>
                      <a:pPr algn="ctr"/>
                      <a:r>
                        <a:rPr lang="en-US" altLang="zh-CN" dirty="0" smtClean="0"/>
                        <a:t>INPUT A</a:t>
                      </a:r>
                      <a:endParaRPr lang="zh-CN" altLang="en-US" dirty="0"/>
                    </a:p>
                  </a:txBody>
                  <a:tcPr/>
                </a:tc>
                <a:tc>
                  <a:txBody>
                    <a:bodyPr/>
                    <a:lstStyle/>
                    <a:p>
                      <a:pPr algn="ctr"/>
                      <a:r>
                        <a:rPr lang="en-US" altLang="zh-CN" dirty="0" smtClean="0"/>
                        <a:t>1 0 1</a:t>
                      </a:r>
                      <a:r>
                        <a:rPr lang="en-US" altLang="zh-CN" baseline="0" dirty="0" smtClean="0"/>
                        <a:t> 0</a:t>
                      </a:r>
                      <a:endParaRPr lang="zh-CN" altLang="en-US" dirty="0"/>
                    </a:p>
                  </a:txBody>
                  <a:tcPr/>
                </a:tc>
              </a:tr>
              <a:tr h="370840">
                <a:tc>
                  <a:txBody>
                    <a:bodyPr/>
                    <a:lstStyle/>
                    <a:p>
                      <a:pPr algn="ctr"/>
                      <a:r>
                        <a:rPr lang="en-US" altLang="zh-CN" dirty="0" smtClean="0"/>
                        <a:t>INPUT</a:t>
                      </a:r>
                      <a:r>
                        <a:rPr lang="en-US" altLang="zh-CN" baseline="0" dirty="0" smtClean="0"/>
                        <a:t> B</a:t>
                      </a:r>
                      <a:endParaRPr lang="zh-CN" altLang="en-US" dirty="0"/>
                    </a:p>
                  </a:txBody>
                  <a:tcPr/>
                </a:tc>
                <a:tc>
                  <a:txBody>
                    <a:bodyPr/>
                    <a:lstStyle/>
                    <a:p>
                      <a:pPr algn="ctr"/>
                      <a:r>
                        <a:rPr lang="en-US" altLang="zh-CN" dirty="0" smtClean="0"/>
                        <a:t>1 1 0 0 </a:t>
                      </a:r>
                      <a:endParaRPr lang="zh-CN" altLang="en-US" dirty="0"/>
                    </a:p>
                  </a:txBody>
                  <a:tcPr/>
                </a:tc>
              </a:tr>
              <a:tr h="370840">
                <a:tc>
                  <a:txBody>
                    <a:bodyPr/>
                    <a:lstStyle/>
                    <a:p>
                      <a:pPr algn="ctr"/>
                      <a:r>
                        <a:rPr lang="en-US" altLang="zh-CN" dirty="0" smtClean="0"/>
                        <a:t>OUTPUT</a:t>
                      </a:r>
                      <a:endParaRPr lang="zh-CN" altLang="en-US" dirty="0"/>
                    </a:p>
                  </a:txBody>
                  <a:tcPr/>
                </a:tc>
                <a:tc>
                  <a:txBody>
                    <a:bodyPr/>
                    <a:lstStyle/>
                    <a:p>
                      <a:pPr algn="ctr"/>
                      <a:r>
                        <a:rPr lang="en-US" altLang="zh-CN" dirty="0" smtClean="0"/>
                        <a:t>1 0 0 1</a:t>
                      </a:r>
                      <a:endParaRPr lang="zh-CN" altLang="en-US" dirty="0"/>
                    </a:p>
                  </a:txBody>
                  <a:tcPr/>
                </a:tc>
              </a:tr>
            </a:tbl>
          </a:graphicData>
        </a:graphic>
      </p:graphicFrame>
      <p:sp>
        <p:nvSpPr>
          <p:cNvPr id="12" name="矩形 11"/>
          <p:cNvSpPr/>
          <p:nvPr/>
        </p:nvSpPr>
        <p:spPr>
          <a:xfrm>
            <a:off x="1412656" y="4484114"/>
            <a:ext cx="8129224" cy="369332"/>
          </a:xfrm>
          <a:prstGeom prst="rect">
            <a:avLst/>
          </a:prstGeom>
        </p:spPr>
        <p:txBody>
          <a:bodyPr wrap="square">
            <a:spAutoFit/>
          </a:bodyPr>
          <a:lstStyle/>
          <a:p>
            <a:r>
              <a:rPr lang="en-US" altLang="zh-CN" dirty="0">
                <a:latin typeface="Cambria" pitchFamily="18" charset="0"/>
              </a:rPr>
              <a:t>A convolution consist of repeating a </a:t>
            </a:r>
            <a:r>
              <a:rPr lang="en-US" altLang="zh-CN" b="1" dirty="0">
                <a:latin typeface="Cambria" pitchFamily="18" charset="0"/>
              </a:rPr>
              <a:t>shift </a:t>
            </a:r>
            <a:r>
              <a:rPr lang="en-US" altLang="zh-CN" b="1" dirty="0" smtClean="0">
                <a:latin typeface="Cambria" pitchFamily="18" charset="0"/>
              </a:rPr>
              <a:t>operation  </a:t>
            </a:r>
            <a:r>
              <a:rPr lang="en-US" altLang="zh-CN" dirty="0" smtClean="0">
                <a:latin typeface="Cambria" pitchFamily="18" charset="0"/>
              </a:rPr>
              <a:t>and </a:t>
            </a:r>
            <a:r>
              <a:rPr lang="en-US" altLang="zh-CN" dirty="0">
                <a:latin typeface="Cambria" pitchFamily="18" charset="0"/>
              </a:rPr>
              <a:t>a </a:t>
            </a:r>
            <a:r>
              <a:rPr lang="en-US" altLang="zh-CN" b="1" dirty="0">
                <a:latin typeface="Cambria" pitchFamily="18" charset="0"/>
              </a:rPr>
              <a:t>dot </a:t>
            </a:r>
            <a:r>
              <a:rPr lang="en-US" altLang="zh-CN" b="1" dirty="0" smtClean="0">
                <a:latin typeface="Cambria" pitchFamily="18" charset="0"/>
              </a:rPr>
              <a:t> product</a:t>
            </a:r>
            <a:r>
              <a:rPr lang="en-US" altLang="zh-CN" dirty="0">
                <a:latin typeface="Cambria" pitchFamily="18" charset="0"/>
              </a:rPr>
              <a:t>.</a:t>
            </a:r>
            <a:endParaRPr lang="zh-CN" altLang="en-US" dirty="0">
              <a:latin typeface="Cambria" pitchFamily="18" charset="0"/>
            </a:endParaRPr>
          </a:p>
        </p:txBody>
      </p:sp>
    </p:spTree>
    <p:extLst>
      <p:ext uri="{BB962C8B-B14F-4D97-AF65-F5344CB8AC3E}">
        <p14:creationId xmlns:p14="http://schemas.microsoft.com/office/powerpoint/2010/main" val="232473979"/>
      </p:ext>
    </p:extLst>
  </p:cSld>
  <p:clrMapOvr>
    <a:masterClrMapping/>
  </p:clrMapOvr>
  <p:transition advTm="2307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500"/>
                                        <p:tgtEl>
                                          <p:spTgt spid="12"/>
                                        </p:tgtEl>
                                      </p:cBhvr>
                                    </p:animEffect>
                                  </p:childTnLst>
                                </p:cTn>
                              </p:par>
                              <p:par>
                                <p:cTn id="17" presetID="16" presetClass="entr" presetSubtype="21"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lgn="r"/>
            <a:fld id="{65564157-7760-4E78-8E86-51D1BCAD19DB}" type="slidenum">
              <a:rPr lang="zh-CN" altLang="en-US"/>
              <a:pPr algn="r"/>
              <a:t>23</a:t>
            </a:fld>
            <a:endParaRPr lang="zh-CN" alt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762000"/>
            <a:ext cx="762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标题 1"/>
          <p:cNvSpPr txBox="1"/>
          <p:nvPr/>
        </p:nvSpPr>
        <p:spPr>
          <a:xfrm>
            <a:off x="650874" y="533476"/>
            <a:ext cx="7883525" cy="482524"/>
          </a:xfrm>
          <a:prstGeom prst="rect">
            <a:avLst/>
          </a:prstGeom>
        </p:spPr>
        <p:txBody>
          <a:bodyPr/>
          <a:lst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defRPr>
            </a:lvl2pPr>
            <a:lvl3pPr algn="ctr" rtl="0" eaLnBrk="0" fontAlgn="base" hangingPunct="0">
              <a:spcBef>
                <a:spcPct val="0"/>
              </a:spcBef>
              <a:spcAft>
                <a:spcPct val="0"/>
              </a:spcAft>
              <a:defRPr sz="4000" b="1">
                <a:solidFill>
                  <a:schemeClr val="tx2"/>
                </a:solidFill>
                <a:latin typeface="Arial" panose="020B0604020202020204" pitchFamily="34" charset="0"/>
              </a:defRPr>
            </a:lvl3pPr>
            <a:lvl4pPr algn="ctr" rtl="0" eaLnBrk="0" fontAlgn="base" hangingPunct="0">
              <a:spcBef>
                <a:spcPct val="0"/>
              </a:spcBef>
              <a:spcAft>
                <a:spcPct val="0"/>
              </a:spcAft>
              <a:defRPr sz="4000" b="1">
                <a:solidFill>
                  <a:schemeClr val="tx2"/>
                </a:solidFill>
                <a:latin typeface="Arial" panose="020B0604020202020204" pitchFamily="34" charset="0"/>
              </a:defRPr>
            </a:lvl4pPr>
            <a:lvl5pPr algn="ctr" rtl="0" eaLnBrk="0" fontAlgn="base" hangingPunct="0">
              <a:spcBef>
                <a:spcPct val="0"/>
              </a:spcBef>
              <a:spcAft>
                <a:spcPct val="0"/>
              </a:spcAft>
              <a:defRPr sz="4000" b="1">
                <a:solidFill>
                  <a:schemeClr val="tx2"/>
                </a:solidFill>
                <a:latin typeface="Arial" panose="020B0604020202020204" pitchFamily="34" charset="0"/>
              </a:defRPr>
            </a:lvl5pPr>
            <a:lvl6pPr marL="457200" algn="ctr" rtl="0" fontAlgn="base">
              <a:spcBef>
                <a:spcPct val="0"/>
              </a:spcBef>
              <a:spcAft>
                <a:spcPct val="0"/>
              </a:spcAft>
              <a:defRPr sz="4000" b="1">
                <a:solidFill>
                  <a:schemeClr val="tx2"/>
                </a:solidFill>
                <a:latin typeface="Arial" panose="020B0604020202020204" pitchFamily="34" charset="0"/>
              </a:defRPr>
            </a:lvl6pPr>
            <a:lvl7pPr marL="914400" algn="ctr" rtl="0" fontAlgn="base">
              <a:spcBef>
                <a:spcPct val="0"/>
              </a:spcBef>
              <a:spcAft>
                <a:spcPct val="0"/>
              </a:spcAft>
              <a:defRPr sz="4000" b="1">
                <a:solidFill>
                  <a:schemeClr val="tx2"/>
                </a:solidFill>
                <a:latin typeface="Arial" panose="020B0604020202020204" pitchFamily="34" charset="0"/>
              </a:defRPr>
            </a:lvl7pPr>
            <a:lvl8pPr marL="1371600" algn="ctr" rtl="0" fontAlgn="base">
              <a:spcBef>
                <a:spcPct val="0"/>
              </a:spcBef>
              <a:spcAft>
                <a:spcPct val="0"/>
              </a:spcAft>
              <a:defRPr sz="4000" b="1">
                <a:solidFill>
                  <a:schemeClr val="tx2"/>
                </a:solidFill>
                <a:latin typeface="Arial" panose="020B0604020202020204" pitchFamily="34" charset="0"/>
              </a:defRPr>
            </a:lvl8pPr>
            <a:lvl9pPr marL="1828800" algn="ctr" rtl="0" fontAlgn="base">
              <a:spcBef>
                <a:spcPct val="0"/>
              </a:spcBef>
              <a:spcAft>
                <a:spcPct val="0"/>
              </a:spcAft>
              <a:defRPr sz="4000" b="1">
                <a:solidFill>
                  <a:schemeClr val="tx2"/>
                </a:solidFill>
                <a:latin typeface="Arial" panose="020B0604020202020204" pitchFamily="34" charset="0"/>
              </a:defRPr>
            </a:lvl9pPr>
          </a:lstStyle>
          <a:p>
            <a:r>
              <a:rPr lang="en-US" altLang="zh-CN" sz="2400" dirty="0" smtClean="0">
                <a:latin typeface="Times New Roman" pitchFamily="18" charset="0"/>
              </a:rPr>
              <a:t>2 Binary Convolutional Neural Network</a:t>
            </a:r>
            <a:endParaRPr lang="en-US" altLang="zh-CN" sz="2400" dirty="0">
              <a:latin typeface="Times New Roman" pitchFamily="18" charset="0"/>
            </a:endParaRPr>
          </a:p>
        </p:txBody>
      </p:sp>
      <p:sp>
        <p:nvSpPr>
          <p:cNvPr id="5" name="TextBox 4"/>
          <p:cNvSpPr txBox="1"/>
          <p:nvPr/>
        </p:nvSpPr>
        <p:spPr>
          <a:xfrm>
            <a:off x="304912" y="1447852"/>
            <a:ext cx="2161169" cy="369332"/>
          </a:xfrm>
          <a:prstGeom prst="rect">
            <a:avLst/>
          </a:prstGeom>
          <a:noFill/>
        </p:spPr>
        <p:txBody>
          <a:bodyPr wrap="none" rtlCol="0">
            <a:spAutoFit/>
          </a:bodyPr>
          <a:lstStyle/>
          <a:p>
            <a:r>
              <a:rPr lang="en-US" altLang="zh-CN" dirty="0" smtClean="0">
                <a:solidFill>
                  <a:srgbClr val="0070C0"/>
                </a:solidFill>
                <a:latin typeface="Britannic Bold" pitchFamily="34" charset="0"/>
              </a:rPr>
              <a:t>2.2 XNOR-Networks</a:t>
            </a:r>
            <a:endParaRPr lang="zh-CN" altLang="en-US" dirty="0">
              <a:solidFill>
                <a:srgbClr val="0070C0"/>
              </a:solidFill>
              <a:latin typeface="Britannic Bold" pitchFamily="34" charset="0"/>
            </a:endParaRPr>
          </a:p>
        </p:txBody>
      </p:sp>
      <p:sp>
        <p:nvSpPr>
          <p:cNvPr id="6" name="矩形 5"/>
          <p:cNvSpPr/>
          <p:nvPr/>
        </p:nvSpPr>
        <p:spPr>
          <a:xfrm>
            <a:off x="875398" y="1955147"/>
            <a:ext cx="2585772" cy="369332"/>
          </a:xfrm>
          <a:prstGeom prst="rect">
            <a:avLst/>
          </a:prstGeom>
        </p:spPr>
        <p:txBody>
          <a:bodyPr wrap="none">
            <a:spAutoFit/>
          </a:bodyPr>
          <a:lstStyle/>
          <a:p>
            <a:r>
              <a:rPr lang="en-US" altLang="zh-CN" dirty="0" smtClean="0">
                <a:latin typeface="Cambria" pitchFamily="18" charset="0"/>
              </a:rPr>
              <a:t>2.2.1 Binary dot product</a:t>
            </a:r>
            <a:endParaRPr lang="zh-CN" altLang="en-US" dirty="0">
              <a:latin typeface="Cambria" pitchFamily="18" charset="0"/>
            </a:endParaRPr>
          </a:p>
        </p:txBody>
      </p:sp>
      <mc:AlternateContent xmlns:mc="http://schemas.openxmlformats.org/markup-compatibility/2006" xmlns:a14="http://schemas.microsoft.com/office/drawing/2010/main">
        <mc:Choice Requires="a14">
          <p:sp>
            <p:nvSpPr>
              <p:cNvPr id="2" name="TextBox 1"/>
              <p:cNvSpPr txBox="1"/>
              <p:nvPr/>
            </p:nvSpPr>
            <p:spPr>
              <a:xfrm>
                <a:off x="2180954" y="2362228"/>
                <a:ext cx="5644943" cy="3904467"/>
              </a:xfrm>
              <a:prstGeom prst="rect">
                <a:avLst/>
              </a:prstGeom>
              <a:noFill/>
            </p:spPr>
            <p:txBody>
              <a:bodyPr wrap="none" rtlCol="0">
                <a:spAutoFit/>
              </a:bodyPr>
              <a:lstStyle/>
              <a:p>
                <a:pPr marL="342900" indent="-342900">
                  <a:lnSpc>
                    <a:spcPct val="170000"/>
                  </a:lnSpc>
                  <a:buFont typeface="+mj-lt"/>
                  <a:buAutoNum type="arabicPeriod"/>
                </a:pPr>
                <a14:m>
                  <m:oMath xmlns:m="http://schemas.openxmlformats.org/officeDocument/2006/math">
                    <m:sSup>
                      <m:sSupPr>
                        <m:ctrlPr>
                          <a:rPr lang="en-US" altLang="zh-CN" i="1" smtClean="0">
                            <a:latin typeface="Cambria Math"/>
                          </a:rPr>
                        </m:ctrlPr>
                      </m:sSupPr>
                      <m:e>
                        <m:r>
                          <a:rPr lang="en-US" altLang="zh-CN" b="0" i="1" smtClean="0">
                            <a:latin typeface="Cambria Math"/>
                          </a:rPr>
                          <m:t>𝑋</m:t>
                        </m:r>
                      </m:e>
                      <m:sup>
                        <m:r>
                          <a:rPr lang="en-US" altLang="zh-CN" b="0" i="1" smtClean="0">
                            <a:latin typeface="Cambria Math"/>
                          </a:rPr>
                          <m:t>𝑇</m:t>
                        </m:r>
                      </m:sup>
                    </m:sSup>
                    <m:r>
                      <a:rPr lang="en-US" altLang="zh-CN" b="0" i="1" smtClean="0">
                        <a:latin typeface="Cambria Math"/>
                      </a:rPr>
                      <m:t>𝑊</m:t>
                    </m:r>
                    <m:r>
                      <a:rPr lang="en-US" altLang="zh-CN" b="0" i="1" smtClean="0">
                        <a:latin typeface="Cambria Math"/>
                        <a:ea typeface="Cambria Math"/>
                      </a:rPr>
                      <m:t>≈</m:t>
                    </m:r>
                    <m:r>
                      <a:rPr lang="zh-CN" altLang="en-US" b="0" i="1" smtClean="0">
                        <a:latin typeface="Cambria Math"/>
                        <a:ea typeface="Cambria Math"/>
                      </a:rPr>
                      <m:t>𝛽</m:t>
                    </m:r>
                    <m:sSup>
                      <m:sSupPr>
                        <m:ctrlPr>
                          <a:rPr lang="en-US" altLang="zh-CN" b="0" i="1" smtClean="0">
                            <a:latin typeface="Cambria Math"/>
                            <a:ea typeface="Cambria Math"/>
                          </a:rPr>
                        </m:ctrlPr>
                      </m:sSupPr>
                      <m:e>
                        <m:r>
                          <a:rPr lang="en-US" altLang="zh-CN" b="0" i="1" smtClean="0">
                            <a:latin typeface="Cambria Math"/>
                            <a:ea typeface="Cambria Math"/>
                          </a:rPr>
                          <m:t>𝐻</m:t>
                        </m:r>
                      </m:e>
                      <m:sup>
                        <m:r>
                          <a:rPr lang="en-US" altLang="zh-CN" b="0" i="1" smtClean="0">
                            <a:latin typeface="Cambria Math"/>
                            <a:ea typeface="Cambria Math"/>
                          </a:rPr>
                          <m:t>𝑇</m:t>
                        </m:r>
                      </m:sup>
                    </m:sSup>
                    <m:r>
                      <a:rPr lang="zh-CN" altLang="en-US" b="0" i="1" smtClean="0">
                        <a:latin typeface="Cambria Math"/>
                        <a:ea typeface="Cambria Math"/>
                      </a:rPr>
                      <m:t>𝛼</m:t>
                    </m:r>
                    <m:r>
                      <a:rPr lang="en-US" altLang="zh-CN" b="0" i="1" smtClean="0">
                        <a:latin typeface="Cambria Math"/>
                        <a:ea typeface="Cambria Math"/>
                      </a:rPr>
                      <m:t>𝐵</m:t>
                    </m:r>
                  </m:oMath>
                </a14:m>
                <a:endParaRPr lang="en-US" altLang="zh-CN" b="0" i="1" dirty="0" smtClean="0">
                  <a:latin typeface="Cambria Math"/>
                  <a:ea typeface="Cambria Math"/>
                </a:endParaRPr>
              </a:p>
              <a:p>
                <a:pPr marL="342900" indent="-342900">
                  <a:lnSpc>
                    <a:spcPct val="170000"/>
                  </a:lnSpc>
                  <a:buFont typeface="+mj-lt"/>
                  <a:buAutoNum type="arabicPeriod"/>
                </a:pPr>
                <a14:m>
                  <m:oMath xmlns:m="http://schemas.openxmlformats.org/officeDocument/2006/math">
                    <m:r>
                      <a:rPr lang="en-US" altLang="zh-CN" i="1">
                        <a:latin typeface="Cambria Math"/>
                      </a:rPr>
                      <m:t>𝐻</m:t>
                    </m:r>
                    <m:r>
                      <a:rPr lang="en-US" altLang="zh-CN" i="1">
                        <a:latin typeface="Cambria Math"/>
                      </a:rPr>
                      <m:t>,</m:t>
                    </m:r>
                    <m:r>
                      <a:rPr lang="en-US" altLang="zh-CN" i="1">
                        <a:latin typeface="Cambria Math"/>
                      </a:rPr>
                      <m:t>𝐵</m:t>
                    </m:r>
                    <m:r>
                      <a:rPr lang="en-US" altLang="zh-CN" i="1">
                        <a:latin typeface="Cambria Math"/>
                        <a:ea typeface="Cambria Math"/>
                      </a:rPr>
                      <m:t>∈</m:t>
                    </m:r>
                    <m:sSup>
                      <m:sSupPr>
                        <m:ctrlPr>
                          <a:rPr lang="en-US" altLang="zh-CN" i="1">
                            <a:latin typeface="Cambria Math"/>
                            <a:ea typeface="Cambria Math"/>
                          </a:rPr>
                        </m:ctrlPr>
                      </m:sSupPr>
                      <m:e>
                        <m:d>
                          <m:dPr>
                            <m:begChr m:val="{"/>
                            <m:endChr m:val="}"/>
                            <m:ctrlPr>
                              <a:rPr lang="en-US" altLang="zh-CN" i="1">
                                <a:latin typeface="Cambria Math"/>
                                <a:ea typeface="Cambria Math"/>
                              </a:rPr>
                            </m:ctrlPr>
                          </m:dPr>
                          <m:e>
                            <m:r>
                              <a:rPr lang="en-US" altLang="zh-CN" i="1">
                                <a:latin typeface="Cambria Math"/>
                                <a:ea typeface="Cambria Math"/>
                              </a:rPr>
                              <m:t>+1,−1</m:t>
                            </m:r>
                          </m:e>
                        </m:d>
                      </m:e>
                      <m:sup>
                        <m:r>
                          <a:rPr lang="en-US" altLang="zh-CN" i="1">
                            <a:latin typeface="Cambria Math"/>
                            <a:ea typeface="Cambria Math"/>
                          </a:rPr>
                          <m:t>𝑛</m:t>
                        </m:r>
                      </m:sup>
                    </m:sSup>
                    <m:r>
                      <a:rPr lang="en-US" altLang="zh-CN" i="1">
                        <a:latin typeface="Cambria Math"/>
                        <a:ea typeface="Cambria Math"/>
                      </a:rPr>
                      <m:t> </m:t>
                    </m:r>
                    <m:r>
                      <a:rPr lang="en-US" altLang="zh-CN" i="1">
                        <a:latin typeface="Cambria Math"/>
                        <a:ea typeface="Cambria Math"/>
                      </a:rPr>
                      <m:t>𝑎𝑛𝑑</m:t>
                    </m:r>
                    <m:r>
                      <a:rPr lang="en-US" altLang="zh-CN" i="1">
                        <a:latin typeface="Cambria Math"/>
                        <a:ea typeface="Cambria Math"/>
                      </a:rPr>
                      <m:t> </m:t>
                    </m:r>
                    <m:r>
                      <a:rPr lang="zh-CN" altLang="en-US" i="1">
                        <a:latin typeface="Cambria Math"/>
                        <a:ea typeface="Cambria Math"/>
                      </a:rPr>
                      <m:t>𝛽</m:t>
                    </m:r>
                    <m:r>
                      <a:rPr lang="en-US" altLang="zh-CN" i="1">
                        <a:latin typeface="Cambria Math"/>
                        <a:ea typeface="Cambria Math"/>
                      </a:rPr>
                      <m:t>,</m:t>
                    </m:r>
                    <m:r>
                      <a:rPr lang="zh-CN" altLang="en-US" i="1">
                        <a:latin typeface="Cambria Math"/>
                        <a:ea typeface="Cambria Math"/>
                      </a:rPr>
                      <m:t>𝛼𝜖</m:t>
                    </m:r>
                    <m:sSup>
                      <m:sSupPr>
                        <m:ctrlPr>
                          <a:rPr lang="en-US" altLang="zh-CN" i="1">
                            <a:latin typeface="Cambria Math"/>
                            <a:ea typeface="Cambria Math"/>
                          </a:rPr>
                        </m:ctrlPr>
                      </m:sSupPr>
                      <m:e>
                        <m:r>
                          <a:rPr lang="en-US" altLang="zh-CN" i="1">
                            <a:latin typeface="Cambria Math"/>
                            <a:ea typeface="Cambria Math"/>
                          </a:rPr>
                          <m:t>𝑅</m:t>
                        </m:r>
                      </m:e>
                      <m:sup>
                        <m:r>
                          <a:rPr lang="en-US" altLang="zh-CN" i="1">
                            <a:latin typeface="Cambria Math"/>
                            <a:ea typeface="Cambria Math"/>
                          </a:rPr>
                          <m:t>+</m:t>
                        </m:r>
                      </m:sup>
                    </m:sSup>
                  </m:oMath>
                </a14:m>
                <a:endParaRPr lang="en-US" altLang="zh-CN" i="1" dirty="0" smtClean="0">
                  <a:latin typeface="Cambria Math"/>
                </a:endParaRPr>
              </a:p>
              <a:p>
                <a:pPr marL="342900" indent="-342900">
                  <a:lnSpc>
                    <a:spcPct val="170000"/>
                  </a:lnSpc>
                  <a:buFont typeface="+mj-lt"/>
                  <a:buAutoNum type="arabicPeriod"/>
                </a:pPr>
                <a14:m>
                  <m:oMath xmlns:m="http://schemas.openxmlformats.org/officeDocument/2006/math">
                    <m:sSup>
                      <m:sSupPr>
                        <m:ctrlPr>
                          <a:rPr lang="en-US" altLang="zh-CN" i="1">
                            <a:latin typeface="Cambria Math"/>
                          </a:rPr>
                        </m:ctrlPr>
                      </m:sSupPr>
                      <m:e>
                        <m:r>
                          <a:rPr lang="zh-CN" altLang="en-US" i="1">
                            <a:latin typeface="Cambria Math"/>
                          </a:rPr>
                          <m:t>𝛼</m:t>
                        </m:r>
                      </m:e>
                      <m:sup>
                        <m:r>
                          <a:rPr lang="en-US" altLang="zh-CN" i="1">
                            <a:latin typeface="Cambria Math"/>
                          </a:rPr>
                          <m:t>∗</m:t>
                        </m:r>
                      </m:sup>
                    </m:sSup>
                    <m:r>
                      <a:rPr lang="en-US" altLang="zh-CN" i="1">
                        <a:latin typeface="Cambria Math"/>
                      </a:rPr>
                      <m:t>,</m:t>
                    </m:r>
                    <m:sSup>
                      <m:sSupPr>
                        <m:ctrlPr>
                          <a:rPr lang="en-US" altLang="zh-CN" i="1">
                            <a:latin typeface="Cambria Math"/>
                          </a:rPr>
                        </m:ctrlPr>
                      </m:sSupPr>
                      <m:e>
                        <m:r>
                          <a:rPr lang="en-US" altLang="zh-CN" i="1">
                            <a:latin typeface="Cambria Math"/>
                          </a:rPr>
                          <m:t>𝐵</m:t>
                        </m:r>
                      </m:e>
                      <m:sup>
                        <m:r>
                          <a:rPr lang="en-US" altLang="zh-CN" i="1">
                            <a:latin typeface="Cambria Math"/>
                          </a:rPr>
                          <m:t>∗</m:t>
                        </m:r>
                      </m:sup>
                    </m:sSup>
                    <m:r>
                      <a:rPr lang="en-US" altLang="zh-CN" i="1">
                        <a:latin typeface="Cambria Math"/>
                      </a:rPr>
                      <m:t>,</m:t>
                    </m:r>
                    <m:sSup>
                      <m:sSupPr>
                        <m:ctrlPr>
                          <a:rPr lang="en-US" altLang="zh-CN" i="1">
                            <a:latin typeface="Cambria Math"/>
                          </a:rPr>
                        </m:ctrlPr>
                      </m:sSupPr>
                      <m:e>
                        <m:r>
                          <a:rPr lang="zh-CN" altLang="en-US" i="1">
                            <a:latin typeface="Cambria Math"/>
                          </a:rPr>
                          <m:t>𝛽</m:t>
                        </m:r>
                      </m:e>
                      <m:sup>
                        <m:r>
                          <a:rPr lang="en-US" altLang="zh-CN" i="1">
                            <a:latin typeface="Cambria Math"/>
                          </a:rPr>
                          <m:t>∗</m:t>
                        </m:r>
                      </m:sup>
                    </m:sSup>
                    <m:r>
                      <a:rPr lang="en-US" altLang="zh-CN" i="1">
                        <a:latin typeface="Cambria Math"/>
                      </a:rPr>
                      <m:t>,</m:t>
                    </m:r>
                    <m:sSup>
                      <m:sSupPr>
                        <m:ctrlPr>
                          <a:rPr lang="en-US" altLang="zh-CN" i="1">
                            <a:latin typeface="Cambria Math"/>
                          </a:rPr>
                        </m:ctrlPr>
                      </m:sSupPr>
                      <m:e>
                        <m:r>
                          <a:rPr lang="en-US" altLang="zh-CN" i="1">
                            <a:latin typeface="Cambria Math"/>
                          </a:rPr>
                          <m:t>𝐻</m:t>
                        </m:r>
                      </m:e>
                      <m:sup>
                        <m:r>
                          <a:rPr lang="en-US" altLang="zh-CN" i="1">
                            <a:latin typeface="Cambria Math"/>
                          </a:rPr>
                          <m:t>∗</m:t>
                        </m:r>
                      </m:sup>
                    </m:sSup>
                    <m:r>
                      <a:rPr lang="en-US" altLang="zh-CN" i="1">
                        <a:latin typeface="Cambria Math"/>
                      </a:rPr>
                      <m:t>=</m:t>
                    </m:r>
                    <m:f>
                      <m:fPr>
                        <m:type m:val="noBar"/>
                        <m:ctrlPr>
                          <a:rPr lang="en-US" altLang="zh-CN" i="1">
                            <a:latin typeface="Cambria Math"/>
                          </a:rPr>
                        </m:ctrlPr>
                      </m:fPr>
                      <m:num>
                        <m:r>
                          <a:rPr lang="en-US" altLang="zh-CN" i="1">
                            <a:latin typeface="Cambria Math"/>
                          </a:rPr>
                          <m:t>𝑎𝑟𝑔𝑚𝑖𝑛</m:t>
                        </m:r>
                      </m:num>
                      <m:den>
                        <m:r>
                          <a:rPr lang="zh-CN" altLang="en-US" i="1">
                            <a:latin typeface="Cambria Math"/>
                          </a:rPr>
                          <m:t>𝛼</m:t>
                        </m:r>
                        <m:r>
                          <a:rPr lang="en-US" altLang="zh-CN" i="1">
                            <a:latin typeface="Cambria Math"/>
                          </a:rPr>
                          <m:t>,</m:t>
                        </m:r>
                        <m:r>
                          <a:rPr lang="en-US" altLang="zh-CN" i="1">
                            <a:latin typeface="Cambria Math"/>
                          </a:rPr>
                          <m:t>𝐵</m:t>
                        </m:r>
                        <m:r>
                          <a:rPr lang="en-US" altLang="zh-CN" i="1">
                            <a:latin typeface="Cambria Math"/>
                          </a:rPr>
                          <m:t>,</m:t>
                        </m:r>
                        <m:r>
                          <a:rPr lang="zh-CN" altLang="en-US" i="1">
                            <a:latin typeface="Cambria Math"/>
                          </a:rPr>
                          <m:t>𝛽</m:t>
                        </m:r>
                        <m:r>
                          <a:rPr lang="en-US" altLang="zh-CN" i="1">
                            <a:latin typeface="Cambria Math"/>
                          </a:rPr>
                          <m:t>,</m:t>
                        </m:r>
                        <m:r>
                          <a:rPr lang="en-US" altLang="zh-CN" i="1">
                            <a:latin typeface="Cambria Math"/>
                          </a:rPr>
                          <m:t>𝐻</m:t>
                        </m:r>
                      </m:den>
                    </m:f>
                    <m:d>
                      <m:dPr>
                        <m:begChr m:val="‖"/>
                        <m:endChr m:val="‖"/>
                        <m:ctrlPr>
                          <a:rPr lang="en-US" altLang="zh-CN" i="1">
                            <a:latin typeface="Cambria Math"/>
                          </a:rPr>
                        </m:ctrlPr>
                      </m:dPr>
                      <m:e>
                        <m:sSup>
                          <m:sSupPr>
                            <m:ctrlPr>
                              <a:rPr lang="en-US" altLang="zh-CN" i="1">
                                <a:latin typeface="Cambria Math"/>
                              </a:rPr>
                            </m:ctrlPr>
                          </m:sSupPr>
                          <m:e>
                            <m:r>
                              <a:rPr lang="en-US" altLang="zh-CN" i="1">
                                <a:latin typeface="Cambria Math"/>
                              </a:rPr>
                              <m:t>𝑋</m:t>
                            </m:r>
                          </m:e>
                          <m:sup>
                            <m:r>
                              <a:rPr lang="en-US" altLang="zh-CN" i="1">
                                <a:latin typeface="Cambria Math"/>
                              </a:rPr>
                              <m:t>𝑇</m:t>
                            </m:r>
                          </m:sup>
                        </m:sSup>
                        <m:r>
                          <a:rPr lang="en-US" altLang="zh-CN" i="1">
                            <a:latin typeface="Cambria Math"/>
                          </a:rPr>
                          <m:t>𝑊</m:t>
                        </m:r>
                        <m:r>
                          <a:rPr lang="en-US" altLang="zh-CN" i="1">
                            <a:latin typeface="Cambria Math"/>
                          </a:rPr>
                          <m:t>−</m:t>
                        </m:r>
                        <m:r>
                          <a:rPr lang="zh-CN" altLang="en-US" i="1">
                            <a:latin typeface="Cambria Math"/>
                          </a:rPr>
                          <m:t>𝛽𝛼</m:t>
                        </m:r>
                        <m:sSup>
                          <m:sSupPr>
                            <m:ctrlPr>
                              <a:rPr lang="en-US" altLang="zh-CN" i="1">
                                <a:latin typeface="Cambria Math"/>
                                <a:ea typeface="Cambria Math"/>
                              </a:rPr>
                            </m:ctrlPr>
                          </m:sSupPr>
                          <m:e>
                            <m:r>
                              <a:rPr lang="en-US" altLang="zh-CN" i="1">
                                <a:latin typeface="Cambria Math"/>
                                <a:ea typeface="Cambria Math"/>
                              </a:rPr>
                              <m:t>𝐻</m:t>
                            </m:r>
                          </m:e>
                          <m:sup>
                            <m:r>
                              <a:rPr lang="en-US" altLang="zh-CN" i="1">
                                <a:latin typeface="Cambria Math"/>
                                <a:ea typeface="Cambria Math"/>
                              </a:rPr>
                              <m:t>𝑇</m:t>
                            </m:r>
                          </m:sup>
                        </m:sSup>
                        <m:r>
                          <a:rPr lang="en-US" altLang="zh-CN" i="1">
                            <a:latin typeface="Cambria Math"/>
                            <a:ea typeface="Cambria Math"/>
                          </a:rPr>
                          <m:t>𝐵</m:t>
                        </m:r>
                        <m:r>
                          <m:rPr>
                            <m:nor/>
                          </m:rPr>
                          <a:rPr lang="zh-CN" altLang="en-US" i="1" dirty="0">
                            <a:latin typeface="Cambria Math"/>
                          </a:rPr>
                          <m:t> </m:t>
                        </m:r>
                      </m:e>
                    </m:d>
                  </m:oMath>
                </a14:m>
                <a:endParaRPr lang="en-US" altLang="zh-CN" i="1" dirty="0" smtClean="0">
                  <a:latin typeface="Cambria Math"/>
                </a:endParaRPr>
              </a:p>
              <a:p>
                <a:pPr marL="342900" indent="-342900">
                  <a:lnSpc>
                    <a:spcPct val="170000"/>
                  </a:lnSpc>
                  <a:buFont typeface="+mj-lt"/>
                  <a:buAutoNum type="arabicPeriod"/>
                </a:pPr>
                <a14:m>
                  <m:oMath xmlns:m="http://schemas.openxmlformats.org/officeDocument/2006/math">
                    <m:sSub>
                      <m:sSubPr>
                        <m:ctrlPr>
                          <a:rPr lang="en-US" altLang="zh-CN" i="1">
                            <a:latin typeface="Cambria Math"/>
                          </a:rPr>
                        </m:ctrlPr>
                      </m:sSubPr>
                      <m:e>
                        <m:r>
                          <a:rPr lang="en-US" altLang="zh-CN" i="1">
                            <a:latin typeface="Cambria Math"/>
                          </a:rPr>
                          <m:t>𝑌</m:t>
                        </m:r>
                      </m:e>
                      <m:sub>
                        <m:r>
                          <a:rPr lang="en-US" altLang="zh-CN" i="1">
                            <a:latin typeface="Cambria Math"/>
                          </a:rPr>
                          <m:t>𝑖</m:t>
                        </m:r>
                      </m:sub>
                    </m:sSub>
                    <m:r>
                      <a:rPr lang="en-US" altLang="zh-CN" i="1">
                        <a:latin typeface="Cambria Math"/>
                      </a:rPr>
                      <m:t>=</m:t>
                    </m:r>
                    <m:sSub>
                      <m:sSubPr>
                        <m:ctrlPr>
                          <a:rPr lang="en-US" altLang="zh-CN" i="1">
                            <a:latin typeface="Cambria Math"/>
                          </a:rPr>
                        </m:ctrlPr>
                      </m:sSubPr>
                      <m:e>
                        <m:r>
                          <a:rPr lang="en-US" altLang="zh-CN" i="1">
                            <a:latin typeface="Cambria Math"/>
                          </a:rPr>
                          <m:t>𝑋</m:t>
                        </m:r>
                      </m:e>
                      <m:sub>
                        <m:r>
                          <a:rPr lang="en-US" altLang="zh-CN" i="1">
                            <a:latin typeface="Cambria Math"/>
                          </a:rPr>
                          <m:t>𝑖</m:t>
                        </m:r>
                      </m:sub>
                    </m:sSub>
                    <m:sSub>
                      <m:sSubPr>
                        <m:ctrlPr>
                          <a:rPr lang="en-US" altLang="zh-CN" i="1">
                            <a:latin typeface="Cambria Math"/>
                          </a:rPr>
                        </m:ctrlPr>
                      </m:sSubPr>
                      <m:e>
                        <m:r>
                          <a:rPr lang="en-US" altLang="zh-CN" i="1">
                            <a:latin typeface="Cambria Math"/>
                          </a:rPr>
                          <m:t>𝑊</m:t>
                        </m:r>
                      </m:e>
                      <m:sub>
                        <m:r>
                          <a:rPr lang="en-US" altLang="zh-CN" i="1">
                            <a:latin typeface="Cambria Math"/>
                          </a:rPr>
                          <m:t>𝑖</m:t>
                        </m:r>
                      </m:sub>
                    </m:sSub>
                    <m:r>
                      <a:rPr lang="en-US" altLang="zh-CN" i="1">
                        <a:latin typeface="Cambria Math"/>
                      </a:rPr>
                      <m:t>,</m:t>
                    </m:r>
                    <m:sSub>
                      <m:sSubPr>
                        <m:ctrlPr>
                          <a:rPr lang="en-US" altLang="zh-CN" i="1">
                            <a:latin typeface="Cambria Math"/>
                          </a:rPr>
                        </m:ctrlPr>
                      </m:sSubPr>
                      <m:e>
                        <m:r>
                          <a:rPr lang="en-US" altLang="zh-CN" i="1">
                            <a:latin typeface="Cambria Math"/>
                          </a:rPr>
                          <m:t>            </m:t>
                        </m:r>
                        <m:r>
                          <a:rPr lang="en-US" altLang="zh-CN" i="1">
                            <a:latin typeface="Cambria Math"/>
                          </a:rPr>
                          <m:t>𝐶</m:t>
                        </m:r>
                      </m:e>
                      <m:sub>
                        <m:r>
                          <a:rPr lang="en-US" altLang="zh-CN" i="1">
                            <a:latin typeface="Cambria Math"/>
                          </a:rPr>
                          <m:t>𝑖</m:t>
                        </m:r>
                      </m:sub>
                    </m:sSub>
                    <m:r>
                      <a:rPr lang="en-US" altLang="zh-CN" i="1">
                        <a:latin typeface="Cambria Math"/>
                      </a:rPr>
                      <m:t>=</m:t>
                    </m:r>
                    <m:sSub>
                      <m:sSubPr>
                        <m:ctrlPr>
                          <a:rPr lang="en-US" altLang="zh-CN" i="1">
                            <a:latin typeface="Cambria Math"/>
                          </a:rPr>
                        </m:ctrlPr>
                      </m:sSubPr>
                      <m:e>
                        <m:r>
                          <a:rPr lang="en-US" altLang="zh-CN" i="1">
                            <a:latin typeface="Cambria Math"/>
                          </a:rPr>
                          <m:t>𝐻</m:t>
                        </m:r>
                      </m:e>
                      <m:sub>
                        <m:r>
                          <a:rPr lang="en-US" altLang="zh-CN" i="1">
                            <a:latin typeface="Cambria Math"/>
                          </a:rPr>
                          <m:t>𝑖</m:t>
                        </m:r>
                      </m:sub>
                    </m:sSub>
                    <m:sSub>
                      <m:sSubPr>
                        <m:ctrlPr>
                          <a:rPr lang="en-US" altLang="zh-CN" i="1">
                            <a:latin typeface="Cambria Math"/>
                          </a:rPr>
                        </m:ctrlPr>
                      </m:sSubPr>
                      <m:e>
                        <m:r>
                          <a:rPr lang="en-US" altLang="zh-CN" i="1">
                            <a:latin typeface="Cambria Math"/>
                          </a:rPr>
                          <m:t>𝐵</m:t>
                        </m:r>
                      </m:e>
                      <m:sub>
                        <m:r>
                          <a:rPr lang="en-US" altLang="zh-CN" i="1">
                            <a:latin typeface="Cambria Math"/>
                          </a:rPr>
                          <m:t>𝑖</m:t>
                        </m:r>
                      </m:sub>
                    </m:sSub>
                    <m:r>
                      <a:rPr lang="en-US" altLang="zh-CN" i="1">
                        <a:latin typeface="Cambria Math"/>
                      </a:rPr>
                      <m:t>,     </m:t>
                    </m:r>
                    <m:r>
                      <a:rPr lang="zh-CN" altLang="en-US" i="1">
                        <a:latin typeface="Cambria Math"/>
                      </a:rPr>
                      <m:t>𝛾</m:t>
                    </m:r>
                    <m:r>
                      <a:rPr lang="en-US" altLang="zh-CN" i="1">
                        <a:latin typeface="Cambria Math"/>
                      </a:rPr>
                      <m:t>=</m:t>
                    </m:r>
                    <m:r>
                      <a:rPr lang="zh-CN" altLang="en-US" i="1">
                        <a:latin typeface="Cambria Math"/>
                      </a:rPr>
                      <m:t>𝛽𝛼</m:t>
                    </m:r>
                  </m:oMath>
                </a14:m>
                <a:endParaRPr lang="en-US" altLang="zh-CN" i="1" dirty="0" smtClean="0">
                  <a:latin typeface="Cambria Math"/>
                </a:endParaRPr>
              </a:p>
              <a:p>
                <a:pPr marL="342900" indent="-342900">
                  <a:lnSpc>
                    <a:spcPct val="170000"/>
                  </a:lnSpc>
                  <a:buFont typeface="+mj-lt"/>
                  <a:buAutoNum type="arabicPeriod"/>
                </a:pPr>
                <a14:m>
                  <m:oMath xmlns:m="http://schemas.openxmlformats.org/officeDocument/2006/math">
                    <m:sSup>
                      <m:sSupPr>
                        <m:ctrlPr>
                          <a:rPr lang="en-US" altLang="zh-CN" i="1">
                            <a:latin typeface="Cambria Math"/>
                          </a:rPr>
                        </m:ctrlPr>
                      </m:sSupPr>
                      <m:e>
                        <m:r>
                          <a:rPr lang="zh-CN" altLang="en-US" i="1">
                            <a:latin typeface="Cambria Math"/>
                          </a:rPr>
                          <m:t>𝛾</m:t>
                        </m:r>
                      </m:e>
                      <m:sup>
                        <m:r>
                          <a:rPr lang="en-US" altLang="zh-CN" i="1">
                            <a:latin typeface="Cambria Math"/>
                          </a:rPr>
                          <m:t>∗</m:t>
                        </m:r>
                      </m:sup>
                    </m:sSup>
                    <m:r>
                      <a:rPr lang="en-US" altLang="zh-CN" i="1">
                        <a:latin typeface="Cambria Math"/>
                      </a:rPr>
                      <m:t>,</m:t>
                    </m:r>
                    <m:sSup>
                      <m:sSupPr>
                        <m:ctrlPr>
                          <a:rPr lang="en-US" altLang="zh-CN" i="1">
                            <a:latin typeface="Cambria Math"/>
                          </a:rPr>
                        </m:ctrlPr>
                      </m:sSupPr>
                      <m:e>
                        <m:r>
                          <a:rPr lang="en-US" altLang="zh-CN" i="1">
                            <a:latin typeface="Cambria Math"/>
                          </a:rPr>
                          <m:t>𝐶</m:t>
                        </m:r>
                      </m:e>
                      <m:sup>
                        <m:r>
                          <a:rPr lang="en-US" altLang="zh-CN" i="1">
                            <a:latin typeface="Cambria Math"/>
                          </a:rPr>
                          <m:t>∗</m:t>
                        </m:r>
                      </m:sup>
                    </m:sSup>
                    <m:r>
                      <a:rPr lang="en-US" altLang="zh-CN" i="1">
                        <a:latin typeface="Cambria Math"/>
                      </a:rPr>
                      <m:t>=</m:t>
                    </m:r>
                    <m:f>
                      <m:fPr>
                        <m:type m:val="noBar"/>
                        <m:ctrlPr>
                          <a:rPr lang="en-US" altLang="zh-CN" i="1">
                            <a:latin typeface="Cambria Math"/>
                          </a:rPr>
                        </m:ctrlPr>
                      </m:fPr>
                      <m:num>
                        <m:r>
                          <a:rPr lang="en-US" altLang="zh-CN" i="1">
                            <a:latin typeface="Cambria Math"/>
                          </a:rPr>
                          <m:t>𝑎𝑟𝑔𝑚𝑖𝑛</m:t>
                        </m:r>
                      </m:num>
                      <m:den>
                        <m:r>
                          <a:rPr lang="zh-CN" altLang="en-US" i="1">
                            <a:latin typeface="Cambria Math"/>
                          </a:rPr>
                          <m:t>𝛾</m:t>
                        </m:r>
                        <m:r>
                          <a:rPr lang="en-US" altLang="zh-CN" i="1">
                            <a:latin typeface="Cambria Math"/>
                          </a:rPr>
                          <m:t>,</m:t>
                        </m:r>
                        <m:r>
                          <a:rPr lang="en-US" altLang="zh-CN" i="1">
                            <a:latin typeface="Cambria Math"/>
                          </a:rPr>
                          <m:t>𝐶</m:t>
                        </m:r>
                      </m:den>
                    </m:f>
                    <m:d>
                      <m:dPr>
                        <m:begChr m:val="‖"/>
                        <m:endChr m:val="‖"/>
                        <m:ctrlPr>
                          <a:rPr lang="en-US" altLang="zh-CN" i="1">
                            <a:latin typeface="Cambria Math"/>
                          </a:rPr>
                        </m:ctrlPr>
                      </m:dPr>
                      <m:e>
                        <m:sSup>
                          <m:sSupPr>
                            <m:ctrlPr>
                              <a:rPr lang="en-US" altLang="zh-CN" i="1">
                                <a:latin typeface="Cambria Math"/>
                              </a:rPr>
                            </m:ctrlPr>
                          </m:sSupPr>
                          <m:e>
                            <m:r>
                              <a:rPr lang="en-US" altLang="zh-CN" i="1">
                                <a:latin typeface="Cambria Math"/>
                              </a:rPr>
                              <m:t>1</m:t>
                            </m:r>
                          </m:e>
                          <m:sup>
                            <m:r>
                              <a:rPr lang="en-US" altLang="zh-CN" i="1">
                                <a:latin typeface="Cambria Math"/>
                              </a:rPr>
                              <m:t>𝑇</m:t>
                            </m:r>
                          </m:sup>
                        </m:sSup>
                        <m:r>
                          <a:rPr lang="en-US" altLang="zh-CN" i="1">
                            <a:latin typeface="Cambria Math"/>
                          </a:rPr>
                          <m:t>𝑌</m:t>
                        </m:r>
                        <m:r>
                          <a:rPr lang="en-US" altLang="zh-CN" i="1">
                            <a:latin typeface="Cambria Math"/>
                          </a:rPr>
                          <m:t>−</m:t>
                        </m:r>
                        <m:r>
                          <a:rPr lang="zh-CN" altLang="en-US" i="1">
                            <a:latin typeface="Cambria Math"/>
                          </a:rPr>
                          <m:t>𝛾</m:t>
                        </m:r>
                        <m:sSup>
                          <m:sSupPr>
                            <m:ctrlPr>
                              <a:rPr lang="en-US" altLang="zh-CN" i="1">
                                <a:latin typeface="Cambria Math"/>
                              </a:rPr>
                            </m:ctrlPr>
                          </m:sSupPr>
                          <m:e>
                            <m:r>
                              <a:rPr lang="en-US" altLang="zh-CN" i="1">
                                <a:latin typeface="Cambria Math"/>
                              </a:rPr>
                              <m:t>1</m:t>
                            </m:r>
                          </m:e>
                          <m:sup>
                            <m:r>
                              <a:rPr lang="en-US" altLang="zh-CN" i="1">
                                <a:latin typeface="Cambria Math"/>
                              </a:rPr>
                              <m:t>𝑇</m:t>
                            </m:r>
                          </m:sup>
                        </m:sSup>
                        <m:r>
                          <a:rPr lang="en-US" altLang="zh-CN" i="1">
                            <a:latin typeface="Cambria Math"/>
                          </a:rPr>
                          <m:t>𝐶</m:t>
                        </m:r>
                      </m:e>
                    </m:d>
                  </m:oMath>
                </a14:m>
                <a:endParaRPr lang="en-US" altLang="zh-CN" i="1" dirty="0" smtClean="0">
                  <a:latin typeface="Cambria Math"/>
                </a:endParaRPr>
              </a:p>
              <a:p>
                <a:pPr marL="342900" indent="-342900">
                  <a:lnSpc>
                    <a:spcPct val="170000"/>
                  </a:lnSpc>
                  <a:buFont typeface="+mj-lt"/>
                  <a:buAutoNum type="arabicPeriod"/>
                </a:pPr>
                <a14:m>
                  <m:oMath xmlns:m="http://schemas.openxmlformats.org/officeDocument/2006/math">
                    <m:sSup>
                      <m:sSupPr>
                        <m:ctrlPr>
                          <a:rPr lang="en-US" altLang="zh-CN" i="1">
                            <a:latin typeface="Cambria Math"/>
                          </a:rPr>
                        </m:ctrlPr>
                      </m:sSupPr>
                      <m:e>
                        <m:r>
                          <a:rPr lang="en-US" altLang="zh-CN" i="1">
                            <a:latin typeface="Cambria Math"/>
                          </a:rPr>
                          <m:t>𝐶</m:t>
                        </m:r>
                      </m:e>
                      <m:sup>
                        <m:r>
                          <a:rPr lang="en-US" altLang="zh-CN" i="1">
                            <a:latin typeface="Cambria Math"/>
                          </a:rPr>
                          <m:t>∗</m:t>
                        </m:r>
                      </m:sup>
                    </m:sSup>
                    <m:r>
                      <a:rPr lang="en-US" altLang="zh-CN" i="1">
                        <a:latin typeface="Cambria Math"/>
                      </a:rPr>
                      <m:t>=</m:t>
                    </m:r>
                    <m:r>
                      <a:rPr lang="en-US" altLang="zh-CN" i="1">
                        <a:latin typeface="Cambria Math"/>
                      </a:rPr>
                      <m:t>𝑠𝑖𝑔𝑛</m:t>
                    </m:r>
                    <m:d>
                      <m:dPr>
                        <m:ctrlPr>
                          <a:rPr lang="en-US" altLang="zh-CN" i="1">
                            <a:latin typeface="Cambria Math"/>
                          </a:rPr>
                        </m:ctrlPr>
                      </m:dPr>
                      <m:e>
                        <m:r>
                          <a:rPr lang="en-US" altLang="zh-CN" i="1">
                            <a:latin typeface="Cambria Math"/>
                          </a:rPr>
                          <m:t>𝑌</m:t>
                        </m:r>
                      </m:e>
                    </m:d>
                    <m:r>
                      <a:rPr lang="en-US" altLang="zh-CN" i="1">
                        <a:latin typeface="Cambria Math"/>
                      </a:rPr>
                      <m:t>=</m:t>
                    </m:r>
                    <m:r>
                      <a:rPr lang="en-US" altLang="zh-CN" i="1">
                        <a:latin typeface="Cambria Math"/>
                      </a:rPr>
                      <m:t>𝑠𝑖𝑔𝑛</m:t>
                    </m:r>
                    <m:d>
                      <m:dPr>
                        <m:ctrlPr>
                          <a:rPr lang="en-US" altLang="zh-CN" i="1">
                            <a:latin typeface="Cambria Math"/>
                          </a:rPr>
                        </m:ctrlPr>
                      </m:dPr>
                      <m:e>
                        <m:sSup>
                          <m:sSupPr>
                            <m:ctrlPr>
                              <a:rPr lang="en-US" altLang="zh-CN" i="1">
                                <a:latin typeface="Cambria Math"/>
                              </a:rPr>
                            </m:ctrlPr>
                          </m:sSupPr>
                          <m:e>
                            <m:r>
                              <a:rPr lang="en-US" altLang="zh-CN" i="1">
                                <a:latin typeface="Cambria Math"/>
                              </a:rPr>
                              <m:t>𝑋</m:t>
                            </m:r>
                          </m:e>
                          <m:sup>
                            <m:r>
                              <a:rPr lang="en-US" altLang="zh-CN" i="1">
                                <a:latin typeface="Cambria Math"/>
                              </a:rPr>
                              <m:t>𝑇</m:t>
                            </m:r>
                          </m:sup>
                        </m:sSup>
                      </m:e>
                    </m:d>
                    <m:r>
                      <a:rPr lang="en-US" altLang="zh-CN" i="1">
                        <a:latin typeface="Cambria Math"/>
                      </a:rPr>
                      <m:t>𝑠𝑖𝑔𝑛</m:t>
                    </m:r>
                    <m:d>
                      <m:dPr>
                        <m:ctrlPr>
                          <a:rPr lang="en-US" altLang="zh-CN" i="1">
                            <a:latin typeface="Cambria Math"/>
                          </a:rPr>
                        </m:ctrlPr>
                      </m:dPr>
                      <m:e>
                        <m:r>
                          <a:rPr lang="en-US" altLang="zh-CN" i="1">
                            <a:latin typeface="Cambria Math"/>
                          </a:rPr>
                          <m:t>𝑊</m:t>
                        </m:r>
                      </m:e>
                    </m:d>
                    <m:r>
                      <a:rPr lang="en-US" altLang="zh-CN" i="1">
                        <a:latin typeface="Cambria Math"/>
                      </a:rPr>
                      <m:t>=</m:t>
                    </m:r>
                    <m:sSup>
                      <m:sSupPr>
                        <m:ctrlPr>
                          <a:rPr lang="en-US" altLang="zh-CN" i="1">
                            <a:latin typeface="Cambria Math"/>
                          </a:rPr>
                        </m:ctrlPr>
                      </m:sSupPr>
                      <m:e>
                        <m:r>
                          <a:rPr lang="en-US" altLang="zh-CN" i="1">
                            <a:latin typeface="Cambria Math"/>
                          </a:rPr>
                          <m:t>𝐻</m:t>
                        </m:r>
                      </m:e>
                      <m:sup>
                        <m:r>
                          <a:rPr lang="en-US" altLang="zh-CN" i="1">
                            <a:latin typeface="Cambria Math"/>
                          </a:rPr>
                          <m:t>∗</m:t>
                        </m:r>
                        <m:r>
                          <a:rPr lang="en-US" altLang="zh-CN" i="1">
                            <a:latin typeface="Cambria Math"/>
                          </a:rPr>
                          <m:t>𝑇</m:t>
                        </m:r>
                      </m:sup>
                    </m:sSup>
                    <m:sSup>
                      <m:sSupPr>
                        <m:ctrlPr>
                          <a:rPr lang="en-US" altLang="zh-CN" i="1">
                            <a:latin typeface="Cambria Math"/>
                          </a:rPr>
                        </m:ctrlPr>
                      </m:sSupPr>
                      <m:e>
                        <m:r>
                          <a:rPr lang="en-US" altLang="zh-CN" i="1">
                            <a:latin typeface="Cambria Math"/>
                          </a:rPr>
                          <m:t>𝐵</m:t>
                        </m:r>
                      </m:e>
                      <m:sup>
                        <m:r>
                          <a:rPr lang="en-US" altLang="zh-CN" i="1">
                            <a:latin typeface="Cambria Math"/>
                          </a:rPr>
                          <m:t>∗</m:t>
                        </m:r>
                      </m:sup>
                    </m:sSup>
                  </m:oMath>
                </a14:m>
                <a:endParaRPr lang="en-US" altLang="zh-CN" i="1" dirty="0" smtClean="0">
                  <a:latin typeface="Cambria Math"/>
                </a:endParaRPr>
              </a:p>
              <a:p>
                <a:pPr marL="342900" indent="-342900">
                  <a:lnSpc>
                    <a:spcPct val="170000"/>
                  </a:lnSpc>
                  <a:buFont typeface="+mj-lt"/>
                  <a:buAutoNum type="arabicPeriod"/>
                </a:pPr>
                <a14:m>
                  <m:oMath xmlns:m="http://schemas.openxmlformats.org/officeDocument/2006/math">
                    <m:sSup>
                      <m:sSupPr>
                        <m:ctrlPr>
                          <a:rPr lang="en-US" altLang="zh-CN" i="1">
                            <a:latin typeface="Cambria Math"/>
                          </a:rPr>
                        </m:ctrlPr>
                      </m:sSupPr>
                      <m:e>
                        <m:r>
                          <a:rPr lang="zh-CN" altLang="en-US" i="1">
                            <a:latin typeface="Cambria Math"/>
                          </a:rPr>
                          <m:t>𝛾</m:t>
                        </m:r>
                      </m:e>
                      <m:sup>
                        <m:r>
                          <a:rPr lang="en-US" altLang="zh-CN" i="1">
                            <a:latin typeface="Cambria Math"/>
                          </a:rPr>
                          <m:t>∗</m:t>
                        </m:r>
                      </m:sup>
                    </m:sSup>
                    <m:r>
                      <a:rPr lang="en-US" altLang="zh-CN" i="1">
                        <a:latin typeface="Cambria Math"/>
                      </a:rPr>
                      <m:t>=</m:t>
                    </m:r>
                    <m:f>
                      <m:fPr>
                        <m:ctrlPr>
                          <a:rPr lang="en-US" altLang="zh-CN" i="1">
                            <a:latin typeface="Cambria Math"/>
                          </a:rPr>
                        </m:ctrlPr>
                      </m:fPr>
                      <m:num>
                        <m:nary>
                          <m:naryPr>
                            <m:chr m:val="∑"/>
                            <m:subHide m:val="on"/>
                            <m:supHide m:val="on"/>
                            <m:ctrlPr>
                              <a:rPr lang="en-US" altLang="zh-CN" i="1">
                                <a:latin typeface="Cambria Math"/>
                              </a:rPr>
                            </m:ctrlPr>
                          </m:naryPr>
                          <m:sub/>
                          <m:sup/>
                          <m:e>
                            <m:d>
                              <m:dPr>
                                <m:begChr m:val="|"/>
                                <m:endChr m:val="|"/>
                                <m:ctrlPr>
                                  <a:rPr lang="en-US" altLang="zh-CN" i="1">
                                    <a:latin typeface="Cambria Math"/>
                                  </a:rPr>
                                </m:ctrlPr>
                              </m:dPr>
                              <m:e>
                                <m:sSub>
                                  <m:sSubPr>
                                    <m:ctrlPr>
                                      <a:rPr lang="en-US" altLang="zh-CN" i="1">
                                        <a:latin typeface="Cambria Math"/>
                                      </a:rPr>
                                    </m:ctrlPr>
                                  </m:sSubPr>
                                  <m:e>
                                    <m:r>
                                      <a:rPr lang="en-US" altLang="zh-CN" i="1">
                                        <a:latin typeface="Cambria Math"/>
                                      </a:rPr>
                                      <m:t>𝑌</m:t>
                                    </m:r>
                                  </m:e>
                                  <m:sub>
                                    <m:r>
                                      <a:rPr lang="en-US" altLang="zh-CN" i="1">
                                        <a:latin typeface="Cambria Math"/>
                                      </a:rPr>
                                      <m:t>𝑖</m:t>
                                    </m:r>
                                  </m:sub>
                                </m:sSub>
                              </m:e>
                            </m:d>
                          </m:e>
                        </m:nary>
                      </m:num>
                      <m:den>
                        <m:r>
                          <a:rPr lang="en-US" altLang="zh-CN" i="1">
                            <a:latin typeface="Cambria Math"/>
                          </a:rPr>
                          <m:t>𝑛</m:t>
                        </m:r>
                      </m:den>
                    </m:f>
                    <m:r>
                      <a:rPr lang="en-US" altLang="zh-CN" i="1">
                        <a:latin typeface="Cambria Math"/>
                      </a:rPr>
                      <m:t>=</m:t>
                    </m:r>
                    <m:f>
                      <m:fPr>
                        <m:ctrlPr>
                          <a:rPr lang="en-US" altLang="zh-CN" i="1">
                            <a:latin typeface="Cambria Math"/>
                          </a:rPr>
                        </m:ctrlPr>
                      </m:fPr>
                      <m:num>
                        <m:nary>
                          <m:naryPr>
                            <m:chr m:val="∑"/>
                            <m:subHide m:val="on"/>
                            <m:supHide m:val="on"/>
                            <m:ctrlPr>
                              <a:rPr lang="en-US" altLang="zh-CN" i="1">
                                <a:latin typeface="Cambria Math"/>
                              </a:rPr>
                            </m:ctrlPr>
                          </m:naryPr>
                          <m:sub/>
                          <m:sup/>
                          <m:e>
                            <m:d>
                              <m:dPr>
                                <m:begChr m:val="|"/>
                                <m:endChr m:val="|"/>
                                <m:ctrlPr>
                                  <a:rPr lang="en-US" altLang="zh-CN" i="1">
                                    <a:latin typeface="Cambria Math"/>
                                  </a:rPr>
                                </m:ctrlPr>
                              </m:dPr>
                              <m:e>
                                <m:sSub>
                                  <m:sSubPr>
                                    <m:ctrlPr>
                                      <a:rPr lang="en-US" altLang="zh-CN" i="1">
                                        <a:latin typeface="Cambria Math"/>
                                      </a:rPr>
                                    </m:ctrlPr>
                                  </m:sSubPr>
                                  <m:e>
                                    <m:r>
                                      <a:rPr lang="en-US" altLang="zh-CN" i="1">
                                        <a:latin typeface="Cambria Math"/>
                                      </a:rPr>
                                      <m:t>𝑋</m:t>
                                    </m:r>
                                  </m:e>
                                  <m:sub>
                                    <m:r>
                                      <a:rPr lang="en-US" altLang="zh-CN" i="1">
                                        <a:latin typeface="Cambria Math"/>
                                      </a:rPr>
                                      <m:t>𝑖</m:t>
                                    </m:r>
                                  </m:sub>
                                </m:sSub>
                              </m:e>
                            </m:d>
                            <m:d>
                              <m:dPr>
                                <m:begChr m:val="|"/>
                                <m:endChr m:val="|"/>
                                <m:ctrlPr>
                                  <a:rPr lang="en-US" altLang="zh-CN" i="1">
                                    <a:latin typeface="Cambria Math"/>
                                  </a:rPr>
                                </m:ctrlPr>
                              </m:dPr>
                              <m:e>
                                <m:sSub>
                                  <m:sSubPr>
                                    <m:ctrlPr>
                                      <a:rPr lang="en-US" altLang="zh-CN" i="1">
                                        <a:latin typeface="Cambria Math"/>
                                      </a:rPr>
                                    </m:ctrlPr>
                                  </m:sSubPr>
                                  <m:e>
                                    <m:r>
                                      <a:rPr lang="en-US" altLang="zh-CN" i="1">
                                        <a:latin typeface="Cambria Math"/>
                                      </a:rPr>
                                      <m:t>𝑊</m:t>
                                    </m:r>
                                  </m:e>
                                  <m:sub>
                                    <m:r>
                                      <a:rPr lang="en-US" altLang="zh-CN" i="1">
                                        <a:latin typeface="Cambria Math"/>
                                      </a:rPr>
                                      <m:t>𝑖</m:t>
                                    </m:r>
                                  </m:sub>
                                </m:sSub>
                              </m:e>
                            </m:d>
                          </m:e>
                        </m:nary>
                      </m:num>
                      <m:den>
                        <m:r>
                          <a:rPr lang="en-US" altLang="zh-CN" i="1">
                            <a:latin typeface="Cambria Math"/>
                          </a:rPr>
                          <m:t>𝑛</m:t>
                        </m:r>
                      </m:den>
                    </m:f>
                    <m:r>
                      <a:rPr lang="en-US" altLang="zh-CN" i="1">
                        <a:latin typeface="Cambria Math"/>
                        <a:ea typeface="Cambria Math"/>
                      </a:rPr>
                      <m:t>≈</m:t>
                    </m:r>
                    <m:d>
                      <m:dPr>
                        <m:ctrlPr>
                          <a:rPr lang="en-US" altLang="zh-CN" i="1">
                            <a:latin typeface="Cambria Math"/>
                            <a:ea typeface="Cambria Math"/>
                          </a:rPr>
                        </m:ctrlPr>
                      </m:dPr>
                      <m:e>
                        <m:f>
                          <m:fPr>
                            <m:ctrlPr>
                              <a:rPr lang="en-US" altLang="zh-CN" i="1">
                                <a:latin typeface="Cambria Math"/>
                                <a:ea typeface="Cambria Math"/>
                              </a:rPr>
                            </m:ctrlPr>
                          </m:fPr>
                          <m:num>
                            <m:r>
                              <a:rPr lang="en-US" altLang="zh-CN" i="1">
                                <a:latin typeface="Cambria Math"/>
                                <a:ea typeface="Cambria Math"/>
                              </a:rPr>
                              <m:t>1</m:t>
                            </m:r>
                          </m:num>
                          <m:den>
                            <m:r>
                              <a:rPr lang="en-US" altLang="zh-CN" i="1">
                                <a:latin typeface="Cambria Math"/>
                                <a:ea typeface="Cambria Math"/>
                              </a:rPr>
                              <m:t>𝑛</m:t>
                            </m:r>
                          </m:den>
                        </m:f>
                        <m:sSub>
                          <m:sSubPr>
                            <m:ctrlPr>
                              <a:rPr lang="en-US" altLang="zh-CN" i="1">
                                <a:latin typeface="Cambria Math"/>
                                <a:ea typeface="Cambria Math"/>
                              </a:rPr>
                            </m:ctrlPr>
                          </m:sSubPr>
                          <m:e>
                            <m:d>
                              <m:dPr>
                                <m:begChr m:val="‖"/>
                                <m:endChr m:val="‖"/>
                                <m:ctrlPr>
                                  <a:rPr lang="en-US" altLang="zh-CN" i="1">
                                    <a:latin typeface="Cambria Math"/>
                                    <a:ea typeface="Cambria Math"/>
                                  </a:rPr>
                                </m:ctrlPr>
                              </m:dPr>
                              <m:e>
                                <m:r>
                                  <a:rPr lang="en-US" altLang="zh-CN" i="1">
                                    <a:latin typeface="Cambria Math"/>
                                    <a:ea typeface="Cambria Math"/>
                                  </a:rPr>
                                  <m:t>𝑋</m:t>
                                </m:r>
                              </m:e>
                            </m:d>
                          </m:e>
                          <m:sub>
                            <m:r>
                              <a:rPr lang="en-US" altLang="zh-CN" i="1">
                                <a:latin typeface="Cambria Math"/>
                                <a:ea typeface="Cambria Math"/>
                              </a:rPr>
                              <m:t>𝑒</m:t>
                            </m:r>
                            <m:r>
                              <a:rPr lang="en-US" altLang="zh-CN" i="1">
                                <a:latin typeface="Cambria Math"/>
                                <a:ea typeface="Cambria Math"/>
                              </a:rPr>
                              <m:t>1</m:t>
                            </m:r>
                          </m:sub>
                        </m:sSub>
                      </m:e>
                    </m:d>
                  </m:oMath>
                </a14:m>
                <a:r>
                  <a:rPr lang="en-US" altLang="zh-CN" dirty="0">
                    <a:ea typeface="Cambria Math"/>
                  </a:rPr>
                  <a:t> </a:t>
                </a:r>
                <a14:m>
                  <m:oMath xmlns:m="http://schemas.openxmlformats.org/officeDocument/2006/math">
                    <m:d>
                      <m:dPr>
                        <m:ctrlPr>
                          <a:rPr lang="en-US" altLang="zh-CN" i="1">
                            <a:latin typeface="Cambria Math"/>
                            <a:ea typeface="Cambria Math"/>
                          </a:rPr>
                        </m:ctrlPr>
                      </m:dPr>
                      <m:e>
                        <m:f>
                          <m:fPr>
                            <m:ctrlPr>
                              <a:rPr lang="en-US" altLang="zh-CN" i="1">
                                <a:latin typeface="Cambria Math"/>
                                <a:ea typeface="Cambria Math"/>
                              </a:rPr>
                            </m:ctrlPr>
                          </m:fPr>
                          <m:num>
                            <m:r>
                              <a:rPr lang="en-US" altLang="zh-CN" i="1">
                                <a:latin typeface="Cambria Math"/>
                                <a:ea typeface="Cambria Math"/>
                              </a:rPr>
                              <m:t>1</m:t>
                            </m:r>
                          </m:num>
                          <m:den>
                            <m:r>
                              <a:rPr lang="en-US" altLang="zh-CN" i="1">
                                <a:latin typeface="Cambria Math"/>
                                <a:ea typeface="Cambria Math"/>
                              </a:rPr>
                              <m:t>𝑛</m:t>
                            </m:r>
                          </m:den>
                        </m:f>
                        <m:sSub>
                          <m:sSubPr>
                            <m:ctrlPr>
                              <a:rPr lang="en-US" altLang="zh-CN" i="1">
                                <a:latin typeface="Cambria Math"/>
                                <a:ea typeface="Cambria Math"/>
                              </a:rPr>
                            </m:ctrlPr>
                          </m:sSubPr>
                          <m:e>
                            <m:d>
                              <m:dPr>
                                <m:begChr m:val="‖"/>
                                <m:endChr m:val="‖"/>
                                <m:ctrlPr>
                                  <a:rPr lang="en-US" altLang="zh-CN" i="1">
                                    <a:latin typeface="Cambria Math"/>
                                    <a:ea typeface="Cambria Math"/>
                                  </a:rPr>
                                </m:ctrlPr>
                              </m:dPr>
                              <m:e>
                                <m:r>
                                  <a:rPr lang="en-US" altLang="zh-CN" i="1">
                                    <a:latin typeface="Cambria Math"/>
                                    <a:ea typeface="Cambria Math"/>
                                  </a:rPr>
                                  <m:t>𝑊</m:t>
                                </m:r>
                              </m:e>
                            </m:d>
                          </m:e>
                          <m:sub>
                            <m:r>
                              <a:rPr lang="en-US" altLang="zh-CN" i="1">
                                <a:latin typeface="Cambria Math"/>
                                <a:ea typeface="Cambria Math"/>
                              </a:rPr>
                              <m:t>𝑒</m:t>
                            </m:r>
                            <m:r>
                              <a:rPr lang="en-US" altLang="zh-CN" i="1">
                                <a:latin typeface="Cambria Math"/>
                                <a:ea typeface="Cambria Math"/>
                              </a:rPr>
                              <m:t>1</m:t>
                            </m:r>
                          </m:sub>
                        </m:sSub>
                      </m:e>
                    </m:d>
                    <m:r>
                      <a:rPr lang="en-US" altLang="zh-CN" i="1">
                        <a:latin typeface="Cambria Math"/>
                        <a:ea typeface="Cambria Math"/>
                      </a:rPr>
                      <m:t>=</m:t>
                    </m:r>
                    <m:sSup>
                      <m:sSupPr>
                        <m:ctrlPr>
                          <a:rPr lang="en-US" altLang="zh-CN" i="1">
                            <a:latin typeface="Cambria Math"/>
                            <a:ea typeface="Cambria Math"/>
                          </a:rPr>
                        </m:ctrlPr>
                      </m:sSupPr>
                      <m:e>
                        <m:r>
                          <a:rPr lang="zh-CN" altLang="en-US" i="1">
                            <a:latin typeface="Cambria Math"/>
                            <a:ea typeface="Cambria Math"/>
                          </a:rPr>
                          <m:t>𝛽</m:t>
                        </m:r>
                      </m:e>
                      <m:sup>
                        <m:r>
                          <a:rPr lang="en-US" altLang="zh-CN" i="1">
                            <a:latin typeface="Cambria Math"/>
                            <a:ea typeface="Cambria Math"/>
                          </a:rPr>
                          <m:t>∗</m:t>
                        </m:r>
                      </m:sup>
                    </m:sSup>
                    <m:sSup>
                      <m:sSupPr>
                        <m:ctrlPr>
                          <a:rPr lang="en-US" altLang="zh-CN" i="1">
                            <a:latin typeface="Cambria Math"/>
                            <a:ea typeface="Cambria Math"/>
                          </a:rPr>
                        </m:ctrlPr>
                      </m:sSupPr>
                      <m:e>
                        <m:r>
                          <a:rPr lang="zh-CN" altLang="en-US" i="1">
                            <a:latin typeface="Cambria Math"/>
                            <a:ea typeface="Cambria Math"/>
                          </a:rPr>
                          <m:t>𝛼</m:t>
                        </m:r>
                      </m:e>
                      <m:sup>
                        <m:r>
                          <a:rPr lang="en-US" altLang="zh-CN" i="1">
                            <a:latin typeface="Cambria Math"/>
                            <a:ea typeface="Cambria Math"/>
                          </a:rPr>
                          <m:t>∗</m:t>
                        </m:r>
                      </m:sup>
                    </m:sSup>
                  </m:oMath>
                </a14:m>
                <a:endParaRPr lang="zh-CN" altLang="en-US" i="1" dirty="0">
                  <a:latin typeface="Cambria Math"/>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2180954" y="2362228"/>
                <a:ext cx="5644943" cy="3904467"/>
              </a:xfrm>
              <a:prstGeom prst="rect">
                <a:avLst/>
              </a:prstGeom>
              <a:blipFill rotWithShape="1">
                <a:blip r:embed="rId4"/>
                <a:stretch>
                  <a:fillRect l="-864" b="-64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2473979"/>
      </p:ext>
    </p:extLst>
  </p:cSld>
  <p:clrMapOvr>
    <a:masterClrMapping/>
  </p:clrMapOvr>
  <p:transition advTm="2307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lgn="r"/>
            <a:fld id="{65564157-7760-4E78-8E86-51D1BCAD19DB}" type="slidenum">
              <a:rPr lang="zh-CN" altLang="en-US"/>
              <a:pPr algn="r"/>
              <a:t>24</a:t>
            </a:fld>
            <a:endParaRPr lang="zh-CN" alt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762000"/>
            <a:ext cx="762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标题 1"/>
          <p:cNvSpPr txBox="1"/>
          <p:nvPr/>
        </p:nvSpPr>
        <p:spPr>
          <a:xfrm>
            <a:off x="650874" y="533476"/>
            <a:ext cx="7883525" cy="482524"/>
          </a:xfrm>
          <a:prstGeom prst="rect">
            <a:avLst/>
          </a:prstGeom>
        </p:spPr>
        <p:txBody>
          <a:bodyPr/>
          <a:lst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defRPr>
            </a:lvl2pPr>
            <a:lvl3pPr algn="ctr" rtl="0" eaLnBrk="0" fontAlgn="base" hangingPunct="0">
              <a:spcBef>
                <a:spcPct val="0"/>
              </a:spcBef>
              <a:spcAft>
                <a:spcPct val="0"/>
              </a:spcAft>
              <a:defRPr sz="4000" b="1">
                <a:solidFill>
                  <a:schemeClr val="tx2"/>
                </a:solidFill>
                <a:latin typeface="Arial" panose="020B0604020202020204" pitchFamily="34" charset="0"/>
              </a:defRPr>
            </a:lvl3pPr>
            <a:lvl4pPr algn="ctr" rtl="0" eaLnBrk="0" fontAlgn="base" hangingPunct="0">
              <a:spcBef>
                <a:spcPct val="0"/>
              </a:spcBef>
              <a:spcAft>
                <a:spcPct val="0"/>
              </a:spcAft>
              <a:defRPr sz="4000" b="1">
                <a:solidFill>
                  <a:schemeClr val="tx2"/>
                </a:solidFill>
                <a:latin typeface="Arial" panose="020B0604020202020204" pitchFamily="34" charset="0"/>
              </a:defRPr>
            </a:lvl4pPr>
            <a:lvl5pPr algn="ctr" rtl="0" eaLnBrk="0" fontAlgn="base" hangingPunct="0">
              <a:spcBef>
                <a:spcPct val="0"/>
              </a:spcBef>
              <a:spcAft>
                <a:spcPct val="0"/>
              </a:spcAft>
              <a:defRPr sz="4000" b="1">
                <a:solidFill>
                  <a:schemeClr val="tx2"/>
                </a:solidFill>
                <a:latin typeface="Arial" panose="020B0604020202020204" pitchFamily="34" charset="0"/>
              </a:defRPr>
            </a:lvl5pPr>
            <a:lvl6pPr marL="457200" algn="ctr" rtl="0" fontAlgn="base">
              <a:spcBef>
                <a:spcPct val="0"/>
              </a:spcBef>
              <a:spcAft>
                <a:spcPct val="0"/>
              </a:spcAft>
              <a:defRPr sz="4000" b="1">
                <a:solidFill>
                  <a:schemeClr val="tx2"/>
                </a:solidFill>
                <a:latin typeface="Arial" panose="020B0604020202020204" pitchFamily="34" charset="0"/>
              </a:defRPr>
            </a:lvl6pPr>
            <a:lvl7pPr marL="914400" algn="ctr" rtl="0" fontAlgn="base">
              <a:spcBef>
                <a:spcPct val="0"/>
              </a:spcBef>
              <a:spcAft>
                <a:spcPct val="0"/>
              </a:spcAft>
              <a:defRPr sz="4000" b="1">
                <a:solidFill>
                  <a:schemeClr val="tx2"/>
                </a:solidFill>
                <a:latin typeface="Arial" panose="020B0604020202020204" pitchFamily="34" charset="0"/>
              </a:defRPr>
            </a:lvl7pPr>
            <a:lvl8pPr marL="1371600" algn="ctr" rtl="0" fontAlgn="base">
              <a:spcBef>
                <a:spcPct val="0"/>
              </a:spcBef>
              <a:spcAft>
                <a:spcPct val="0"/>
              </a:spcAft>
              <a:defRPr sz="4000" b="1">
                <a:solidFill>
                  <a:schemeClr val="tx2"/>
                </a:solidFill>
                <a:latin typeface="Arial" panose="020B0604020202020204" pitchFamily="34" charset="0"/>
              </a:defRPr>
            </a:lvl8pPr>
            <a:lvl9pPr marL="1828800" algn="ctr" rtl="0" fontAlgn="base">
              <a:spcBef>
                <a:spcPct val="0"/>
              </a:spcBef>
              <a:spcAft>
                <a:spcPct val="0"/>
              </a:spcAft>
              <a:defRPr sz="4000" b="1">
                <a:solidFill>
                  <a:schemeClr val="tx2"/>
                </a:solidFill>
                <a:latin typeface="Arial" panose="020B0604020202020204" pitchFamily="34" charset="0"/>
              </a:defRPr>
            </a:lvl9pPr>
          </a:lstStyle>
          <a:p>
            <a:r>
              <a:rPr lang="en-US" altLang="zh-CN" sz="2400" dirty="0" smtClean="0">
                <a:latin typeface="Times New Roman" pitchFamily="18" charset="0"/>
              </a:rPr>
              <a:t>2 Binary Convolutional Neural Network</a:t>
            </a:r>
            <a:endParaRPr lang="en-US" altLang="zh-CN" sz="2400" dirty="0">
              <a:latin typeface="Times New Roman" pitchFamily="18" charset="0"/>
            </a:endParaRPr>
          </a:p>
        </p:txBody>
      </p:sp>
      <p:sp>
        <p:nvSpPr>
          <p:cNvPr id="5" name="TextBox 4"/>
          <p:cNvSpPr txBox="1"/>
          <p:nvPr/>
        </p:nvSpPr>
        <p:spPr>
          <a:xfrm>
            <a:off x="304912" y="1447852"/>
            <a:ext cx="2161169" cy="369332"/>
          </a:xfrm>
          <a:prstGeom prst="rect">
            <a:avLst/>
          </a:prstGeom>
          <a:noFill/>
        </p:spPr>
        <p:txBody>
          <a:bodyPr wrap="none" rtlCol="0">
            <a:spAutoFit/>
          </a:bodyPr>
          <a:lstStyle/>
          <a:p>
            <a:r>
              <a:rPr lang="en-US" altLang="zh-CN" dirty="0" smtClean="0">
                <a:solidFill>
                  <a:srgbClr val="0070C0"/>
                </a:solidFill>
                <a:latin typeface="Britannic Bold" pitchFamily="34" charset="0"/>
              </a:rPr>
              <a:t>2.2 XNOR-Networks</a:t>
            </a:r>
            <a:endParaRPr lang="zh-CN" altLang="en-US" dirty="0">
              <a:solidFill>
                <a:srgbClr val="0070C0"/>
              </a:solidFill>
              <a:latin typeface="Britannic Bold" pitchFamily="34" charset="0"/>
            </a:endParaRPr>
          </a:p>
        </p:txBody>
      </p:sp>
      <p:sp>
        <p:nvSpPr>
          <p:cNvPr id="6" name="矩形 5"/>
          <p:cNvSpPr/>
          <p:nvPr/>
        </p:nvSpPr>
        <p:spPr>
          <a:xfrm>
            <a:off x="875398" y="1955147"/>
            <a:ext cx="2620269" cy="369332"/>
          </a:xfrm>
          <a:prstGeom prst="rect">
            <a:avLst/>
          </a:prstGeom>
        </p:spPr>
        <p:txBody>
          <a:bodyPr wrap="none">
            <a:spAutoFit/>
          </a:bodyPr>
          <a:lstStyle/>
          <a:p>
            <a:r>
              <a:rPr lang="en-US" altLang="zh-CN" dirty="0" smtClean="0">
                <a:latin typeface="Cambria" pitchFamily="18" charset="0"/>
              </a:rPr>
              <a:t>2.2.2 Binary Convolution</a:t>
            </a:r>
            <a:endParaRPr lang="zh-CN" altLang="en-US" dirty="0">
              <a:latin typeface="Cambria" pitchFamily="18" charset="0"/>
            </a:endParaRP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514624"/>
            <a:ext cx="9144000" cy="115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516" y="4133837"/>
            <a:ext cx="16764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86013" y="3938575"/>
            <a:ext cx="145732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19312" y="4367200"/>
            <a:ext cx="19907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516" y="4824350"/>
            <a:ext cx="889635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0154539"/>
      </p:ext>
    </p:extLst>
  </p:cSld>
  <p:clrMapOvr>
    <a:masterClrMapping/>
  </p:clrMapOvr>
  <p:transition advTm="2307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arn(inVertic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123"/>
                                        </p:tgtEl>
                                        <p:attrNameLst>
                                          <p:attrName>style.visibility</p:attrName>
                                        </p:attrNameLst>
                                      </p:cBhvr>
                                      <p:to>
                                        <p:strVal val="visible"/>
                                      </p:to>
                                    </p:set>
                                    <p:animEffect transition="in" filter="barn(inVertical)">
                                      <p:cBhvr>
                                        <p:cTn id="12" dur="500"/>
                                        <p:tgtEl>
                                          <p:spTgt spid="5123"/>
                                        </p:tgtEl>
                                      </p:cBhvr>
                                    </p:animEffect>
                                  </p:childTnLst>
                                </p:cTn>
                              </p:par>
                              <p:par>
                                <p:cTn id="13" presetID="22" presetClass="entr" presetSubtype="4" fill="hold" nodeType="withEffect">
                                  <p:stCondLst>
                                    <p:cond delay="0"/>
                                  </p:stCondLst>
                                  <p:childTnLst>
                                    <p:set>
                                      <p:cBhvr>
                                        <p:cTn id="14" dur="1" fill="hold">
                                          <p:stCondLst>
                                            <p:cond delay="0"/>
                                          </p:stCondLst>
                                        </p:cTn>
                                        <p:tgtEl>
                                          <p:spTgt spid="5124"/>
                                        </p:tgtEl>
                                        <p:attrNameLst>
                                          <p:attrName>style.visibility</p:attrName>
                                        </p:attrNameLst>
                                      </p:cBhvr>
                                      <p:to>
                                        <p:strVal val="visible"/>
                                      </p:to>
                                    </p:set>
                                    <p:animEffect transition="in" filter="wipe(down)">
                                      <p:cBhvr>
                                        <p:cTn id="15" dur="500"/>
                                        <p:tgtEl>
                                          <p:spTgt spid="5124"/>
                                        </p:tgtEl>
                                      </p:cBhvr>
                                    </p:animEffect>
                                  </p:childTnLst>
                                </p:cTn>
                              </p:par>
                              <p:par>
                                <p:cTn id="16" presetID="22" presetClass="entr" presetSubtype="4" fill="hold" nodeType="withEffect">
                                  <p:stCondLst>
                                    <p:cond delay="0"/>
                                  </p:stCondLst>
                                  <p:childTnLst>
                                    <p:set>
                                      <p:cBhvr>
                                        <p:cTn id="17" dur="1" fill="hold">
                                          <p:stCondLst>
                                            <p:cond delay="0"/>
                                          </p:stCondLst>
                                        </p:cTn>
                                        <p:tgtEl>
                                          <p:spTgt spid="5125"/>
                                        </p:tgtEl>
                                        <p:attrNameLst>
                                          <p:attrName>style.visibility</p:attrName>
                                        </p:attrNameLst>
                                      </p:cBhvr>
                                      <p:to>
                                        <p:strVal val="visible"/>
                                      </p:to>
                                    </p:set>
                                    <p:animEffect transition="in" filter="wipe(down)">
                                      <p:cBhvr>
                                        <p:cTn id="18" dur="500"/>
                                        <p:tgtEl>
                                          <p:spTgt spid="5125"/>
                                        </p:tgtEl>
                                      </p:cBhvr>
                                    </p:animEffect>
                                  </p:childTnLst>
                                </p:cTn>
                              </p:par>
                              <p:par>
                                <p:cTn id="19" presetID="22" presetClass="entr" presetSubtype="4" fill="hold" nodeType="withEffect">
                                  <p:stCondLst>
                                    <p:cond delay="0"/>
                                  </p:stCondLst>
                                  <p:childTnLst>
                                    <p:set>
                                      <p:cBhvr>
                                        <p:cTn id="20" dur="1" fill="hold">
                                          <p:stCondLst>
                                            <p:cond delay="0"/>
                                          </p:stCondLst>
                                        </p:cTn>
                                        <p:tgtEl>
                                          <p:spTgt spid="5126"/>
                                        </p:tgtEl>
                                        <p:attrNameLst>
                                          <p:attrName>style.visibility</p:attrName>
                                        </p:attrNameLst>
                                      </p:cBhvr>
                                      <p:to>
                                        <p:strVal val="visible"/>
                                      </p:to>
                                    </p:set>
                                    <p:animEffect transition="in" filter="wipe(down)">
                                      <p:cBhvr>
                                        <p:cTn id="21"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lgn="r"/>
            <a:fld id="{65564157-7760-4E78-8E86-51D1BCAD19DB}" type="slidenum">
              <a:rPr lang="zh-CN" altLang="en-US"/>
              <a:pPr algn="r"/>
              <a:t>25</a:t>
            </a:fld>
            <a:endParaRPr lang="zh-CN" alt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762000"/>
            <a:ext cx="762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标题 1"/>
          <p:cNvSpPr txBox="1"/>
          <p:nvPr/>
        </p:nvSpPr>
        <p:spPr>
          <a:xfrm>
            <a:off x="650874" y="533476"/>
            <a:ext cx="7883525" cy="482524"/>
          </a:xfrm>
          <a:prstGeom prst="rect">
            <a:avLst/>
          </a:prstGeom>
        </p:spPr>
        <p:txBody>
          <a:bodyPr/>
          <a:lst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defRPr>
            </a:lvl2pPr>
            <a:lvl3pPr algn="ctr" rtl="0" eaLnBrk="0" fontAlgn="base" hangingPunct="0">
              <a:spcBef>
                <a:spcPct val="0"/>
              </a:spcBef>
              <a:spcAft>
                <a:spcPct val="0"/>
              </a:spcAft>
              <a:defRPr sz="4000" b="1">
                <a:solidFill>
                  <a:schemeClr val="tx2"/>
                </a:solidFill>
                <a:latin typeface="Arial" panose="020B0604020202020204" pitchFamily="34" charset="0"/>
              </a:defRPr>
            </a:lvl3pPr>
            <a:lvl4pPr algn="ctr" rtl="0" eaLnBrk="0" fontAlgn="base" hangingPunct="0">
              <a:spcBef>
                <a:spcPct val="0"/>
              </a:spcBef>
              <a:spcAft>
                <a:spcPct val="0"/>
              </a:spcAft>
              <a:defRPr sz="4000" b="1">
                <a:solidFill>
                  <a:schemeClr val="tx2"/>
                </a:solidFill>
                <a:latin typeface="Arial" panose="020B0604020202020204" pitchFamily="34" charset="0"/>
              </a:defRPr>
            </a:lvl4pPr>
            <a:lvl5pPr algn="ctr" rtl="0" eaLnBrk="0" fontAlgn="base" hangingPunct="0">
              <a:spcBef>
                <a:spcPct val="0"/>
              </a:spcBef>
              <a:spcAft>
                <a:spcPct val="0"/>
              </a:spcAft>
              <a:defRPr sz="4000" b="1">
                <a:solidFill>
                  <a:schemeClr val="tx2"/>
                </a:solidFill>
                <a:latin typeface="Arial" panose="020B0604020202020204" pitchFamily="34" charset="0"/>
              </a:defRPr>
            </a:lvl5pPr>
            <a:lvl6pPr marL="457200" algn="ctr" rtl="0" fontAlgn="base">
              <a:spcBef>
                <a:spcPct val="0"/>
              </a:spcBef>
              <a:spcAft>
                <a:spcPct val="0"/>
              </a:spcAft>
              <a:defRPr sz="4000" b="1">
                <a:solidFill>
                  <a:schemeClr val="tx2"/>
                </a:solidFill>
                <a:latin typeface="Arial" panose="020B0604020202020204" pitchFamily="34" charset="0"/>
              </a:defRPr>
            </a:lvl6pPr>
            <a:lvl7pPr marL="914400" algn="ctr" rtl="0" fontAlgn="base">
              <a:spcBef>
                <a:spcPct val="0"/>
              </a:spcBef>
              <a:spcAft>
                <a:spcPct val="0"/>
              </a:spcAft>
              <a:defRPr sz="4000" b="1">
                <a:solidFill>
                  <a:schemeClr val="tx2"/>
                </a:solidFill>
                <a:latin typeface="Arial" panose="020B0604020202020204" pitchFamily="34" charset="0"/>
              </a:defRPr>
            </a:lvl7pPr>
            <a:lvl8pPr marL="1371600" algn="ctr" rtl="0" fontAlgn="base">
              <a:spcBef>
                <a:spcPct val="0"/>
              </a:spcBef>
              <a:spcAft>
                <a:spcPct val="0"/>
              </a:spcAft>
              <a:defRPr sz="4000" b="1">
                <a:solidFill>
                  <a:schemeClr val="tx2"/>
                </a:solidFill>
                <a:latin typeface="Arial" panose="020B0604020202020204" pitchFamily="34" charset="0"/>
              </a:defRPr>
            </a:lvl8pPr>
            <a:lvl9pPr marL="1828800" algn="ctr" rtl="0" fontAlgn="base">
              <a:spcBef>
                <a:spcPct val="0"/>
              </a:spcBef>
              <a:spcAft>
                <a:spcPct val="0"/>
              </a:spcAft>
              <a:defRPr sz="4000" b="1">
                <a:solidFill>
                  <a:schemeClr val="tx2"/>
                </a:solidFill>
                <a:latin typeface="Arial" panose="020B0604020202020204" pitchFamily="34" charset="0"/>
              </a:defRPr>
            </a:lvl9pPr>
          </a:lstStyle>
          <a:p>
            <a:r>
              <a:rPr lang="en-US" altLang="zh-CN" sz="2400" dirty="0" smtClean="0">
                <a:latin typeface="Times New Roman" pitchFamily="18" charset="0"/>
              </a:rPr>
              <a:t>2 Binary Convolutional Neural Network</a:t>
            </a:r>
            <a:endParaRPr lang="en-US" altLang="zh-CN" sz="2400" dirty="0">
              <a:latin typeface="Times New Roman" pitchFamily="18" charset="0"/>
            </a:endParaRPr>
          </a:p>
        </p:txBody>
      </p:sp>
      <p:sp>
        <p:nvSpPr>
          <p:cNvPr id="5" name="TextBox 4"/>
          <p:cNvSpPr txBox="1"/>
          <p:nvPr/>
        </p:nvSpPr>
        <p:spPr>
          <a:xfrm>
            <a:off x="304912" y="1447852"/>
            <a:ext cx="2161169" cy="369332"/>
          </a:xfrm>
          <a:prstGeom prst="rect">
            <a:avLst/>
          </a:prstGeom>
          <a:noFill/>
        </p:spPr>
        <p:txBody>
          <a:bodyPr wrap="none" rtlCol="0">
            <a:spAutoFit/>
          </a:bodyPr>
          <a:lstStyle/>
          <a:p>
            <a:r>
              <a:rPr lang="en-US" altLang="zh-CN" dirty="0" smtClean="0">
                <a:solidFill>
                  <a:srgbClr val="0070C0"/>
                </a:solidFill>
                <a:latin typeface="Britannic Bold" pitchFamily="34" charset="0"/>
              </a:rPr>
              <a:t>2.2 XNOR-Networks</a:t>
            </a:r>
            <a:endParaRPr lang="zh-CN" altLang="en-US" dirty="0">
              <a:solidFill>
                <a:srgbClr val="0070C0"/>
              </a:solidFill>
              <a:latin typeface="Britannic Bold" pitchFamily="34" charset="0"/>
            </a:endParaRPr>
          </a:p>
        </p:txBody>
      </p:sp>
      <p:pic>
        <p:nvPicPr>
          <p:cNvPr id="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082" y="2486097"/>
            <a:ext cx="459105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1196" y="3018365"/>
            <a:ext cx="28575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1528371" y="2971812"/>
            <a:ext cx="6324494" cy="369332"/>
          </a:xfrm>
          <a:prstGeom prst="rect">
            <a:avLst/>
          </a:prstGeom>
        </p:spPr>
        <p:txBody>
          <a:bodyPr wrap="square">
            <a:spAutoFit/>
          </a:bodyPr>
          <a:lstStyle/>
          <a:p>
            <a:r>
              <a:rPr lang="en-US" altLang="zh-CN" dirty="0">
                <a:latin typeface="Cambria" pitchFamily="18" charset="0"/>
              </a:rPr>
              <a:t>indicates a convolutional operation using XNOR</a:t>
            </a:r>
            <a:endParaRPr lang="zh-CN" altLang="en-US" dirty="0">
              <a:latin typeface="Cambria" pitchFamily="18" charset="0"/>
            </a:endParaRPr>
          </a:p>
        </p:txBody>
      </p:sp>
      <p:pic>
        <p:nvPicPr>
          <p:cNvPr id="61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9771" y="3548063"/>
            <a:ext cx="22860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26" y="4267178"/>
            <a:ext cx="9000544" cy="1447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1514146" y="3505198"/>
            <a:ext cx="4429418" cy="369332"/>
          </a:xfrm>
          <a:prstGeom prst="rect">
            <a:avLst/>
          </a:prstGeom>
        </p:spPr>
        <p:txBody>
          <a:bodyPr wrap="none">
            <a:spAutoFit/>
          </a:bodyPr>
          <a:lstStyle/>
          <a:p>
            <a:r>
              <a:rPr lang="en-US" altLang="zh-CN" dirty="0">
                <a:latin typeface="Cambria" pitchFamily="18" charset="0"/>
              </a:rPr>
              <a:t>indicates an element-wise matrix product.</a:t>
            </a:r>
            <a:endParaRPr lang="zh-CN" altLang="en-US" dirty="0">
              <a:latin typeface="Cambria" pitchFamily="18" charset="0"/>
            </a:endParaRPr>
          </a:p>
        </p:txBody>
      </p:sp>
      <p:sp>
        <p:nvSpPr>
          <p:cNvPr id="15" name="矩形 14"/>
          <p:cNvSpPr/>
          <p:nvPr/>
        </p:nvSpPr>
        <p:spPr>
          <a:xfrm>
            <a:off x="875398" y="1955147"/>
            <a:ext cx="2620269" cy="369332"/>
          </a:xfrm>
          <a:prstGeom prst="rect">
            <a:avLst/>
          </a:prstGeom>
        </p:spPr>
        <p:txBody>
          <a:bodyPr wrap="none">
            <a:spAutoFit/>
          </a:bodyPr>
          <a:lstStyle/>
          <a:p>
            <a:r>
              <a:rPr lang="en-US" altLang="zh-CN" dirty="0" smtClean="0">
                <a:latin typeface="Cambria" pitchFamily="18" charset="0"/>
              </a:rPr>
              <a:t>2.2.2 Binary Convolution</a:t>
            </a:r>
            <a:endParaRPr lang="zh-CN" altLang="en-US" dirty="0">
              <a:latin typeface="Cambria" pitchFamily="18" charset="0"/>
            </a:endParaRPr>
          </a:p>
        </p:txBody>
      </p:sp>
    </p:spTree>
    <p:extLst>
      <p:ext uri="{BB962C8B-B14F-4D97-AF65-F5344CB8AC3E}">
        <p14:creationId xmlns:p14="http://schemas.microsoft.com/office/powerpoint/2010/main" val="2970154539"/>
      </p:ext>
    </p:extLst>
  </p:cSld>
  <p:clrMapOvr>
    <a:masterClrMapping/>
  </p:clrMapOvr>
  <p:transition advTm="2307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par>
                                <p:cTn id="8" presetID="16" presetClass="entr" presetSubtype="21" fill="hold" nodeType="withEffect">
                                  <p:stCondLst>
                                    <p:cond delay="0"/>
                                  </p:stCondLst>
                                  <p:childTnLst>
                                    <p:set>
                                      <p:cBhvr>
                                        <p:cTn id="9" dur="1" fill="hold">
                                          <p:stCondLst>
                                            <p:cond delay="0"/>
                                          </p:stCondLst>
                                        </p:cTn>
                                        <p:tgtEl>
                                          <p:spTgt spid="6146"/>
                                        </p:tgtEl>
                                        <p:attrNameLst>
                                          <p:attrName>style.visibility</p:attrName>
                                        </p:attrNameLst>
                                      </p:cBhvr>
                                      <p:to>
                                        <p:strVal val="visible"/>
                                      </p:to>
                                    </p:set>
                                    <p:animEffect transition="in" filter="barn(inVertical)">
                                      <p:cBhvr>
                                        <p:cTn id="10" dur="500"/>
                                        <p:tgtEl>
                                          <p:spTgt spid="614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par>
                                <p:cTn id="14" presetID="16" presetClass="entr" presetSubtype="21" fill="hold" nodeType="withEffect">
                                  <p:stCondLst>
                                    <p:cond delay="0"/>
                                  </p:stCondLst>
                                  <p:childTnLst>
                                    <p:set>
                                      <p:cBhvr>
                                        <p:cTn id="15" dur="1" fill="hold">
                                          <p:stCondLst>
                                            <p:cond delay="0"/>
                                          </p:stCondLst>
                                        </p:cTn>
                                        <p:tgtEl>
                                          <p:spTgt spid="6147"/>
                                        </p:tgtEl>
                                        <p:attrNameLst>
                                          <p:attrName>style.visibility</p:attrName>
                                        </p:attrNameLst>
                                      </p:cBhvr>
                                      <p:to>
                                        <p:strVal val="visible"/>
                                      </p:to>
                                    </p:set>
                                    <p:animEffect transition="in" filter="barn(inVertical)">
                                      <p:cBhvr>
                                        <p:cTn id="16" dur="500"/>
                                        <p:tgtEl>
                                          <p:spTgt spid="614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par>
                                <p:cTn id="20" presetID="16" presetClass="entr" presetSubtype="21"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par>
                                <p:cTn id="23" presetID="16" presetClass="entr" presetSubtype="21" fill="hold" nodeType="withEffect">
                                  <p:stCondLst>
                                    <p:cond delay="0"/>
                                  </p:stCondLst>
                                  <p:childTnLst>
                                    <p:set>
                                      <p:cBhvr>
                                        <p:cTn id="24" dur="1" fill="hold">
                                          <p:stCondLst>
                                            <p:cond delay="0"/>
                                          </p:stCondLst>
                                        </p:cTn>
                                        <p:tgtEl>
                                          <p:spTgt spid="6148"/>
                                        </p:tgtEl>
                                        <p:attrNameLst>
                                          <p:attrName>style.visibility</p:attrName>
                                        </p:attrNameLst>
                                      </p:cBhvr>
                                      <p:to>
                                        <p:strVal val="visible"/>
                                      </p:to>
                                    </p:set>
                                    <p:animEffect transition="in" filter="barn(inVertical)">
                                      <p:cBhvr>
                                        <p:cTn id="25"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lgn="r"/>
            <a:fld id="{65564157-7760-4E78-8E86-51D1BCAD19DB}" type="slidenum">
              <a:rPr lang="zh-CN" altLang="en-US"/>
              <a:pPr algn="r"/>
              <a:t>26</a:t>
            </a:fld>
            <a:endParaRPr lang="zh-CN" alt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762000"/>
            <a:ext cx="762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标题 1"/>
          <p:cNvSpPr txBox="1"/>
          <p:nvPr/>
        </p:nvSpPr>
        <p:spPr>
          <a:xfrm>
            <a:off x="650874" y="533476"/>
            <a:ext cx="7883525" cy="482524"/>
          </a:xfrm>
          <a:prstGeom prst="rect">
            <a:avLst/>
          </a:prstGeom>
        </p:spPr>
        <p:txBody>
          <a:bodyPr/>
          <a:lst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defRPr>
            </a:lvl2pPr>
            <a:lvl3pPr algn="ctr" rtl="0" eaLnBrk="0" fontAlgn="base" hangingPunct="0">
              <a:spcBef>
                <a:spcPct val="0"/>
              </a:spcBef>
              <a:spcAft>
                <a:spcPct val="0"/>
              </a:spcAft>
              <a:defRPr sz="4000" b="1">
                <a:solidFill>
                  <a:schemeClr val="tx2"/>
                </a:solidFill>
                <a:latin typeface="Arial" panose="020B0604020202020204" pitchFamily="34" charset="0"/>
              </a:defRPr>
            </a:lvl3pPr>
            <a:lvl4pPr algn="ctr" rtl="0" eaLnBrk="0" fontAlgn="base" hangingPunct="0">
              <a:spcBef>
                <a:spcPct val="0"/>
              </a:spcBef>
              <a:spcAft>
                <a:spcPct val="0"/>
              </a:spcAft>
              <a:defRPr sz="4000" b="1">
                <a:solidFill>
                  <a:schemeClr val="tx2"/>
                </a:solidFill>
                <a:latin typeface="Arial" panose="020B0604020202020204" pitchFamily="34" charset="0"/>
              </a:defRPr>
            </a:lvl4pPr>
            <a:lvl5pPr algn="ctr" rtl="0" eaLnBrk="0" fontAlgn="base" hangingPunct="0">
              <a:spcBef>
                <a:spcPct val="0"/>
              </a:spcBef>
              <a:spcAft>
                <a:spcPct val="0"/>
              </a:spcAft>
              <a:defRPr sz="4000" b="1">
                <a:solidFill>
                  <a:schemeClr val="tx2"/>
                </a:solidFill>
                <a:latin typeface="Arial" panose="020B0604020202020204" pitchFamily="34" charset="0"/>
              </a:defRPr>
            </a:lvl5pPr>
            <a:lvl6pPr marL="457200" algn="ctr" rtl="0" fontAlgn="base">
              <a:spcBef>
                <a:spcPct val="0"/>
              </a:spcBef>
              <a:spcAft>
                <a:spcPct val="0"/>
              </a:spcAft>
              <a:defRPr sz="4000" b="1">
                <a:solidFill>
                  <a:schemeClr val="tx2"/>
                </a:solidFill>
                <a:latin typeface="Arial" panose="020B0604020202020204" pitchFamily="34" charset="0"/>
              </a:defRPr>
            </a:lvl6pPr>
            <a:lvl7pPr marL="914400" algn="ctr" rtl="0" fontAlgn="base">
              <a:spcBef>
                <a:spcPct val="0"/>
              </a:spcBef>
              <a:spcAft>
                <a:spcPct val="0"/>
              </a:spcAft>
              <a:defRPr sz="4000" b="1">
                <a:solidFill>
                  <a:schemeClr val="tx2"/>
                </a:solidFill>
                <a:latin typeface="Arial" panose="020B0604020202020204" pitchFamily="34" charset="0"/>
              </a:defRPr>
            </a:lvl7pPr>
            <a:lvl8pPr marL="1371600" algn="ctr" rtl="0" fontAlgn="base">
              <a:spcBef>
                <a:spcPct val="0"/>
              </a:spcBef>
              <a:spcAft>
                <a:spcPct val="0"/>
              </a:spcAft>
              <a:defRPr sz="4000" b="1">
                <a:solidFill>
                  <a:schemeClr val="tx2"/>
                </a:solidFill>
                <a:latin typeface="Arial" panose="020B0604020202020204" pitchFamily="34" charset="0"/>
              </a:defRPr>
            </a:lvl8pPr>
            <a:lvl9pPr marL="1828800" algn="ctr" rtl="0" fontAlgn="base">
              <a:spcBef>
                <a:spcPct val="0"/>
              </a:spcBef>
              <a:spcAft>
                <a:spcPct val="0"/>
              </a:spcAft>
              <a:defRPr sz="4000" b="1">
                <a:solidFill>
                  <a:schemeClr val="tx2"/>
                </a:solidFill>
                <a:latin typeface="Arial" panose="020B0604020202020204" pitchFamily="34" charset="0"/>
              </a:defRPr>
            </a:lvl9pPr>
          </a:lstStyle>
          <a:p>
            <a:r>
              <a:rPr lang="en-US" altLang="zh-CN" sz="2400" dirty="0" smtClean="0">
                <a:latin typeface="Times New Roman" pitchFamily="18" charset="0"/>
              </a:rPr>
              <a:t>2 Binary Convolutional Neural Network</a:t>
            </a:r>
            <a:endParaRPr lang="en-US" altLang="zh-CN" sz="2400" dirty="0">
              <a:latin typeface="Times New Roman" pitchFamily="18" charset="0"/>
            </a:endParaRPr>
          </a:p>
        </p:txBody>
      </p:sp>
      <p:sp>
        <p:nvSpPr>
          <p:cNvPr id="5" name="TextBox 4"/>
          <p:cNvSpPr txBox="1"/>
          <p:nvPr/>
        </p:nvSpPr>
        <p:spPr>
          <a:xfrm>
            <a:off x="304912" y="1447852"/>
            <a:ext cx="2161169" cy="369332"/>
          </a:xfrm>
          <a:prstGeom prst="rect">
            <a:avLst/>
          </a:prstGeom>
          <a:noFill/>
        </p:spPr>
        <p:txBody>
          <a:bodyPr wrap="none" rtlCol="0">
            <a:spAutoFit/>
          </a:bodyPr>
          <a:lstStyle/>
          <a:p>
            <a:r>
              <a:rPr lang="en-US" altLang="zh-CN" dirty="0" smtClean="0">
                <a:solidFill>
                  <a:srgbClr val="0070C0"/>
                </a:solidFill>
                <a:latin typeface="Britannic Bold" pitchFamily="34" charset="0"/>
              </a:rPr>
              <a:t>2.2 XNOR-Networks</a:t>
            </a:r>
            <a:endParaRPr lang="zh-CN" altLang="en-US" dirty="0">
              <a:solidFill>
                <a:srgbClr val="0070C0"/>
              </a:solidFill>
              <a:latin typeface="Britannic Bold" pitchFamily="34" charset="0"/>
            </a:endParaRPr>
          </a:p>
        </p:txBody>
      </p:sp>
      <p:sp>
        <p:nvSpPr>
          <p:cNvPr id="12" name="矩形 11"/>
          <p:cNvSpPr/>
          <p:nvPr/>
        </p:nvSpPr>
        <p:spPr>
          <a:xfrm>
            <a:off x="875398" y="1955147"/>
            <a:ext cx="3219151" cy="369332"/>
          </a:xfrm>
          <a:prstGeom prst="rect">
            <a:avLst/>
          </a:prstGeom>
        </p:spPr>
        <p:txBody>
          <a:bodyPr wrap="none">
            <a:spAutoFit/>
          </a:bodyPr>
          <a:lstStyle/>
          <a:p>
            <a:r>
              <a:rPr lang="en-US" altLang="zh-CN" dirty="0" smtClean="0">
                <a:latin typeface="Cambria" pitchFamily="18" charset="0"/>
              </a:rPr>
              <a:t>2.2.3 Training XNOR-Networks</a:t>
            </a:r>
            <a:endParaRPr lang="zh-CN" altLang="en-US" dirty="0">
              <a:latin typeface="Cambria" pitchFamily="18" charset="0"/>
            </a:endParaRPr>
          </a:p>
        </p:txBody>
      </p:sp>
      <p:sp>
        <p:nvSpPr>
          <p:cNvPr id="7" name="矩形 6"/>
          <p:cNvSpPr/>
          <p:nvPr/>
        </p:nvSpPr>
        <p:spPr>
          <a:xfrm>
            <a:off x="875398" y="4343376"/>
            <a:ext cx="6320063" cy="1285032"/>
          </a:xfrm>
          <a:prstGeom prst="rect">
            <a:avLst/>
          </a:prstGeom>
        </p:spPr>
        <p:txBody>
          <a:bodyPr wrap="none">
            <a:spAutoFit/>
          </a:bodyPr>
          <a:lstStyle/>
          <a:p>
            <a:pPr>
              <a:lnSpc>
                <a:spcPct val="150000"/>
              </a:lnSpc>
            </a:pPr>
            <a:r>
              <a:rPr lang="en-US" altLang="zh-CN" dirty="0">
                <a:latin typeface="Cambria" pitchFamily="18" charset="0"/>
              </a:rPr>
              <a:t>Batch </a:t>
            </a:r>
            <a:r>
              <a:rPr lang="en-US" altLang="zh-CN" dirty="0" smtClean="0">
                <a:latin typeface="Cambria" pitchFamily="18" charset="0"/>
              </a:rPr>
              <a:t>Normalization</a:t>
            </a:r>
            <a:r>
              <a:rPr lang="zh-CN" altLang="en-US" dirty="0" smtClean="0">
                <a:latin typeface="Cambria" pitchFamily="18" charset="0"/>
              </a:rPr>
              <a:t>：</a:t>
            </a:r>
            <a:r>
              <a:rPr lang="en-US" altLang="zh-CN" dirty="0">
                <a:latin typeface="Cambria" pitchFamily="18" charset="0"/>
              </a:rPr>
              <a:t>mean and </a:t>
            </a:r>
            <a:r>
              <a:rPr lang="en-US" altLang="zh-CN" dirty="0" smtClean="0">
                <a:latin typeface="Cambria" pitchFamily="18" charset="0"/>
              </a:rPr>
              <a:t>variance</a:t>
            </a:r>
          </a:p>
          <a:p>
            <a:pPr>
              <a:lnSpc>
                <a:spcPct val="150000"/>
              </a:lnSpc>
            </a:pPr>
            <a:r>
              <a:rPr lang="en-US" altLang="zh-CN" dirty="0" smtClean="0">
                <a:latin typeface="Cambria" pitchFamily="18" charset="0"/>
              </a:rPr>
              <a:t>Activation</a:t>
            </a:r>
            <a:r>
              <a:rPr lang="zh-CN" altLang="en-US" dirty="0" smtClean="0">
                <a:latin typeface="Cambria" pitchFamily="18" charset="0"/>
              </a:rPr>
              <a:t>：</a:t>
            </a:r>
            <a:r>
              <a:rPr lang="en-US" altLang="zh-CN" dirty="0">
                <a:latin typeface="Cambria" pitchFamily="18" charset="0"/>
              </a:rPr>
              <a:t>non-linear </a:t>
            </a:r>
            <a:r>
              <a:rPr lang="en-US" altLang="zh-CN" dirty="0" smtClean="0">
                <a:latin typeface="Cambria" pitchFamily="18" charset="0"/>
              </a:rPr>
              <a:t>function</a:t>
            </a:r>
            <a:r>
              <a:rPr lang="en-US" altLang="zh-CN" dirty="0">
                <a:latin typeface="Cambria" pitchFamily="18" charset="0"/>
              </a:rPr>
              <a:t>(</a:t>
            </a:r>
            <a:r>
              <a:rPr lang="en-US" altLang="zh-CN" dirty="0" err="1">
                <a:latin typeface="Cambria" pitchFamily="18" charset="0"/>
              </a:rPr>
              <a:t>e.g.,Sigmoid</a:t>
            </a:r>
            <a:r>
              <a:rPr lang="en-US" altLang="zh-CN" dirty="0">
                <a:latin typeface="Cambria" pitchFamily="18" charset="0"/>
              </a:rPr>
              <a:t>, </a:t>
            </a:r>
            <a:r>
              <a:rPr lang="en-US" altLang="zh-CN" dirty="0" err="1">
                <a:latin typeface="Cambria" pitchFamily="18" charset="0"/>
              </a:rPr>
              <a:t>ReLU</a:t>
            </a:r>
            <a:r>
              <a:rPr lang="en-US" altLang="zh-CN" dirty="0" smtClean="0">
                <a:latin typeface="Cambria" pitchFamily="18" charset="0"/>
              </a:rPr>
              <a:t>).</a:t>
            </a:r>
          </a:p>
          <a:p>
            <a:pPr>
              <a:lnSpc>
                <a:spcPct val="150000"/>
              </a:lnSpc>
            </a:pPr>
            <a:r>
              <a:rPr lang="en-US" altLang="zh-CN" dirty="0" smtClean="0">
                <a:latin typeface="Cambria" pitchFamily="18" charset="0"/>
              </a:rPr>
              <a:t>Pooling</a:t>
            </a:r>
            <a:r>
              <a:rPr lang="zh-CN" altLang="en-US" dirty="0" smtClean="0">
                <a:latin typeface="Cambria" pitchFamily="18" charset="0"/>
              </a:rPr>
              <a:t>：</a:t>
            </a:r>
            <a:r>
              <a:rPr lang="en-US" altLang="zh-CN" dirty="0">
                <a:latin typeface="Cambria" pitchFamily="18" charset="0"/>
              </a:rPr>
              <a:t>applies any type of pooling (e.g.,</a:t>
            </a:r>
            <a:r>
              <a:rPr lang="en-US" altLang="zh-CN" dirty="0" err="1">
                <a:latin typeface="Cambria" pitchFamily="18" charset="0"/>
              </a:rPr>
              <a:t>max,min</a:t>
            </a:r>
            <a:r>
              <a:rPr lang="en-US" altLang="zh-CN" dirty="0">
                <a:latin typeface="Cambria" pitchFamily="18" charset="0"/>
              </a:rPr>
              <a:t> or average)</a:t>
            </a:r>
            <a:endParaRPr lang="zh-CN" altLang="en-US" dirty="0">
              <a:latin typeface="Cambria" pitchFamily="18" charset="0"/>
            </a:endParaRPr>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2213" y="2557463"/>
            <a:ext cx="4219575"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0179670"/>
      </p:ext>
    </p:extLst>
  </p:cSld>
  <p:clrMapOvr>
    <a:masterClrMapping/>
  </p:clrMapOvr>
  <p:transition advTm="2307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nodeType="withEffect">
                                  <p:stCondLst>
                                    <p:cond delay="0"/>
                                  </p:stCondLst>
                                  <p:childTnLst>
                                    <p:set>
                                      <p:cBhvr>
                                        <p:cTn id="9" dur="1" fill="hold">
                                          <p:stCondLst>
                                            <p:cond delay="0"/>
                                          </p:stCondLst>
                                        </p:cTn>
                                        <p:tgtEl>
                                          <p:spTgt spid="7171"/>
                                        </p:tgtEl>
                                        <p:attrNameLst>
                                          <p:attrName>style.visibility</p:attrName>
                                        </p:attrNameLst>
                                      </p:cBhvr>
                                      <p:to>
                                        <p:strVal val="visible"/>
                                      </p:to>
                                    </p:set>
                                    <p:animEffect transition="in" filter="barn(inVertical)">
                                      <p:cBhvr>
                                        <p:cTn id="10" dur="500"/>
                                        <p:tgtEl>
                                          <p:spTgt spid="7171"/>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lgn="r"/>
            <a:fld id="{65564157-7760-4E78-8E86-51D1BCAD19DB}" type="slidenum">
              <a:rPr lang="zh-CN" altLang="en-US"/>
              <a:pPr algn="r"/>
              <a:t>27</a:t>
            </a:fld>
            <a:endParaRPr lang="zh-CN" alt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762000"/>
            <a:ext cx="762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标题 1"/>
          <p:cNvSpPr txBox="1"/>
          <p:nvPr/>
        </p:nvSpPr>
        <p:spPr>
          <a:xfrm>
            <a:off x="650874" y="533476"/>
            <a:ext cx="7883525" cy="482524"/>
          </a:xfrm>
          <a:prstGeom prst="rect">
            <a:avLst/>
          </a:prstGeom>
        </p:spPr>
        <p:txBody>
          <a:bodyPr/>
          <a:lst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defRPr>
            </a:lvl2pPr>
            <a:lvl3pPr algn="ctr" rtl="0" eaLnBrk="0" fontAlgn="base" hangingPunct="0">
              <a:spcBef>
                <a:spcPct val="0"/>
              </a:spcBef>
              <a:spcAft>
                <a:spcPct val="0"/>
              </a:spcAft>
              <a:defRPr sz="4000" b="1">
                <a:solidFill>
                  <a:schemeClr val="tx2"/>
                </a:solidFill>
                <a:latin typeface="Arial" panose="020B0604020202020204" pitchFamily="34" charset="0"/>
              </a:defRPr>
            </a:lvl3pPr>
            <a:lvl4pPr algn="ctr" rtl="0" eaLnBrk="0" fontAlgn="base" hangingPunct="0">
              <a:spcBef>
                <a:spcPct val="0"/>
              </a:spcBef>
              <a:spcAft>
                <a:spcPct val="0"/>
              </a:spcAft>
              <a:defRPr sz="4000" b="1">
                <a:solidFill>
                  <a:schemeClr val="tx2"/>
                </a:solidFill>
                <a:latin typeface="Arial" panose="020B0604020202020204" pitchFamily="34" charset="0"/>
              </a:defRPr>
            </a:lvl4pPr>
            <a:lvl5pPr algn="ctr" rtl="0" eaLnBrk="0" fontAlgn="base" hangingPunct="0">
              <a:spcBef>
                <a:spcPct val="0"/>
              </a:spcBef>
              <a:spcAft>
                <a:spcPct val="0"/>
              </a:spcAft>
              <a:defRPr sz="4000" b="1">
                <a:solidFill>
                  <a:schemeClr val="tx2"/>
                </a:solidFill>
                <a:latin typeface="Arial" panose="020B0604020202020204" pitchFamily="34" charset="0"/>
              </a:defRPr>
            </a:lvl5pPr>
            <a:lvl6pPr marL="457200" algn="ctr" rtl="0" fontAlgn="base">
              <a:spcBef>
                <a:spcPct val="0"/>
              </a:spcBef>
              <a:spcAft>
                <a:spcPct val="0"/>
              </a:spcAft>
              <a:defRPr sz="4000" b="1">
                <a:solidFill>
                  <a:schemeClr val="tx2"/>
                </a:solidFill>
                <a:latin typeface="Arial" panose="020B0604020202020204" pitchFamily="34" charset="0"/>
              </a:defRPr>
            </a:lvl6pPr>
            <a:lvl7pPr marL="914400" algn="ctr" rtl="0" fontAlgn="base">
              <a:spcBef>
                <a:spcPct val="0"/>
              </a:spcBef>
              <a:spcAft>
                <a:spcPct val="0"/>
              </a:spcAft>
              <a:defRPr sz="4000" b="1">
                <a:solidFill>
                  <a:schemeClr val="tx2"/>
                </a:solidFill>
                <a:latin typeface="Arial" panose="020B0604020202020204" pitchFamily="34" charset="0"/>
              </a:defRPr>
            </a:lvl7pPr>
            <a:lvl8pPr marL="1371600" algn="ctr" rtl="0" fontAlgn="base">
              <a:spcBef>
                <a:spcPct val="0"/>
              </a:spcBef>
              <a:spcAft>
                <a:spcPct val="0"/>
              </a:spcAft>
              <a:defRPr sz="4000" b="1">
                <a:solidFill>
                  <a:schemeClr val="tx2"/>
                </a:solidFill>
                <a:latin typeface="Arial" panose="020B0604020202020204" pitchFamily="34" charset="0"/>
              </a:defRPr>
            </a:lvl8pPr>
            <a:lvl9pPr marL="1828800" algn="ctr" rtl="0" fontAlgn="base">
              <a:spcBef>
                <a:spcPct val="0"/>
              </a:spcBef>
              <a:spcAft>
                <a:spcPct val="0"/>
              </a:spcAft>
              <a:defRPr sz="4000" b="1">
                <a:solidFill>
                  <a:schemeClr val="tx2"/>
                </a:solidFill>
                <a:latin typeface="Arial" panose="020B0604020202020204" pitchFamily="34" charset="0"/>
              </a:defRPr>
            </a:lvl9pPr>
          </a:lstStyle>
          <a:p>
            <a:r>
              <a:rPr lang="en-US" altLang="zh-CN" sz="2400" dirty="0" smtClean="0">
                <a:latin typeface="Times New Roman" pitchFamily="18" charset="0"/>
              </a:rPr>
              <a:t>2 Binary Convolutional Neural Network</a:t>
            </a:r>
            <a:endParaRPr lang="en-US" altLang="zh-CN" sz="2400" dirty="0">
              <a:latin typeface="Times New Roman" pitchFamily="18" charset="0"/>
            </a:endParaRPr>
          </a:p>
        </p:txBody>
      </p:sp>
      <p:sp>
        <p:nvSpPr>
          <p:cNvPr id="5" name="TextBox 4"/>
          <p:cNvSpPr txBox="1"/>
          <p:nvPr/>
        </p:nvSpPr>
        <p:spPr>
          <a:xfrm>
            <a:off x="304912" y="1447852"/>
            <a:ext cx="2161169" cy="369332"/>
          </a:xfrm>
          <a:prstGeom prst="rect">
            <a:avLst/>
          </a:prstGeom>
          <a:noFill/>
        </p:spPr>
        <p:txBody>
          <a:bodyPr wrap="none" rtlCol="0">
            <a:spAutoFit/>
          </a:bodyPr>
          <a:lstStyle/>
          <a:p>
            <a:r>
              <a:rPr lang="en-US" altLang="zh-CN" dirty="0" smtClean="0">
                <a:solidFill>
                  <a:srgbClr val="0070C0"/>
                </a:solidFill>
                <a:latin typeface="Britannic Bold" pitchFamily="34" charset="0"/>
              </a:rPr>
              <a:t>2.2 XNOR-Networks</a:t>
            </a:r>
            <a:endParaRPr lang="zh-CN" altLang="en-US" dirty="0">
              <a:solidFill>
                <a:srgbClr val="0070C0"/>
              </a:solidFill>
              <a:latin typeface="Britannic Bold" pitchFamily="34"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60" y="1981238"/>
            <a:ext cx="4324350"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838298" y="4000452"/>
            <a:ext cx="7125284" cy="1702967"/>
          </a:xfrm>
          <a:prstGeom prst="rect">
            <a:avLst/>
          </a:prstGeom>
        </p:spPr>
        <p:txBody>
          <a:bodyPr wrap="none">
            <a:spAutoFit/>
          </a:bodyPr>
          <a:lstStyle/>
          <a:p>
            <a:pPr>
              <a:lnSpc>
                <a:spcPct val="150000"/>
              </a:lnSpc>
            </a:pPr>
            <a:r>
              <a:rPr lang="en-US" altLang="zh-CN" dirty="0">
                <a:latin typeface="Cambria" pitchFamily="18" charset="0"/>
              </a:rPr>
              <a:t>B</a:t>
            </a:r>
            <a:r>
              <a:rPr lang="en-US" altLang="zh-CN" dirty="0" smtClean="0">
                <a:latin typeface="Cambria" pitchFamily="18" charset="0"/>
              </a:rPr>
              <a:t>inary </a:t>
            </a:r>
            <a:r>
              <a:rPr lang="en-US" altLang="zh-CN" dirty="0">
                <a:latin typeface="Cambria" pitchFamily="18" charset="0"/>
              </a:rPr>
              <a:t>activation </a:t>
            </a:r>
            <a:r>
              <a:rPr lang="en-US" altLang="zh-CN" dirty="0" smtClean="0">
                <a:latin typeface="Cambria" pitchFamily="18" charset="0"/>
              </a:rPr>
              <a:t>layer</a:t>
            </a:r>
            <a:r>
              <a:rPr lang="zh-CN" altLang="en-US" dirty="0" smtClean="0">
                <a:latin typeface="Cambria" pitchFamily="18" charset="0"/>
              </a:rPr>
              <a:t>：</a:t>
            </a:r>
            <a:r>
              <a:rPr lang="en-US" altLang="zh-CN" dirty="0">
                <a:latin typeface="Cambria" pitchFamily="18" charset="0"/>
              </a:rPr>
              <a:t>computes K and sign(I</a:t>
            </a:r>
            <a:r>
              <a:rPr lang="en-US" altLang="zh-CN" dirty="0" smtClean="0">
                <a:latin typeface="Cambria" pitchFamily="18" charset="0"/>
              </a:rPr>
              <a:t>)</a:t>
            </a:r>
          </a:p>
          <a:p>
            <a:pPr>
              <a:lnSpc>
                <a:spcPct val="150000"/>
              </a:lnSpc>
            </a:pPr>
            <a:r>
              <a:rPr lang="en-US" altLang="zh-CN" dirty="0" err="1" smtClean="0">
                <a:latin typeface="Cambria" pitchFamily="18" charset="0"/>
              </a:rPr>
              <a:t>BinConv</a:t>
            </a:r>
            <a:r>
              <a:rPr lang="zh-CN" altLang="en-US" dirty="0" smtClean="0">
                <a:latin typeface="Cambria" pitchFamily="18" charset="0"/>
              </a:rPr>
              <a:t>：</a:t>
            </a:r>
            <a:r>
              <a:rPr lang="en-US" altLang="zh-CN" dirty="0">
                <a:latin typeface="Cambria" pitchFamily="18" charset="0"/>
              </a:rPr>
              <a:t>given K </a:t>
            </a:r>
            <a:r>
              <a:rPr lang="en-US" altLang="zh-CN" dirty="0" smtClean="0">
                <a:latin typeface="Cambria" pitchFamily="18" charset="0"/>
              </a:rPr>
              <a:t>and sign(I)</a:t>
            </a:r>
          </a:p>
          <a:p>
            <a:pPr>
              <a:lnSpc>
                <a:spcPct val="150000"/>
              </a:lnSpc>
            </a:pPr>
            <a:r>
              <a:rPr lang="en-US" altLang="zh-CN" dirty="0" smtClean="0">
                <a:latin typeface="Cambria" pitchFamily="18" charset="0"/>
              </a:rPr>
              <a:t>Pool</a:t>
            </a:r>
            <a:r>
              <a:rPr lang="zh-CN" altLang="en-US" dirty="0" smtClean="0">
                <a:latin typeface="Cambria" pitchFamily="18" charset="0"/>
              </a:rPr>
              <a:t>：</a:t>
            </a:r>
            <a:r>
              <a:rPr lang="en-US" altLang="zh-CN" dirty="0">
                <a:latin typeface="Cambria" pitchFamily="18" charset="0"/>
              </a:rPr>
              <a:t>pooling </a:t>
            </a:r>
            <a:r>
              <a:rPr lang="en-US" altLang="zh-CN" dirty="0" smtClean="0">
                <a:latin typeface="Cambria" pitchFamily="18" charset="0"/>
              </a:rPr>
              <a:t>operations</a:t>
            </a:r>
          </a:p>
          <a:p>
            <a:pPr>
              <a:lnSpc>
                <a:spcPct val="150000"/>
              </a:lnSpc>
            </a:pPr>
            <a:r>
              <a:rPr lang="en-US" altLang="zh-CN" dirty="0">
                <a:latin typeface="Cambria" pitchFamily="18" charset="0"/>
              </a:rPr>
              <a:t>It can insert a non-binary </a:t>
            </a:r>
            <a:r>
              <a:rPr lang="en-US" altLang="zh-CN" dirty="0" err="1">
                <a:latin typeface="Cambria" pitchFamily="18" charset="0"/>
              </a:rPr>
              <a:t>ctivation</a:t>
            </a:r>
            <a:r>
              <a:rPr lang="en-US" altLang="zh-CN" dirty="0">
                <a:latin typeface="Cambria" pitchFamily="18" charset="0"/>
              </a:rPr>
              <a:t>(e.g.,</a:t>
            </a:r>
            <a:r>
              <a:rPr lang="en-US" altLang="zh-CN" dirty="0" err="1">
                <a:latin typeface="Cambria" pitchFamily="18" charset="0"/>
              </a:rPr>
              <a:t>ReLU</a:t>
            </a:r>
            <a:r>
              <a:rPr lang="en-US" altLang="zh-CN" dirty="0">
                <a:latin typeface="Cambria" pitchFamily="18" charset="0"/>
              </a:rPr>
              <a:t>) after binary </a:t>
            </a:r>
            <a:r>
              <a:rPr lang="en-US" altLang="zh-CN" dirty="0" smtClean="0">
                <a:latin typeface="Cambria" pitchFamily="18" charset="0"/>
              </a:rPr>
              <a:t>convolution</a:t>
            </a:r>
            <a:r>
              <a:rPr lang="en-US" altLang="zh-CN" dirty="0">
                <a:latin typeface="Cambria" pitchFamily="18" charset="0"/>
              </a:rPr>
              <a:t>.</a:t>
            </a:r>
            <a:endParaRPr lang="zh-CN" altLang="en-US" dirty="0">
              <a:latin typeface="Cambria" pitchFamily="18" charset="0"/>
            </a:endParaRPr>
          </a:p>
        </p:txBody>
      </p:sp>
    </p:spTree>
    <p:extLst>
      <p:ext uri="{BB962C8B-B14F-4D97-AF65-F5344CB8AC3E}">
        <p14:creationId xmlns:p14="http://schemas.microsoft.com/office/powerpoint/2010/main" val="487604729"/>
      </p:ext>
    </p:extLst>
  </p:cSld>
  <p:clrMapOvr>
    <a:masterClrMapping/>
  </p:clrMapOvr>
  <p:transition advTm="2307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3"/>
          <p:cNvSpPr txBox="1">
            <a:spLocks noChangeArrowheads="1"/>
          </p:cNvSpPr>
          <p:nvPr/>
        </p:nvSpPr>
        <p:spPr bwMode="auto">
          <a:xfrm>
            <a:off x="1660525" y="11795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endParaRPr lang="zh-CN" altLang="zh-CN"/>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762000"/>
            <a:ext cx="762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196" name="Group 5"/>
          <p:cNvGrpSpPr>
            <a:grpSpLocks/>
          </p:cNvGrpSpPr>
          <p:nvPr/>
        </p:nvGrpSpPr>
        <p:grpSpPr bwMode="auto">
          <a:xfrm>
            <a:off x="1905000" y="1524000"/>
            <a:ext cx="762000" cy="665163"/>
            <a:chOff x="0" y="0"/>
            <a:chExt cx="1549" cy="1351"/>
          </a:xfrm>
        </p:grpSpPr>
        <p:sp>
          <p:nvSpPr>
            <p:cNvPr id="8197" name="AutoShape 9"/>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Times New Roman" pitchFamily="18" charset="0"/>
              </a:endParaRPr>
            </a:p>
          </p:txBody>
        </p:sp>
        <p:sp>
          <p:nvSpPr>
            <p:cNvPr id="8198" name="AutoShape 10"/>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18900000" scaled="1"/>
            </a:gradFill>
            <a:ln w="9525">
              <a:solidFill>
                <a:srgbClr val="C0C0C0"/>
              </a:solidFill>
              <a:miter lim="800000"/>
              <a:headEnd/>
              <a:tailEnd/>
            </a:ln>
          </p:spPr>
          <p:txBody>
            <a:bodyPr wrap="none" anchor="ctr"/>
            <a:lstStyle/>
            <a:p>
              <a:endParaRPr lang="zh-CN" altLang="en-US">
                <a:latin typeface="Times New Roman" pitchFamily="18" charset="0"/>
              </a:endParaRPr>
            </a:p>
          </p:txBody>
        </p:sp>
        <p:sp>
          <p:nvSpPr>
            <p:cNvPr id="4140" name="AutoShape 11"/>
            <p:cNvSpPr>
              <a:spLocks noChangeArrowheads="1"/>
            </p:cNvSpPr>
            <p:nvPr/>
          </p:nvSpPr>
          <p:spPr bwMode="auto">
            <a:xfrm>
              <a:off x="90" y="81"/>
              <a:ext cx="1349" cy="1167"/>
            </a:xfrm>
            <a:prstGeom prst="hexagon">
              <a:avLst>
                <a:gd name="adj" fmla="val 28896"/>
                <a:gd name="vf" fmla="val 115470"/>
              </a:avLst>
            </a:prstGeom>
            <a:solidFill>
              <a:srgbClr val="92D050"/>
            </a:solidFill>
            <a:ln w="9525">
              <a:solidFill>
                <a:schemeClr val="bg1"/>
              </a:solidFill>
              <a:miter lim="800000"/>
            </a:ln>
          </p:spPr>
          <p:txBody>
            <a:bodyPr wrap="none" anchor="ctr"/>
            <a:lstStyle/>
            <a:p>
              <a:pPr>
                <a:buFontTx/>
                <a:buNone/>
                <a:defRPr/>
              </a:pPr>
              <a:endParaRPr lang="zh-CN" altLang="en-US">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endParaRPr>
            </a:p>
          </p:txBody>
        </p:sp>
      </p:grpSp>
      <p:sp>
        <p:nvSpPr>
          <p:cNvPr id="8200" name="Line 16"/>
          <p:cNvSpPr>
            <a:spLocks noChangeShapeType="1"/>
          </p:cNvSpPr>
          <p:nvPr/>
        </p:nvSpPr>
        <p:spPr bwMode="auto">
          <a:xfrm>
            <a:off x="2514600" y="2133600"/>
            <a:ext cx="510532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201" name="Text Box 17"/>
          <p:cNvSpPr txBox="1">
            <a:spLocks noChangeArrowheads="1"/>
          </p:cNvSpPr>
          <p:nvPr/>
        </p:nvSpPr>
        <p:spPr bwMode="auto">
          <a:xfrm>
            <a:off x="2755900" y="1676400"/>
            <a:ext cx="4330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0" hangingPunct="0"/>
            <a:r>
              <a:rPr lang="en-US" altLang="zh-CN" sz="2400" dirty="0" smtClean="0">
                <a:latin typeface="Times New Roman" pitchFamily="18" charset="0"/>
              </a:rPr>
              <a:t>Introduction and Related Work</a:t>
            </a:r>
            <a:endParaRPr lang="zh-CN" altLang="en-US" sz="2400" dirty="0">
              <a:latin typeface="Times New Roman" pitchFamily="18" charset="0"/>
            </a:endParaRPr>
          </a:p>
        </p:txBody>
      </p:sp>
      <p:sp>
        <p:nvSpPr>
          <p:cNvPr id="8202" name="Text Box 18"/>
          <p:cNvSpPr txBox="1">
            <a:spLocks noChangeArrowheads="1"/>
          </p:cNvSpPr>
          <p:nvPr/>
        </p:nvSpPr>
        <p:spPr bwMode="auto">
          <a:xfrm>
            <a:off x="2101850" y="16224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0" hangingPunct="0"/>
            <a:r>
              <a:rPr lang="en-US" altLang="zh-CN" b="1">
                <a:solidFill>
                  <a:schemeClr val="bg1"/>
                </a:solidFill>
                <a:latin typeface="Times New Roman" pitchFamily="18" charset="0"/>
              </a:rPr>
              <a:t>1</a:t>
            </a:r>
          </a:p>
        </p:txBody>
      </p:sp>
      <p:grpSp>
        <p:nvGrpSpPr>
          <p:cNvPr id="8204" name="Group 21"/>
          <p:cNvGrpSpPr>
            <a:grpSpLocks/>
          </p:cNvGrpSpPr>
          <p:nvPr/>
        </p:nvGrpSpPr>
        <p:grpSpPr bwMode="auto">
          <a:xfrm>
            <a:off x="1949450" y="2646363"/>
            <a:ext cx="762000" cy="665162"/>
            <a:chOff x="0" y="0"/>
            <a:chExt cx="1549" cy="1351"/>
          </a:xfrm>
        </p:grpSpPr>
        <p:sp>
          <p:nvSpPr>
            <p:cNvPr id="8205" name="AutoShape 23"/>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Times New Roman" pitchFamily="18" charset="0"/>
              </a:endParaRPr>
            </a:p>
          </p:txBody>
        </p:sp>
        <p:sp>
          <p:nvSpPr>
            <p:cNvPr id="8206" name="AutoShape 24"/>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18900000" scaled="1"/>
            </a:gradFill>
            <a:ln w="9525">
              <a:solidFill>
                <a:srgbClr val="C0C0C0"/>
              </a:solidFill>
              <a:miter lim="800000"/>
              <a:headEnd/>
              <a:tailEnd/>
            </a:ln>
          </p:spPr>
          <p:txBody>
            <a:bodyPr wrap="none" anchor="ctr"/>
            <a:lstStyle/>
            <a:p>
              <a:endParaRPr lang="zh-CN" altLang="en-US">
                <a:latin typeface="Times New Roman" pitchFamily="18" charset="0"/>
              </a:endParaRPr>
            </a:p>
          </p:txBody>
        </p:sp>
        <p:sp>
          <p:nvSpPr>
            <p:cNvPr id="8207" name="AutoShape 25"/>
            <p:cNvSpPr>
              <a:spLocks noChangeArrowheads="1"/>
            </p:cNvSpPr>
            <p:nvPr/>
          </p:nvSpPr>
          <p:spPr bwMode="auto">
            <a:xfrm>
              <a:off x="90" y="80"/>
              <a:ext cx="1350" cy="1168"/>
            </a:xfrm>
            <a:prstGeom prst="hexagon">
              <a:avLst>
                <a:gd name="adj" fmla="val 28896"/>
                <a:gd name="vf" fmla="val 115470"/>
              </a:avLst>
            </a:prstGeom>
            <a:solidFill>
              <a:srgbClr val="00B0F0"/>
            </a:solidFill>
            <a:ln w="9525">
              <a:solidFill>
                <a:schemeClr val="bg1"/>
              </a:solidFill>
              <a:miter lim="800000"/>
              <a:headEnd/>
              <a:tailEnd/>
            </a:ln>
          </p:spPr>
          <p:txBody>
            <a:bodyPr wrap="none" anchor="ctr"/>
            <a:lstStyle/>
            <a:p>
              <a:endParaRPr lang="zh-CN" altLang="en-US">
                <a:latin typeface="Times New Roman" pitchFamily="18" charset="0"/>
              </a:endParaRPr>
            </a:p>
          </p:txBody>
        </p:sp>
      </p:grpSp>
      <p:sp>
        <p:nvSpPr>
          <p:cNvPr id="8208" name="Line 30"/>
          <p:cNvSpPr>
            <a:spLocks noChangeShapeType="1"/>
          </p:cNvSpPr>
          <p:nvPr/>
        </p:nvSpPr>
        <p:spPr bwMode="auto">
          <a:xfrm>
            <a:off x="2559050" y="3255963"/>
            <a:ext cx="506087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209" name="Text Box 31"/>
          <p:cNvSpPr txBox="1">
            <a:spLocks noChangeArrowheads="1"/>
          </p:cNvSpPr>
          <p:nvPr/>
        </p:nvSpPr>
        <p:spPr bwMode="auto">
          <a:xfrm>
            <a:off x="2731283" y="2798763"/>
            <a:ext cx="54862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0" hangingPunct="0"/>
            <a:r>
              <a:rPr lang="en-US" altLang="zh-CN" sz="2400" dirty="0" smtClean="0">
                <a:latin typeface="Times New Roman" pitchFamily="18" charset="0"/>
              </a:rPr>
              <a:t>Binary Convolutional Neural Network</a:t>
            </a:r>
            <a:endParaRPr lang="zh-CN" altLang="en-US" sz="2400" dirty="0">
              <a:latin typeface="Times New Roman" pitchFamily="18" charset="0"/>
            </a:endParaRPr>
          </a:p>
        </p:txBody>
      </p:sp>
      <p:sp>
        <p:nvSpPr>
          <p:cNvPr id="8210" name="Text Box 32"/>
          <p:cNvSpPr txBox="1">
            <a:spLocks noChangeArrowheads="1"/>
          </p:cNvSpPr>
          <p:nvPr/>
        </p:nvSpPr>
        <p:spPr bwMode="auto">
          <a:xfrm>
            <a:off x="2166938" y="2744788"/>
            <a:ext cx="2968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0" hangingPunct="0"/>
            <a:r>
              <a:rPr lang="en-US" altLang="zh-CN" b="1">
                <a:solidFill>
                  <a:schemeClr val="bg1"/>
                </a:solidFill>
                <a:latin typeface="Times New Roman" pitchFamily="18" charset="0"/>
              </a:rPr>
              <a:t>2</a:t>
            </a:r>
          </a:p>
        </p:txBody>
      </p:sp>
      <p:grpSp>
        <p:nvGrpSpPr>
          <p:cNvPr id="8212" name="Group 29"/>
          <p:cNvGrpSpPr>
            <a:grpSpLocks/>
          </p:cNvGrpSpPr>
          <p:nvPr/>
        </p:nvGrpSpPr>
        <p:grpSpPr bwMode="auto">
          <a:xfrm>
            <a:off x="1911350" y="3813175"/>
            <a:ext cx="762000" cy="665163"/>
            <a:chOff x="0" y="0"/>
            <a:chExt cx="1549" cy="1351"/>
          </a:xfrm>
        </p:grpSpPr>
        <p:sp>
          <p:nvSpPr>
            <p:cNvPr id="8213" name="AutoShape 27"/>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Times New Roman" pitchFamily="18" charset="0"/>
              </a:endParaRPr>
            </a:p>
          </p:txBody>
        </p:sp>
        <p:sp>
          <p:nvSpPr>
            <p:cNvPr id="8214" name="AutoShape 28"/>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18900000" scaled="1"/>
            </a:gradFill>
            <a:ln w="9525">
              <a:solidFill>
                <a:srgbClr val="C0C0C0"/>
              </a:solidFill>
              <a:miter lim="800000"/>
              <a:headEnd/>
              <a:tailEnd/>
            </a:ln>
          </p:spPr>
          <p:txBody>
            <a:bodyPr wrap="none" anchor="ctr"/>
            <a:lstStyle/>
            <a:p>
              <a:endParaRPr lang="zh-CN" altLang="en-US">
                <a:latin typeface="Times New Roman" pitchFamily="18" charset="0"/>
              </a:endParaRPr>
            </a:p>
          </p:txBody>
        </p:sp>
        <p:sp>
          <p:nvSpPr>
            <p:cNvPr id="8215" name="AutoShape 29"/>
            <p:cNvSpPr>
              <a:spLocks noChangeArrowheads="1"/>
            </p:cNvSpPr>
            <p:nvPr/>
          </p:nvSpPr>
          <p:spPr bwMode="auto">
            <a:xfrm>
              <a:off x="90" y="81"/>
              <a:ext cx="1349" cy="1167"/>
            </a:xfrm>
            <a:prstGeom prst="hexagon">
              <a:avLst>
                <a:gd name="adj" fmla="val 28894"/>
                <a:gd name="vf" fmla="val 115470"/>
              </a:avLst>
            </a:prstGeom>
            <a:solidFill>
              <a:srgbClr val="C00000"/>
            </a:solidFill>
            <a:ln w="9525">
              <a:solidFill>
                <a:schemeClr val="bg1"/>
              </a:solidFill>
              <a:miter lim="800000"/>
              <a:headEnd/>
              <a:tailEnd/>
            </a:ln>
          </p:spPr>
          <p:txBody>
            <a:bodyPr wrap="none" anchor="ctr"/>
            <a:lstStyle/>
            <a:p>
              <a:endParaRPr lang="zh-CN" altLang="en-US">
                <a:latin typeface="Times New Roman" pitchFamily="18" charset="0"/>
              </a:endParaRPr>
            </a:p>
          </p:txBody>
        </p:sp>
      </p:grpSp>
      <p:sp>
        <p:nvSpPr>
          <p:cNvPr id="8216" name="Line 33"/>
          <p:cNvSpPr>
            <a:spLocks noChangeShapeType="1"/>
          </p:cNvSpPr>
          <p:nvPr/>
        </p:nvSpPr>
        <p:spPr bwMode="auto">
          <a:xfrm>
            <a:off x="2520950" y="4422775"/>
            <a:ext cx="509897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217" name="Text Box 34"/>
          <p:cNvSpPr txBox="1">
            <a:spLocks noChangeArrowheads="1"/>
          </p:cNvSpPr>
          <p:nvPr/>
        </p:nvSpPr>
        <p:spPr bwMode="auto">
          <a:xfrm>
            <a:off x="2711450" y="5158714"/>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0" hangingPunct="0"/>
            <a:r>
              <a:rPr lang="en-US" altLang="zh-CN" sz="2400" dirty="0" smtClean="0">
                <a:latin typeface="Times New Roman" pitchFamily="18" charset="0"/>
              </a:rPr>
              <a:t>Conclusion</a:t>
            </a:r>
            <a:endParaRPr lang="zh-CN" altLang="en-US" sz="2400" dirty="0">
              <a:latin typeface="Times New Roman" pitchFamily="18" charset="0"/>
            </a:endParaRPr>
          </a:p>
        </p:txBody>
      </p:sp>
      <p:sp>
        <p:nvSpPr>
          <p:cNvPr id="8218" name="Text Box 35"/>
          <p:cNvSpPr txBox="1">
            <a:spLocks noChangeArrowheads="1"/>
          </p:cNvSpPr>
          <p:nvPr/>
        </p:nvSpPr>
        <p:spPr bwMode="auto">
          <a:xfrm>
            <a:off x="2128838" y="3911600"/>
            <a:ext cx="2968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0" hangingPunct="0"/>
            <a:r>
              <a:rPr lang="en-US" altLang="zh-CN" b="1">
                <a:solidFill>
                  <a:schemeClr val="bg1"/>
                </a:solidFill>
                <a:latin typeface="Times New Roman" pitchFamily="18" charset="0"/>
              </a:rPr>
              <a:t>3</a:t>
            </a:r>
          </a:p>
        </p:txBody>
      </p:sp>
      <p:grpSp>
        <p:nvGrpSpPr>
          <p:cNvPr id="8220" name="Group 37"/>
          <p:cNvGrpSpPr>
            <a:grpSpLocks/>
          </p:cNvGrpSpPr>
          <p:nvPr/>
        </p:nvGrpSpPr>
        <p:grpSpPr bwMode="auto">
          <a:xfrm>
            <a:off x="1905000" y="4979988"/>
            <a:ext cx="762000" cy="666750"/>
            <a:chOff x="0" y="0"/>
            <a:chExt cx="1549" cy="1351"/>
          </a:xfrm>
        </p:grpSpPr>
        <p:sp>
          <p:nvSpPr>
            <p:cNvPr id="8221" name="AutoShape 23"/>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Times New Roman" pitchFamily="18" charset="0"/>
              </a:endParaRPr>
            </a:p>
          </p:txBody>
        </p:sp>
        <p:sp>
          <p:nvSpPr>
            <p:cNvPr id="8222" name="AutoShape 24"/>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18900000" scaled="1"/>
            </a:gradFill>
            <a:ln w="9525">
              <a:solidFill>
                <a:srgbClr val="C0C0C0"/>
              </a:solidFill>
              <a:miter lim="800000"/>
              <a:headEnd/>
              <a:tailEnd/>
            </a:ln>
          </p:spPr>
          <p:txBody>
            <a:bodyPr wrap="none" anchor="ctr"/>
            <a:lstStyle/>
            <a:p>
              <a:endParaRPr lang="zh-CN" altLang="en-US">
                <a:latin typeface="Times New Roman" pitchFamily="18" charset="0"/>
              </a:endParaRPr>
            </a:p>
          </p:txBody>
        </p:sp>
        <p:sp>
          <p:nvSpPr>
            <p:cNvPr id="8223" name="AutoShape 25"/>
            <p:cNvSpPr>
              <a:spLocks noChangeArrowheads="1"/>
            </p:cNvSpPr>
            <p:nvPr/>
          </p:nvSpPr>
          <p:spPr bwMode="auto">
            <a:xfrm>
              <a:off x="90" y="80"/>
              <a:ext cx="1350" cy="1168"/>
            </a:xfrm>
            <a:prstGeom prst="hexagon">
              <a:avLst>
                <a:gd name="adj" fmla="val 28896"/>
                <a:gd name="vf" fmla="val 115470"/>
              </a:avLst>
            </a:prstGeom>
            <a:solidFill>
              <a:srgbClr val="F6BB00"/>
            </a:solidFill>
            <a:ln w="9525">
              <a:solidFill>
                <a:schemeClr val="bg1"/>
              </a:solidFill>
              <a:miter lim="800000"/>
              <a:headEnd/>
              <a:tailEnd/>
            </a:ln>
          </p:spPr>
          <p:txBody>
            <a:bodyPr wrap="none" anchor="ctr"/>
            <a:lstStyle/>
            <a:p>
              <a:endParaRPr lang="zh-CN" altLang="en-US">
                <a:latin typeface="Times New Roman" pitchFamily="18" charset="0"/>
              </a:endParaRPr>
            </a:p>
          </p:txBody>
        </p:sp>
      </p:grpSp>
      <p:sp>
        <p:nvSpPr>
          <p:cNvPr id="8224" name="Line 30"/>
          <p:cNvSpPr>
            <a:spLocks noChangeShapeType="1"/>
          </p:cNvSpPr>
          <p:nvPr/>
        </p:nvSpPr>
        <p:spPr bwMode="auto">
          <a:xfrm>
            <a:off x="2514600" y="5591043"/>
            <a:ext cx="510532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226" name="Text Box 32"/>
          <p:cNvSpPr txBox="1">
            <a:spLocks noChangeArrowheads="1"/>
          </p:cNvSpPr>
          <p:nvPr/>
        </p:nvSpPr>
        <p:spPr bwMode="auto">
          <a:xfrm>
            <a:off x="2122488" y="5078648"/>
            <a:ext cx="296863" cy="365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0" hangingPunct="0"/>
            <a:r>
              <a:rPr lang="en-US" altLang="zh-CN" b="1">
                <a:solidFill>
                  <a:schemeClr val="bg1"/>
                </a:solidFill>
                <a:latin typeface="Times New Roman" pitchFamily="18" charset="0"/>
              </a:rPr>
              <a:t>4</a:t>
            </a:r>
          </a:p>
        </p:txBody>
      </p:sp>
      <p:sp>
        <p:nvSpPr>
          <p:cNvPr id="8227" name="灯片编号占位符 4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itchFamily="34" charset="0"/>
              <a:buNone/>
            </a:pPr>
            <a:fld id="{3E3A8D3A-2405-455D-82CD-1DF467CD235A}" type="slidenum">
              <a:rPr lang="en-US" altLang="zh-CN"/>
              <a:pPr>
                <a:buFont typeface="Arial" pitchFamily="34" charset="0"/>
                <a:buNone/>
              </a:pPr>
              <a:t>28</a:t>
            </a:fld>
            <a:endParaRPr lang="en-US" altLang="zh-CN"/>
          </a:p>
        </p:txBody>
      </p:sp>
      <p:sp>
        <p:nvSpPr>
          <p:cNvPr id="8228" name="Text Box 34"/>
          <p:cNvSpPr txBox="1">
            <a:spLocks noChangeArrowheads="1"/>
          </p:cNvSpPr>
          <p:nvPr/>
        </p:nvSpPr>
        <p:spPr bwMode="auto">
          <a:xfrm>
            <a:off x="2727657" y="3911424"/>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0" hangingPunct="0"/>
            <a:r>
              <a:rPr lang="en-US" altLang="zh-CN" sz="2400" b="1" dirty="0" smtClean="0">
                <a:latin typeface="Times New Roman" pitchFamily="18" charset="0"/>
              </a:rPr>
              <a:t>Experiments</a:t>
            </a:r>
            <a:endParaRPr lang="zh-CN" altLang="en-US" sz="2400" b="1" dirty="0">
              <a:latin typeface="Times New Roman" pitchFamily="18" charset="0"/>
            </a:endParaRPr>
          </a:p>
        </p:txBody>
      </p:sp>
    </p:spTree>
    <p:extLst>
      <p:ext uri="{BB962C8B-B14F-4D97-AF65-F5344CB8AC3E}">
        <p14:creationId xmlns:p14="http://schemas.microsoft.com/office/powerpoint/2010/main" val="2289557294"/>
      </p:ext>
    </p:extLst>
  </p:cSld>
  <p:clrMapOvr>
    <a:masterClrMapping/>
  </p:clrMapOvr>
  <p:transition advTm="7816"/>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lgn="r"/>
            <a:fld id="{65564157-7760-4E78-8E86-51D1BCAD19DB}" type="slidenum">
              <a:rPr lang="zh-CN" altLang="en-US"/>
              <a:pPr algn="r"/>
              <a:t>29</a:t>
            </a:fld>
            <a:endParaRPr lang="zh-CN" alt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762000"/>
            <a:ext cx="762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标题 1"/>
          <p:cNvSpPr txBox="1"/>
          <p:nvPr/>
        </p:nvSpPr>
        <p:spPr>
          <a:xfrm>
            <a:off x="650874" y="533476"/>
            <a:ext cx="7883525" cy="482524"/>
          </a:xfrm>
          <a:prstGeom prst="rect">
            <a:avLst/>
          </a:prstGeom>
        </p:spPr>
        <p:txBody>
          <a:bodyPr/>
          <a:lst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defRPr>
            </a:lvl2pPr>
            <a:lvl3pPr algn="ctr" rtl="0" eaLnBrk="0" fontAlgn="base" hangingPunct="0">
              <a:spcBef>
                <a:spcPct val="0"/>
              </a:spcBef>
              <a:spcAft>
                <a:spcPct val="0"/>
              </a:spcAft>
              <a:defRPr sz="4000" b="1">
                <a:solidFill>
                  <a:schemeClr val="tx2"/>
                </a:solidFill>
                <a:latin typeface="Arial" panose="020B0604020202020204" pitchFamily="34" charset="0"/>
              </a:defRPr>
            </a:lvl3pPr>
            <a:lvl4pPr algn="ctr" rtl="0" eaLnBrk="0" fontAlgn="base" hangingPunct="0">
              <a:spcBef>
                <a:spcPct val="0"/>
              </a:spcBef>
              <a:spcAft>
                <a:spcPct val="0"/>
              </a:spcAft>
              <a:defRPr sz="4000" b="1">
                <a:solidFill>
                  <a:schemeClr val="tx2"/>
                </a:solidFill>
                <a:latin typeface="Arial" panose="020B0604020202020204" pitchFamily="34" charset="0"/>
              </a:defRPr>
            </a:lvl4pPr>
            <a:lvl5pPr algn="ctr" rtl="0" eaLnBrk="0" fontAlgn="base" hangingPunct="0">
              <a:spcBef>
                <a:spcPct val="0"/>
              </a:spcBef>
              <a:spcAft>
                <a:spcPct val="0"/>
              </a:spcAft>
              <a:defRPr sz="4000" b="1">
                <a:solidFill>
                  <a:schemeClr val="tx2"/>
                </a:solidFill>
                <a:latin typeface="Arial" panose="020B0604020202020204" pitchFamily="34" charset="0"/>
              </a:defRPr>
            </a:lvl5pPr>
            <a:lvl6pPr marL="457200" algn="ctr" rtl="0" fontAlgn="base">
              <a:spcBef>
                <a:spcPct val="0"/>
              </a:spcBef>
              <a:spcAft>
                <a:spcPct val="0"/>
              </a:spcAft>
              <a:defRPr sz="4000" b="1">
                <a:solidFill>
                  <a:schemeClr val="tx2"/>
                </a:solidFill>
                <a:latin typeface="Arial" panose="020B0604020202020204" pitchFamily="34" charset="0"/>
              </a:defRPr>
            </a:lvl6pPr>
            <a:lvl7pPr marL="914400" algn="ctr" rtl="0" fontAlgn="base">
              <a:spcBef>
                <a:spcPct val="0"/>
              </a:spcBef>
              <a:spcAft>
                <a:spcPct val="0"/>
              </a:spcAft>
              <a:defRPr sz="4000" b="1">
                <a:solidFill>
                  <a:schemeClr val="tx2"/>
                </a:solidFill>
                <a:latin typeface="Arial" panose="020B0604020202020204" pitchFamily="34" charset="0"/>
              </a:defRPr>
            </a:lvl7pPr>
            <a:lvl8pPr marL="1371600" algn="ctr" rtl="0" fontAlgn="base">
              <a:spcBef>
                <a:spcPct val="0"/>
              </a:spcBef>
              <a:spcAft>
                <a:spcPct val="0"/>
              </a:spcAft>
              <a:defRPr sz="4000" b="1">
                <a:solidFill>
                  <a:schemeClr val="tx2"/>
                </a:solidFill>
                <a:latin typeface="Arial" panose="020B0604020202020204" pitchFamily="34" charset="0"/>
              </a:defRPr>
            </a:lvl8pPr>
            <a:lvl9pPr marL="1828800" algn="ctr" rtl="0" fontAlgn="base">
              <a:spcBef>
                <a:spcPct val="0"/>
              </a:spcBef>
              <a:spcAft>
                <a:spcPct val="0"/>
              </a:spcAft>
              <a:defRPr sz="4000" b="1">
                <a:solidFill>
                  <a:schemeClr val="tx2"/>
                </a:solidFill>
                <a:latin typeface="Arial" panose="020B0604020202020204" pitchFamily="34" charset="0"/>
              </a:defRPr>
            </a:lvl9pPr>
          </a:lstStyle>
          <a:p>
            <a:r>
              <a:rPr lang="en-US" altLang="zh-CN" sz="2400" dirty="0" smtClean="0">
                <a:latin typeface="Times New Roman" pitchFamily="18" charset="0"/>
              </a:rPr>
              <a:t>3 Experiments</a:t>
            </a:r>
            <a:endParaRPr lang="en-US" altLang="zh-CN" sz="2400" dirty="0">
              <a:latin typeface="Times New Roman" pitchFamily="18" charset="0"/>
            </a:endParaRPr>
          </a:p>
        </p:txBody>
      </p:sp>
      <p:sp>
        <p:nvSpPr>
          <p:cNvPr id="2" name="圆角矩形 1"/>
          <p:cNvSpPr/>
          <p:nvPr/>
        </p:nvSpPr>
        <p:spPr bwMode="auto">
          <a:xfrm>
            <a:off x="1650956" y="1936884"/>
            <a:ext cx="1828752" cy="76198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0" i="0" u="none" strike="noStrike" cap="none" normalizeH="0" baseline="0" dirty="0" smtClean="0">
                <a:ln>
                  <a:noFill/>
                </a:ln>
                <a:solidFill>
                  <a:schemeClr val="tx1"/>
                </a:solidFill>
                <a:effectLst/>
                <a:latin typeface="Cambria" pitchFamily="18" charset="0"/>
              </a:rPr>
              <a:t>efficiency</a:t>
            </a:r>
            <a:endParaRPr kumimoji="0" lang="zh-CN" altLang="en-US" sz="2400" b="0" i="0" u="none" strike="noStrike" cap="none" normalizeH="0" baseline="0" dirty="0" smtClean="0">
              <a:ln>
                <a:noFill/>
              </a:ln>
              <a:solidFill>
                <a:schemeClr val="tx1"/>
              </a:solidFill>
              <a:effectLst/>
              <a:latin typeface="Cambria" pitchFamily="18" charset="0"/>
            </a:endParaRPr>
          </a:p>
        </p:txBody>
      </p:sp>
      <p:sp>
        <p:nvSpPr>
          <p:cNvPr id="7" name="圆角矩形 6"/>
          <p:cNvSpPr/>
          <p:nvPr/>
        </p:nvSpPr>
        <p:spPr bwMode="auto">
          <a:xfrm>
            <a:off x="5308460" y="1898818"/>
            <a:ext cx="1828752" cy="76198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r>
              <a:rPr lang="en-US" altLang="zh-CN" sz="2400" dirty="0">
                <a:solidFill>
                  <a:schemeClr val="tx1"/>
                </a:solidFill>
                <a:latin typeface="Cambria" pitchFamily="18" charset="0"/>
              </a:rPr>
              <a:t>accuracy</a:t>
            </a:r>
            <a:endParaRPr lang="zh-CN" altLang="en-US" sz="2400" dirty="0">
              <a:solidFill>
                <a:schemeClr val="tx1"/>
              </a:solidFill>
              <a:latin typeface="Cambria" pitchFamily="18" charset="0"/>
            </a:endParaRPr>
          </a:p>
        </p:txBody>
      </p:sp>
      <p:sp>
        <p:nvSpPr>
          <p:cNvPr id="4" name="矩形 3"/>
          <p:cNvSpPr/>
          <p:nvPr/>
        </p:nvSpPr>
        <p:spPr>
          <a:xfrm>
            <a:off x="990694" y="3124208"/>
            <a:ext cx="8000524" cy="923330"/>
          </a:xfrm>
          <a:prstGeom prst="rect">
            <a:avLst/>
          </a:prstGeom>
        </p:spPr>
        <p:txBody>
          <a:bodyPr wrap="none">
            <a:spAutoFit/>
          </a:bodyPr>
          <a:lstStyle/>
          <a:p>
            <a:pPr marL="285750" indent="-285750">
              <a:lnSpc>
                <a:spcPct val="150000"/>
              </a:lnSpc>
              <a:buFont typeface="Wingdings" pitchFamily="2" charset="2"/>
              <a:buChar char="Ø"/>
            </a:pPr>
            <a:r>
              <a:rPr lang="en-US" altLang="zh-CN" dirty="0" smtClean="0">
                <a:latin typeface="Cambria" pitchFamily="18" charset="0"/>
              </a:rPr>
              <a:t>Efficiency</a:t>
            </a:r>
            <a:r>
              <a:rPr lang="zh-CN" altLang="en-US" dirty="0" smtClean="0">
                <a:latin typeface="Cambria" pitchFamily="18" charset="0"/>
              </a:rPr>
              <a:t>：</a:t>
            </a:r>
            <a:r>
              <a:rPr lang="en-US" altLang="zh-CN" dirty="0" smtClean="0">
                <a:latin typeface="Cambria" pitchFamily="18" charset="0"/>
              </a:rPr>
              <a:t>computing </a:t>
            </a:r>
            <a:r>
              <a:rPr lang="en-US" altLang="zh-CN" dirty="0">
                <a:latin typeface="Cambria" pitchFamily="18" charset="0"/>
              </a:rPr>
              <a:t>the </a:t>
            </a:r>
            <a:r>
              <a:rPr lang="en-US" altLang="zh-CN" dirty="0" smtClean="0">
                <a:latin typeface="Cambria" pitchFamily="18" charset="0"/>
              </a:rPr>
              <a:t>speedup</a:t>
            </a:r>
          </a:p>
          <a:p>
            <a:pPr marL="285750" indent="-285750">
              <a:lnSpc>
                <a:spcPct val="150000"/>
              </a:lnSpc>
              <a:buFont typeface="Wingdings" pitchFamily="2" charset="2"/>
              <a:buChar char="Ø"/>
            </a:pPr>
            <a:r>
              <a:rPr lang="en-US" altLang="zh-CN" dirty="0" smtClean="0">
                <a:latin typeface="Cambria" pitchFamily="18" charset="0"/>
              </a:rPr>
              <a:t>Accuracy</a:t>
            </a:r>
            <a:r>
              <a:rPr lang="zh-CN" altLang="en-US" dirty="0" smtClean="0">
                <a:latin typeface="Cambria" pitchFamily="18" charset="0"/>
              </a:rPr>
              <a:t>：</a:t>
            </a:r>
            <a:r>
              <a:rPr lang="en-US" altLang="zh-CN" dirty="0">
                <a:latin typeface="Cambria" pitchFamily="18" charset="0"/>
              </a:rPr>
              <a:t>perform image classification on the </a:t>
            </a:r>
            <a:r>
              <a:rPr lang="en-US" altLang="zh-CN" dirty="0" smtClean="0">
                <a:latin typeface="Cambria" pitchFamily="18" charset="0"/>
              </a:rPr>
              <a:t>large-scale ImageNet </a:t>
            </a:r>
            <a:r>
              <a:rPr lang="en-US" altLang="zh-CN" dirty="0">
                <a:latin typeface="Cambria" pitchFamily="18" charset="0"/>
              </a:rPr>
              <a:t>dataset.</a:t>
            </a:r>
            <a:endParaRPr lang="zh-CN" altLang="en-US" dirty="0">
              <a:latin typeface="Cambria" pitchFamily="18" charset="0"/>
            </a:endParaRPr>
          </a:p>
        </p:txBody>
      </p:sp>
      <p:sp>
        <p:nvSpPr>
          <p:cNvPr id="6" name="矩形 5"/>
          <p:cNvSpPr/>
          <p:nvPr/>
        </p:nvSpPr>
        <p:spPr>
          <a:xfrm>
            <a:off x="990694" y="4959680"/>
            <a:ext cx="7086414" cy="369332"/>
          </a:xfrm>
          <a:prstGeom prst="rect">
            <a:avLst/>
          </a:prstGeom>
        </p:spPr>
        <p:txBody>
          <a:bodyPr wrap="square">
            <a:spAutoFit/>
          </a:bodyPr>
          <a:lstStyle/>
          <a:p>
            <a:pPr marL="285750" indent="-285750">
              <a:buFont typeface="Arial" pitchFamily="34" charset="0"/>
              <a:buChar char="•"/>
            </a:pPr>
            <a:r>
              <a:rPr lang="en-US" altLang="zh-CN" dirty="0" smtClean="0">
                <a:latin typeface="Cambria" pitchFamily="18" charset="0"/>
              </a:rPr>
              <a:t>Compare with other method</a:t>
            </a:r>
            <a:r>
              <a:rPr lang="zh-CN" altLang="en-US" dirty="0" smtClean="0">
                <a:latin typeface="Cambria" pitchFamily="18" charset="0"/>
              </a:rPr>
              <a:t>：</a:t>
            </a:r>
            <a:r>
              <a:rPr lang="en-US" altLang="zh-CN" dirty="0" smtClean="0">
                <a:latin typeface="Cambria" pitchFamily="18" charset="0"/>
              </a:rPr>
              <a:t>BinaryConnect  and  </a:t>
            </a:r>
            <a:r>
              <a:rPr lang="en-US" altLang="zh-CN" dirty="0">
                <a:latin typeface="Cambria" pitchFamily="18" charset="0"/>
              </a:rPr>
              <a:t>BinaryNet</a:t>
            </a:r>
            <a:endParaRPr lang="zh-CN" altLang="en-US" dirty="0">
              <a:latin typeface="Cambria" pitchFamily="18" charset="0"/>
            </a:endParaRPr>
          </a:p>
        </p:txBody>
      </p:sp>
      <p:sp>
        <p:nvSpPr>
          <p:cNvPr id="8" name="矩形 7"/>
          <p:cNvSpPr/>
          <p:nvPr/>
        </p:nvSpPr>
        <p:spPr>
          <a:xfrm>
            <a:off x="990693" y="4190980"/>
            <a:ext cx="7711983" cy="646331"/>
          </a:xfrm>
          <a:prstGeom prst="rect">
            <a:avLst/>
          </a:prstGeom>
        </p:spPr>
        <p:txBody>
          <a:bodyPr wrap="square">
            <a:spAutoFit/>
          </a:bodyPr>
          <a:lstStyle/>
          <a:p>
            <a:r>
              <a:rPr lang="en-US" altLang="zh-CN" dirty="0">
                <a:latin typeface="Cambria" pitchFamily="18" charset="0"/>
              </a:rPr>
              <a:t>The classification </a:t>
            </a:r>
            <a:r>
              <a:rPr lang="en-US" altLang="zh-CN" dirty="0" smtClean="0">
                <a:latin typeface="Cambria" pitchFamily="18" charset="0"/>
              </a:rPr>
              <a:t>accuracy only 2</a:t>
            </a:r>
            <a:r>
              <a:rPr lang="en-US" altLang="zh-CN" dirty="0">
                <a:latin typeface="Cambria" pitchFamily="18" charset="0"/>
              </a:rPr>
              <a:t>.</a:t>
            </a:r>
            <a:r>
              <a:rPr lang="en-US" altLang="zh-CN" dirty="0" smtClean="0">
                <a:latin typeface="Cambria" pitchFamily="18" charset="0"/>
              </a:rPr>
              <a:t>9</a:t>
            </a:r>
            <a:r>
              <a:rPr lang="en-US" altLang="zh-CN" dirty="0">
                <a:latin typeface="Cambria" pitchFamily="18" charset="0"/>
              </a:rPr>
              <a:t>% below the full precision version of </a:t>
            </a:r>
            <a:r>
              <a:rPr lang="en-US" altLang="zh-CN" dirty="0" smtClean="0">
                <a:latin typeface="Cambria" pitchFamily="18" charset="0"/>
              </a:rPr>
              <a:t>AlexNet.</a:t>
            </a:r>
            <a:endParaRPr lang="zh-CN" altLang="en-US" dirty="0">
              <a:latin typeface="Cambria" pitchFamily="18" charset="0"/>
            </a:endParaRPr>
          </a:p>
        </p:txBody>
      </p:sp>
      <p:sp>
        <p:nvSpPr>
          <p:cNvPr id="9" name="矩形 8"/>
          <p:cNvSpPr/>
          <p:nvPr/>
        </p:nvSpPr>
        <p:spPr>
          <a:xfrm>
            <a:off x="990683" y="5465734"/>
            <a:ext cx="4634346" cy="369332"/>
          </a:xfrm>
          <a:prstGeom prst="rect">
            <a:avLst/>
          </a:prstGeom>
        </p:spPr>
        <p:txBody>
          <a:bodyPr wrap="none">
            <a:spAutoFit/>
          </a:bodyPr>
          <a:lstStyle/>
          <a:p>
            <a:pPr marL="285750" indent="-285750">
              <a:buFont typeface="Arial" pitchFamily="34" charset="0"/>
              <a:buChar char="•"/>
            </a:pPr>
            <a:r>
              <a:rPr lang="en-US" altLang="zh-CN" dirty="0">
                <a:latin typeface="Cambria" pitchFamily="18" charset="0"/>
              </a:rPr>
              <a:t>O</a:t>
            </a:r>
            <a:r>
              <a:rPr lang="en-US" altLang="zh-CN" dirty="0" smtClean="0">
                <a:latin typeface="Cambria" pitchFamily="18" charset="0"/>
              </a:rPr>
              <a:t>ut </a:t>
            </a:r>
            <a:r>
              <a:rPr lang="en-US" altLang="zh-CN" dirty="0">
                <a:latin typeface="Cambria" pitchFamily="18" charset="0"/>
              </a:rPr>
              <a:t>performs </a:t>
            </a:r>
            <a:r>
              <a:rPr lang="en-US" altLang="zh-CN" dirty="0" smtClean="0">
                <a:latin typeface="Cambria" pitchFamily="18" charset="0"/>
              </a:rPr>
              <a:t>competitors </a:t>
            </a:r>
            <a:r>
              <a:rPr lang="en-US" altLang="zh-CN" dirty="0">
                <a:latin typeface="Cambria" pitchFamily="18" charset="0"/>
              </a:rPr>
              <a:t>by large margin</a:t>
            </a:r>
            <a:endParaRPr lang="zh-CN" altLang="en-US" dirty="0">
              <a:latin typeface="Cambria" pitchFamily="18" charset="0"/>
            </a:endParaRPr>
          </a:p>
        </p:txBody>
      </p:sp>
    </p:spTree>
    <p:extLst>
      <p:ext uri="{BB962C8B-B14F-4D97-AF65-F5344CB8AC3E}">
        <p14:creationId xmlns:p14="http://schemas.microsoft.com/office/powerpoint/2010/main" val="487604729"/>
      </p:ext>
    </p:extLst>
  </p:cSld>
  <p:clrMapOvr>
    <a:masterClrMapping/>
  </p:clrMapOvr>
  <p:transition advTm="2307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inVertical)">
                                      <p:cBhvr>
                                        <p:cTn id="23" dur="500"/>
                                        <p:tgtEl>
                                          <p:spTgt spid="6"/>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4" grpId="0"/>
      <p:bldP spid="6"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3"/>
          <p:cNvSpPr txBox="1">
            <a:spLocks noChangeArrowheads="1"/>
          </p:cNvSpPr>
          <p:nvPr/>
        </p:nvSpPr>
        <p:spPr bwMode="auto">
          <a:xfrm>
            <a:off x="1660525" y="11795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endParaRPr lang="zh-CN" altLang="zh-CN"/>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762000"/>
            <a:ext cx="762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196" name="Group 5"/>
          <p:cNvGrpSpPr>
            <a:grpSpLocks/>
          </p:cNvGrpSpPr>
          <p:nvPr/>
        </p:nvGrpSpPr>
        <p:grpSpPr bwMode="auto">
          <a:xfrm>
            <a:off x="1905000" y="1524000"/>
            <a:ext cx="762000" cy="665163"/>
            <a:chOff x="0" y="0"/>
            <a:chExt cx="1549" cy="1351"/>
          </a:xfrm>
        </p:grpSpPr>
        <p:sp>
          <p:nvSpPr>
            <p:cNvPr id="8197" name="AutoShape 9"/>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Times New Roman" pitchFamily="18" charset="0"/>
              </a:endParaRPr>
            </a:p>
          </p:txBody>
        </p:sp>
        <p:sp>
          <p:nvSpPr>
            <p:cNvPr id="8198" name="AutoShape 10"/>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18900000" scaled="1"/>
            </a:gradFill>
            <a:ln w="9525">
              <a:solidFill>
                <a:srgbClr val="C0C0C0"/>
              </a:solidFill>
              <a:miter lim="800000"/>
              <a:headEnd/>
              <a:tailEnd/>
            </a:ln>
          </p:spPr>
          <p:txBody>
            <a:bodyPr wrap="none" anchor="ctr"/>
            <a:lstStyle/>
            <a:p>
              <a:endParaRPr lang="zh-CN" altLang="en-US">
                <a:latin typeface="Times New Roman" pitchFamily="18" charset="0"/>
              </a:endParaRPr>
            </a:p>
          </p:txBody>
        </p:sp>
        <p:sp>
          <p:nvSpPr>
            <p:cNvPr id="4140" name="AutoShape 11"/>
            <p:cNvSpPr>
              <a:spLocks noChangeArrowheads="1"/>
            </p:cNvSpPr>
            <p:nvPr/>
          </p:nvSpPr>
          <p:spPr bwMode="auto">
            <a:xfrm>
              <a:off x="90" y="81"/>
              <a:ext cx="1349" cy="1167"/>
            </a:xfrm>
            <a:prstGeom prst="hexagon">
              <a:avLst>
                <a:gd name="adj" fmla="val 28896"/>
                <a:gd name="vf" fmla="val 115470"/>
              </a:avLst>
            </a:prstGeom>
            <a:solidFill>
              <a:srgbClr val="92D050"/>
            </a:solidFill>
            <a:ln w="9525">
              <a:solidFill>
                <a:schemeClr val="bg1"/>
              </a:solidFill>
              <a:miter lim="800000"/>
            </a:ln>
          </p:spPr>
          <p:txBody>
            <a:bodyPr wrap="none" anchor="ctr"/>
            <a:lstStyle/>
            <a:p>
              <a:pPr>
                <a:buFontTx/>
                <a:buNone/>
                <a:defRPr/>
              </a:pPr>
              <a:endParaRPr lang="zh-CN" altLang="en-US">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endParaRPr>
            </a:p>
          </p:txBody>
        </p:sp>
      </p:grpSp>
      <p:sp>
        <p:nvSpPr>
          <p:cNvPr id="8200" name="Line 16"/>
          <p:cNvSpPr>
            <a:spLocks noChangeShapeType="1"/>
          </p:cNvSpPr>
          <p:nvPr/>
        </p:nvSpPr>
        <p:spPr bwMode="auto">
          <a:xfrm>
            <a:off x="2514600" y="2133600"/>
            <a:ext cx="510532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201" name="Text Box 17"/>
          <p:cNvSpPr txBox="1">
            <a:spLocks noChangeArrowheads="1"/>
          </p:cNvSpPr>
          <p:nvPr/>
        </p:nvSpPr>
        <p:spPr bwMode="auto">
          <a:xfrm>
            <a:off x="2755900" y="1676400"/>
            <a:ext cx="4330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0" hangingPunct="0"/>
            <a:r>
              <a:rPr lang="en-US" altLang="zh-CN" sz="2400" b="1" dirty="0" smtClean="0">
                <a:latin typeface="Times New Roman" pitchFamily="18" charset="0"/>
              </a:rPr>
              <a:t>Introduction and Related Work</a:t>
            </a:r>
            <a:endParaRPr lang="zh-CN" altLang="en-US" sz="2400" b="1" dirty="0">
              <a:latin typeface="Times New Roman" pitchFamily="18" charset="0"/>
            </a:endParaRPr>
          </a:p>
        </p:txBody>
      </p:sp>
      <p:sp>
        <p:nvSpPr>
          <p:cNvPr id="8202" name="Text Box 18"/>
          <p:cNvSpPr txBox="1">
            <a:spLocks noChangeArrowheads="1"/>
          </p:cNvSpPr>
          <p:nvPr/>
        </p:nvSpPr>
        <p:spPr bwMode="auto">
          <a:xfrm>
            <a:off x="2101850" y="16224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0" hangingPunct="0"/>
            <a:r>
              <a:rPr lang="en-US" altLang="zh-CN" b="1">
                <a:solidFill>
                  <a:schemeClr val="bg1"/>
                </a:solidFill>
                <a:latin typeface="Times New Roman" pitchFamily="18" charset="0"/>
              </a:rPr>
              <a:t>1</a:t>
            </a:r>
          </a:p>
        </p:txBody>
      </p:sp>
      <p:grpSp>
        <p:nvGrpSpPr>
          <p:cNvPr id="8204" name="Group 21"/>
          <p:cNvGrpSpPr>
            <a:grpSpLocks/>
          </p:cNvGrpSpPr>
          <p:nvPr/>
        </p:nvGrpSpPr>
        <p:grpSpPr bwMode="auto">
          <a:xfrm>
            <a:off x="1949450" y="2646363"/>
            <a:ext cx="762000" cy="665162"/>
            <a:chOff x="0" y="0"/>
            <a:chExt cx="1549" cy="1351"/>
          </a:xfrm>
        </p:grpSpPr>
        <p:sp>
          <p:nvSpPr>
            <p:cNvPr id="8205" name="AutoShape 23"/>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Times New Roman" pitchFamily="18" charset="0"/>
              </a:endParaRPr>
            </a:p>
          </p:txBody>
        </p:sp>
        <p:sp>
          <p:nvSpPr>
            <p:cNvPr id="8206" name="AutoShape 24"/>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18900000" scaled="1"/>
            </a:gradFill>
            <a:ln w="9525">
              <a:solidFill>
                <a:srgbClr val="C0C0C0"/>
              </a:solidFill>
              <a:miter lim="800000"/>
              <a:headEnd/>
              <a:tailEnd/>
            </a:ln>
          </p:spPr>
          <p:txBody>
            <a:bodyPr wrap="none" anchor="ctr"/>
            <a:lstStyle/>
            <a:p>
              <a:endParaRPr lang="zh-CN" altLang="en-US">
                <a:latin typeface="Times New Roman" pitchFamily="18" charset="0"/>
              </a:endParaRPr>
            </a:p>
          </p:txBody>
        </p:sp>
        <p:sp>
          <p:nvSpPr>
            <p:cNvPr id="8207" name="AutoShape 25"/>
            <p:cNvSpPr>
              <a:spLocks noChangeArrowheads="1"/>
            </p:cNvSpPr>
            <p:nvPr/>
          </p:nvSpPr>
          <p:spPr bwMode="auto">
            <a:xfrm>
              <a:off x="90" y="80"/>
              <a:ext cx="1350" cy="1168"/>
            </a:xfrm>
            <a:prstGeom prst="hexagon">
              <a:avLst>
                <a:gd name="adj" fmla="val 28896"/>
                <a:gd name="vf" fmla="val 115470"/>
              </a:avLst>
            </a:prstGeom>
            <a:solidFill>
              <a:srgbClr val="00B0F0"/>
            </a:solidFill>
            <a:ln w="9525">
              <a:solidFill>
                <a:schemeClr val="bg1"/>
              </a:solidFill>
              <a:miter lim="800000"/>
              <a:headEnd/>
              <a:tailEnd/>
            </a:ln>
          </p:spPr>
          <p:txBody>
            <a:bodyPr wrap="none" anchor="ctr"/>
            <a:lstStyle/>
            <a:p>
              <a:endParaRPr lang="zh-CN" altLang="en-US">
                <a:latin typeface="Times New Roman" pitchFamily="18" charset="0"/>
              </a:endParaRPr>
            </a:p>
          </p:txBody>
        </p:sp>
      </p:grpSp>
      <p:sp>
        <p:nvSpPr>
          <p:cNvPr id="8208" name="Line 30"/>
          <p:cNvSpPr>
            <a:spLocks noChangeShapeType="1"/>
          </p:cNvSpPr>
          <p:nvPr/>
        </p:nvSpPr>
        <p:spPr bwMode="auto">
          <a:xfrm>
            <a:off x="2559050" y="3255963"/>
            <a:ext cx="506087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209" name="Text Box 31"/>
          <p:cNvSpPr txBox="1">
            <a:spLocks noChangeArrowheads="1"/>
          </p:cNvSpPr>
          <p:nvPr/>
        </p:nvSpPr>
        <p:spPr bwMode="auto">
          <a:xfrm>
            <a:off x="2731283" y="2798763"/>
            <a:ext cx="54862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0" hangingPunct="0"/>
            <a:r>
              <a:rPr lang="en-US" altLang="zh-CN" sz="2400" dirty="0" smtClean="0">
                <a:latin typeface="Times New Roman" pitchFamily="18" charset="0"/>
              </a:rPr>
              <a:t>Binary Convolutional Neural Network</a:t>
            </a:r>
            <a:endParaRPr lang="zh-CN" altLang="en-US" sz="2400" dirty="0">
              <a:latin typeface="Times New Roman" pitchFamily="18" charset="0"/>
            </a:endParaRPr>
          </a:p>
        </p:txBody>
      </p:sp>
      <p:sp>
        <p:nvSpPr>
          <p:cNvPr id="8210" name="Text Box 32"/>
          <p:cNvSpPr txBox="1">
            <a:spLocks noChangeArrowheads="1"/>
          </p:cNvSpPr>
          <p:nvPr/>
        </p:nvSpPr>
        <p:spPr bwMode="auto">
          <a:xfrm>
            <a:off x="2166938" y="2744788"/>
            <a:ext cx="2968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0" hangingPunct="0"/>
            <a:r>
              <a:rPr lang="en-US" altLang="zh-CN" b="1">
                <a:solidFill>
                  <a:schemeClr val="bg1"/>
                </a:solidFill>
                <a:latin typeface="Times New Roman" pitchFamily="18" charset="0"/>
              </a:rPr>
              <a:t>2</a:t>
            </a:r>
          </a:p>
        </p:txBody>
      </p:sp>
      <p:grpSp>
        <p:nvGrpSpPr>
          <p:cNvPr id="8212" name="Group 29"/>
          <p:cNvGrpSpPr>
            <a:grpSpLocks/>
          </p:cNvGrpSpPr>
          <p:nvPr/>
        </p:nvGrpSpPr>
        <p:grpSpPr bwMode="auto">
          <a:xfrm>
            <a:off x="1911350" y="3813175"/>
            <a:ext cx="762000" cy="665163"/>
            <a:chOff x="0" y="0"/>
            <a:chExt cx="1549" cy="1351"/>
          </a:xfrm>
        </p:grpSpPr>
        <p:sp>
          <p:nvSpPr>
            <p:cNvPr id="8213" name="AutoShape 27"/>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Times New Roman" pitchFamily="18" charset="0"/>
              </a:endParaRPr>
            </a:p>
          </p:txBody>
        </p:sp>
        <p:sp>
          <p:nvSpPr>
            <p:cNvPr id="8214" name="AutoShape 28"/>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18900000" scaled="1"/>
            </a:gradFill>
            <a:ln w="9525">
              <a:solidFill>
                <a:srgbClr val="C0C0C0"/>
              </a:solidFill>
              <a:miter lim="800000"/>
              <a:headEnd/>
              <a:tailEnd/>
            </a:ln>
          </p:spPr>
          <p:txBody>
            <a:bodyPr wrap="none" anchor="ctr"/>
            <a:lstStyle/>
            <a:p>
              <a:endParaRPr lang="zh-CN" altLang="en-US">
                <a:latin typeface="Times New Roman" pitchFamily="18" charset="0"/>
              </a:endParaRPr>
            </a:p>
          </p:txBody>
        </p:sp>
        <p:sp>
          <p:nvSpPr>
            <p:cNvPr id="8215" name="AutoShape 29"/>
            <p:cNvSpPr>
              <a:spLocks noChangeArrowheads="1"/>
            </p:cNvSpPr>
            <p:nvPr/>
          </p:nvSpPr>
          <p:spPr bwMode="auto">
            <a:xfrm>
              <a:off x="90" y="81"/>
              <a:ext cx="1349" cy="1167"/>
            </a:xfrm>
            <a:prstGeom prst="hexagon">
              <a:avLst>
                <a:gd name="adj" fmla="val 28894"/>
                <a:gd name="vf" fmla="val 115470"/>
              </a:avLst>
            </a:prstGeom>
            <a:solidFill>
              <a:srgbClr val="C00000"/>
            </a:solidFill>
            <a:ln w="9525">
              <a:solidFill>
                <a:schemeClr val="bg1"/>
              </a:solidFill>
              <a:miter lim="800000"/>
              <a:headEnd/>
              <a:tailEnd/>
            </a:ln>
          </p:spPr>
          <p:txBody>
            <a:bodyPr wrap="none" anchor="ctr"/>
            <a:lstStyle/>
            <a:p>
              <a:endParaRPr lang="zh-CN" altLang="en-US">
                <a:latin typeface="Times New Roman" pitchFamily="18" charset="0"/>
              </a:endParaRPr>
            </a:p>
          </p:txBody>
        </p:sp>
      </p:grpSp>
      <p:sp>
        <p:nvSpPr>
          <p:cNvPr id="8216" name="Line 33"/>
          <p:cNvSpPr>
            <a:spLocks noChangeShapeType="1"/>
          </p:cNvSpPr>
          <p:nvPr/>
        </p:nvSpPr>
        <p:spPr bwMode="auto">
          <a:xfrm>
            <a:off x="2520950" y="4422775"/>
            <a:ext cx="509897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217" name="Text Box 34"/>
          <p:cNvSpPr txBox="1">
            <a:spLocks noChangeArrowheads="1"/>
          </p:cNvSpPr>
          <p:nvPr/>
        </p:nvSpPr>
        <p:spPr bwMode="auto">
          <a:xfrm>
            <a:off x="2711450" y="5158714"/>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0" hangingPunct="0"/>
            <a:r>
              <a:rPr lang="en-US" altLang="zh-CN" sz="2400" dirty="0" smtClean="0">
                <a:latin typeface="Times New Roman" pitchFamily="18" charset="0"/>
              </a:rPr>
              <a:t>Conclusion</a:t>
            </a:r>
            <a:endParaRPr lang="zh-CN" altLang="en-US" sz="2400" dirty="0">
              <a:latin typeface="Times New Roman" pitchFamily="18" charset="0"/>
            </a:endParaRPr>
          </a:p>
        </p:txBody>
      </p:sp>
      <p:sp>
        <p:nvSpPr>
          <p:cNvPr id="8218" name="Text Box 35"/>
          <p:cNvSpPr txBox="1">
            <a:spLocks noChangeArrowheads="1"/>
          </p:cNvSpPr>
          <p:nvPr/>
        </p:nvSpPr>
        <p:spPr bwMode="auto">
          <a:xfrm>
            <a:off x="2128838" y="3911600"/>
            <a:ext cx="2968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0" hangingPunct="0"/>
            <a:r>
              <a:rPr lang="en-US" altLang="zh-CN" b="1">
                <a:solidFill>
                  <a:schemeClr val="bg1"/>
                </a:solidFill>
                <a:latin typeface="Times New Roman" pitchFamily="18" charset="0"/>
              </a:rPr>
              <a:t>3</a:t>
            </a:r>
          </a:p>
        </p:txBody>
      </p:sp>
      <p:grpSp>
        <p:nvGrpSpPr>
          <p:cNvPr id="8220" name="Group 37"/>
          <p:cNvGrpSpPr>
            <a:grpSpLocks/>
          </p:cNvGrpSpPr>
          <p:nvPr/>
        </p:nvGrpSpPr>
        <p:grpSpPr bwMode="auto">
          <a:xfrm>
            <a:off x="1905000" y="4979988"/>
            <a:ext cx="762000" cy="666750"/>
            <a:chOff x="0" y="0"/>
            <a:chExt cx="1549" cy="1351"/>
          </a:xfrm>
        </p:grpSpPr>
        <p:sp>
          <p:nvSpPr>
            <p:cNvPr id="8221" name="AutoShape 23"/>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Times New Roman" pitchFamily="18" charset="0"/>
              </a:endParaRPr>
            </a:p>
          </p:txBody>
        </p:sp>
        <p:sp>
          <p:nvSpPr>
            <p:cNvPr id="8222" name="AutoShape 24"/>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18900000" scaled="1"/>
            </a:gradFill>
            <a:ln w="9525">
              <a:solidFill>
                <a:srgbClr val="C0C0C0"/>
              </a:solidFill>
              <a:miter lim="800000"/>
              <a:headEnd/>
              <a:tailEnd/>
            </a:ln>
          </p:spPr>
          <p:txBody>
            <a:bodyPr wrap="none" anchor="ctr"/>
            <a:lstStyle/>
            <a:p>
              <a:endParaRPr lang="zh-CN" altLang="en-US">
                <a:latin typeface="Times New Roman" pitchFamily="18" charset="0"/>
              </a:endParaRPr>
            </a:p>
          </p:txBody>
        </p:sp>
        <p:sp>
          <p:nvSpPr>
            <p:cNvPr id="8223" name="AutoShape 25"/>
            <p:cNvSpPr>
              <a:spLocks noChangeArrowheads="1"/>
            </p:cNvSpPr>
            <p:nvPr/>
          </p:nvSpPr>
          <p:spPr bwMode="auto">
            <a:xfrm>
              <a:off x="90" y="80"/>
              <a:ext cx="1350" cy="1168"/>
            </a:xfrm>
            <a:prstGeom prst="hexagon">
              <a:avLst>
                <a:gd name="adj" fmla="val 28896"/>
                <a:gd name="vf" fmla="val 115470"/>
              </a:avLst>
            </a:prstGeom>
            <a:solidFill>
              <a:srgbClr val="F6BB00"/>
            </a:solidFill>
            <a:ln w="9525">
              <a:solidFill>
                <a:schemeClr val="bg1"/>
              </a:solidFill>
              <a:miter lim="800000"/>
              <a:headEnd/>
              <a:tailEnd/>
            </a:ln>
          </p:spPr>
          <p:txBody>
            <a:bodyPr wrap="none" anchor="ctr"/>
            <a:lstStyle/>
            <a:p>
              <a:endParaRPr lang="zh-CN" altLang="en-US">
                <a:latin typeface="Times New Roman" pitchFamily="18" charset="0"/>
              </a:endParaRPr>
            </a:p>
          </p:txBody>
        </p:sp>
      </p:grpSp>
      <p:sp>
        <p:nvSpPr>
          <p:cNvPr id="8224" name="Line 30"/>
          <p:cNvSpPr>
            <a:spLocks noChangeShapeType="1"/>
          </p:cNvSpPr>
          <p:nvPr/>
        </p:nvSpPr>
        <p:spPr bwMode="auto">
          <a:xfrm>
            <a:off x="2514600" y="5591043"/>
            <a:ext cx="510532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226" name="Text Box 32"/>
          <p:cNvSpPr txBox="1">
            <a:spLocks noChangeArrowheads="1"/>
          </p:cNvSpPr>
          <p:nvPr/>
        </p:nvSpPr>
        <p:spPr bwMode="auto">
          <a:xfrm>
            <a:off x="2122488" y="5078648"/>
            <a:ext cx="296863" cy="365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0" hangingPunct="0"/>
            <a:r>
              <a:rPr lang="en-US" altLang="zh-CN" b="1">
                <a:solidFill>
                  <a:schemeClr val="bg1"/>
                </a:solidFill>
                <a:latin typeface="Times New Roman" pitchFamily="18" charset="0"/>
              </a:rPr>
              <a:t>4</a:t>
            </a:r>
          </a:p>
        </p:txBody>
      </p:sp>
      <p:sp>
        <p:nvSpPr>
          <p:cNvPr id="8227" name="灯片编号占位符 4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itchFamily="34" charset="0"/>
              <a:buNone/>
            </a:pPr>
            <a:fld id="{3E3A8D3A-2405-455D-82CD-1DF467CD235A}" type="slidenum">
              <a:rPr lang="en-US" altLang="zh-CN"/>
              <a:pPr>
                <a:buFont typeface="Arial" pitchFamily="34" charset="0"/>
                <a:buNone/>
              </a:pPr>
              <a:t>3</a:t>
            </a:fld>
            <a:endParaRPr lang="en-US" altLang="zh-CN"/>
          </a:p>
        </p:txBody>
      </p:sp>
      <p:sp>
        <p:nvSpPr>
          <p:cNvPr id="8228" name="Text Box 34"/>
          <p:cNvSpPr txBox="1">
            <a:spLocks noChangeArrowheads="1"/>
          </p:cNvSpPr>
          <p:nvPr/>
        </p:nvSpPr>
        <p:spPr bwMode="auto">
          <a:xfrm>
            <a:off x="2727657" y="3911424"/>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0" hangingPunct="0"/>
            <a:r>
              <a:rPr lang="en-US" altLang="zh-CN" sz="2400" dirty="0" smtClean="0">
                <a:latin typeface="Times New Roman" pitchFamily="18" charset="0"/>
              </a:rPr>
              <a:t>Experiments</a:t>
            </a:r>
            <a:endParaRPr lang="zh-CN" altLang="en-US" sz="2400" dirty="0">
              <a:latin typeface="Times New Roman" pitchFamily="18" charset="0"/>
            </a:endParaRPr>
          </a:p>
        </p:txBody>
      </p:sp>
    </p:spTree>
    <p:extLst>
      <p:ext uri="{BB962C8B-B14F-4D97-AF65-F5344CB8AC3E}">
        <p14:creationId xmlns:p14="http://schemas.microsoft.com/office/powerpoint/2010/main" val="1176223967"/>
      </p:ext>
    </p:extLst>
  </p:cSld>
  <p:clrMapOvr>
    <a:masterClrMapping/>
  </p:clrMapOvr>
  <p:transition advTm="7816"/>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lgn="r"/>
            <a:fld id="{65564157-7760-4E78-8E86-51D1BCAD19DB}" type="slidenum">
              <a:rPr lang="zh-CN" altLang="en-US"/>
              <a:pPr algn="r"/>
              <a:t>30</a:t>
            </a:fld>
            <a:endParaRPr lang="zh-CN" alt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762000"/>
            <a:ext cx="762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标题 1"/>
          <p:cNvSpPr txBox="1"/>
          <p:nvPr/>
        </p:nvSpPr>
        <p:spPr>
          <a:xfrm>
            <a:off x="650874" y="533476"/>
            <a:ext cx="7883525" cy="482524"/>
          </a:xfrm>
          <a:prstGeom prst="rect">
            <a:avLst/>
          </a:prstGeom>
        </p:spPr>
        <p:txBody>
          <a:bodyPr/>
          <a:lst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defRPr>
            </a:lvl2pPr>
            <a:lvl3pPr algn="ctr" rtl="0" eaLnBrk="0" fontAlgn="base" hangingPunct="0">
              <a:spcBef>
                <a:spcPct val="0"/>
              </a:spcBef>
              <a:spcAft>
                <a:spcPct val="0"/>
              </a:spcAft>
              <a:defRPr sz="4000" b="1">
                <a:solidFill>
                  <a:schemeClr val="tx2"/>
                </a:solidFill>
                <a:latin typeface="Arial" panose="020B0604020202020204" pitchFamily="34" charset="0"/>
              </a:defRPr>
            </a:lvl3pPr>
            <a:lvl4pPr algn="ctr" rtl="0" eaLnBrk="0" fontAlgn="base" hangingPunct="0">
              <a:spcBef>
                <a:spcPct val="0"/>
              </a:spcBef>
              <a:spcAft>
                <a:spcPct val="0"/>
              </a:spcAft>
              <a:defRPr sz="4000" b="1">
                <a:solidFill>
                  <a:schemeClr val="tx2"/>
                </a:solidFill>
                <a:latin typeface="Arial" panose="020B0604020202020204" pitchFamily="34" charset="0"/>
              </a:defRPr>
            </a:lvl4pPr>
            <a:lvl5pPr algn="ctr" rtl="0" eaLnBrk="0" fontAlgn="base" hangingPunct="0">
              <a:spcBef>
                <a:spcPct val="0"/>
              </a:spcBef>
              <a:spcAft>
                <a:spcPct val="0"/>
              </a:spcAft>
              <a:defRPr sz="4000" b="1">
                <a:solidFill>
                  <a:schemeClr val="tx2"/>
                </a:solidFill>
                <a:latin typeface="Arial" panose="020B0604020202020204" pitchFamily="34" charset="0"/>
              </a:defRPr>
            </a:lvl5pPr>
            <a:lvl6pPr marL="457200" algn="ctr" rtl="0" fontAlgn="base">
              <a:spcBef>
                <a:spcPct val="0"/>
              </a:spcBef>
              <a:spcAft>
                <a:spcPct val="0"/>
              </a:spcAft>
              <a:defRPr sz="4000" b="1">
                <a:solidFill>
                  <a:schemeClr val="tx2"/>
                </a:solidFill>
                <a:latin typeface="Arial" panose="020B0604020202020204" pitchFamily="34" charset="0"/>
              </a:defRPr>
            </a:lvl6pPr>
            <a:lvl7pPr marL="914400" algn="ctr" rtl="0" fontAlgn="base">
              <a:spcBef>
                <a:spcPct val="0"/>
              </a:spcBef>
              <a:spcAft>
                <a:spcPct val="0"/>
              </a:spcAft>
              <a:defRPr sz="4000" b="1">
                <a:solidFill>
                  <a:schemeClr val="tx2"/>
                </a:solidFill>
                <a:latin typeface="Arial" panose="020B0604020202020204" pitchFamily="34" charset="0"/>
              </a:defRPr>
            </a:lvl7pPr>
            <a:lvl8pPr marL="1371600" algn="ctr" rtl="0" fontAlgn="base">
              <a:spcBef>
                <a:spcPct val="0"/>
              </a:spcBef>
              <a:spcAft>
                <a:spcPct val="0"/>
              </a:spcAft>
              <a:defRPr sz="4000" b="1">
                <a:solidFill>
                  <a:schemeClr val="tx2"/>
                </a:solidFill>
                <a:latin typeface="Arial" panose="020B0604020202020204" pitchFamily="34" charset="0"/>
              </a:defRPr>
            </a:lvl8pPr>
            <a:lvl9pPr marL="1828800" algn="ctr" rtl="0" fontAlgn="base">
              <a:spcBef>
                <a:spcPct val="0"/>
              </a:spcBef>
              <a:spcAft>
                <a:spcPct val="0"/>
              </a:spcAft>
              <a:defRPr sz="4000" b="1">
                <a:solidFill>
                  <a:schemeClr val="tx2"/>
                </a:solidFill>
                <a:latin typeface="Arial" panose="020B0604020202020204" pitchFamily="34" charset="0"/>
              </a:defRPr>
            </a:lvl9pPr>
          </a:lstStyle>
          <a:p>
            <a:r>
              <a:rPr lang="en-US" altLang="zh-CN" sz="2400" dirty="0" smtClean="0">
                <a:latin typeface="Times New Roman" pitchFamily="18" charset="0"/>
              </a:rPr>
              <a:t>3 Experiments</a:t>
            </a:r>
            <a:endParaRPr lang="en-US" altLang="zh-CN" sz="2400" dirty="0">
              <a:latin typeface="Times New Roman" pitchFamily="18" charset="0"/>
            </a:endParaRPr>
          </a:p>
        </p:txBody>
      </p:sp>
      <p:sp>
        <p:nvSpPr>
          <p:cNvPr id="5" name="TextBox 4"/>
          <p:cNvSpPr txBox="1"/>
          <p:nvPr/>
        </p:nvSpPr>
        <p:spPr>
          <a:xfrm>
            <a:off x="304912" y="1447852"/>
            <a:ext cx="2470548" cy="369332"/>
          </a:xfrm>
          <a:prstGeom prst="rect">
            <a:avLst/>
          </a:prstGeom>
          <a:noFill/>
        </p:spPr>
        <p:txBody>
          <a:bodyPr wrap="none" rtlCol="0">
            <a:spAutoFit/>
          </a:bodyPr>
          <a:lstStyle/>
          <a:p>
            <a:r>
              <a:rPr lang="en-US" altLang="zh-CN" dirty="0" smtClean="0">
                <a:solidFill>
                  <a:srgbClr val="0070C0"/>
                </a:solidFill>
                <a:latin typeface="Britannic Bold" pitchFamily="34" charset="0"/>
              </a:rPr>
              <a:t>3.1 Efficiency Analysis</a:t>
            </a:r>
            <a:endParaRPr lang="zh-CN" altLang="en-US" dirty="0">
              <a:solidFill>
                <a:srgbClr val="0070C0"/>
              </a:solidFill>
              <a:latin typeface="Britannic Bold" pitchFamily="34" charset="0"/>
            </a:endParaRPr>
          </a:p>
        </p:txBody>
      </p:sp>
      <mc:AlternateContent xmlns:mc="http://schemas.openxmlformats.org/markup-compatibility/2006" xmlns:a14="http://schemas.microsoft.com/office/drawing/2010/main">
        <mc:Choice Requires="a14">
          <p:sp>
            <p:nvSpPr>
              <p:cNvPr id="2" name="矩形 1"/>
              <p:cNvSpPr/>
              <p:nvPr/>
            </p:nvSpPr>
            <p:spPr>
              <a:xfrm>
                <a:off x="963923" y="2928204"/>
                <a:ext cx="4572000" cy="1338828"/>
              </a:xfrm>
              <a:prstGeom prst="rect">
                <a:avLst/>
              </a:prstGeom>
            </p:spPr>
            <p:txBody>
              <a:bodyPr>
                <a:spAutoFit/>
              </a:bodyPr>
              <a:lstStyle/>
              <a:p>
                <a:pPr>
                  <a:lnSpc>
                    <a:spcPct val="150000"/>
                  </a:lnSpc>
                </a:pPr>
                <a14:m>
                  <m:oMath xmlns:m="http://schemas.openxmlformats.org/officeDocument/2006/math">
                    <m:r>
                      <a:rPr lang="en-US" altLang="zh-CN" b="0" i="1" smtClean="0">
                        <a:latin typeface="Cambria Math"/>
                      </a:rPr>
                      <m:t>𝑐</m:t>
                    </m:r>
                  </m:oMath>
                </a14:m>
                <a:r>
                  <a:rPr lang="en-US" altLang="zh-CN" dirty="0" smtClean="0">
                    <a:latin typeface="Cambria" pitchFamily="18" charset="0"/>
                  </a:rPr>
                  <a:t> </a:t>
                </a:r>
                <a:r>
                  <a:rPr lang="en-US" altLang="zh-CN" dirty="0">
                    <a:latin typeface="Cambria" pitchFamily="18" charset="0"/>
                  </a:rPr>
                  <a:t>is </a:t>
                </a:r>
                <a:r>
                  <a:rPr lang="en-US" altLang="zh-CN" dirty="0" smtClean="0">
                    <a:latin typeface="Cambria" pitchFamily="18" charset="0"/>
                  </a:rPr>
                  <a:t>the number </a:t>
                </a:r>
                <a:r>
                  <a:rPr lang="en-US" altLang="zh-CN" dirty="0">
                    <a:latin typeface="Cambria" pitchFamily="18" charset="0"/>
                  </a:rPr>
                  <a:t>of </a:t>
                </a:r>
                <a:r>
                  <a:rPr lang="en-US" altLang="zh-CN" dirty="0" smtClean="0">
                    <a:latin typeface="Cambria" pitchFamily="18" charset="0"/>
                  </a:rPr>
                  <a:t>channels</a:t>
                </a:r>
              </a:p>
              <a:p>
                <a:pPr>
                  <a:lnSpc>
                    <a:spcPct val="150000"/>
                  </a:lnSpc>
                </a:pPr>
                <a14:m>
                  <m:oMathPara xmlns:m="http://schemas.openxmlformats.org/officeDocument/2006/math">
                    <m:oMathParaPr>
                      <m:jc m:val="left"/>
                    </m:oMathParaPr>
                    <m:oMath xmlns:m="http://schemas.openxmlformats.org/officeDocument/2006/math">
                      <m:sSub>
                        <m:sSubPr>
                          <m:ctrlPr>
                            <a:rPr lang="en-US" altLang="zh-CN" i="1">
                              <a:latin typeface="Cambria Math"/>
                            </a:rPr>
                          </m:ctrlPr>
                        </m:sSubPr>
                        <m:e>
                          <m:r>
                            <a:rPr lang="en-US" altLang="zh-CN" i="1">
                              <a:latin typeface="Cambria Math"/>
                            </a:rPr>
                            <m:t>𝑁</m:t>
                          </m:r>
                        </m:e>
                        <m:sub>
                          <m:r>
                            <a:rPr lang="en-US" altLang="zh-CN" i="1">
                              <a:latin typeface="Cambria Math"/>
                            </a:rPr>
                            <m:t>𝑊</m:t>
                          </m:r>
                        </m:sub>
                      </m:sSub>
                      <m:r>
                        <a:rPr lang="en-US" altLang="zh-CN" i="1">
                          <a:latin typeface="Cambria Math"/>
                        </a:rPr>
                        <m:t>=</m:t>
                      </m:r>
                      <m:r>
                        <a:rPr lang="en-US" altLang="zh-CN" i="1">
                          <a:latin typeface="Cambria Math"/>
                        </a:rPr>
                        <m:t>𝑤h</m:t>
                      </m:r>
                    </m:oMath>
                  </m:oMathPara>
                </a14:m>
                <a:endParaRPr lang="en-US" altLang="zh-CN" i="1" dirty="0">
                  <a:latin typeface="Cambria Math"/>
                </a:endParaRPr>
              </a:p>
              <a:p>
                <a:pPr>
                  <a:lnSpc>
                    <a:spcPct val="150000"/>
                  </a:lnSpc>
                </a:pPr>
                <a14:m>
                  <m:oMathPara xmlns:m="http://schemas.openxmlformats.org/officeDocument/2006/math">
                    <m:oMathParaPr>
                      <m:jc m:val="left"/>
                    </m:oMathParaPr>
                    <m:oMath xmlns:m="http://schemas.openxmlformats.org/officeDocument/2006/math">
                      <m:sSub>
                        <m:sSubPr>
                          <m:ctrlPr>
                            <a:rPr lang="en-US" altLang="zh-CN" i="1">
                              <a:latin typeface="Cambria Math"/>
                            </a:rPr>
                          </m:ctrlPr>
                        </m:sSubPr>
                        <m:e>
                          <m:r>
                            <a:rPr lang="en-US" altLang="zh-CN" i="1">
                              <a:latin typeface="Cambria Math"/>
                            </a:rPr>
                            <m:t>𝑁</m:t>
                          </m:r>
                        </m:e>
                        <m:sub>
                          <m:r>
                            <a:rPr lang="en-US" altLang="zh-CN" i="1">
                              <a:latin typeface="Cambria Math"/>
                            </a:rPr>
                            <m:t>𝐼</m:t>
                          </m:r>
                        </m:sub>
                      </m:sSub>
                      <m:r>
                        <a:rPr lang="en-US" altLang="zh-CN" i="1">
                          <a:latin typeface="Cambria Math"/>
                        </a:rPr>
                        <m:t>=</m:t>
                      </m:r>
                      <m:sSub>
                        <m:sSubPr>
                          <m:ctrlPr>
                            <a:rPr lang="en-US" altLang="zh-CN" i="1">
                              <a:latin typeface="Cambria Math"/>
                            </a:rPr>
                          </m:ctrlPr>
                        </m:sSubPr>
                        <m:e>
                          <m:r>
                            <a:rPr lang="en-US" altLang="zh-CN" i="1">
                              <a:latin typeface="Cambria Math"/>
                            </a:rPr>
                            <m:t>𝑤</m:t>
                          </m:r>
                        </m:e>
                        <m:sub>
                          <m:r>
                            <a:rPr lang="en-US" altLang="zh-CN" i="1">
                              <a:latin typeface="Cambria Math"/>
                            </a:rPr>
                            <m:t>𝑖𝑛</m:t>
                          </m:r>
                        </m:sub>
                      </m:sSub>
                      <m:sSub>
                        <m:sSubPr>
                          <m:ctrlPr>
                            <a:rPr lang="en-US" altLang="zh-CN" i="1">
                              <a:latin typeface="Cambria Math"/>
                            </a:rPr>
                          </m:ctrlPr>
                        </m:sSubPr>
                        <m:e>
                          <m:r>
                            <a:rPr lang="en-US" altLang="zh-CN" i="1">
                              <a:latin typeface="Cambria Math"/>
                            </a:rPr>
                            <m:t>h</m:t>
                          </m:r>
                        </m:e>
                        <m:sub>
                          <m:r>
                            <a:rPr lang="en-US" altLang="zh-CN" i="1">
                              <a:latin typeface="Cambria Math"/>
                            </a:rPr>
                            <m:t>𝑖𝑛</m:t>
                          </m:r>
                        </m:sub>
                      </m:sSub>
                    </m:oMath>
                  </m:oMathPara>
                </a14:m>
                <a:endParaRPr lang="en-US" altLang="zh-CN" dirty="0" smtClean="0">
                  <a:latin typeface="Cambria" pitchFamily="18" charset="0"/>
                </a:endParaRPr>
              </a:p>
            </p:txBody>
          </p:sp>
        </mc:Choice>
        <mc:Fallback xmlns="">
          <p:sp>
            <p:nvSpPr>
              <p:cNvPr id="2" name="矩形 1"/>
              <p:cNvSpPr>
                <a:spLocks noRot="1" noChangeAspect="1" noMove="1" noResize="1" noEditPoints="1" noAdjustHandles="1" noChangeArrowheads="1" noChangeShapeType="1" noTextEdit="1"/>
              </p:cNvSpPr>
              <p:nvPr/>
            </p:nvSpPr>
            <p:spPr>
              <a:xfrm>
                <a:off x="963923" y="2928204"/>
                <a:ext cx="4572000" cy="1338828"/>
              </a:xfrm>
              <a:prstGeom prst="rect">
                <a:avLst/>
              </a:prstGeom>
              <a:blipFill rotWithShape="1">
                <a:blip r:embed="rId4"/>
                <a:stretch>
                  <a:fillRect/>
                </a:stretch>
              </a:blipFill>
            </p:spPr>
            <p:txBody>
              <a:bodyPr/>
              <a:lstStyle/>
              <a:p>
                <a:r>
                  <a:rPr lang="zh-CN" altLang="en-US">
                    <a:noFill/>
                  </a:rPr>
                  <a:t> </a:t>
                </a:r>
              </a:p>
            </p:txBody>
          </p:sp>
        </mc:Fallback>
      </mc:AlternateContent>
      <p:grpSp>
        <p:nvGrpSpPr>
          <p:cNvPr id="12" name="组合 11"/>
          <p:cNvGrpSpPr/>
          <p:nvPr/>
        </p:nvGrpSpPr>
        <p:grpSpPr>
          <a:xfrm>
            <a:off x="1064789" y="2345323"/>
            <a:ext cx="4421587" cy="369332"/>
            <a:chOff x="1064789" y="2345323"/>
            <a:chExt cx="4421587" cy="369332"/>
          </a:xfrm>
        </p:grpSpPr>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4789" y="2364642"/>
              <a:ext cx="941147" cy="35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2005936" y="2345323"/>
              <a:ext cx="3480440" cy="369332"/>
            </a:xfrm>
            <a:prstGeom prst="rect">
              <a:avLst/>
            </a:prstGeom>
          </p:spPr>
          <p:txBody>
            <a:bodyPr wrap="none">
              <a:spAutoFit/>
            </a:bodyPr>
            <a:lstStyle/>
            <a:p>
              <a:r>
                <a:rPr lang="en-US" altLang="zh-CN" dirty="0">
                  <a:latin typeface="Cambria" pitchFamily="18" charset="0"/>
                </a:rPr>
                <a:t>i</a:t>
              </a:r>
              <a:r>
                <a:rPr lang="en-US" altLang="zh-CN" dirty="0" smtClean="0">
                  <a:latin typeface="Cambria" pitchFamily="18" charset="0"/>
                </a:rPr>
                <a:t>s the </a:t>
              </a:r>
              <a:r>
                <a:rPr lang="en-US" altLang="zh-CN" dirty="0">
                  <a:latin typeface="Cambria" pitchFamily="18" charset="0"/>
                </a:rPr>
                <a:t>total number of operations</a:t>
              </a:r>
              <a:endParaRPr lang="zh-CN" altLang="en-US" dirty="0">
                <a:latin typeface="Cambria" pitchFamily="18" charset="0"/>
              </a:endParaRPr>
            </a:p>
          </p:txBody>
        </p:sp>
      </p:grpSp>
      <p:sp>
        <p:nvSpPr>
          <p:cNvPr id="11" name="矩形 10"/>
          <p:cNvSpPr/>
          <p:nvPr/>
        </p:nvSpPr>
        <p:spPr>
          <a:xfrm>
            <a:off x="1005424" y="4571970"/>
            <a:ext cx="1266693" cy="369332"/>
          </a:xfrm>
          <a:prstGeom prst="rect">
            <a:avLst/>
          </a:prstGeom>
        </p:spPr>
        <p:txBody>
          <a:bodyPr wrap="none">
            <a:spAutoFit/>
          </a:bodyPr>
          <a:lstStyle/>
          <a:p>
            <a:r>
              <a:rPr lang="en-US" altLang="zh-CN" dirty="0" smtClean="0">
                <a:latin typeface="Cambria" pitchFamily="18" charset="0"/>
              </a:rPr>
              <a:t>Speedup</a:t>
            </a:r>
            <a:r>
              <a:rPr lang="zh-CN" altLang="en-US" dirty="0" smtClean="0">
                <a:latin typeface="Cambria" pitchFamily="18" charset="0"/>
              </a:rPr>
              <a:t>：</a:t>
            </a:r>
            <a:endParaRPr lang="zh-CN" altLang="en-US" dirty="0">
              <a:latin typeface="Cambria" pitchFamily="18" charset="0"/>
            </a:endParaRPr>
          </a:p>
        </p:txBody>
      </p:sp>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66" y="4419574"/>
            <a:ext cx="4495682" cy="813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3" name="矩形 12"/>
              <p:cNvSpPr/>
              <p:nvPr/>
            </p:nvSpPr>
            <p:spPr>
              <a:xfrm>
                <a:off x="914496" y="5486346"/>
                <a:ext cx="526875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𝑠𝑖𝑚𝑖𝑙𝑎𝑟</m:t>
                      </m:r>
                      <m:r>
                        <a:rPr lang="en-US" altLang="zh-CN" b="0" i="1" smtClean="0">
                          <a:latin typeface="Cambria Math"/>
                        </a:rPr>
                        <m:t> </m:t>
                      </m:r>
                      <m:r>
                        <a:rPr lang="en-US" altLang="zh-CN" b="0" i="1" smtClean="0">
                          <a:latin typeface="Cambria Math"/>
                        </a:rPr>
                        <m:t>𝑡𝑜</m:t>
                      </m:r>
                      <m:r>
                        <a:rPr lang="en-US" altLang="zh-CN" b="0" i="1" smtClean="0">
                          <a:latin typeface="Cambria Math"/>
                        </a:rPr>
                        <m:t> </m:t>
                      </m:r>
                      <m:r>
                        <a:rPr lang="en-US" altLang="zh-CN" b="0" i="1" smtClean="0">
                          <a:latin typeface="Cambria Math"/>
                        </a:rPr>
                        <m:t>𝑅𝑒𝑠𝑁𝑒𝑡</m:t>
                      </m:r>
                      <m:r>
                        <a:rPr lang="en-US" altLang="zh-CN" b="0" i="1" smtClean="0">
                          <a:latin typeface="Cambria Math"/>
                        </a:rPr>
                        <m:t> :</m:t>
                      </m:r>
                      <m:r>
                        <a:rPr lang="en-US" altLang="zh-CN" i="1" smtClean="0">
                          <a:latin typeface="Cambria Math"/>
                        </a:rPr>
                        <m:t>𝑐</m:t>
                      </m:r>
                      <m:r>
                        <a:rPr lang="en-US" altLang="zh-CN" b="0" i="1" smtClean="0">
                          <a:latin typeface="Cambria Math"/>
                        </a:rPr>
                        <m:t>=256</m:t>
                      </m:r>
                      <m:r>
                        <a:rPr lang="zh-CN" altLang="en-US" b="0" i="1" smtClean="0">
                          <a:latin typeface="Cambria Math"/>
                        </a:rPr>
                        <m:t>，</m:t>
                      </m:r>
                      <m:sSub>
                        <m:sSubPr>
                          <m:ctrlPr>
                            <a:rPr lang="en-US" altLang="zh-CN" b="0" i="1" smtClean="0">
                              <a:latin typeface="Cambria Math"/>
                            </a:rPr>
                          </m:ctrlPr>
                        </m:sSubPr>
                        <m:e>
                          <m:r>
                            <a:rPr lang="en-US" altLang="zh-CN" b="0" i="1" smtClean="0">
                              <a:latin typeface="Cambria Math"/>
                            </a:rPr>
                            <m:t>𝑛</m:t>
                          </m:r>
                        </m:e>
                        <m:sub>
                          <m:r>
                            <a:rPr lang="en-US" altLang="zh-CN" b="0" i="1" smtClean="0">
                              <a:latin typeface="Cambria Math"/>
                            </a:rPr>
                            <m:t>𝐼</m:t>
                          </m:r>
                        </m:sub>
                      </m:sSub>
                      <m:r>
                        <a:rPr lang="en-US" altLang="zh-CN" b="0" i="1" smtClean="0">
                          <a:latin typeface="Cambria Math"/>
                        </a:rPr>
                        <m:t>=</m:t>
                      </m:r>
                      <m:sSup>
                        <m:sSupPr>
                          <m:ctrlPr>
                            <a:rPr lang="en-US" altLang="zh-CN" b="0" i="1" smtClean="0">
                              <a:latin typeface="Cambria Math"/>
                            </a:rPr>
                          </m:ctrlPr>
                        </m:sSupPr>
                        <m:e>
                          <m:r>
                            <a:rPr lang="en-US" altLang="zh-CN" b="0" i="1" smtClean="0">
                              <a:latin typeface="Cambria Math"/>
                            </a:rPr>
                            <m:t>14</m:t>
                          </m:r>
                        </m:e>
                        <m:sup>
                          <m:r>
                            <a:rPr lang="en-US" altLang="zh-CN" b="0" i="1" smtClean="0">
                              <a:latin typeface="Cambria Math"/>
                            </a:rPr>
                            <m:t>2</m:t>
                          </m:r>
                        </m:sup>
                      </m:sSup>
                      <m:r>
                        <a:rPr lang="zh-CN" altLang="en-US" b="0" i="1" smtClean="0">
                          <a:latin typeface="Cambria Math"/>
                        </a:rPr>
                        <m:t>，</m:t>
                      </m:r>
                      <m:sSub>
                        <m:sSubPr>
                          <m:ctrlPr>
                            <a:rPr lang="en-US" altLang="zh-CN" b="0" i="1" smtClean="0">
                              <a:latin typeface="Cambria Math"/>
                            </a:rPr>
                          </m:ctrlPr>
                        </m:sSubPr>
                        <m:e>
                          <m:r>
                            <a:rPr lang="en-US" altLang="zh-CN" b="0" i="1" smtClean="0">
                              <a:latin typeface="Cambria Math"/>
                            </a:rPr>
                            <m:t>𝑛</m:t>
                          </m:r>
                        </m:e>
                        <m:sub>
                          <m:r>
                            <a:rPr lang="en-US" altLang="zh-CN" b="0" i="1" smtClean="0">
                              <a:latin typeface="Cambria Math"/>
                            </a:rPr>
                            <m:t>𝑊</m:t>
                          </m:r>
                        </m:sub>
                      </m:sSub>
                      <m:r>
                        <a:rPr lang="en-US" altLang="zh-CN" b="0" i="1" smtClean="0">
                          <a:latin typeface="Cambria Math"/>
                        </a:rPr>
                        <m:t>=</m:t>
                      </m:r>
                      <m:sSup>
                        <m:sSupPr>
                          <m:ctrlPr>
                            <a:rPr lang="en-US" altLang="zh-CN" b="0" i="1" smtClean="0">
                              <a:latin typeface="Cambria Math"/>
                            </a:rPr>
                          </m:ctrlPr>
                        </m:sSupPr>
                        <m:e>
                          <m:r>
                            <a:rPr lang="en-US" altLang="zh-CN" b="0" i="1" smtClean="0">
                              <a:latin typeface="Cambria Math"/>
                            </a:rPr>
                            <m:t>3</m:t>
                          </m:r>
                        </m:e>
                        <m:sup>
                          <m:r>
                            <a:rPr lang="en-US" altLang="zh-CN" b="0" i="1" smtClean="0">
                              <a:latin typeface="Cambria Math"/>
                            </a:rPr>
                            <m:t>2</m:t>
                          </m:r>
                        </m:sup>
                      </m:sSup>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914496" y="5486346"/>
                <a:ext cx="5268750" cy="369332"/>
              </a:xfrm>
              <a:prstGeom prst="rect">
                <a:avLst/>
              </a:prstGeom>
              <a:blipFill rotWithShape="1">
                <a:blip r:embed="rId7"/>
                <a:stretch>
                  <a:fillRect/>
                </a:stretch>
              </a:blipFill>
            </p:spPr>
            <p:txBody>
              <a:bodyPr/>
              <a:lstStyle/>
              <a:p>
                <a:r>
                  <a:rPr lang="zh-CN" altLang="en-US">
                    <a:noFill/>
                  </a:rPr>
                  <a:t> </a:t>
                </a:r>
              </a:p>
            </p:txBody>
          </p:sp>
        </mc:Fallback>
      </mc:AlternateContent>
      <p:sp>
        <p:nvSpPr>
          <p:cNvPr id="14" name="TextBox 13"/>
          <p:cNvSpPr txBox="1"/>
          <p:nvPr/>
        </p:nvSpPr>
        <p:spPr>
          <a:xfrm>
            <a:off x="901826" y="5897454"/>
            <a:ext cx="7230506" cy="369332"/>
          </a:xfrm>
          <a:prstGeom prst="rect">
            <a:avLst/>
          </a:prstGeom>
          <a:noFill/>
        </p:spPr>
        <p:txBody>
          <a:bodyPr wrap="none" rtlCol="0">
            <a:spAutoFit/>
          </a:bodyPr>
          <a:lstStyle/>
          <a:p>
            <a:r>
              <a:rPr lang="en-US" altLang="zh-CN" i="1" dirty="0" smtClean="0">
                <a:latin typeface="Cambria Math"/>
              </a:rPr>
              <a:t>They gain 62.27X theoretical speed up, and achieve 58X speed up in fact.</a:t>
            </a:r>
            <a:endParaRPr lang="zh-CN" altLang="en-US" i="1" dirty="0" smtClean="0">
              <a:latin typeface="Cambria Math"/>
            </a:endParaRPr>
          </a:p>
        </p:txBody>
      </p:sp>
      <p:pic>
        <p:nvPicPr>
          <p:cNvPr id="205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6895" y="2529989"/>
            <a:ext cx="8691481" cy="2721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1223228"/>
      </p:ext>
    </p:extLst>
  </p:cSld>
  <p:clrMapOvr>
    <a:masterClrMapping/>
  </p:clrMapOvr>
  <p:transition advTm="2307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fade">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lgn="r"/>
            <a:fld id="{65564157-7760-4E78-8E86-51D1BCAD19DB}" type="slidenum">
              <a:rPr lang="zh-CN" altLang="en-US"/>
              <a:pPr algn="r"/>
              <a:t>31</a:t>
            </a:fld>
            <a:endParaRPr lang="zh-CN" alt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762000"/>
            <a:ext cx="762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标题 1"/>
          <p:cNvSpPr txBox="1"/>
          <p:nvPr/>
        </p:nvSpPr>
        <p:spPr>
          <a:xfrm>
            <a:off x="650874" y="533476"/>
            <a:ext cx="7883525" cy="482524"/>
          </a:xfrm>
          <a:prstGeom prst="rect">
            <a:avLst/>
          </a:prstGeom>
        </p:spPr>
        <p:txBody>
          <a:bodyPr/>
          <a:lst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defRPr>
            </a:lvl2pPr>
            <a:lvl3pPr algn="ctr" rtl="0" eaLnBrk="0" fontAlgn="base" hangingPunct="0">
              <a:spcBef>
                <a:spcPct val="0"/>
              </a:spcBef>
              <a:spcAft>
                <a:spcPct val="0"/>
              </a:spcAft>
              <a:defRPr sz="4000" b="1">
                <a:solidFill>
                  <a:schemeClr val="tx2"/>
                </a:solidFill>
                <a:latin typeface="Arial" panose="020B0604020202020204" pitchFamily="34" charset="0"/>
              </a:defRPr>
            </a:lvl3pPr>
            <a:lvl4pPr algn="ctr" rtl="0" eaLnBrk="0" fontAlgn="base" hangingPunct="0">
              <a:spcBef>
                <a:spcPct val="0"/>
              </a:spcBef>
              <a:spcAft>
                <a:spcPct val="0"/>
              </a:spcAft>
              <a:defRPr sz="4000" b="1">
                <a:solidFill>
                  <a:schemeClr val="tx2"/>
                </a:solidFill>
                <a:latin typeface="Arial" panose="020B0604020202020204" pitchFamily="34" charset="0"/>
              </a:defRPr>
            </a:lvl4pPr>
            <a:lvl5pPr algn="ctr" rtl="0" eaLnBrk="0" fontAlgn="base" hangingPunct="0">
              <a:spcBef>
                <a:spcPct val="0"/>
              </a:spcBef>
              <a:spcAft>
                <a:spcPct val="0"/>
              </a:spcAft>
              <a:defRPr sz="4000" b="1">
                <a:solidFill>
                  <a:schemeClr val="tx2"/>
                </a:solidFill>
                <a:latin typeface="Arial" panose="020B0604020202020204" pitchFamily="34" charset="0"/>
              </a:defRPr>
            </a:lvl5pPr>
            <a:lvl6pPr marL="457200" algn="ctr" rtl="0" fontAlgn="base">
              <a:spcBef>
                <a:spcPct val="0"/>
              </a:spcBef>
              <a:spcAft>
                <a:spcPct val="0"/>
              </a:spcAft>
              <a:defRPr sz="4000" b="1">
                <a:solidFill>
                  <a:schemeClr val="tx2"/>
                </a:solidFill>
                <a:latin typeface="Arial" panose="020B0604020202020204" pitchFamily="34" charset="0"/>
              </a:defRPr>
            </a:lvl6pPr>
            <a:lvl7pPr marL="914400" algn="ctr" rtl="0" fontAlgn="base">
              <a:spcBef>
                <a:spcPct val="0"/>
              </a:spcBef>
              <a:spcAft>
                <a:spcPct val="0"/>
              </a:spcAft>
              <a:defRPr sz="4000" b="1">
                <a:solidFill>
                  <a:schemeClr val="tx2"/>
                </a:solidFill>
                <a:latin typeface="Arial" panose="020B0604020202020204" pitchFamily="34" charset="0"/>
              </a:defRPr>
            </a:lvl7pPr>
            <a:lvl8pPr marL="1371600" algn="ctr" rtl="0" fontAlgn="base">
              <a:spcBef>
                <a:spcPct val="0"/>
              </a:spcBef>
              <a:spcAft>
                <a:spcPct val="0"/>
              </a:spcAft>
              <a:defRPr sz="4000" b="1">
                <a:solidFill>
                  <a:schemeClr val="tx2"/>
                </a:solidFill>
                <a:latin typeface="Arial" panose="020B0604020202020204" pitchFamily="34" charset="0"/>
              </a:defRPr>
            </a:lvl8pPr>
            <a:lvl9pPr marL="1828800" algn="ctr" rtl="0" fontAlgn="base">
              <a:spcBef>
                <a:spcPct val="0"/>
              </a:spcBef>
              <a:spcAft>
                <a:spcPct val="0"/>
              </a:spcAft>
              <a:defRPr sz="4000" b="1">
                <a:solidFill>
                  <a:schemeClr val="tx2"/>
                </a:solidFill>
                <a:latin typeface="Arial" panose="020B0604020202020204" pitchFamily="34" charset="0"/>
              </a:defRPr>
            </a:lvl9pPr>
          </a:lstStyle>
          <a:p>
            <a:r>
              <a:rPr lang="en-US" altLang="zh-CN" sz="2400" dirty="0" smtClean="0">
                <a:latin typeface="Times New Roman" pitchFamily="18" charset="0"/>
              </a:rPr>
              <a:t>3 Experiments</a:t>
            </a:r>
            <a:endParaRPr lang="en-US" altLang="zh-CN" sz="2400" dirty="0">
              <a:latin typeface="Times New Roman" pitchFamily="18" charset="0"/>
            </a:endParaRPr>
          </a:p>
        </p:txBody>
      </p:sp>
      <p:sp>
        <p:nvSpPr>
          <p:cNvPr id="5" name="TextBox 4"/>
          <p:cNvSpPr txBox="1"/>
          <p:nvPr/>
        </p:nvSpPr>
        <p:spPr>
          <a:xfrm>
            <a:off x="304912" y="1447852"/>
            <a:ext cx="4344459" cy="369332"/>
          </a:xfrm>
          <a:prstGeom prst="rect">
            <a:avLst/>
          </a:prstGeom>
          <a:noFill/>
        </p:spPr>
        <p:txBody>
          <a:bodyPr wrap="none" rtlCol="0">
            <a:spAutoFit/>
          </a:bodyPr>
          <a:lstStyle/>
          <a:p>
            <a:r>
              <a:rPr lang="en-US" altLang="zh-CN" dirty="0" smtClean="0">
                <a:solidFill>
                  <a:srgbClr val="0070C0"/>
                </a:solidFill>
                <a:latin typeface="Britannic Bold" pitchFamily="34" charset="0"/>
              </a:rPr>
              <a:t>3.2 Image Classification on ILSVRC2012</a:t>
            </a:r>
            <a:endParaRPr lang="zh-CN" altLang="en-US" dirty="0">
              <a:solidFill>
                <a:srgbClr val="0070C0"/>
              </a:solidFill>
              <a:latin typeface="Britannic Bold" pitchFamily="34" charset="0"/>
            </a:endParaRPr>
          </a:p>
        </p:txBody>
      </p:sp>
      <p:sp>
        <p:nvSpPr>
          <p:cNvPr id="2" name="矩形 1"/>
          <p:cNvSpPr/>
          <p:nvPr/>
        </p:nvSpPr>
        <p:spPr>
          <a:xfrm>
            <a:off x="889068" y="2514624"/>
            <a:ext cx="6273664" cy="871970"/>
          </a:xfrm>
          <a:prstGeom prst="rect">
            <a:avLst/>
          </a:prstGeom>
        </p:spPr>
        <p:txBody>
          <a:bodyPr wrap="square">
            <a:spAutoFit/>
          </a:bodyPr>
          <a:lstStyle/>
          <a:p>
            <a:pPr>
              <a:lnSpc>
                <a:spcPct val="150000"/>
              </a:lnSpc>
            </a:pPr>
            <a:r>
              <a:rPr lang="en-US" altLang="zh-CN" dirty="0" smtClean="0">
                <a:latin typeface="Cambria" pitchFamily="18" charset="0"/>
              </a:rPr>
              <a:t>This article report their </a:t>
            </a:r>
            <a:r>
              <a:rPr lang="en-US" altLang="zh-CN" dirty="0">
                <a:latin typeface="Cambria" pitchFamily="18" charset="0"/>
              </a:rPr>
              <a:t>classification accuracies using Top-1 and Top-5 measures</a:t>
            </a:r>
            <a:endParaRPr lang="zh-CN" altLang="en-US" dirty="0">
              <a:latin typeface="Cambria" pitchFamily="18" charset="0"/>
            </a:endParaRPr>
          </a:p>
        </p:txBody>
      </p:sp>
      <p:sp>
        <p:nvSpPr>
          <p:cNvPr id="4" name="矩形 3"/>
          <p:cNvSpPr/>
          <p:nvPr/>
        </p:nvSpPr>
        <p:spPr>
          <a:xfrm>
            <a:off x="889068" y="3928594"/>
            <a:ext cx="7340436" cy="1754326"/>
          </a:xfrm>
          <a:prstGeom prst="rect">
            <a:avLst/>
          </a:prstGeom>
        </p:spPr>
        <p:txBody>
          <a:bodyPr wrap="square">
            <a:spAutoFit/>
          </a:bodyPr>
          <a:lstStyle/>
          <a:p>
            <a:pPr>
              <a:lnSpc>
                <a:spcPct val="150000"/>
              </a:lnSpc>
            </a:pPr>
            <a:r>
              <a:rPr lang="en-US" altLang="zh-CN" dirty="0" smtClean="0">
                <a:latin typeface="Cambria" pitchFamily="18" charset="0"/>
              </a:rPr>
              <a:t>base </a:t>
            </a:r>
            <a:r>
              <a:rPr lang="en-US" altLang="zh-CN" dirty="0">
                <a:latin typeface="Cambria" pitchFamily="18" charset="0"/>
              </a:rPr>
              <a:t>architectures for </a:t>
            </a:r>
            <a:r>
              <a:rPr lang="en-US" altLang="zh-CN" dirty="0" smtClean="0">
                <a:latin typeface="Cambria" pitchFamily="18" charset="0"/>
              </a:rPr>
              <a:t>binarization:  </a:t>
            </a:r>
          </a:p>
          <a:p>
            <a:pPr marL="285750" indent="-285750">
              <a:lnSpc>
                <a:spcPct val="150000"/>
              </a:lnSpc>
              <a:buFont typeface="Arial" pitchFamily="34" charset="0"/>
              <a:buChar char="•"/>
            </a:pPr>
            <a:r>
              <a:rPr lang="en-US" altLang="zh-CN" dirty="0" smtClean="0">
                <a:latin typeface="Cambria" pitchFamily="18" charset="0"/>
              </a:rPr>
              <a:t>AlexNet </a:t>
            </a:r>
          </a:p>
          <a:p>
            <a:pPr marL="285750" indent="-285750">
              <a:lnSpc>
                <a:spcPct val="150000"/>
              </a:lnSpc>
              <a:buFont typeface="Arial" pitchFamily="34" charset="0"/>
              <a:buChar char="•"/>
            </a:pPr>
            <a:r>
              <a:rPr lang="en-US" altLang="zh-CN" dirty="0" smtClean="0">
                <a:latin typeface="Cambria" pitchFamily="18" charset="0"/>
              </a:rPr>
              <a:t>Residual </a:t>
            </a:r>
            <a:r>
              <a:rPr lang="en-US" altLang="zh-CN" dirty="0">
                <a:latin typeface="Cambria" pitchFamily="18" charset="0"/>
              </a:rPr>
              <a:t>Networks (known as ResNet) </a:t>
            </a:r>
            <a:endParaRPr lang="en-US" altLang="zh-CN" dirty="0" smtClean="0">
              <a:latin typeface="Cambria" pitchFamily="18" charset="0"/>
            </a:endParaRPr>
          </a:p>
          <a:p>
            <a:pPr marL="285750" indent="-285750">
              <a:lnSpc>
                <a:spcPct val="150000"/>
              </a:lnSpc>
              <a:buFont typeface="Arial" pitchFamily="34" charset="0"/>
              <a:buChar char="•"/>
            </a:pPr>
            <a:r>
              <a:rPr lang="en-US" altLang="zh-CN" dirty="0">
                <a:latin typeface="Cambria" pitchFamily="18" charset="0"/>
              </a:rPr>
              <a:t>A</a:t>
            </a:r>
            <a:r>
              <a:rPr lang="en-US" altLang="zh-CN" dirty="0" smtClean="0">
                <a:latin typeface="Cambria" pitchFamily="18" charset="0"/>
              </a:rPr>
              <a:t> </a:t>
            </a:r>
            <a:r>
              <a:rPr lang="en-US" altLang="zh-CN" dirty="0">
                <a:latin typeface="Cambria" pitchFamily="18" charset="0"/>
              </a:rPr>
              <a:t>variant of </a:t>
            </a:r>
            <a:r>
              <a:rPr lang="en-US" altLang="zh-CN" dirty="0" smtClean="0">
                <a:latin typeface="Cambria" pitchFamily="18" charset="0"/>
              </a:rPr>
              <a:t>GoogleNet</a:t>
            </a:r>
            <a:endParaRPr lang="zh-CN" altLang="en-US" dirty="0">
              <a:latin typeface="Cambria" pitchFamily="18" charset="0"/>
            </a:endParaRPr>
          </a:p>
        </p:txBody>
      </p:sp>
    </p:spTree>
    <p:extLst>
      <p:ext uri="{BB962C8B-B14F-4D97-AF65-F5344CB8AC3E}">
        <p14:creationId xmlns:p14="http://schemas.microsoft.com/office/powerpoint/2010/main" val="1921223228"/>
      </p:ext>
    </p:extLst>
  </p:cSld>
  <p:clrMapOvr>
    <a:masterClrMapping/>
  </p:clrMapOvr>
  <p:transition advTm="2307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lgn="r"/>
            <a:fld id="{65564157-7760-4E78-8E86-51D1BCAD19DB}" type="slidenum">
              <a:rPr lang="zh-CN" altLang="en-US"/>
              <a:pPr algn="r"/>
              <a:t>32</a:t>
            </a:fld>
            <a:endParaRPr lang="zh-CN" alt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762000"/>
            <a:ext cx="762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标题 1"/>
          <p:cNvSpPr txBox="1"/>
          <p:nvPr/>
        </p:nvSpPr>
        <p:spPr>
          <a:xfrm>
            <a:off x="650874" y="533476"/>
            <a:ext cx="7883525" cy="482524"/>
          </a:xfrm>
          <a:prstGeom prst="rect">
            <a:avLst/>
          </a:prstGeom>
        </p:spPr>
        <p:txBody>
          <a:bodyPr/>
          <a:lst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defRPr>
            </a:lvl2pPr>
            <a:lvl3pPr algn="ctr" rtl="0" eaLnBrk="0" fontAlgn="base" hangingPunct="0">
              <a:spcBef>
                <a:spcPct val="0"/>
              </a:spcBef>
              <a:spcAft>
                <a:spcPct val="0"/>
              </a:spcAft>
              <a:defRPr sz="4000" b="1">
                <a:solidFill>
                  <a:schemeClr val="tx2"/>
                </a:solidFill>
                <a:latin typeface="Arial" panose="020B0604020202020204" pitchFamily="34" charset="0"/>
              </a:defRPr>
            </a:lvl3pPr>
            <a:lvl4pPr algn="ctr" rtl="0" eaLnBrk="0" fontAlgn="base" hangingPunct="0">
              <a:spcBef>
                <a:spcPct val="0"/>
              </a:spcBef>
              <a:spcAft>
                <a:spcPct val="0"/>
              </a:spcAft>
              <a:defRPr sz="4000" b="1">
                <a:solidFill>
                  <a:schemeClr val="tx2"/>
                </a:solidFill>
                <a:latin typeface="Arial" panose="020B0604020202020204" pitchFamily="34" charset="0"/>
              </a:defRPr>
            </a:lvl4pPr>
            <a:lvl5pPr algn="ctr" rtl="0" eaLnBrk="0" fontAlgn="base" hangingPunct="0">
              <a:spcBef>
                <a:spcPct val="0"/>
              </a:spcBef>
              <a:spcAft>
                <a:spcPct val="0"/>
              </a:spcAft>
              <a:defRPr sz="4000" b="1">
                <a:solidFill>
                  <a:schemeClr val="tx2"/>
                </a:solidFill>
                <a:latin typeface="Arial" panose="020B0604020202020204" pitchFamily="34" charset="0"/>
              </a:defRPr>
            </a:lvl5pPr>
            <a:lvl6pPr marL="457200" algn="ctr" rtl="0" fontAlgn="base">
              <a:spcBef>
                <a:spcPct val="0"/>
              </a:spcBef>
              <a:spcAft>
                <a:spcPct val="0"/>
              </a:spcAft>
              <a:defRPr sz="4000" b="1">
                <a:solidFill>
                  <a:schemeClr val="tx2"/>
                </a:solidFill>
                <a:latin typeface="Arial" panose="020B0604020202020204" pitchFamily="34" charset="0"/>
              </a:defRPr>
            </a:lvl6pPr>
            <a:lvl7pPr marL="914400" algn="ctr" rtl="0" fontAlgn="base">
              <a:spcBef>
                <a:spcPct val="0"/>
              </a:spcBef>
              <a:spcAft>
                <a:spcPct val="0"/>
              </a:spcAft>
              <a:defRPr sz="4000" b="1">
                <a:solidFill>
                  <a:schemeClr val="tx2"/>
                </a:solidFill>
                <a:latin typeface="Arial" panose="020B0604020202020204" pitchFamily="34" charset="0"/>
              </a:defRPr>
            </a:lvl7pPr>
            <a:lvl8pPr marL="1371600" algn="ctr" rtl="0" fontAlgn="base">
              <a:spcBef>
                <a:spcPct val="0"/>
              </a:spcBef>
              <a:spcAft>
                <a:spcPct val="0"/>
              </a:spcAft>
              <a:defRPr sz="4000" b="1">
                <a:solidFill>
                  <a:schemeClr val="tx2"/>
                </a:solidFill>
                <a:latin typeface="Arial" panose="020B0604020202020204" pitchFamily="34" charset="0"/>
              </a:defRPr>
            </a:lvl8pPr>
            <a:lvl9pPr marL="1828800" algn="ctr" rtl="0" fontAlgn="base">
              <a:spcBef>
                <a:spcPct val="0"/>
              </a:spcBef>
              <a:spcAft>
                <a:spcPct val="0"/>
              </a:spcAft>
              <a:defRPr sz="4000" b="1">
                <a:solidFill>
                  <a:schemeClr val="tx2"/>
                </a:solidFill>
                <a:latin typeface="Arial" panose="020B0604020202020204" pitchFamily="34" charset="0"/>
              </a:defRPr>
            </a:lvl9pPr>
          </a:lstStyle>
          <a:p>
            <a:r>
              <a:rPr lang="en-US" altLang="zh-CN" sz="2400" dirty="0" smtClean="0">
                <a:latin typeface="Times New Roman" pitchFamily="18" charset="0"/>
              </a:rPr>
              <a:t>3 Experiments</a:t>
            </a:r>
            <a:endParaRPr lang="en-US" altLang="zh-CN" sz="2400" dirty="0">
              <a:latin typeface="Times New Roman" pitchFamily="18" charset="0"/>
            </a:endParaRPr>
          </a:p>
        </p:txBody>
      </p:sp>
      <p:sp>
        <p:nvSpPr>
          <p:cNvPr id="5" name="TextBox 4"/>
          <p:cNvSpPr txBox="1"/>
          <p:nvPr/>
        </p:nvSpPr>
        <p:spPr>
          <a:xfrm>
            <a:off x="304912" y="1447852"/>
            <a:ext cx="4344459" cy="369332"/>
          </a:xfrm>
          <a:prstGeom prst="rect">
            <a:avLst/>
          </a:prstGeom>
          <a:noFill/>
        </p:spPr>
        <p:txBody>
          <a:bodyPr wrap="none" rtlCol="0">
            <a:spAutoFit/>
          </a:bodyPr>
          <a:lstStyle/>
          <a:p>
            <a:r>
              <a:rPr lang="en-US" altLang="zh-CN" dirty="0" smtClean="0">
                <a:solidFill>
                  <a:srgbClr val="0070C0"/>
                </a:solidFill>
                <a:latin typeface="Britannic Bold" pitchFamily="34" charset="0"/>
              </a:rPr>
              <a:t>3.2 Image Classification on ILSVRC2012</a:t>
            </a:r>
            <a:endParaRPr lang="zh-CN" altLang="en-US" dirty="0">
              <a:solidFill>
                <a:srgbClr val="0070C0"/>
              </a:solidFill>
              <a:latin typeface="Britannic Bold" pitchFamily="34" charset="0"/>
            </a:endParaRPr>
          </a:p>
        </p:txBody>
      </p:sp>
      <p:sp>
        <p:nvSpPr>
          <p:cNvPr id="6" name="矩形 5"/>
          <p:cNvSpPr/>
          <p:nvPr/>
        </p:nvSpPr>
        <p:spPr>
          <a:xfrm>
            <a:off x="875398" y="1955147"/>
            <a:ext cx="1493229" cy="369332"/>
          </a:xfrm>
          <a:prstGeom prst="rect">
            <a:avLst/>
          </a:prstGeom>
        </p:spPr>
        <p:txBody>
          <a:bodyPr wrap="none">
            <a:spAutoFit/>
          </a:bodyPr>
          <a:lstStyle/>
          <a:p>
            <a:r>
              <a:rPr lang="en-US" altLang="zh-CN" dirty="0" smtClean="0">
                <a:latin typeface="Cambria" pitchFamily="18" charset="0"/>
              </a:rPr>
              <a:t>3.2.1 AlexNet</a:t>
            </a:r>
            <a:endParaRPr lang="zh-CN" altLang="en-US" dirty="0">
              <a:latin typeface="Cambria" pitchFamily="18" charset="0"/>
            </a:endParaRPr>
          </a:p>
        </p:txBody>
      </p:sp>
      <p:sp>
        <p:nvSpPr>
          <p:cNvPr id="2" name="矩形 1"/>
          <p:cNvSpPr/>
          <p:nvPr/>
        </p:nvSpPr>
        <p:spPr>
          <a:xfrm>
            <a:off x="914400" y="2514624"/>
            <a:ext cx="6858000" cy="646331"/>
          </a:xfrm>
          <a:prstGeom prst="rect">
            <a:avLst/>
          </a:prstGeom>
        </p:spPr>
        <p:txBody>
          <a:bodyPr wrap="square">
            <a:spAutoFit/>
          </a:bodyPr>
          <a:lstStyle/>
          <a:p>
            <a:r>
              <a:rPr lang="en-US" altLang="zh-CN" dirty="0">
                <a:latin typeface="Cambria" pitchFamily="18" charset="0"/>
              </a:rPr>
              <a:t>A</a:t>
            </a:r>
            <a:r>
              <a:rPr lang="en-US" altLang="zh-CN" dirty="0" smtClean="0">
                <a:latin typeface="Cambria" pitchFamily="18" charset="0"/>
              </a:rPr>
              <a:t> </a:t>
            </a:r>
            <a:r>
              <a:rPr lang="en-US" altLang="zh-CN" dirty="0">
                <a:latin typeface="Cambria" pitchFamily="18" charset="0"/>
              </a:rPr>
              <a:t>CNN architecture with 5 convolutional layers and two </a:t>
            </a:r>
            <a:r>
              <a:rPr lang="en-US" altLang="zh-CN" dirty="0" smtClean="0">
                <a:latin typeface="Cambria" pitchFamily="18" charset="0"/>
              </a:rPr>
              <a:t>fully-connected layers</a:t>
            </a:r>
            <a:r>
              <a:rPr lang="en-US" altLang="zh-CN" dirty="0">
                <a:latin typeface="Cambria" pitchFamily="18" charset="0"/>
              </a:rPr>
              <a:t>.</a:t>
            </a:r>
            <a:endParaRPr lang="zh-CN" altLang="en-US" dirty="0">
              <a:latin typeface="Cambria" pitchFamily="18" charset="0"/>
            </a:endParaRPr>
          </a:p>
        </p:txBody>
      </p:sp>
      <p:sp>
        <p:nvSpPr>
          <p:cNvPr id="4" name="矩形 3"/>
          <p:cNvSpPr/>
          <p:nvPr/>
        </p:nvSpPr>
        <p:spPr>
          <a:xfrm>
            <a:off x="901714" y="3352802"/>
            <a:ext cx="6565810" cy="369332"/>
          </a:xfrm>
          <a:prstGeom prst="rect">
            <a:avLst/>
          </a:prstGeom>
        </p:spPr>
        <p:txBody>
          <a:bodyPr wrap="square">
            <a:spAutoFit/>
          </a:bodyPr>
          <a:lstStyle/>
          <a:p>
            <a:r>
              <a:rPr lang="en-US" altLang="zh-CN" dirty="0">
                <a:latin typeface="Cambria" pitchFamily="18" charset="0"/>
              </a:rPr>
              <a:t>They</a:t>
            </a:r>
            <a:r>
              <a:rPr lang="en-US" altLang="zh-CN" dirty="0" smtClean="0">
                <a:latin typeface="Cambria" pitchFamily="18" charset="0"/>
              </a:rPr>
              <a:t> </a:t>
            </a:r>
            <a:r>
              <a:rPr lang="en-US" altLang="zh-CN" dirty="0">
                <a:latin typeface="Cambria" pitchFamily="18" charset="0"/>
              </a:rPr>
              <a:t>use </a:t>
            </a:r>
            <a:r>
              <a:rPr lang="en-US" altLang="zh-CN" dirty="0" smtClean="0">
                <a:latin typeface="Cambria" pitchFamily="18" charset="0"/>
              </a:rPr>
              <a:t>AlexNet coupled </a:t>
            </a:r>
            <a:r>
              <a:rPr lang="en-US" altLang="zh-CN" dirty="0">
                <a:latin typeface="Cambria" pitchFamily="18" charset="0"/>
              </a:rPr>
              <a:t>with batch normalization </a:t>
            </a:r>
            <a:r>
              <a:rPr lang="en-US" altLang="zh-CN" dirty="0" smtClean="0">
                <a:latin typeface="Cambria" pitchFamily="18" charset="0"/>
              </a:rPr>
              <a:t>layers</a:t>
            </a:r>
            <a:r>
              <a:rPr lang="en-US" altLang="zh-CN" dirty="0">
                <a:latin typeface="Cambria" pitchFamily="18" charset="0"/>
              </a:rPr>
              <a:t>.</a:t>
            </a:r>
            <a:endParaRPr lang="zh-CN" altLang="en-US" dirty="0">
              <a:latin typeface="Cambria" pitchFamily="18" charset="0"/>
            </a:endParaRPr>
          </a:p>
        </p:txBody>
      </p:sp>
      <p:sp>
        <p:nvSpPr>
          <p:cNvPr id="8" name="圆角矩形 7"/>
          <p:cNvSpPr/>
          <p:nvPr/>
        </p:nvSpPr>
        <p:spPr bwMode="auto">
          <a:xfrm>
            <a:off x="914412" y="4190980"/>
            <a:ext cx="3200316" cy="76198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dirty="0" smtClean="0">
                <a:solidFill>
                  <a:schemeClr val="tx1"/>
                </a:solidFill>
                <a:latin typeface="Cambria" pitchFamily="18" charset="0"/>
              </a:rPr>
              <a:t>Binary-weight-network(BWN)</a:t>
            </a:r>
            <a:endParaRPr kumimoji="0" lang="zh-CN" altLang="en-US" sz="1800" b="0" i="0" u="none" strike="noStrike" cap="none" normalizeH="0" baseline="0" dirty="0" smtClean="0">
              <a:ln>
                <a:noFill/>
              </a:ln>
              <a:solidFill>
                <a:schemeClr val="tx1"/>
              </a:solidFill>
              <a:effectLst/>
              <a:latin typeface="Cambria" pitchFamily="18" charset="0"/>
            </a:endParaRPr>
          </a:p>
        </p:txBody>
      </p:sp>
      <p:sp>
        <p:nvSpPr>
          <p:cNvPr id="11" name="圆角矩形 10"/>
          <p:cNvSpPr/>
          <p:nvPr/>
        </p:nvSpPr>
        <p:spPr bwMode="auto">
          <a:xfrm>
            <a:off x="5486292" y="4190980"/>
            <a:ext cx="2667014" cy="761980"/>
          </a:xfrm>
          <a:prstGeom prst="round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dirty="0" smtClean="0">
                <a:ln>
                  <a:noFill/>
                </a:ln>
                <a:solidFill>
                  <a:schemeClr val="tx1"/>
                </a:solidFill>
                <a:effectLst/>
                <a:latin typeface="Cambria" pitchFamily="18" charset="0"/>
              </a:rPr>
              <a:t>Binary</a:t>
            </a:r>
            <a:r>
              <a:rPr lang="en-US" altLang="zh-CN" dirty="0" smtClean="0">
                <a:solidFill>
                  <a:schemeClr val="tx1"/>
                </a:solidFill>
                <a:latin typeface="Cambria" pitchFamily="18" charset="0"/>
              </a:rPr>
              <a:t>Connect(BC)[2]</a:t>
            </a:r>
            <a:endParaRPr kumimoji="0" lang="zh-CN" altLang="en-US" sz="1800" b="0" i="0" u="none" strike="noStrike" cap="none" normalizeH="0" baseline="0" dirty="0" smtClean="0">
              <a:ln>
                <a:noFill/>
              </a:ln>
              <a:solidFill>
                <a:schemeClr val="tx1"/>
              </a:solidFill>
              <a:effectLst/>
              <a:latin typeface="Cambria" pitchFamily="18" charset="0"/>
            </a:endParaRPr>
          </a:p>
        </p:txBody>
      </p:sp>
      <p:sp>
        <p:nvSpPr>
          <p:cNvPr id="12" name="圆角矩形 11"/>
          <p:cNvSpPr/>
          <p:nvPr/>
        </p:nvSpPr>
        <p:spPr bwMode="auto">
          <a:xfrm>
            <a:off x="914412" y="5257752"/>
            <a:ext cx="3200316" cy="76198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dirty="0" smtClean="0">
                <a:ln>
                  <a:noFill/>
                </a:ln>
                <a:solidFill>
                  <a:schemeClr val="tx1"/>
                </a:solidFill>
                <a:effectLst/>
                <a:latin typeface="Cambria" pitchFamily="18" charset="0"/>
              </a:rPr>
              <a:t>XNOR-Networks(XNOR-Net)</a:t>
            </a:r>
            <a:endParaRPr kumimoji="0" lang="zh-CN" altLang="en-US" sz="1800" b="0" i="0" u="none" strike="noStrike" cap="none" normalizeH="0" baseline="0" dirty="0" smtClean="0">
              <a:ln>
                <a:noFill/>
              </a:ln>
              <a:solidFill>
                <a:schemeClr val="tx1"/>
              </a:solidFill>
              <a:effectLst/>
              <a:latin typeface="Cambria" pitchFamily="18" charset="0"/>
            </a:endParaRPr>
          </a:p>
        </p:txBody>
      </p:sp>
      <p:sp>
        <p:nvSpPr>
          <p:cNvPr id="13" name="圆角矩形 12"/>
          <p:cNvSpPr/>
          <p:nvPr/>
        </p:nvSpPr>
        <p:spPr bwMode="auto">
          <a:xfrm>
            <a:off x="5486291" y="5257752"/>
            <a:ext cx="2667015" cy="761980"/>
          </a:xfrm>
          <a:prstGeom prst="round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dirty="0" smtClean="0">
                <a:ln>
                  <a:noFill/>
                </a:ln>
                <a:solidFill>
                  <a:schemeClr val="tx1"/>
                </a:solidFill>
                <a:effectLst/>
                <a:latin typeface="Cambria" pitchFamily="18" charset="0"/>
              </a:rPr>
              <a:t>Binary Neural</a:t>
            </a:r>
            <a:r>
              <a:rPr kumimoji="0" lang="en-US" altLang="zh-CN" sz="1800" b="0" i="0" u="none" strike="noStrike" cap="none" normalizeH="0" dirty="0" smtClean="0">
                <a:ln>
                  <a:noFill/>
                </a:ln>
                <a:solidFill>
                  <a:schemeClr val="tx1"/>
                </a:solidFill>
                <a:effectLst/>
                <a:latin typeface="Cambria" pitchFamily="18" charset="0"/>
              </a:rPr>
              <a:t> Net(BNN)</a:t>
            </a:r>
            <a:endParaRPr kumimoji="0" lang="zh-CN" altLang="en-US" sz="1800" b="0" i="0" u="none" strike="noStrike" cap="none" normalizeH="0" baseline="0" dirty="0" smtClean="0">
              <a:ln>
                <a:noFill/>
              </a:ln>
              <a:solidFill>
                <a:schemeClr val="tx1"/>
              </a:solidFill>
              <a:effectLst/>
              <a:latin typeface="Cambria" pitchFamily="18" charset="0"/>
            </a:endParaRPr>
          </a:p>
        </p:txBody>
      </p:sp>
      <p:sp>
        <p:nvSpPr>
          <p:cNvPr id="9" name="TextBox 8"/>
          <p:cNvSpPr txBox="1"/>
          <p:nvPr/>
        </p:nvSpPr>
        <p:spPr>
          <a:xfrm>
            <a:off x="4326249" y="4170769"/>
            <a:ext cx="964385" cy="769441"/>
          </a:xfrm>
          <a:prstGeom prst="rect">
            <a:avLst/>
          </a:prstGeom>
          <a:noFill/>
        </p:spPr>
        <p:txBody>
          <a:bodyPr wrap="none" rtlCol="0">
            <a:spAutoFit/>
          </a:bodyPr>
          <a:lstStyle/>
          <a:p>
            <a:r>
              <a:rPr lang="en-US" altLang="zh-CN" sz="4400" i="1" dirty="0" smtClean="0">
                <a:latin typeface="Cambria Math"/>
              </a:rPr>
              <a:t>VS</a:t>
            </a:r>
            <a:endParaRPr lang="zh-CN" altLang="en-US" sz="4400" i="1" dirty="0" smtClean="0">
              <a:latin typeface="Cambria Math"/>
            </a:endParaRPr>
          </a:p>
        </p:txBody>
      </p:sp>
      <p:sp>
        <p:nvSpPr>
          <p:cNvPr id="15" name="TextBox 14"/>
          <p:cNvSpPr txBox="1"/>
          <p:nvPr/>
        </p:nvSpPr>
        <p:spPr>
          <a:xfrm>
            <a:off x="4326249" y="5244982"/>
            <a:ext cx="964385" cy="769441"/>
          </a:xfrm>
          <a:prstGeom prst="rect">
            <a:avLst/>
          </a:prstGeom>
          <a:noFill/>
        </p:spPr>
        <p:txBody>
          <a:bodyPr wrap="none" rtlCol="0">
            <a:spAutoFit/>
          </a:bodyPr>
          <a:lstStyle/>
          <a:p>
            <a:r>
              <a:rPr lang="en-US" altLang="zh-CN" sz="4400" i="1" dirty="0" smtClean="0">
                <a:latin typeface="Cambria Math"/>
              </a:rPr>
              <a:t>VS</a:t>
            </a:r>
            <a:endParaRPr lang="zh-CN" altLang="en-US" sz="4400" i="1" dirty="0" smtClean="0">
              <a:latin typeface="Cambria Math"/>
            </a:endParaRPr>
          </a:p>
        </p:txBody>
      </p:sp>
      <p:sp>
        <p:nvSpPr>
          <p:cNvPr id="17" name="矩形 16"/>
          <p:cNvSpPr/>
          <p:nvPr/>
        </p:nvSpPr>
        <p:spPr>
          <a:xfrm>
            <a:off x="400844" y="6519446"/>
            <a:ext cx="8133555" cy="338554"/>
          </a:xfrm>
          <a:prstGeom prst="rect">
            <a:avLst/>
          </a:prstGeom>
        </p:spPr>
        <p:txBody>
          <a:bodyPr wrap="square">
            <a:spAutoFit/>
          </a:bodyPr>
          <a:lstStyle/>
          <a:p>
            <a:r>
              <a:rPr lang="en-US" altLang="zh-CN" sz="1600" dirty="0" smtClean="0">
                <a:latin typeface="BrowalliaUPC" pitchFamily="34" charset="-34"/>
                <a:cs typeface="BrowalliaUPC" pitchFamily="34" charset="-34"/>
              </a:rPr>
              <a:t>[2] Binarynet</a:t>
            </a:r>
            <a:r>
              <a:rPr lang="en-US" altLang="zh-CN" sz="1600" dirty="0">
                <a:latin typeface="BrowalliaUPC" pitchFamily="34" charset="-34"/>
                <a:cs typeface="BrowalliaUPC" pitchFamily="34" charset="-34"/>
              </a:rPr>
              <a:t>: Training deep neural networks with weights and activations constrained to +1 or -1.</a:t>
            </a:r>
          </a:p>
        </p:txBody>
      </p:sp>
    </p:spTree>
    <p:extLst>
      <p:ext uri="{BB962C8B-B14F-4D97-AF65-F5344CB8AC3E}">
        <p14:creationId xmlns:p14="http://schemas.microsoft.com/office/powerpoint/2010/main" val="1921223228"/>
      </p:ext>
    </p:extLst>
  </p:cSld>
  <p:clrMapOvr>
    <a:masterClrMapping/>
  </p:clrMapOvr>
  <p:transition advTm="2307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500"/>
                                        <p:tgtEl>
                                          <p:spTgt spid="8"/>
                                        </p:tgtEl>
                                      </p:cBhvr>
                                    </p:animEffect>
                                  </p:childTnLst>
                                </p:cTn>
                              </p:par>
                            </p:childTnLst>
                          </p:cTn>
                        </p:par>
                        <p:par>
                          <p:cTn id="21" fill="hold">
                            <p:stCondLst>
                              <p:cond delay="500"/>
                            </p:stCondLst>
                            <p:childTnLst>
                              <p:par>
                                <p:cTn id="22" presetID="16" presetClass="entr" presetSubtype="21"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inVertical)">
                                      <p:cBhvr>
                                        <p:cTn id="24" dur="500"/>
                                        <p:tgtEl>
                                          <p:spTgt spid="9"/>
                                        </p:tgtEl>
                                      </p:cBhvr>
                                    </p:animEffect>
                                  </p:childTnLst>
                                </p:cTn>
                              </p:par>
                            </p:childTnLst>
                          </p:cTn>
                        </p:par>
                        <p:par>
                          <p:cTn id="25" fill="hold">
                            <p:stCondLst>
                              <p:cond delay="1000"/>
                            </p:stCondLst>
                            <p:childTnLst>
                              <p:par>
                                <p:cTn id="26" presetID="16" presetClass="entr" presetSubtype="21"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arn(inVertical)">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arn(inVertical)">
                                      <p:cBhvr>
                                        <p:cTn id="33" dur="500"/>
                                        <p:tgtEl>
                                          <p:spTgt spid="12"/>
                                        </p:tgtEl>
                                      </p:cBhvr>
                                    </p:animEffect>
                                  </p:childTnLst>
                                </p:cTn>
                              </p:par>
                            </p:childTnLst>
                          </p:cTn>
                        </p:par>
                        <p:par>
                          <p:cTn id="34" fill="hold">
                            <p:stCondLst>
                              <p:cond delay="500"/>
                            </p:stCondLst>
                            <p:childTnLst>
                              <p:par>
                                <p:cTn id="35" presetID="16" presetClass="entr" presetSubtype="21"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arn(inVertical)">
                                      <p:cBhvr>
                                        <p:cTn id="37" dur="500"/>
                                        <p:tgtEl>
                                          <p:spTgt spid="15"/>
                                        </p:tgtEl>
                                      </p:cBhvr>
                                    </p:animEffect>
                                  </p:childTnLst>
                                </p:cTn>
                              </p:par>
                            </p:childTnLst>
                          </p:cTn>
                        </p:par>
                        <p:par>
                          <p:cTn id="38" fill="hold">
                            <p:stCondLst>
                              <p:cond delay="1000"/>
                            </p:stCondLst>
                            <p:childTnLst>
                              <p:par>
                                <p:cTn id="39" presetID="16" presetClass="entr" presetSubtype="21"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barn(inVertical)">
                                      <p:cBhvr>
                                        <p:cTn id="4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4" grpId="0"/>
      <p:bldP spid="8" grpId="0" animBg="1"/>
      <p:bldP spid="11" grpId="0" animBg="1"/>
      <p:bldP spid="12" grpId="0" animBg="1"/>
      <p:bldP spid="13" grpId="0" animBg="1"/>
      <p:bldP spid="9" grpId="0"/>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lgn="r"/>
            <a:fld id="{65564157-7760-4E78-8E86-51D1BCAD19DB}" type="slidenum">
              <a:rPr lang="zh-CN" altLang="en-US"/>
              <a:pPr algn="r"/>
              <a:t>33</a:t>
            </a:fld>
            <a:endParaRPr lang="zh-CN" alt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762000"/>
            <a:ext cx="762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标题 1"/>
          <p:cNvSpPr txBox="1"/>
          <p:nvPr/>
        </p:nvSpPr>
        <p:spPr>
          <a:xfrm>
            <a:off x="650874" y="533476"/>
            <a:ext cx="7883525" cy="482524"/>
          </a:xfrm>
          <a:prstGeom prst="rect">
            <a:avLst/>
          </a:prstGeom>
        </p:spPr>
        <p:txBody>
          <a:bodyPr/>
          <a:lst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defRPr>
            </a:lvl2pPr>
            <a:lvl3pPr algn="ctr" rtl="0" eaLnBrk="0" fontAlgn="base" hangingPunct="0">
              <a:spcBef>
                <a:spcPct val="0"/>
              </a:spcBef>
              <a:spcAft>
                <a:spcPct val="0"/>
              </a:spcAft>
              <a:defRPr sz="4000" b="1">
                <a:solidFill>
                  <a:schemeClr val="tx2"/>
                </a:solidFill>
                <a:latin typeface="Arial" panose="020B0604020202020204" pitchFamily="34" charset="0"/>
              </a:defRPr>
            </a:lvl3pPr>
            <a:lvl4pPr algn="ctr" rtl="0" eaLnBrk="0" fontAlgn="base" hangingPunct="0">
              <a:spcBef>
                <a:spcPct val="0"/>
              </a:spcBef>
              <a:spcAft>
                <a:spcPct val="0"/>
              </a:spcAft>
              <a:defRPr sz="4000" b="1">
                <a:solidFill>
                  <a:schemeClr val="tx2"/>
                </a:solidFill>
                <a:latin typeface="Arial" panose="020B0604020202020204" pitchFamily="34" charset="0"/>
              </a:defRPr>
            </a:lvl4pPr>
            <a:lvl5pPr algn="ctr" rtl="0" eaLnBrk="0" fontAlgn="base" hangingPunct="0">
              <a:spcBef>
                <a:spcPct val="0"/>
              </a:spcBef>
              <a:spcAft>
                <a:spcPct val="0"/>
              </a:spcAft>
              <a:defRPr sz="4000" b="1">
                <a:solidFill>
                  <a:schemeClr val="tx2"/>
                </a:solidFill>
                <a:latin typeface="Arial" panose="020B0604020202020204" pitchFamily="34" charset="0"/>
              </a:defRPr>
            </a:lvl5pPr>
            <a:lvl6pPr marL="457200" algn="ctr" rtl="0" fontAlgn="base">
              <a:spcBef>
                <a:spcPct val="0"/>
              </a:spcBef>
              <a:spcAft>
                <a:spcPct val="0"/>
              </a:spcAft>
              <a:defRPr sz="4000" b="1">
                <a:solidFill>
                  <a:schemeClr val="tx2"/>
                </a:solidFill>
                <a:latin typeface="Arial" panose="020B0604020202020204" pitchFamily="34" charset="0"/>
              </a:defRPr>
            </a:lvl6pPr>
            <a:lvl7pPr marL="914400" algn="ctr" rtl="0" fontAlgn="base">
              <a:spcBef>
                <a:spcPct val="0"/>
              </a:spcBef>
              <a:spcAft>
                <a:spcPct val="0"/>
              </a:spcAft>
              <a:defRPr sz="4000" b="1">
                <a:solidFill>
                  <a:schemeClr val="tx2"/>
                </a:solidFill>
                <a:latin typeface="Arial" panose="020B0604020202020204" pitchFamily="34" charset="0"/>
              </a:defRPr>
            </a:lvl7pPr>
            <a:lvl8pPr marL="1371600" algn="ctr" rtl="0" fontAlgn="base">
              <a:spcBef>
                <a:spcPct val="0"/>
              </a:spcBef>
              <a:spcAft>
                <a:spcPct val="0"/>
              </a:spcAft>
              <a:defRPr sz="4000" b="1">
                <a:solidFill>
                  <a:schemeClr val="tx2"/>
                </a:solidFill>
                <a:latin typeface="Arial" panose="020B0604020202020204" pitchFamily="34" charset="0"/>
              </a:defRPr>
            </a:lvl8pPr>
            <a:lvl9pPr marL="1828800" algn="ctr" rtl="0" fontAlgn="base">
              <a:spcBef>
                <a:spcPct val="0"/>
              </a:spcBef>
              <a:spcAft>
                <a:spcPct val="0"/>
              </a:spcAft>
              <a:defRPr sz="4000" b="1">
                <a:solidFill>
                  <a:schemeClr val="tx2"/>
                </a:solidFill>
                <a:latin typeface="Arial" panose="020B0604020202020204" pitchFamily="34" charset="0"/>
              </a:defRPr>
            </a:lvl9pPr>
          </a:lstStyle>
          <a:p>
            <a:r>
              <a:rPr lang="en-US" altLang="zh-CN" sz="2400" dirty="0" smtClean="0">
                <a:latin typeface="Times New Roman" pitchFamily="18" charset="0"/>
              </a:rPr>
              <a:t>3 Experiments</a:t>
            </a:r>
            <a:endParaRPr lang="en-US" altLang="zh-CN" sz="2400" dirty="0">
              <a:latin typeface="Times New Roman" pitchFamily="18" charset="0"/>
            </a:endParaRPr>
          </a:p>
        </p:txBody>
      </p:sp>
      <p:sp>
        <p:nvSpPr>
          <p:cNvPr id="5" name="TextBox 4"/>
          <p:cNvSpPr txBox="1"/>
          <p:nvPr/>
        </p:nvSpPr>
        <p:spPr>
          <a:xfrm>
            <a:off x="304912" y="1447852"/>
            <a:ext cx="4344459" cy="369332"/>
          </a:xfrm>
          <a:prstGeom prst="rect">
            <a:avLst/>
          </a:prstGeom>
          <a:noFill/>
        </p:spPr>
        <p:txBody>
          <a:bodyPr wrap="none" rtlCol="0">
            <a:spAutoFit/>
          </a:bodyPr>
          <a:lstStyle/>
          <a:p>
            <a:r>
              <a:rPr lang="en-US" altLang="zh-CN" dirty="0" smtClean="0">
                <a:solidFill>
                  <a:srgbClr val="0070C0"/>
                </a:solidFill>
                <a:latin typeface="Britannic Bold" pitchFamily="34" charset="0"/>
              </a:rPr>
              <a:t>3.2 Image Classification on ILSVRC2012</a:t>
            </a:r>
            <a:endParaRPr lang="zh-CN" altLang="en-US" dirty="0">
              <a:solidFill>
                <a:srgbClr val="0070C0"/>
              </a:solidFill>
              <a:latin typeface="Britannic Bold" pitchFamily="34" charset="0"/>
            </a:endParaRPr>
          </a:p>
        </p:txBody>
      </p:sp>
      <p:sp>
        <p:nvSpPr>
          <p:cNvPr id="6" name="矩形 5"/>
          <p:cNvSpPr/>
          <p:nvPr/>
        </p:nvSpPr>
        <p:spPr>
          <a:xfrm>
            <a:off x="875398" y="1955147"/>
            <a:ext cx="1493229" cy="369332"/>
          </a:xfrm>
          <a:prstGeom prst="rect">
            <a:avLst/>
          </a:prstGeom>
        </p:spPr>
        <p:txBody>
          <a:bodyPr wrap="none">
            <a:spAutoFit/>
          </a:bodyPr>
          <a:lstStyle/>
          <a:p>
            <a:r>
              <a:rPr lang="en-US" altLang="zh-CN" dirty="0" smtClean="0">
                <a:latin typeface="Cambria" pitchFamily="18" charset="0"/>
              </a:rPr>
              <a:t>3.2.1 AlexNet</a:t>
            </a:r>
            <a:endParaRPr lang="zh-CN" altLang="en-US" dirty="0">
              <a:latin typeface="Cambria" pitchFamily="18" charset="0"/>
            </a:endParaRPr>
          </a:p>
        </p:txBody>
      </p:sp>
      <p:sp>
        <p:nvSpPr>
          <p:cNvPr id="8" name="矩形 7"/>
          <p:cNvSpPr/>
          <p:nvPr/>
        </p:nvSpPr>
        <p:spPr>
          <a:xfrm>
            <a:off x="888128" y="2667020"/>
            <a:ext cx="932691" cy="369332"/>
          </a:xfrm>
          <a:prstGeom prst="rect">
            <a:avLst/>
          </a:prstGeom>
        </p:spPr>
        <p:txBody>
          <a:bodyPr wrap="none">
            <a:spAutoFit/>
          </a:bodyPr>
          <a:lstStyle/>
          <a:p>
            <a:r>
              <a:rPr lang="en-US" altLang="zh-CN" b="1" dirty="0" smtClean="0">
                <a:latin typeface="Cambria" pitchFamily="18" charset="0"/>
              </a:rPr>
              <a:t>Train</a:t>
            </a:r>
            <a:r>
              <a:rPr lang="zh-CN" altLang="en-US" b="1" dirty="0" smtClean="0">
                <a:latin typeface="Cambria" pitchFamily="18" charset="0"/>
              </a:rPr>
              <a:t>：</a:t>
            </a:r>
            <a:endParaRPr lang="zh-CN" altLang="en-US" b="1" dirty="0">
              <a:latin typeface="Cambria" pitchFamily="18" charset="0"/>
            </a:endParaRPr>
          </a:p>
        </p:txBody>
      </p:sp>
      <p:sp>
        <p:nvSpPr>
          <p:cNvPr id="9" name="矩形 8"/>
          <p:cNvSpPr/>
          <p:nvPr/>
        </p:nvSpPr>
        <p:spPr>
          <a:xfrm>
            <a:off x="1746732" y="2590822"/>
            <a:ext cx="4506555" cy="923330"/>
          </a:xfrm>
          <a:prstGeom prst="rect">
            <a:avLst/>
          </a:prstGeom>
        </p:spPr>
        <p:txBody>
          <a:bodyPr wrap="none">
            <a:spAutoFit/>
          </a:bodyPr>
          <a:lstStyle/>
          <a:p>
            <a:pPr>
              <a:lnSpc>
                <a:spcPct val="150000"/>
              </a:lnSpc>
            </a:pPr>
            <a:r>
              <a:rPr lang="en-US" altLang="zh-CN" dirty="0" smtClean="0">
                <a:latin typeface="Cambria" pitchFamily="18" charset="0"/>
              </a:rPr>
              <a:t>First , resized to </a:t>
            </a:r>
            <a:r>
              <a:rPr lang="en-US" altLang="zh-CN" dirty="0">
                <a:latin typeface="Cambria" pitchFamily="18" charset="0"/>
              </a:rPr>
              <a:t>256 </a:t>
            </a:r>
            <a:r>
              <a:rPr lang="en-US" altLang="zh-CN" dirty="0" smtClean="0">
                <a:latin typeface="Cambria" pitchFamily="18" charset="0"/>
              </a:rPr>
              <a:t>pixel</a:t>
            </a:r>
          </a:p>
          <a:p>
            <a:pPr>
              <a:lnSpc>
                <a:spcPct val="150000"/>
              </a:lnSpc>
            </a:pPr>
            <a:r>
              <a:rPr lang="en-US" altLang="zh-CN" dirty="0" smtClean="0">
                <a:latin typeface="Cambria" pitchFamily="18" charset="0"/>
              </a:rPr>
              <a:t>Second , selected a random crop of 224x224</a:t>
            </a:r>
            <a:endParaRPr lang="zh-CN" altLang="en-US" dirty="0">
              <a:latin typeface="Cambria" pitchFamily="18" charset="0"/>
            </a:endParaRPr>
          </a:p>
        </p:txBody>
      </p:sp>
      <p:sp>
        <p:nvSpPr>
          <p:cNvPr id="12" name="矩形 11"/>
          <p:cNvSpPr/>
          <p:nvPr/>
        </p:nvSpPr>
        <p:spPr>
          <a:xfrm>
            <a:off x="875398" y="3581396"/>
            <a:ext cx="8534176" cy="2585323"/>
          </a:xfrm>
          <a:prstGeom prst="rect">
            <a:avLst/>
          </a:prstGeom>
        </p:spPr>
        <p:txBody>
          <a:bodyPr wrap="square">
            <a:spAutoFit/>
          </a:bodyPr>
          <a:lstStyle/>
          <a:p>
            <a:pPr marL="285750" indent="-285750">
              <a:lnSpc>
                <a:spcPct val="150000"/>
              </a:lnSpc>
              <a:buFont typeface="Arial" pitchFamily="34" charset="0"/>
              <a:buChar char="•"/>
            </a:pPr>
            <a:r>
              <a:rPr lang="en-US" altLang="zh-CN" dirty="0" smtClean="0">
                <a:latin typeface="Cambria" pitchFamily="18" charset="0"/>
              </a:rPr>
              <a:t>Run the </a:t>
            </a:r>
            <a:r>
              <a:rPr lang="en-US" altLang="zh-CN" dirty="0">
                <a:latin typeface="Cambria" pitchFamily="18" charset="0"/>
              </a:rPr>
              <a:t>training algorithm for 16 epochs with </a:t>
            </a:r>
            <a:r>
              <a:rPr lang="en-US" altLang="zh-CN" dirty="0" smtClean="0">
                <a:latin typeface="Cambria" pitchFamily="18" charset="0"/>
              </a:rPr>
              <a:t>batch  size </a:t>
            </a:r>
            <a:r>
              <a:rPr lang="en-US" altLang="zh-CN" dirty="0">
                <a:latin typeface="Cambria" pitchFamily="18" charset="0"/>
              </a:rPr>
              <a:t>equal to </a:t>
            </a:r>
            <a:r>
              <a:rPr lang="en-US" altLang="zh-CN" dirty="0" smtClean="0">
                <a:latin typeface="Cambria" pitchFamily="18" charset="0"/>
              </a:rPr>
              <a:t>512</a:t>
            </a:r>
            <a:r>
              <a:rPr lang="en-US" altLang="zh-CN" dirty="0">
                <a:latin typeface="Cambria" pitchFamily="18" charset="0"/>
              </a:rPr>
              <a:t>.</a:t>
            </a:r>
            <a:endParaRPr lang="en-US" altLang="zh-CN" dirty="0" smtClean="0">
              <a:latin typeface="Cambria" pitchFamily="18" charset="0"/>
            </a:endParaRPr>
          </a:p>
          <a:p>
            <a:pPr marL="285750" indent="-285750">
              <a:lnSpc>
                <a:spcPct val="150000"/>
              </a:lnSpc>
              <a:buFont typeface="Arial" pitchFamily="34" charset="0"/>
              <a:buChar char="•"/>
            </a:pPr>
            <a:r>
              <a:rPr lang="en-US" altLang="zh-CN" dirty="0" smtClean="0">
                <a:latin typeface="Cambria" pitchFamily="18" charset="0"/>
              </a:rPr>
              <a:t>Use negative-log likelihood as their classification loss function.</a:t>
            </a:r>
          </a:p>
          <a:p>
            <a:pPr marL="285750" indent="-285750">
              <a:lnSpc>
                <a:spcPct val="150000"/>
              </a:lnSpc>
              <a:buFont typeface="Arial" pitchFamily="34" charset="0"/>
              <a:buChar char="•"/>
            </a:pPr>
            <a:r>
              <a:rPr lang="en-US" altLang="zh-CN" dirty="0" smtClean="0">
                <a:latin typeface="Cambria" pitchFamily="18" charset="0"/>
              </a:rPr>
              <a:t>Without Local-Response-Normalization(LRN)layer.</a:t>
            </a:r>
          </a:p>
          <a:p>
            <a:pPr marL="285750" indent="-285750">
              <a:lnSpc>
                <a:spcPct val="150000"/>
              </a:lnSpc>
              <a:buFont typeface="Arial" pitchFamily="34" charset="0"/>
              <a:buChar char="•"/>
            </a:pPr>
            <a:r>
              <a:rPr lang="en-US" altLang="zh-CN" dirty="0" smtClean="0">
                <a:latin typeface="Cambria" pitchFamily="18" charset="0"/>
              </a:rPr>
              <a:t>Use SGD with momentum=0.9 for updating parameters in BWN and BC.</a:t>
            </a:r>
          </a:p>
          <a:p>
            <a:pPr marL="285750" indent="-285750">
              <a:lnSpc>
                <a:spcPct val="150000"/>
              </a:lnSpc>
              <a:buFont typeface="Arial" pitchFamily="34" charset="0"/>
              <a:buChar char="•"/>
            </a:pPr>
            <a:r>
              <a:rPr lang="en-US" altLang="zh-CN" dirty="0" smtClean="0">
                <a:latin typeface="Cambria" pitchFamily="18" charset="0"/>
              </a:rPr>
              <a:t>For XNOR-Net and BNN, used ADAM.</a:t>
            </a:r>
          </a:p>
          <a:p>
            <a:pPr marL="285750" indent="-285750">
              <a:lnSpc>
                <a:spcPct val="150000"/>
              </a:lnSpc>
              <a:buFont typeface="Arial" pitchFamily="34" charset="0"/>
              <a:buChar char="•"/>
            </a:pPr>
            <a:r>
              <a:rPr lang="en-US" altLang="zh-CN" dirty="0" smtClean="0">
                <a:latin typeface="Cambria" pitchFamily="18" charset="0"/>
              </a:rPr>
              <a:t>Learning rate starts at 0.1 ,and apply a learning-rate-decay =0.01 every 4 epochs</a:t>
            </a:r>
            <a:endParaRPr lang="zh-CN" altLang="en-US" dirty="0">
              <a:latin typeface="Cambria" pitchFamily="18" charset="0"/>
            </a:endParaRPr>
          </a:p>
        </p:txBody>
      </p:sp>
    </p:spTree>
    <p:extLst>
      <p:ext uri="{BB962C8B-B14F-4D97-AF65-F5344CB8AC3E}">
        <p14:creationId xmlns:p14="http://schemas.microsoft.com/office/powerpoint/2010/main" val="1921223228"/>
      </p:ext>
    </p:extLst>
  </p:cSld>
  <p:clrMapOvr>
    <a:masterClrMapping/>
  </p:clrMapOvr>
  <p:transition advTm="2307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lgn="r"/>
            <a:fld id="{65564157-7760-4E78-8E86-51D1BCAD19DB}" type="slidenum">
              <a:rPr lang="zh-CN" altLang="en-US"/>
              <a:pPr algn="r"/>
              <a:t>34</a:t>
            </a:fld>
            <a:endParaRPr lang="zh-CN" alt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762000"/>
            <a:ext cx="762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标题 1"/>
          <p:cNvSpPr txBox="1"/>
          <p:nvPr/>
        </p:nvSpPr>
        <p:spPr>
          <a:xfrm>
            <a:off x="650874" y="533476"/>
            <a:ext cx="7883525" cy="482524"/>
          </a:xfrm>
          <a:prstGeom prst="rect">
            <a:avLst/>
          </a:prstGeom>
        </p:spPr>
        <p:txBody>
          <a:bodyPr/>
          <a:lst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defRPr>
            </a:lvl2pPr>
            <a:lvl3pPr algn="ctr" rtl="0" eaLnBrk="0" fontAlgn="base" hangingPunct="0">
              <a:spcBef>
                <a:spcPct val="0"/>
              </a:spcBef>
              <a:spcAft>
                <a:spcPct val="0"/>
              </a:spcAft>
              <a:defRPr sz="4000" b="1">
                <a:solidFill>
                  <a:schemeClr val="tx2"/>
                </a:solidFill>
                <a:latin typeface="Arial" panose="020B0604020202020204" pitchFamily="34" charset="0"/>
              </a:defRPr>
            </a:lvl3pPr>
            <a:lvl4pPr algn="ctr" rtl="0" eaLnBrk="0" fontAlgn="base" hangingPunct="0">
              <a:spcBef>
                <a:spcPct val="0"/>
              </a:spcBef>
              <a:spcAft>
                <a:spcPct val="0"/>
              </a:spcAft>
              <a:defRPr sz="4000" b="1">
                <a:solidFill>
                  <a:schemeClr val="tx2"/>
                </a:solidFill>
                <a:latin typeface="Arial" panose="020B0604020202020204" pitchFamily="34" charset="0"/>
              </a:defRPr>
            </a:lvl4pPr>
            <a:lvl5pPr algn="ctr" rtl="0" eaLnBrk="0" fontAlgn="base" hangingPunct="0">
              <a:spcBef>
                <a:spcPct val="0"/>
              </a:spcBef>
              <a:spcAft>
                <a:spcPct val="0"/>
              </a:spcAft>
              <a:defRPr sz="4000" b="1">
                <a:solidFill>
                  <a:schemeClr val="tx2"/>
                </a:solidFill>
                <a:latin typeface="Arial" panose="020B0604020202020204" pitchFamily="34" charset="0"/>
              </a:defRPr>
            </a:lvl5pPr>
            <a:lvl6pPr marL="457200" algn="ctr" rtl="0" fontAlgn="base">
              <a:spcBef>
                <a:spcPct val="0"/>
              </a:spcBef>
              <a:spcAft>
                <a:spcPct val="0"/>
              </a:spcAft>
              <a:defRPr sz="4000" b="1">
                <a:solidFill>
                  <a:schemeClr val="tx2"/>
                </a:solidFill>
                <a:latin typeface="Arial" panose="020B0604020202020204" pitchFamily="34" charset="0"/>
              </a:defRPr>
            </a:lvl6pPr>
            <a:lvl7pPr marL="914400" algn="ctr" rtl="0" fontAlgn="base">
              <a:spcBef>
                <a:spcPct val="0"/>
              </a:spcBef>
              <a:spcAft>
                <a:spcPct val="0"/>
              </a:spcAft>
              <a:defRPr sz="4000" b="1">
                <a:solidFill>
                  <a:schemeClr val="tx2"/>
                </a:solidFill>
                <a:latin typeface="Arial" panose="020B0604020202020204" pitchFamily="34" charset="0"/>
              </a:defRPr>
            </a:lvl7pPr>
            <a:lvl8pPr marL="1371600" algn="ctr" rtl="0" fontAlgn="base">
              <a:spcBef>
                <a:spcPct val="0"/>
              </a:spcBef>
              <a:spcAft>
                <a:spcPct val="0"/>
              </a:spcAft>
              <a:defRPr sz="4000" b="1">
                <a:solidFill>
                  <a:schemeClr val="tx2"/>
                </a:solidFill>
                <a:latin typeface="Arial" panose="020B0604020202020204" pitchFamily="34" charset="0"/>
              </a:defRPr>
            </a:lvl8pPr>
            <a:lvl9pPr marL="1828800" algn="ctr" rtl="0" fontAlgn="base">
              <a:spcBef>
                <a:spcPct val="0"/>
              </a:spcBef>
              <a:spcAft>
                <a:spcPct val="0"/>
              </a:spcAft>
              <a:defRPr sz="4000" b="1">
                <a:solidFill>
                  <a:schemeClr val="tx2"/>
                </a:solidFill>
                <a:latin typeface="Arial" panose="020B0604020202020204" pitchFamily="34" charset="0"/>
              </a:defRPr>
            </a:lvl9pPr>
          </a:lstStyle>
          <a:p>
            <a:r>
              <a:rPr lang="en-US" altLang="zh-CN" sz="2400" dirty="0" smtClean="0">
                <a:latin typeface="Times New Roman" pitchFamily="18" charset="0"/>
              </a:rPr>
              <a:t>3 Experiments</a:t>
            </a:r>
            <a:endParaRPr lang="en-US" altLang="zh-CN" sz="2400" dirty="0">
              <a:latin typeface="Times New Roman" pitchFamily="18" charset="0"/>
            </a:endParaRPr>
          </a:p>
        </p:txBody>
      </p:sp>
      <p:sp>
        <p:nvSpPr>
          <p:cNvPr id="5" name="TextBox 4"/>
          <p:cNvSpPr txBox="1"/>
          <p:nvPr/>
        </p:nvSpPr>
        <p:spPr>
          <a:xfrm>
            <a:off x="304912" y="1447852"/>
            <a:ext cx="4344459" cy="369332"/>
          </a:xfrm>
          <a:prstGeom prst="rect">
            <a:avLst/>
          </a:prstGeom>
          <a:noFill/>
        </p:spPr>
        <p:txBody>
          <a:bodyPr wrap="none" rtlCol="0">
            <a:spAutoFit/>
          </a:bodyPr>
          <a:lstStyle/>
          <a:p>
            <a:r>
              <a:rPr lang="en-US" altLang="zh-CN" dirty="0" smtClean="0">
                <a:solidFill>
                  <a:srgbClr val="0070C0"/>
                </a:solidFill>
                <a:latin typeface="Britannic Bold" pitchFamily="34" charset="0"/>
              </a:rPr>
              <a:t>3.2 Image Classification on ILSVRC2012</a:t>
            </a:r>
            <a:endParaRPr lang="zh-CN" altLang="en-US" dirty="0">
              <a:solidFill>
                <a:srgbClr val="0070C0"/>
              </a:solidFill>
              <a:latin typeface="Britannic Bold" pitchFamily="34" charset="0"/>
            </a:endParaRPr>
          </a:p>
        </p:txBody>
      </p:sp>
      <p:sp>
        <p:nvSpPr>
          <p:cNvPr id="6" name="矩形 5"/>
          <p:cNvSpPr/>
          <p:nvPr/>
        </p:nvSpPr>
        <p:spPr>
          <a:xfrm>
            <a:off x="875398" y="1955147"/>
            <a:ext cx="1493229" cy="369332"/>
          </a:xfrm>
          <a:prstGeom prst="rect">
            <a:avLst/>
          </a:prstGeom>
        </p:spPr>
        <p:txBody>
          <a:bodyPr wrap="none">
            <a:spAutoFit/>
          </a:bodyPr>
          <a:lstStyle/>
          <a:p>
            <a:r>
              <a:rPr lang="en-US" altLang="zh-CN" dirty="0" smtClean="0">
                <a:latin typeface="Cambria" pitchFamily="18" charset="0"/>
              </a:rPr>
              <a:t>3.2.1 AlexNet</a:t>
            </a:r>
            <a:endParaRPr lang="zh-CN" altLang="en-US" dirty="0">
              <a:latin typeface="Cambria" pitchFamily="18" charset="0"/>
            </a:endParaRPr>
          </a:p>
        </p:txBody>
      </p:sp>
      <p:sp>
        <p:nvSpPr>
          <p:cNvPr id="7" name="矩形 6"/>
          <p:cNvSpPr/>
          <p:nvPr/>
        </p:nvSpPr>
        <p:spPr>
          <a:xfrm>
            <a:off x="888128" y="2667020"/>
            <a:ext cx="823174" cy="369332"/>
          </a:xfrm>
          <a:prstGeom prst="rect">
            <a:avLst/>
          </a:prstGeom>
        </p:spPr>
        <p:txBody>
          <a:bodyPr wrap="none">
            <a:spAutoFit/>
          </a:bodyPr>
          <a:lstStyle/>
          <a:p>
            <a:r>
              <a:rPr lang="en-US" altLang="zh-CN" dirty="0" smtClean="0">
                <a:latin typeface="Cambria" pitchFamily="18" charset="0"/>
              </a:rPr>
              <a:t>Test</a:t>
            </a:r>
            <a:r>
              <a:rPr lang="zh-CN" altLang="en-US" dirty="0" smtClean="0">
                <a:latin typeface="Cambria" pitchFamily="18" charset="0"/>
              </a:rPr>
              <a:t>：</a:t>
            </a:r>
            <a:endParaRPr lang="zh-CN" altLang="en-US" dirty="0">
              <a:latin typeface="Cambria" pitchFamily="18" charset="0"/>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398" y="1223806"/>
            <a:ext cx="6677025" cy="545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9266" y="3276443"/>
            <a:ext cx="5772150"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12232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5"/>
                                        </p:tgtEl>
                                        <p:attrNameLst>
                                          <p:attrName>style.visibility</p:attrName>
                                        </p:attrNameLst>
                                      </p:cBhvr>
                                      <p:to>
                                        <p:strVal val="visible"/>
                                      </p:to>
                                    </p:set>
                                    <p:animEffect transition="in" filter="fade">
                                      <p:cBhvr>
                                        <p:cTn id="12"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lgn="r"/>
            <a:fld id="{65564157-7760-4E78-8E86-51D1BCAD19DB}" type="slidenum">
              <a:rPr lang="zh-CN" altLang="en-US"/>
              <a:pPr algn="r"/>
              <a:t>35</a:t>
            </a:fld>
            <a:endParaRPr lang="zh-CN" alt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762000"/>
            <a:ext cx="762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标题 1"/>
          <p:cNvSpPr txBox="1"/>
          <p:nvPr/>
        </p:nvSpPr>
        <p:spPr>
          <a:xfrm>
            <a:off x="650874" y="533476"/>
            <a:ext cx="7883525" cy="482524"/>
          </a:xfrm>
          <a:prstGeom prst="rect">
            <a:avLst/>
          </a:prstGeom>
        </p:spPr>
        <p:txBody>
          <a:bodyPr/>
          <a:lst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defRPr>
            </a:lvl2pPr>
            <a:lvl3pPr algn="ctr" rtl="0" eaLnBrk="0" fontAlgn="base" hangingPunct="0">
              <a:spcBef>
                <a:spcPct val="0"/>
              </a:spcBef>
              <a:spcAft>
                <a:spcPct val="0"/>
              </a:spcAft>
              <a:defRPr sz="4000" b="1">
                <a:solidFill>
                  <a:schemeClr val="tx2"/>
                </a:solidFill>
                <a:latin typeface="Arial" panose="020B0604020202020204" pitchFamily="34" charset="0"/>
              </a:defRPr>
            </a:lvl3pPr>
            <a:lvl4pPr algn="ctr" rtl="0" eaLnBrk="0" fontAlgn="base" hangingPunct="0">
              <a:spcBef>
                <a:spcPct val="0"/>
              </a:spcBef>
              <a:spcAft>
                <a:spcPct val="0"/>
              </a:spcAft>
              <a:defRPr sz="4000" b="1">
                <a:solidFill>
                  <a:schemeClr val="tx2"/>
                </a:solidFill>
                <a:latin typeface="Arial" panose="020B0604020202020204" pitchFamily="34" charset="0"/>
              </a:defRPr>
            </a:lvl4pPr>
            <a:lvl5pPr algn="ctr" rtl="0" eaLnBrk="0" fontAlgn="base" hangingPunct="0">
              <a:spcBef>
                <a:spcPct val="0"/>
              </a:spcBef>
              <a:spcAft>
                <a:spcPct val="0"/>
              </a:spcAft>
              <a:defRPr sz="4000" b="1">
                <a:solidFill>
                  <a:schemeClr val="tx2"/>
                </a:solidFill>
                <a:latin typeface="Arial" panose="020B0604020202020204" pitchFamily="34" charset="0"/>
              </a:defRPr>
            </a:lvl5pPr>
            <a:lvl6pPr marL="457200" algn="ctr" rtl="0" fontAlgn="base">
              <a:spcBef>
                <a:spcPct val="0"/>
              </a:spcBef>
              <a:spcAft>
                <a:spcPct val="0"/>
              </a:spcAft>
              <a:defRPr sz="4000" b="1">
                <a:solidFill>
                  <a:schemeClr val="tx2"/>
                </a:solidFill>
                <a:latin typeface="Arial" panose="020B0604020202020204" pitchFamily="34" charset="0"/>
              </a:defRPr>
            </a:lvl6pPr>
            <a:lvl7pPr marL="914400" algn="ctr" rtl="0" fontAlgn="base">
              <a:spcBef>
                <a:spcPct val="0"/>
              </a:spcBef>
              <a:spcAft>
                <a:spcPct val="0"/>
              </a:spcAft>
              <a:defRPr sz="4000" b="1">
                <a:solidFill>
                  <a:schemeClr val="tx2"/>
                </a:solidFill>
                <a:latin typeface="Arial" panose="020B0604020202020204" pitchFamily="34" charset="0"/>
              </a:defRPr>
            </a:lvl7pPr>
            <a:lvl8pPr marL="1371600" algn="ctr" rtl="0" fontAlgn="base">
              <a:spcBef>
                <a:spcPct val="0"/>
              </a:spcBef>
              <a:spcAft>
                <a:spcPct val="0"/>
              </a:spcAft>
              <a:defRPr sz="4000" b="1">
                <a:solidFill>
                  <a:schemeClr val="tx2"/>
                </a:solidFill>
                <a:latin typeface="Arial" panose="020B0604020202020204" pitchFamily="34" charset="0"/>
              </a:defRPr>
            </a:lvl8pPr>
            <a:lvl9pPr marL="1828800" algn="ctr" rtl="0" fontAlgn="base">
              <a:spcBef>
                <a:spcPct val="0"/>
              </a:spcBef>
              <a:spcAft>
                <a:spcPct val="0"/>
              </a:spcAft>
              <a:defRPr sz="4000" b="1">
                <a:solidFill>
                  <a:schemeClr val="tx2"/>
                </a:solidFill>
                <a:latin typeface="Arial" panose="020B0604020202020204" pitchFamily="34" charset="0"/>
              </a:defRPr>
            </a:lvl9pPr>
          </a:lstStyle>
          <a:p>
            <a:r>
              <a:rPr lang="en-US" altLang="zh-CN" sz="2400" dirty="0" smtClean="0">
                <a:latin typeface="Times New Roman" pitchFamily="18" charset="0"/>
              </a:rPr>
              <a:t>3 Experiments</a:t>
            </a:r>
            <a:endParaRPr lang="en-US" altLang="zh-CN" sz="2400" dirty="0">
              <a:latin typeface="Times New Roman" pitchFamily="18" charset="0"/>
            </a:endParaRPr>
          </a:p>
        </p:txBody>
      </p:sp>
      <p:sp>
        <p:nvSpPr>
          <p:cNvPr id="5" name="TextBox 4"/>
          <p:cNvSpPr txBox="1"/>
          <p:nvPr/>
        </p:nvSpPr>
        <p:spPr>
          <a:xfrm>
            <a:off x="304912" y="1447852"/>
            <a:ext cx="4344459" cy="369332"/>
          </a:xfrm>
          <a:prstGeom prst="rect">
            <a:avLst/>
          </a:prstGeom>
          <a:noFill/>
        </p:spPr>
        <p:txBody>
          <a:bodyPr wrap="none" rtlCol="0">
            <a:spAutoFit/>
          </a:bodyPr>
          <a:lstStyle/>
          <a:p>
            <a:r>
              <a:rPr lang="en-US" altLang="zh-CN" dirty="0" smtClean="0">
                <a:solidFill>
                  <a:srgbClr val="0070C0"/>
                </a:solidFill>
                <a:latin typeface="Britannic Bold" pitchFamily="34" charset="0"/>
              </a:rPr>
              <a:t>3.2 Image Classification on ILSVRC2012</a:t>
            </a:r>
            <a:endParaRPr lang="zh-CN" altLang="en-US" dirty="0">
              <a:solidFill>
                <a:srgbClr val="0070C0"/>
              </a:solidFill>
              <a:latin typeface="Britannic Bold" pitchFamily="34" charset="0"/>
            </a:endParaRPr>
          </a:p>
        </p:txBody>
      </p:sp>
      <p:sp>
        <p:nvSpPr>
          <p:cNvPr id="6" name="矩形 5"/>
          <p:cNvSpPr/>
          <p:nvPr/>
        </p:nvSpPr>
        <p:spPr>
          <a:xfrm>
            <a:off x="875398" y="1955147"/>
            <a:ext cx="1961434" cy="369332"/>
          </a:xfrm>
          <a:prstGeom prst="rect">
            <a:avLst/>
          </a:prstGeom>
        </p:spPr>
        <p:txBody>
          <a:bodyPr wrap="none">
            <a:spAutoFit/>
          </a:bodyPr>
          <a:lstStyle/>
          <a:p>
            <a:r>
              <a:rPr lang="en-US" altLang="zh-CN" dirty="0" smtClean="0">
                <a:latin typeface="Cambria" pitchFamily="18" charset="0"/>
              </a:rPr>
              <a:t>3.2.2 Residual Net</a:t>
            </a:r>
            <a:endParaRPr lang="zh-CN" altLang="en-US" dirty="0">
              <a:latin typeface="Cambria" pitchFamily="18" charset="0"/>
            </a:endParaRPr>
          </a:p>
        </p:txBody>
      </p:sp>
      <p:sp>
        <p:nvSpPr>
          <p:cNvPr id="2" name="矩形 1"/>
          <p:cNvSpPr/>
          <p:nvPr/>
        </p:nvSpPr>
        <p:spPr>
          <a:xfrm>
            <a:off x="1219288" y="2514624"/>
            <a:ext cx="6095840" cy="646331"/>
          </a:xfrm>
          <a:prstGeom prst="rect">
            <a:avLst/>
          </a:prstGeom>
        </p:spPr>
        <p:txBody>
          <a:bodyPr wrap="square">
            <a:spAutoFit/>
          </a:bodyPr>
          <a:lstStyle/>
          <a:p>
            <a:r>
              <a:rPr lang="en-US" altLang="zh-CN" dirty="0" smtClean="0">
                <a:latin typeface="Cambria" pitchFamily="18" charset="0"/>
              </a:rPr>
              <a:t>A large </a:t>
            </a:r>
            <a:r>
              <a:rPr lang="en-US" altLang="zh-CN" dirty="0">
                <a:latin typeface="Cambria" pitchFamily="18" charset="0"/>
              </a:rPr>
              <a:t>number of </a:t>
            </a:r>
            <a:r>
              <a:rPr lang="en-US" altLang="zh-CN" dirty="0" smtClean="0">
                <a:latin typeface="Cambria" pitchFamily="18" charset="0"/>
              </a:rPr>
              <a:t>convolutional layers </a:t>
            </a:r>
            <a:r>
              <a:rPr lang="en-US" altLang="zh-CN" dirty="0">
                <a:latin typeface="Cambria" pitchFamily="18" charset="0"/>
              </a:rPr>
              <a:t>(varies from 18-151</a:t>
            </a:r>
            <a:r>
              <a:rPr lang="en-US" altLang="zh-CN" dirty="0" smtClean="0">
                <a:latin typeface="Cambria" pitchFamily="18" charset="0"/>
              </a:rPr>
              <a:t>).</a:t>
            </a:r>
          </a:p>
          <a:p>
            <a:endParaRPr lang="zh-CN" altLang="en-US" dirty="0">
              <a:latin typeface="Cambria" pitchFamily="18" charset="0"/>
            </a:endParaRPr>
          </a:p>
        </p:txBody>
      </p:sp>
      <p:sp>
        <p:nvSpPr>
          <p:cNvPr id="9" name="矩形 8"/>
          <p:cNvSpPr/>
          <p:nvPr/>
        </p:nvSpPr>
        <p:spPr>
          <a:xfrm>
            <a:off x="1219288" y="3160957"/>
            <a:ext cx="7467404" cy="369332"/>
          </a:xfrm>
          <a:prstGeom prst="rect">
            <a:avLst/>
          </a:prstGeom>
        </p:spPr>
        <p:txBody>
          <a:bodyPr wrap="square">
            <a:spAutoFit/>
          </a:bodyPr>
          <a:lstStyle/>
          <a:p>
            <a:r>
              <a:rPr lang="en-US" altLang="zh-CN" dirty="0" smtClean="0">
                <a:latin typeface="Cambria" pitchFamily="18" charset="0"/>
              </a:rPr>
              <a:t>They use the ResNet-18, every two layers are connected by </a:t>
            </a:r>
            <a:r>
              <a:rPr lang="en-US" altLang="zh-CN" i="1" smtClean="0">
                <a:latin typeface="PMingLiU" pitchFamily="18" charset="-120"/>
                <a:ea typeface="PMingLiU" pitchFamily="18" charset="-120"/>
              </a:rPr>
              <a:t>short-cut [4]</a:t>
            </a:r>
            <a:endParaRPr lang="zh-CN" altLang="en-US" i="1" dirty="0">
              <a:latin typeface="PMingLiU" pitchFamily="18" charset="-120"/>
              <a:ea typeface="PMingLiU" pitchFamily="18" charset="-120"/>
            </a:endParaRPr>
          </a:p>
        </p:txBody>
      </p:sp>
      <p:sp>
        <p:nvSpPr>
          <p:cNvPr id="11" name="矩形 10"/>
          <p:cNvSpPr/>
          <p:nvPr/>
        </p:nvSpPr>
        <p:spPr>
          <a:xfrm>
            <a:off x="888128" y="3733792"/>
            <a:ext cx="932691" cy="369332"/>
          </a:xfrm>
          <a:prstGeom prst="rect">
            <a:avLst/>
          </a:prstGeom>
        </p:spPr>
        <p:txBody>
          <a:bodyPr wrap="none">
            <a:spAutoFit/>
          </a:bodyPr>
          <a:lstStyle/>
          <a:p>
            <a:r>
              <a:rPr lang="en-US" altLang="zh-CN" b="1" dirty="0" smtClean="0">
                <a:latin typeface="Cambria" pitchFamily="18" charset="0"/>
              </a:rPr>
              <a:t>Train</a:t>
            </a:r>
            <a:r>
              <a:rPr lang="zh-CN" altLang="en-US" b="1" dirty="0" smtClean="0">
                <a:latin typeface="Cambria" pitchFamily="18" charset="0"/>
              </a:rPr>
              <a:t>：</a:t>
            </a:r>
            <a:endParaRPr lang="zh-CN" altLang="en-US" b="1" dirty="0">
              <a:latin typeface="Cambria" pitchFamily="18" charset="0"/>
            </a:endParaRPr>
          </a:p>
        </p:txBody>
      </p:sp>
      <p:sp>
        <p:nvSpPr>
          <p:cNvPr id="8" name="矩形 7"/>
          <p:cNvSpPr/>
          <p:nvPr/>
        </p:nvSpPr>
        <p:spPr>
          <a:xfrm>
            <a:off x="1752554" y="3657594"/>
            <a:ext cx="5181524" cy="923330"/>
          </a:xfrm>
          <a:prstGeom prst="rect">
            <a:avLst/>
          </a:prstGeom>
        </p:spPr>
        <p:txBody>
          <a:bodyPr wrap="square">
            <a:spAutoFit/>
          </a:bodyPr>
          <a:lstStyle/>
          <a:p>
            <a:pPr>
              <a:lnSpc>
                <a:spcPct val="150000"/>
              </a:lnSpc>
            </a:pPr>
            <a:r>
              <a:rPr lang="en-US" altLang="zh-CN" dirty="0">
                <a:latin typeface="Cambria" pitchFamily="18" charset="0"/>
              </a:rPr>
              <a:t>First , </a:t>
            </a:r>
            <a:r>
              <a:rPr lang="en-US" altLang="zh-CN" dirty="0" smtClean="0">
                <a:latin typeface="Cambria" pitchFamily="18" charset="0"/>
              </a:rPr>
              <a:t>resized randomly between 256 and 480 pixel</a:t>
            </a:r>
            <a:endParaRPr lang="en-US" altLang="zh-CN" dirty="0">
              <a:latin typeface="Cambria" pitchFamily="18" charset="0"/>
            </a:endParaRPr>
          </a:p>
          <a:p>
            <a:pPr>
              <a:lnSpc>
                <a:spcPct val="150000"/>
              </a:lnSpc>
            </a:pPr>
            <a:r>
              <a:rPr lang="en-US" altLang="zh-CN" dirty="0">
                <a:latin typeface="Cambria" pitchFamily="18" charset="0"/>
              </a:rPr>
              <a:t>Second , selected a random crop of 224x224</a:t>
            </a:r>
            <a:endParaRPr lang="zh-CN" altLang="en-US" dirty="0">
              <a:latin typeface="Cambria" pitchFamily="18" charset="0"/>
            </a:endParaRPr>
          </a:p>
        </p:txBody>
      </p:sp>
      <p:sp>
        <p:nvSpPr>
          <p:cNvPr id="13" name="矩形 12"/>
          <p:cNvSpPr/>
          <p:nvPr/>
        </p:nvSpPr>
        <p:spPr>
          <a:xfrm>
            <a:off x="875398" y="4555520"/>
            <a:ext cx="7811294" cy="1338828"/>
          </a:xfrm>
          <a:prstGeom prst="rect">
            <a:avLst/>
          </a:prstGeom>
        </p:spPr>
        <p:txBody>
          <a:bodyPr wrap="square">
            <a:spAutoFit/>
          </a:bodyPr>
          <a:lstStyle/>
          <a:p>
            <a:pPr marL="285750" indent="-285750">
              <a:lnSpc>
                <a:spcPct val="150000"/>
              </a:lnSpc>
              <a:buFont typeface="Arial" pitchFamily="34" charset="0"/>
              <a:buChar char="•"/>
            </a:pPr>
            <a:r>
              <a:rPr lang="en-US" altLang="zh-CN" dirty="0" smtClean="0">
                <a:latin typeface="Cambria" pitchFamily="18" charset="0"/>
              </a:rPr>
              <a:t>Run the </a:t>
            </a:r>
            <a:r>
              <a:rPr lang="en-US" altLang="zh-CN" dirty="0">
                <a:latin typeface="Cambria" pitchFamily="18" charset="0"/>
              </a:rPr>
              <a:t>training algorithm for </a:t>
            </a:r>
            <a:r>
              <a:rPr lang="en-US" altLang="zh-CN" dirty="0" smtClean="0">
                <a:latin typeface="Cambria" pitchFamily="18" charset="0"/>
              </a:rPr>
              <a:t>58 </a:t>
            </a:r>
            <a:r>
              <a:rPr lang="en-US" altLang="zh-CN" dirty="0">
                <a:latin typeface="Cambria" pitchFamily="18" charset="0"/>
              </a:rPr>
              <a:t>epochs with </a:t>
            </a:r>
            <a:r>
              <a:rPr lang="en-US" altLang="zh-CN" dirty="0" smtClean="0">
                <a:latin typeface="Cambria" pitchFamily="18" charset="0"/>
              </a:rPr>
              <a:t>batch  size </a:t>
            </a:r>
            <a:r>
              <a:rPr lang="en-US" altLang="zh-CN" dirty="0">
                <a:latin typeface="Cambria" pitchFamily="18" charset="0"/>
              </a:rPr>
              <a:t>equal to </a:t>
            </a:r>
            <a:r>
              <a:rPr lang="en-US" altLang="zh-CN" dirty="0" smtClean="0">
                <a:latin typeface="Cambria" pitchFamily="18" charset="0"/>
              </a:rPr>
              <a:t>256.</a:t>
            </a:r>
          </a:p>
          <a:p>
            <a:pPr marL="285750" indent="-285750">
              <a:lnSpc>
                <a:spcPct val="150000"/>
              </a:lnSpc>
              <a:buFont typeface="Arial" pitchFamily="34" charset="0"/>
              <a:buChar char="•"/>
            </a:pPr>
            <a:r>
              <a:rPr lang="en-US" altLang="zh-CN" dirty="0" smtClean="0">
                <a:latin typeface="Cambria" pitchFamily="18" charset="0"/>
              </a:rPr>
              <a:t>Learning rate starts at 0.1 ,and apply a learning-rate-decay =0.01 at epochs number 30 and 40.</a:t>
            </a:r>
          </a:p>
        </p:txBody>
      </p:sp>
      <p:sp>
        <p:nvSpPr>
          <p:cNvPr id="14" name="矩形 13"/>
          <p:cNvSpPr/>
          <p:nvPr/>
        </p:nvSpPr>
        <p:spPr>
          <a:xfrm>
            <a:off x="400844" y="6519446"/>
            <a:ext cx="8133555" cy="584775"/>
          </a:xfrm>
          <a:prstGeom prst="rect">
            <a:avLst/>
          </a:prstGeom>
        </p:spPr>
        <p:txBody>
          <a:bodyPr wrap="square">
            <a:spAutoFit/>
          </a:bodyPr>
          <a:lstStyle/>
          <a:p>
            <a:r>
              <a:rPr lang="en-US" altLang="zh-CN" sz="1600" dirty="0" smtClean="0">
                <a:latin typeface="BrowalliaUPC" pitchFamily="34" charset="-34"/>
                <a:cs typeface="BrowalliaUPC" pitchFamily="34" charset="-34"/>
              </a:rPr>
              <a:t>[4</a:t>
            </a:r>
            <a:r>
              <a:rPr lang="en-US" altLang="zh-CN" sz="1600" dirty="0">
                <a:latin typeface="BrowalliaUPC" pitchFamily="34" charset="-34"/>
                <a:cs typeface="BrowalliaUPC" pitchFamily="34" charset="-34"/>
              </a:rPr>
              <a:t>] DEMYSTIFYING RESNET</a:t>
            </a:r>
          </a:p>
          <a:p>
            <a:r>
              <a:rPr lang="en-US" altLang="zh-CN" sz="1600" dirty="0" smtClean="0">
                <a:latin typeface="BrowalliaUPC" pitchFamily="34" charset="-34"/>
                <a:cs typeface="BrowalliaUPC" pitchFamily="34" charset="-34"/>
              </a:rPr>
              <a:t>.</a:t>
            </a:r>
            <a:endParaRPr lang="en-US" altLang="zh-CN" sz="1600" dirty="0">
              <a:latin typeface="BrowalliaUPC" pitchFamily="34" charset="-34"/>
              <a:cs typeface="BrowalliaUPC" pitchFamily="34" charset="-34"/>
            </a:endParaRPr>
          </a:p>
        </p:txBody>
      </p:sp>
    </p:spTree>
    <p:extLst>
      <p:ext uri="{BB962C8B-B14F-4D97-AF65-F5344CB8AC3E}">
        <p14:creationId xmlns:p14="http://schemas.microsoft.com/office/powerpoint/2010/main" val="1842840164"/>
      </p:ext>
    </p:extLst>
  </p:cSld>
  <p:clrMapOvr>
    <a:masterClrMapping/>
  </p:clrMapOvr>
  <p:transition advTm="2307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arn(inVertical)">
                                      <p:cBhvr>
                                        <p:cTn id="16" dur="500"/>
                                        <p:tgtEl>
                                          <p:spTgt spid="9"/>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9" grpId="0"/>
      <p:bldP spid="11" grpId="0"/>
      <p:bldP spid="8" grpId="0"/>
      <p:bldP spid="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lgn="r"/>
            <a:fld id="{65564157-7760-4E78-8E86-51D1BCAD19DB}" type="slidenum">
              <a:rPr lang="zh-CN" altLang="en-US"/>
              <a:pPr algn="r"/>
              <a:t>36</a:t>
            </a:fld>
            <a:endParaRPr lang="zh-CN" alt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762000"/>
            <a:ext cx="762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标题 1"/>
          <p:cNvSpPr txBox="1"/>
          <p:nvPr/>
        </p:nvSpPr>
        <p:spPr>
          <a:xfrm>
            <a:off x="650874" y="533476"/>
            <a:ext cx="7883525" cy="482524"/>
          </a:xfrm>
          <a:prstGeom prst="rect">
            <a:avLst/>
          </a:prstGeom>
        </p:spPr>
        <p:txBody>
          <a:bodyPr/>
          <a:lst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defRPr>
            </a:lvl2pPr>
            <a:lvl3pPr algn="ctr" rtl="0" eaLnBrk="0" fontAlgn="base" hangingPunct="0">
              <a:spcBef>
                <a:spcPct val="0"/>
              </a:spcBef>
              <a:spcAft>
                <a:spcPct val="0"/>
              </a:spcAft>
              <a:defRPr sz="4000" b="1">
                <a:solidFill>
                  <a:schemeClr val="tx2"/>
                </a:solidFill>
                <a:latin typeface="Arial" panose="020B0604020202020204" pitchFamily="34" charset="0"/>
              </a:defRPr>
            </a:lvl3pPr>
            <a:lvl4pPr algn="ctr" rtl="0" eaLnBrk="0" fontAlgn="base" hangingPunct="0">
              <a:spcBef>
                <a:spcPct val="0"/>
              </a:spcBef>
              <a:spcAft>
                <a:spcPct val="0"/>
              </a:spcAft>
              <a:defRPr sz="4000" b="1">
                <a:solidFill>
                  <a:schemeClr val="tx2"/>
                </a:solidFill>
                <a:latin typeface="Arial" panose="020B0604020202020204" pitchFamily="34" charset="0"/>
              </a:defRPr>
            </a:lvl4pPr>
            <a:lvl5pPr algn="ctr" rtl="0" eaLnBrk="0" fontAlgn="base" hangingPunct="0">
              <a:spcBef>
                <a:spcPct val="0"/>
              </a:spcBef>
              <a:spcAft>
                <a:spcPct val="0"/>
              </a:spcAft>
              <a:defRPr sz="4000" b="1">
                <a:solidFill>
                  <a:schemeClr val="tx2"/>
                </a:solidFill>
                <a:latin typeface="Arial" panose="020B0604020202020204" pitchFamily="34" charset="0"/>
              </a:defRPr>
            </a:lvl5pPr>
            <a:lvl6pPr marL="457200" algn="ctr" rtl="0" fontAlgn="base">
              <a:spcBef>
                <a:spcPct val="0"/>
              </a:spcBef>
              <a:spcAft>
                <a:spcPct val="0"/>
              </a:spcAft>
              <a:defRPr sz="4000" b="1">
                <a:solidFill>
                  <a:schemeClr val="tx2"/>
                </a:solidFill>
                <a:latin typeface="Arial" panose="020B0604020202020204" pitchFamily="34" charset="0"/>
              </a:defRPr>
            </a:lvl6pPr>
            <a:lvl7pPr marL="914400" algn="ctr" rtl="0" fontAlgn="base">
              <a:spcBef>
                <a:spcPct val="0"/>
              </a:spcBef>
              <a:spcAft>
                <a:spcPct val="0"/>
              </a:spcAft>
              <a:defRPr sz="4000" b="1">
                <a:solidFill>
                  <a:schemeClr val="tx2"/>
                </a:solidFill>
                <a:latin typeface="Arial" panose="020B0604020202020204" pitchFamily="34" charset="0"/>
              </a:defRPr>
            </a:lvl7pPr>
            <a:lvl8pPr marL="1371600" algn="ctr" rtl="0" fontAlgn="base">
              <a:spcBef>
                <a:spcPct val="0"/>
              </a:spcBef>
              <a:spcAft>
                <a:spcPct val="0"/>
              </a:spcAft>
              <a:defRPr sz="4000" b="1">
                <a:solidFill>
                  <a:schemeClr val="tx2"/>
                </a:solidFill>
                <a:latin typeface="Arial" panose="020B0604020202020204" pitchFamily="34" charset="0"/>
              </a:defRPr>
            </a:lvl8pPr>
            <a:lvl9pPr marL="1828800" algn="ctr" rtl="0" fontAlgn="base">
              <a:spcBef>
                <a:spcPct val="0"/>
              </a:spcBef>
              <a:spcAft>
                <a:spcPct val="0"/>
              </a:spcAft>
              <a:defRPr sz="4000" b="1">
                <a:solidFill>
                  <a:schemeClr val="tx2"/>
                </a:solidFill>
                <a:latin typeface="Arial" panose="020B0604020202020204" pitchFamily="34" charset="0"/>
              </a:defRPr>
            </a:lvl9pPr>
          </a:lstStyle>
          <a:p>
            <a:r>
              <a:rPr lang="en-US" altLang="zh-CN" sz="2400" dirty="0" smtClean="0">
                <a:latin typeface="Times New Roman" pitchFamily="18" charset="0"/>
              </a:rPr>
              <a:t>3 Experiments</a:t>
            </a:r>
            <a:endParaRPr lang="en-US" altLang="zh-CN" sz="2400" dirty="0">
              <a:latin typeface="Times New Roman" pitchFamily="18" charset="0"/>
            </a:endParaRPr>
          </a:p>
        </p:txBody>
      </p:sp>
      <p:sp>
        <p:nvSpPr>
          <p:cNvPr id="5" name="TextBox 4"/>
          <p:cNvSpPr txBox="1"/>
          <p:nvPr/>
        </p:nvSpPr>
        <p:spPr>
          <a:xfrm>
            <a:off x="304912" y="1447852"/>
            <a:ext cx="4344459" cy="369332"/>
          </a:xfrm>
          <a:prstGeom prst="rect">
            <a:avLst/>
          </a:prstGeom>
          <a:noFill/>
        </p:spPr>
        <p:txBody>
          <a:bodyPr wrap="none" rtlCol="0">
            <a:spAutoFit/>
          </a:bodyPr>
          <a:lstStyle/>
          <a:p>
            <a:r>
              <a:rPr lang="en-US" altLang="zh-CN" dirty="0" smtClean="0">
                <a:solidFill>
                  <a:srgbClr val="0070C0"/>
                </a:solidFill>
                <a:latin typeface="Britannic Bold" pitchFamily="34" charset="0"/>
              </a:rPr>
              <a:t>3.2 Image Classification on ILSVRC2012</a:t>
            </a:r>
            <a:endParaRPr lang="zh-CN" altLang="en-US" dirty="0">
              <a:solidFill>
                <a:srgbClr val="0070C0"/>
              </a:solidFill>
              <a:latin typeface="Britannic Bold" pitchFamily="34" charset="0"/>
            </a:endParaRPr>
          </a:p>
        </p:txBody>
      </p:sp>
      <p:sp>
        <p:nvSpPr>
          <p:cNvPr id="6" name="矩形 5"/>
          <p:cNvSpPr/>
          <p:nvPr/>
        </p:nvSpPr>
        <p:spPr>
          <a:xfrm>
            <a:off x="875398" y="1955147"/>
            <a:ext cx="1961434" cy="369332"/>
          </a:xfrm>
          <a:prstGeom prst="rect">
            <a:avLst/>
          </a:prstGeom>
        </p:spPr>
        <p:txBody>
          <a:bodyPr wrap="none">
            <a:spAutoFit/>
          </a:bodyPr>
          <a:lstStyle/>
          <a:p>
            <a:r>
              <a:rPr lang="en-US" altLang="zh-CN" dirty="0" smtClean="0">
                <a:latin typeface="Cambria" pitchFamily="18" charset="0"/>
              </a:rPr>
              <a:t>3.2.2 Residual Net</a:t>
            </a:r>
            <a:endParaRPr lang="zh-CN" altLang="en-US" dirty="0">
              <a:latin typeface="Cambria" pitchFamily="18" charset="0"/>
            </a:endParaRP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3501" y="5295699"/>
            <a:ext cx="5457825"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6092" y="2238174"/>
            <a:ext cx="7267575"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2840164"/>
      </p:ext>
    </p:extLst>
  </p:cSld>
  <p:clrMapOvr>
    <a:masterClrMapping/>
  </p:clrMapOvr>
  <p:transition advTm="2307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4102"/>
                                        </p:tgtEl>
                                        <p:attrNameLst>
                                          <p:attrName>style.visibility</p:attrName>
                                        </p:attrNameLst>
                                      </p:cBhvr>
                                      <p:to>
                                        <p:strVal val="visible"/>
                                      </p:to>
                                    </p:set>
                                    <p:animEffect transition="in" filter="barn(inVertical)">
                                      <p:cBhvr>
                                        <p:cTn id="11" dur="500"/>
                                        <p:tgtEl>
                                          <p:spTgt spid="4102"/>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4099"/>
                                        </p:tgtEl>
                                        <p:attrNameLst>
                                          <p:attrName>style.visibility</p:attrName>
                                        </p:attrNameLst>
                                      </p:cBhvr>
                                      <p:to>
                                        <p:strVal val="visible"/>
                                      </p:to>
                                    </p:set>
                                    <p:animEffect transition="in" filter="barn(inVertical)">
                                      <p:cBhvr>
                                        <p:cTn id="15"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lgn="r"/>
            <a:fld id="{65564157-7760-4E78-8E86-51D1BCAD19DB}" type="slidenum">
              <a:rPr lang="zh-CN" altLang="en-US"/>
              <a:pPr algn="r"/>
              <a:t>37</a:t>
            </a:fld>
            <a:endParaRPr lang="zh-CN" alt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762000"/>
            <a:ext cx="762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标题 1"/>
          <p:cNvSpPr txBox="1"/>
          <p:nvPr/>
        </p:nvSpPr>
        <p:spPr>
          <a:xfrm>
            <a:off x="650874" y="533476"/>
            <a:ext cx="7883525" cy="482524"/>
          </a:xfrm>
          <a:prstGeom prst="rect">
            <a:avLst/>
          </a:prstGeom>
        </p:spPr>
        <p:txBody>
          <a:bodyPr/>
          <a:lst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defRPr>
            </a:lvl2pPr>
            <a:lvl3pPr algn="ctr" rtl="0" eaLnBrk="0" fontAlgn="base" hangingPunct="0">
              <a:spcBef>
                <a:spcPct val="0"/>
              </a:spcBef>
              <a:spcAft>
                <a:spcPct val="0"/>
              </a:spcAft>
              <a:defRPr sz="4000" b="1">
                <a:solidFill>
                  <a:schemeClr val="tx2"/>
                </a:solidFill>
                <a:latin typeface="Arial" panose="020B0604020202020204" pitchFamily="34" charset="0"/>
              </a:defRPr>
            </a:lvl3pPr>
            <a:lvl4pPr algn="ctr" rtl="0" eaLnBrk="0" fontAlgn="base" hangingPunct="0">
              <a:spcBef>
                <a:spcPct val="0"/>
              </a:spcBef>
              <a:spcAft>
                <a:spcPct val="0"/>
              </a:spcAft>
              <a:defRPr sz="4000" b="1">
                <a:solidFill>
                  <a:schemeClr val="tx2"/>
                </a:solidFill>
                <a:latin typeface="Arial" panose="020B0604020202020204" pitchFamily="34" charset="0"/>
              </a:defRPr>
            </a:lvl4pPr>
            <a:lvl5pPr algn="ctr" rtl="0" eaLnBrk="0" fontAlgn="base" hangingPunct="0">
              <a:spcBef>
                <a:spcPct val="0"/>
              </a:spcBef>
              <a:spcAft>
                <a:spcPct val="0"/>
              </a:spcAft>
              <a:defRPr sz="4000" b="1">
                <a:solidFill>
                  <a:schemeClr val="tx2"/>
                </a:solidFill>
                <a:latin typeface="Arial" panose="020B0604020202020204" pitchFamily="34" charset="0"/>
              </a:defRPr>
            </a:lvl5pPr>
            <a:lvl6pPr marL="457200" algn="ctr" rtl="0" fontAlgn="base">
              <a:spcBef>
                <a:spcPct val="0"/>
              </a:spcBef>
              <a:spcAft>
                <a:spcPct val="0"/>
              </a:spcAft>
              <a:defRPr sz="4000" b="1">
                <a:solidFill>
                  <a:schemeClr val="tx2"/>
                </a:solidFill>
                <a:latin typeface="Arial" panose="020B0604020202020204" pitchFamily="34" charset="0"/>
              </a:defRPr>
            </a:lvl6pPr>
            <a:lvl7pPr marL="914400" algn="ctr" rtl="0" fontAlgn="base">
              <a:spcBef>
                <a:spcPct val="0"/>
              </a:spcBef>
              <a:spcAft>
                <a:spcPct val="0"/>
              </a:spcAft>
              <a:defRPr sz="4000" b="1">
                <a:solidFill>
                  <a:schemeClr val="tx2"/>
                </a:solidFill>
                <a:latin typeface="Arial" panose="020B0604020202020204" pitchFamily="34" charset="0"/>
              </a:defRPr>
            </a:lvl7pPr>
            <a:lvl8pPr marL="1371600" algn="ctr" rtl="0" fontAlgn="base">
              <a:spcBef>
                <a:spcPct val="0"/>
              </a:spcBef>
              <a:spcAft>
                <a:spcPct val="0"/>
              </a:spcAft>
              <a:defRPr sz="4000" b="1">
                <a:solidFill>
                  <a:schemeClr val="tx2"/>
                </a:solidFill>
                <a:latin typeface="Arial" panose="020B0604020202020204" pitchFamily="34" charset="0"/>
              </a:defRPr>
            </a:lvl8pPr>
            <a:lvl9pPr marL="1828800" algn="ctr" rtl="0" fontAlgn="base">
              <a:spcBef>
                <a:spcPct val="0"/>
              </a:spcBef>
              <a:spcAft>
                <a:spcPct val="0"/>
              </a:spcAft>
              <a:defRPr sz="4000" b="1">
                <a:solidFill>
                  <a:schemeClr val="tx2"/>
                </a:solidFill>
                <a:latin typeface="Arial" panose="020B0604020202020204" pitchFamily="34" charset="0"/>
              </a:defRPr>
            </a:lvl9pPr>
          </a:lstStyle>
          <a:p>
            <a:r>
              <a:rPr lang="en-US" altLang="zh-CN" sz="2400" dirty="0" smtClean="0">
                <a:latin typeface="Times New Roman" pitchFamily="18" charset="0"/>
              </a:rPr>
              <a:t>3 Experiments</a:t>
            </a:r>
            <a:endParaRPr lang="en-US" altLang="zh-CN" sz="2400" dirty="0">
              <a:latin typeface="Times New Roman" pitchFamily="18" charset="0"/>
            </a:endParaRPr>
          </a:p>
        </p:txBody>
      </p:sp>
      <p:sp>
        <p:nvSpPr>
          <p:cNvPr id="5" name="TextBox 4"/>
          <p:cNvSpPr txBox="1"/>
          <p:nvPr/>
        </p:nvSpPr>
        <p:spPr>
          <a:xfrm>
            <a:off x="304912" y="1447852"/>
            <a:ext cx="4344459" cy="369332"/>
          </a:xfrm>
          <a:prstGeom prst="rect">
            <a:avLst/>
          </a:prstGeom>
          <a:noFill/>
        </p:spPr>
        <p:txBody>
          <a:bodyPr wrap="none" rtlCol="0">
            <a:spAutoFit/>
          </a:bodyPr>
          <a:lstStyle/>
          <a:p>
            <a:r>
              <a:rPr lang="en-US" altLang="zh-CN" dirty="0" smtClean="0">
                <a:solidFill>
                  <a:srgbClr val="0070C0"/>
                </a:solidFill>
                <a:latin typeface="Britannic Bold" pitchFamily="34" charset="0"/>
              </a:rPr>
              <a:t>3.2 Image Classification on ILSVRC2012</a:t>
            </a:r>
            <a:endParaRPr lang="zh-CN" altLang="en-US" dirty="0">
              <a:solidFill>
                <a:srgbClr val="0070C0"/>
              </a:solidFill>
              <a:latin typeface="Britannic Bold" pitchFamily="34" charset="0"/>
            </a:endParaRPr>
          </a:p>
        </p:txBody>
      </p:sp>
      <p:sp>
        <p:nvSpPr>
          <p:cNvPr id="6" name="矩形 5"/>
          <p:cNvSpPr/>
          <p:nvPr/>
        </p:nvSpPr>
        <p:spPr>
          <a:xfrm>
            <a:off x="875398" y="1955147"/>
            <a:ext cx="2505109" cy="369332"/>
          </a:xfrm>
          <a:prstGeom prst="rect">
            <a:avLst/>
          </a:prstGeom>
        </p:spPr>
        <p:txBody>
          <a:bodyPr wrap="none">
            <a:spAutoFit/>
          </a:bodyPr>
          <a:lstStyle/>
          <a:p>
            <a:r>
              <a:rPr lang="en-US" altLang="zh-CN" dirty="0" smtClean="0">
                <a:latin typeface="Cambria" pitchFamily="18" charset="0"/>
              </a:rPr>
              <a:t>3.2.3 GoogleNet Variant</a:t>
            </a:r>
            <a:endParaRPr lang="zh-CN" altLang="en-US" dirty="0">
              <a:latin typeface="Cambria" pitchFamily="18" charset="0"/>
            </a:endParaRPr>
          </a:p>
        </p:txBody>
      </p:sp>
      <p:sp>
        <p:nvSpPr>
          <p:cNvPr id="2" name="矩形 1"/>
          <p:cNvSpPr/>
          <p:nvPr/>
        </p:nvSpPr>
        <p:spPr>
          <a:xfrm>
            <a:off x="990829" y="2362228"/>
            <a:ext cx="8153185" cy="1754326"/>
          </a:xfrm>
          <a:prstGeom prst="rect">
            <a:avLst/>
          </a:prstGeom>
        </p:spPr>
        <p:txBody>
          <a:bodyPr wrap="square">
            <a:spAutoFit/>
          </a:bodyPr>
          <a:lstStyle/>
          <a:p>
            <a:pPr marL="285750" indent="-285750">
              <a:lnSpc>
                <a:spcPct val="150000"/>
              </a:lnSpc>
              <a:buFont typeface="Arial" pitchFamily="34" charset="0"/>
              <a:buChar char="•"/>
            </a:pPr>
            <a:r>
              <a:rPr lang="en-US" altLang="zh-CN" dirty="0" smtClean="0">
                <a:latin typeface="Cambria" pitchFamily="18" charset="0"/>
              </a:rPr>
              <a:t>It uses </a:t>
            </a:r>
            <a:r>
              <a:rPr lang="en-US" altLang="zh-CN" dirty="0">
                <a:latin typeface="Cambria" pitchFamily="18" charset="0"/>
              </a:rPr>
              <a:t>a </a:t>
            </a:r>
            <a:r>
              <a:rPr lang="en-US" altLang="zh-CN" dirty="0" smtClean="0">
                <a:latin typeface="Cambria" pitchFamily="18" charset="0"/>
              </a:rPr>
              <a:t>similar number </a:t>
            </a:r>
            <a:r>
              <a:rPr lang="en-US" altLang="zh-CN" dirty="0">
                <a:latin typeface="Cambria" pitchFamily="18" charset="0"/>
              </a:rPr>
              <a:t>of parameters and connections but only straightforward convolutions, </a:t>
            </a:r>
            <a:r>
              <a:rPr lang="en-US" altLang="zh-CN" dirty="0" smtClean="0">
                <a:latin typeface="Cambria" pitchFamily="18" charset="0"/>
              </a:rPr>
              <a:t>no branching.</a:t>
            </a:r>
          </a:p>
          <a:p>
            <a:pPr marL="285750" indent="-285750">
              <a:lnSpc>
                <a:spcPct val="150000"/>
              </a:lnSpc>
              <a:buFont typeface="Arial" pitchFamily="34" charset="0"/>
              <a:buChar char="•"/>
            </a:pPr>
            <a:r>
              <a:rPr lang="en-US" altLang="zh-CN" dirty="0">
                <a:latin typeface="Cambria" pitchFamily="18" charset="0"/>
              </a:rPr>
              <a:t>21 convolutional </a:t>
            </a:r>
            <a:r>
              <a:rPr lang="en-US" altLang="zh-CN" dirty="0" smtClean="0">
                <a:latin typeface="Cambria" pitchFamily="18" charset="0"/>
              </a:rPr>
              <a:t>layers</a:t>
            </a:r>
          </a:p>
          <a:p>
            <a:pPr marL="285750" indent="-285750">
              <a:lnSpc>
                <a:spcPct val="150000"/>
              </a:lnSpc>
              <a:buFont typeface="Arial" pitchFamily="34" charset="0"/>
              <a:buChar char="•"/>
            </a:pPr>
            <a:r>
              <a:rPr lang="en-US" altLang="zh-CN" dirty="0">
                <a:latin typeface="Cambria" pitchFamily="18" charset="0"/>
              </a:rPr>
              <a:t>filter sizes alternating between </a:t>
            </a:r>
            <a:r>
              <a:rPr lang="en-US" altLang="zh-CN" dirty="0" smtClean="0">
                <a:latin typeface="Cambria" pitchFamily="18" charset="0"/>
              </a:rPr>
              <a:t>1x1 and 3x3</a:t>
            </a:r>
            <a:r>
              <a:rPr lang="en-US" altLang="zh-CN" dirty="0">
                <a:latin typeface="Cambria" pitchFamily="18" charset="0"/>
              </a:rPr>
              <a:t>.</a:t>
            </a:r>
            <a:endParaRPr lang="zh-CN" altLang="en-US" dirty="0">
              <a:latin typeface="Cambria" pitchFamily="18" charset="0"/>
            </a:endParaRPr>
          </a:p>
        </p:txBody>
      </p:sp>
      <p:sp>
        <p:nvSpPr>
          <p:cNvPr id="8" name="矩形 7"/>
          <p:cNvSpPr/>
          <p:nvPr/>
        </p:nvSpPr>
        <p:spPr>
          <a:xfrm>
            <a:off x="888128" y="4116848"/>
            <a:ext cx="932691" cy="369332"/>
          </a:xfrm>
          <a:prstGeom prst="rect">
            <a:avLst/>
          </a:prstGeom>
        </p:spPr>
        <p:txBody>
          <a:bodyPr wrap="none">
            <a:spAutoFit/>
          </a:bodyPr>
          <a:lstStyle/>
          <a:p>
            <a:r>
              <a:rPr lang="en-US" altLang="zh-CN" b="1" dirty="0" smtClean="0">
                <a:latin typeface="Cambria" pitchFamily="18" charset="0"/>
              </a:rPr>
              <a:t>Train</a:t>
            </a:r>
            <a:r>
              <a:rPr lang="zh-CN" altLang="en-US" b="1" dirty="0" smtClean="0">
                <a:latin typeface="Cambria" pitchFamily="18" charset="0"/>
              </a:rPr>
              <a:t>：</a:t>
            </a:r>
            <a:endParaRPr lang="zh-CN" altLang="en-US" b="1" dirty="0">
              <a:latin typeface="Cambria" pitchFamily="18" charset="0"/>
            </a:endParaRPr>
          </a:p>
        </p:txBody>
      </p:sp>
      <p:sp>
        <p:nvSpPr>
          <p:cNvPr id="4" name="矩形 3"/>
          <p:cNvSpPr/>
          <p:nvPr/>
        </p:nvSpPr>
        <p:spPr>
          <a:xfrm>
            <a:off x="1676476" y="4116848"/>
            <a:ext cx="7346288" cy="923330"/>
          </a:xfrm>
          <a:prstGeom prst="rect">
            <a:avLst/>
          </a:prstGeom>
        </p:spPr>
        <p:txBody>
          <a:bodyPr wrap="square">
            <a:spAutoFit/>
          </a:bodyPr>
          <a:lstStyle/>
          <a:p>
            <a:pPr>
              <a:lnSpc>
                <a:spcPct val="150000"/>
              </a:lnSpc>
            </a:pPr>
            <a:r>
              <a:rPr lang="en-US" altLang="zh-CN" dirty="0">
                <a:latin typeface="Cambria" pitchFamily="18" charset="0"/>
              </a:rPr>
              <a:t>First , resized randomly between 256 and </a:t>
            </a:r>
            <a:r>
              <a:rPr lang="en-US" altLang="zh-CN" dirty="0" smtClean="0">
                <a:latin typeface="Cambria" pitchFamily="18" charset="0"/>
              </a:rPr>
              <a:t>320 </a:t>
            </a:r>
            <a:r>
              <a:rPr lang="en-US" altLang="zh-CN" dirty="0">
                <a:latin typeface="Cambria" pitchFamily="18" charset="0"/>
              </a:rPr>
              <a:t>pixel</a:t>
            </a:r>
          </a:p>
          <a:p>
            <a:pPr>
              <a:lnSpc>
                <a:spcPct val="150000"/>
              </a:lnSpc>
            </a:pPr>
            <a:r>
              <a:rPr lang="en-US" altLang="zh-CN" dirty="0">
                <a:latin typeface="Cambria" pitchFamily="18" charset="0"/>
              </a:rPr>
              <a:t>Second , selected a random crop of 224x224</a:t>
            </a:r>
            <a:endParaRPr lang="zh-CN" altLang="en-US" dirty="0">
              <a:latin typeface="Cambria" pitchFamily="18" charset="0"/>
            </a:endParaRPr>
          </a:p>
        </p:txBody>
      </p:sp>
      <p:sp>
        <p:nvSpPr>
          <p:cNvPr id="7" name="矩形 6"/>
          <p:cNvSpPr/>
          <p:nvPr/>
        </p:nvSpPr>
        <p:spPr>
          <a:xfrm>
            <a:off x="1467436" y="4952960"/>
            <a:ext cx="7905038" cy="923330"/>
          </a:xfrm>
          <a:prstGeom prst="rect">
            <a:avLst/>
          </a:prstGeom>
        </p:spPr>
        <p:txBody>
          <a:bodyPr wrap="square">
            <a:spAutoFit/>
          </a:bodyPr>
          <a:lstStyle/>
          <a:p>
            <a:pPr marL="285750" indent="-285750">
              <a:lnSpc>
                <a:spcPct val="150000"/>
              </a:lnSpc>
              <a:buFont typeface="Arial" pitchFamily="34" charset="0"/>
              <a:buChar char="•"/>
            </a:pPr>
            <a:r>
              <a:rPr lang="en-US" altLang="zh-CN" dirty="0">
                <a:latin typeface="Cambria" pitchFamily="18" charset="0"/>
              </a:rPr>
              <a:t>Run the training algorithm for </a:t>
            </a:r>
            <a:r>
              <a:rPr lang="en-US" altLang="zh-CN" dirty="0" smtClean="0">
                <a:latin typeface="Cambria" pitchFamily="18" charset="0"/>
              </a:rPr>
              <a:t>80 </a:t>
            </a:r>
            <a:r>
              <a:rPr lang="en-US" altLang="zh-CN" dirty="0">
                <a:latin typeface="Cambria" pitchFamily="18" charset="0"/>
              </a:rPr>
              <a:t>epochs with batch  size equal to </a:t>
            </a:r>
            <a:r>
              <a:rPr lang="en-US" altLang="zh-CN" dirty="0" smtClean="0">
                <a:latin typeface="Cambria" pitchFamily="18" charset="0"/>
              </a:rPr>
              <a:t>128.</a:t>
            </a:r>
            <a:endParaRPr lang="en-US" altLang="zh-CN" dirty="0">
              <a:latin typeface="Cambria" pitchFamily="18" charset="0"/>
            </a:endParaRPr>
          </a:p>
          <a:p>
            <a:pPr marL="285750" indent="-285750">
              <a:lnSpc>
                <a:spcPct val="150000"/>
              </a:lnSpc>
              <a:buFont typeface="Arial" pitchFamily="34" charset="0"/>
              <a:buChar char="•"/>
            </a:pPr>
            <a:r>
              <a:rPr lang="en-US" altLang="zh-CN" dirty="0">
                <a:latin typeface="Cambria" pitchFamily="18" charset="0"/>
              </a:rPr>
              <a:t>Learning rate starts at 0.1 ,</a:t>
            </a:r>
            <a:r>
              <a:rPr lang="en-US" altLang="zh-CN" dirty="0" smtClean="0">
                <a:latin typeface="Cambria" pitchFamily="18" charset="0"/>
              </a:rPr>
              <a:t>and use polynomial rate decay, β=4.[3]</a:t>
            </a:r>
            <a:endParaRPr lang="en-US" altLang="zh-CN" dirty="0">
              <a:latin typeface="Cambria" pitchFamily="18" charset="0"/>
            </a:endParaRPr>
          </a:p>
        </p:txBody>
      </p:sp>
      <p:sp>
        <p:nvSpPr>
          <p:cNvPr id="12" name="矩形 11"/>
          <p:cNvSpPr/>
          <p:nvPr/>
        </p:nvSpPr>
        <p:spPr>
          <a:xfrm>
            <a:off x="400844" y="6519446"/>
            <a:ext cx="8133555" cy="338554"/>
          </a:xfrm>
          <a:prstGeom prst="rect">
            <a:avLst/>
          </a:prstGeom>
        </p:spPr>
        <p:txBody>
          <a:bodyPr wrap="square">
            <a:spAutoFit/>
          </a:bodyPr>
          <a:lstStyle/>
          <a:p>
            <a:r>
              <a:rPr lang="en-US" altLang="zh-CN" sz="1600" dirty="0" smtClean="0">
                <a:latin typeface="BrowalliaUPC" pitchFamily="34" charset="-34"/>
                <a:cs typeface="BrowalliaUPC" pitchFamily="34" charset="-34"/>
              </a:rPr>
              <a:t>[3</a:t>
            </a:r>
            <a:r>
              <a:rPr lang="en-US" altLang="zh-CN" sz="1600" dirty="0">
                <a:latin typeface="BrowalliaUPC" pitchFamily="34" charset="-34"/>
                <a:cs typeface="BrowalliaUPC" pitchFamily="34" charset="-34"/>
              </a:rPr>
              <a:t>] Polynomial decay rate for the dissipative wave </a:t>
            </a:r>
            <a:r>
              <a:rPr lang="en-US" altLang="zh-CN" sz="1600" dirty="0" smtClean="0">
                <a:latin typeface="BrowalliaUPC" pitchFamily="34" charset="-34"/>
                <a:cs typeface="BrowalliaUPC" pitchFamily="34" charset="-34"/>
              </a:rPr>
              <a:t>equation.</a:t>
            </a:r>
            <a:endParaRPr lang="en-US" altLang="zh-CN" sz="1600" dirty="0">
              <a:latin typeface="BrowalliaUPC" pitchFamily="34" charset="-34"/>
              <a:cs typeface="BrowalliaUPC" pitchFamily="34" charset="-34"/>
            </a:endParaRPr>
          </a:p>
        </p:txBody>
      </p:sp>
    </p:spTree>
    <p:extLst>
      <p:ext uri="{BB962C8B-B14F-4D97-AF65-F5344CB8AC3E}">
        <p14:creationId xmlns:p14="http://schemas.microsoft.com/office/powerpoint/2010/main" val="1471147538"/>
      </p:ext>
    </p:extLst>
  </p:cSld>
  <p:clrMapOvr>
    <a:masterClrMapping/>
  </p:clrMapOvr>
  <p:transition advTm="2307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8" grpId="0"/>
      <p:bldP spid="4"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lgn="r"/>
            <a:fld id="{65564157-7760-4E78-8E86-51D1BCAD19DB}" type="slidenum">
              <a:rPr lang="zh-CN" altLang="en-US"/>
              <a:pPr algn="r"/>
              <a:t>38</a:t>
            </a:fld>
            <a:endParaRPr lang="zh-CN" alt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762000"/>
            <a:ext cx="762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标题 1"/>
          <p:cNvSpPr txBox="1"/>
          <p:nvPr/>
        </p:nvSpPr>
        <p:spPr>
          <a:xfrm>
            <a:off x="650874" y="533476"/>
            <a:ext cx="7883525" cy="482524"/>
          </a:xfrm>
          <a:prstGeom prst="rect">
            <a:avLst/>
          </a:prstGeom>
        </p:spPr>
        <p:txBody>
          <a:bodyPr/>
          <a:lst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defRPr>
            </a:lvl2pPr>
            <a:lvl3pPr algn="ctr" rtl="0" eaLnBrk="0" fontAlgn="base" hangingPunct="0">
              <a:spcBef>
                <a:spcPct val="0"/>
              </a:spcBef>
              <a:spcAft>
                <a:spcPct val="0"/>
              </a:spcAft>
              <a:defRPr sz="4000" b="1">
                <a:solidFill>
                  <a:schemeClr val="tx2"/>
                </a:solidFill>
                <a:latin typeface="Arial" panose="020B0604020202020204" pitchFamily="34" charset="0"/>
              </a:defRPr>
            </a:lvl3pPr>
            <a:lvl4pPr algn="ctr" rtl="0" eaLnBrk="0" fontAlgn="base" hangingPunct="0">
              <a:spcBef>
                <a:spcPct val="0"/>
              </a:spcBef>
              <a:spcAft>
                <a:spcPct val="0"/>
              </a:spcAft>
              <a:defRPr sz="4000" b="1">
                <a:solidFill>
                  <a:schemeClr val="tx2"/>
                </a:solidFill>
                <a:latin typeface="Arial" panose="020B0604020202020204" pitchFamily="34" charset="0"/>
              </a:defRPr>
            </a:lvl4pPr>
            <a:lvl5pPr algn="ctr" rtl="0" eaLnBrk="0" fontAlgn="base" hangingPunct="0">
              <a:spcBef>
                <a:spcPct val="0"/>
              </a:spcBef>
              <a:spcAft>
                <a:spcPct val="0"/>
              </a:spcAft>
              <a:defRPr sz="4000" b="1">
                <a:solidFill>
                  <a:schemeClr val="tx2"/>
                </a:solidFill>
                <a:latin typeface="Arial" panose="020B0604020202020204" pitchFamily="34" charset="0"/>
              </a:defRPr>
            </a:lvl5pPr>
            <a:lvl6pPr marL="457200" algn="ctr" rtl="0" fontAlgn="base">
              <a:spcBef>
                <a:spcPct val="0"/>
              </a:spcBef>
              <a:spcAft>
                <a:spcPct val="0"/>
              </a:spcAft>
              <a:defRPr sz="4000" b="1">
                <a:solidFill>
                  <a:schemeClr val="tx2"/>
                </a:solidFill>
                <a:latin typeface="Arial" panose="020B0604020202020204" pitchFamily="34" charset="0"/>
              </a:defRPr>
            </a:lvl6pPr>
            <a:lvl7pPr marL="914400" algn="ctr" rtl="0" fontAlgn="base">
              <a:spcBef>
                <a:spcPct val="0"/>
              </a:spcBef>
              <a:spcAft>
                <a:spcPct val="0"/>
              </a:spcAft>
              <a:defRPr sz="4000" b="1">
                <a:solidFill>
                  <a:schemeClr val="tx2"/>
                </a:solidFill>
                <a:latin typeface="Arial" panose="020B0604020202020204" pitchFamily="34" charset="0"/>
              </a:defRPr>
            </a:lvl7pPr>
            <a:lvl8pPr marL="1371600" algn="ctr" rtl="0" fontAlgn="base">
              <a:spcBef>
                <a:spcPct val="0"/>
              </a:spcBef>
              <a:spcAft>
                <a:spcPct val="0"/>
              </a:spcAft>
              <a:defRPr sz="4000" b="1">
                <a:solidFill>
                  <a:schemeClr val="tx2"/>
                </a:solidFill>
                <a:latin typeface="Arial" panose="020B0604020202020204" pitchFamily="34" charset="0"/>
              </a:defRPr>
            </a:lvl8pPr>
            <a:lvl9pPr marL="1828800" algn="ctr" rtl="0" fontAlgn="base">
              <a:spcBef>
                <a:spcPct val="0"/>
              </a:spcBef>
              <a:spcAft>
                <a:spcPct val="0"/>
              </a:spcAft>
              <a:defRPr sz="4000" b="1">
                <a:solidFill>
                  <a:schemeClr val="tx2"/>
                </a:solidFill>
                <a:latin typeface="Arial" panose="020B0604020202020204" pitchFamily="34" charset="0"/>
              </a:defRPr>
            </a:lvl9pPr>
          </a:lstStyle>
          <a:p>
            <a:r>
              <a:rPr lang="en-US" altLang="zh-CN" sz="2400" dirty="0" smtClean="0">
                <a:latin typeface="Times New Roman" pitchFamily="18" charset="0"/>
              </a:rPr>
              <a:t>3 Experiments</a:t>
            </a:r>
            <a:endParaRPr lang="en-US" altLang="zh-CN" sz="2400" dirty="0">
              <a:latin typeface="Times New Roman" pitchFamily="18" charset="0"/>
            </a:endParaRPr>
          </a:p>
        </p:txBody>
      </p:sp>
      <p:sp>
        <p:nvSpPr>
          <p:cNvPr id="5" name="TextBox 4"/>
          <p:cNvSpPr txBox="1"/>
          <p:nvPr/>
        </p:nvSpPr>
        <p:spPr>
          <a:xfrm>
            <a:off x="304912" y="1447852"/>
            <a:ext cx="4344459" cy="369332"/>
          </a:xfrm>
          <a:prstGeom prst="rect">
            <a:avLst/>
          </a:prstGeom>
          <a:noFill/>
        </p:spPr>
        <p:txBody>
          <a:bodyPr wrap="none" rtlCol="0">
            <a:spAutoFit/>
          </a:bodyPr>
          <a:lstStyle/>
          <a:p>
            <a:r>
              <a:rPr lang="en-US" altLang="zh-CN" dirty="0" smtClean="0">
                <a:solidFill>
                  <a:srgbClr val="0070C0"/>
                </a:solidFill>
                <a:latin typeface="Britannic Bold" pitchFamily="34" charset="0"/>
              </a:rPr>
              <a:t>3.2 Image Classification on ILSVRC2012</a:t>
            </a:r>
            <a:endParaRPr lang="zh-CN" altLang="en-US" dirty="0">
              <a:solidFill>
                <a:srgbClr val="0070C0"/>
              </a:solidFill>
              <a:latin typeface="Britannic Bold" pitchFamily="34" charset="0"/>
            </a:endParaRPr>
          </a:p>
        </p:txBody>
      </p:sp>
      <p:sp>
        <p:nvSpPr>
          <p:cNvPr id="6" name="矩形 5"/>
          <p:cNvSpPr/>
          <p:nvPr/>
        </p:nvSpPr>
        <p:spPr>
          <a:xfrm>
            <a:off x="875398" y="1955147"/>
            <a:ext cx="2505109" cy="369332"/>
          </a:xfrm>
          <a:prstGeom prst="rect">
            <a:avLst/>
          </a:prstGeom>
        </p:spPr>
        <p:txBody>
          <a:bodyPr wrap="none">
            <a:spAutoFit/>
          </a:bodyPr>
          <a:lstStyle/>
          <a:p>
            <a:r>
              <a:rPr lang="en-US" altLang="zh-CN" dirty="0" smtClean="0">
                <a:latin typeface="Cambria" pitchFamily="18" charset="0"/>
              </a:rPr>
              <a:t>3.2.3 GoogleNet Variant</a:t>
            </a:r>
            <a:endParaRPr lang="zh-CN" altLang="en-US" dirty="0">
              <a:latin typeface="Cambria" pitchFamily="18" charset="0"/>
            </a:endParaRPr>
          </a:p>
        </p:txBody>
      </p:sp>
      <p:pic>
        <p:nvPicPr>
          <p:cNvPr id="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967" y="2933690"/>
            <a:ext cx="8287337" cy="2057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7037722"/>
      </p:ext>
    </p:extLst>
  </p:cSld>
  <p:clrMapOvr>
    <a:masterClrMapping/>
  </p:clrMapOvr>
  <p:transition advTm="2307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3"/>
          <p:cNvSpPr txBox="1">
            <a:spLocks noChangeArrowheads="1"/>
          </p:cNvSpPr>
          <p:nvPr/>
        </p:nvSpPr>
        <p:spPr bwMode="auto">
          <a:xfrm>
            <a:off x="1660525" y="11795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endParaRPr lang="zh-CN" altLang="zh-CN"/>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762000"/>
            <a:ext cx="762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196" name="Group 5"/>
          <p:cNvGrpSpPr>
            <a:grpSpLocks/>
          </p:cNvGrpSpPr>
          <p:nvPr/>
        </p:nvGrpSpPr>
        <p:grpSpPr bwMode="auto">
          <a:xfrm>
            <a:off x="1905000" y="1524000"/>
            <a:ext cx="762000" cy="665163"/>
            <a:chOff x="0" y="0"/>
            <a:chExt cx="1549" cy="1351"/>
          </a:xfrm>
        </p:grpSpPr>
        <p:sp>
          <p:nvSpPr>
            <p:cNvPr id="8197" name="AutoShape 9"/>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Times New Roman" pitchFamily="18" charset="0"/>
              </a:endParaRPr>
            </a:p>
          </p:txBody>
        </p:sp>
        <p:sp>
          <p:nvSpPr>
            <p:cNvPr id="8198" name="AutoShape 10"/>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18900000" scaled="1"/>
            </a:gradFill>
            <a:ln w="9525">
              <a:solidFill>
                <a:srgbClr val="C0C0C0"/>
              </a:solidFill>
              <a:miter lim="800000"/>
              <a:headEnd/>
              <a:tailEnd/>
            </a:ln>
          </p:spPr>
          <p:txBody>
            <a:bodyPr wrap="none" anchor="ctr"/>
            <a:lstStyle/>
            <a:p>
              <a:endParaRPr lang="zh-CN" altLang="en-US">
                <a:latin typeface="Times New Roman" pitchFamily="18" charset="0"/>
              </a:endParaRPr>
            </a:p>
          </p:txBody>
        </p:sp>
        <p:sp>
          <p:nvSpPr>
            <p:cNvPr id="4140" name="AutoShape 11"/>
            <p:cNvSpPr>
              <a:spLocks noChangeArrowheads="1"/>
            </p:cNvSpPr>
            <p:nvPr/>
          </p:nvSpPr>
          <p:spPr bwMode="auto">
            <a:xfrm>
              <a:off x="90" y="81"/>
              <a:ext cx="1349" cy="1167"/>
            </a:xfrm>
            <a:prstGeom prst="hexagon">
              <a:avLst>
                <a:gd name="adj" fmla="val 28896"/>
                <a:gd name="vf" fmla="val 115470"/>
              </a:avLst>
            </a:prstGeom>
            <a:solidFill>
              <a:srgbClr val="92D050"/>
            </a:solidFill>
            <a:ln w="9525">
              <a:solidFill>
                <a:schemeClr val="bg1"/>
              </a:solidFill>
              <a:miter lim="800000"/>
            </a:ln>
          </p:spPr>
          <p:txBody>
            <a:bodyPr wrap="none" anchor="ctr"/>
            <a:lstStyle/>
            <a:p>
              <a:pPr>
                <a:buFontTx/>
                <a:buNone/>
                <a:defRPr/>
              </a:pPr>
              <a:endParaRPr lang="zh-CN" altLang="en-US">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endParaRPr>
            </a:p>
          </p:txBody>
        </p:sp>
      </p:grpSp>
      <p:sp>
        <p:nvSpPr>
          <p:cNvPr id="8200" name="Line 16"/>
          <p:cNvSpPr>
            <a:spLocks noChangeShapeType="1"/>
          </p:cNvSpPr>
          <p:nvPr/>
        </p:nvSpPr>
        <p:spPr bwMode="auto">
          <a:xfrm>
            <a:off x="2514600" y="2133600"/>
            <a:ext cx="510532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201" name="Text Box 17"/>
          <p:cNvSpPr txBox="1">
            <a:spLocks noChangeArrowheads="1"/>
          </p:cNvSpPr>
          <p:nvPr/>
        </p:nvSpPr>
        <p:spPr bwMode="auto">
          <a:xfrm>
            <a:off x="2755900" y="1676400"/>
            <a:ext cx="4330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0" hangingPunct="0"/>
            <a:r>
              <a:rPr lang="en-US" altLang="zh-CN" sz="2400" dirty="0" smtClean="0">
                <a:latin typeface="Times New Roman" pitchFamily="18" charset="0"/>
              </a:rPr>
              <a:t>Introduction and Related Work</a:t>
            </a:r>
            <a:endParaRPr lang="zh-CN" altLang="en-US" sz="2400" dirty="0">
              <a:latin typeface="Times New Roman" pitchFamily="18" charset="0"/>
            </a:endParaRPr>
          </a:p>
        </p:txBody>
      </p:sp>
      <p:sp>
        <p:nvSpPr>
          <p:cNvPr id="8202" name="Text Box 18"/>
          <p:cNvSpPr txBox="1">
            <a:spLocks noChangeArrowheads="1"/>
          </p:cNvSpPr>
          <p:nvPr/>
        </p:nvSpPr>
        <p:spPr bwMode="auto">
          <a:xfrm>
            <a:off x="2101850" y="16224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0" hangingPunct="0"/>
            <a:r>
              <a:rPr lang="en-US" altLang="zh-CN" b="1">
                <a:solidFill>
                  <a:schemeClr val="bg1"/>
                </a:solidFill>
                <a:latin typeface="Times New Roman" pitchFamily="18" charset="0"/>
              </a:rPr>
              <a:t>1</a:t>
            </a:r>
          </a:p>
        </p:txBody>
      </p:sp>
      <p:grpSp>
        <p:nvGrpSpPr>
          <p:cNvPr id="8204" name="Group 21"/>
          <p:cNvGrpSpPr>
            <a:grpSpLocks/>
          </p:cNvGrpSpPr>
          <p:nvPr/>
        </p:nvGrpSpPr>
        <p:grpSpPr bwMode="auto">
          <a:xfrm>
            <a:off x="1949450" y="2646363"/>
            <a:ext cx="762000" cy="665162"/>
            <a:chOff x="0" y="0"/>
            <a:chExt cx="1549" cy="1351"/>
          </a:xfrm>
        </p:grpSpPr>
        <p:sp>
          <p:nvSpPr>
            <p:cNvPr id="8205" name="AutoShape 23"/>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Times New Roman" pitchFamily="18" charset="0"/>
              </a:endParaRPr>
            </a:p>
          </p:txBody>
        </p:sp>
        <p:sp>
          <p:nvSpPr>
            <p:cNvPr id="8206" name="AutoShape 24"/>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18900000" scaled="1"/>
            </a:gradFill>
            <a:ln w="9525">
              <a:solidFill>
                <a:srgbClr val="C0C0C0"/>
              </a:solidFill>
              <a:miter lim="800000"/>
              <a:headEnd/>
              <a:tailEnd/>
            </a:ln>
          </p:spPr>
          <p:txBody>
            <a:bodyPr wrap="none" anchor="ctr"/>
            <a:lstStyle/>
            <a:p>
              <a:endParaRPr lang="zh-CN" altLang="en-US">
                <a:latin typeface="Times New Roman" pitchFamily="18" charset="0"/>
              </a:endParaRPr>
            </a:p>
          </p:txBody>
        </p:sp>
        <p:sp>
          <p:nvSpPr>
            <p:cNvPr id="8207" name="AutoShape 25"/>
            <p:cNvSpPr>
              <a:spLocks noChangeArrowheads="1"/>
            </p:cNvSpPr>
            <p:nvPr/>
          </p:nvSpPr>
          <p:spPr bwMode="auto">
            <a:xfrm>
              <a:off x="90" y="80"/>
              <a:ext cx="1350" cy="1168"/>
            </a:xfrm>
            <a:prstGeom prst="hexagon">
              <a:avLst>
                <a:gd name="adj" fmla="val 28896"/>
                <a:gd name="vf" fmla="val 115470"/>
              </a:avLst>
            </a:prstGeom>
            <a:solidFill>
              <a:srgbClr val="00B0F0"/>
            </a:solidFill>
            <a:ln w="9525">
              <a:solidFill>
                <a:schemeClr val="bg1"/>
              </a:solidFill>
              <a:miter lim="800000"/>
              <a:headEnd/>
              <a:tailEnd/>
            </a:ln>
          </p:spPr>
          <p:txBody>
            <a:bodyPr wrap="none" anchor="ctr"/>
            <a:lstStyle/>
            <a:p>
              <a:endParaRPr lang="zh-CN" altLang="en-US">
                <a:latin typeface="Times New Roman" pitchFamily="18" charset="0"/>
              </a:endParaRPr>
            </a:p>
          </p:txBody>
        </p:sp>
      </p:grpSp>
      <p:sp>
        <p:nvSpPr>
          <p:cNvPr id="8208" name="Line 30"/>
          <p:cNvSpPr>
            <a:spLocks noChangeShapeType="1"/>
          </p:cNvSpPr>
          <p:nvPr/>
        </p:nvSpPr>
        <p:spPr bwMode="auto">
          <a:xfrm>
            <a:off x="2559050" y="3255963"/>
            <a:ext cx="506087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209" name="Text Box 31"/>
          <p:cNvSpPr txBox="1">
            <a:spLocks noChangeArrowheads="1"/>
          </p:cNvSpPr>
          <p:nvPr/>
        </p:nvSpPr>
        <p:spPr bwMode="auto">
          <a:xfrm>
            <a:off x="2731283" y="2798763"/>
            <a:ext cx="54862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0" hangingPunct="0"/>
            <a:r>
              <a:rPr lang="en-US" altLang="zh-CN" sz="2400" dirty="0" smtClean="0">
                <a:latin typeface="Times New Roman" pitchFamily="18" charset="0"/>
              </a:rPr>
              <a:t>Binary Convolutional Neural Network</a:t>
            </a:r>
            <a:endParaRPr lang="zh-CN" altLang="en-US" sz="2400" dirty="0">
              <a:latin typeface="Times New Roman" pitchFamily="18" charset="0"/>
            </a:endParaRPr>
          </a:p>
        </p:txBody>
      </p:sp>
      <p:sp>
        <p:nvSpPr>
          <p:cNvPr id="8210" name="Text Box 32"/>
          <p:cNvSpPr txBox="1">
            <a:spLocks noChangeArrowheads="1"/>
          </p:cNvSpPr>
          <p:nvPr/>
        </p:nvSpPr>
        <p:spPr bwMode="auto">
          <a:xfrm>
            <a:off x="2166938" y="2744788"/>
            <a:ext cx="2968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0" hangingPunct="0"/>
            <a:r>
              <a:rPr lang="en-US" altLang="zh-CN" b="1">
                <a:solidFill>
                  <a:schemeClr val="bg1"/>
                </a:solidFill>
                <a:latin typeface="Times New Roman" pitchFamily="18" charset="0"/>
              </a:rPr>
              <a:t>2</a:t>
            </a:r>
          </a:p>
        </p:txBody>
      </p:sp>
      <p:grpSp>
        <p:nvGrpSpPr>
          <p:cNvPr id="8212" name="Group 29"/>
          <p:cNvGrpSpPr>
            <a:grpSpLocks/>
          </p:cNvGrpSpPr>
          <p:nvPr/>
        </p:nvGrpSpPr>
        <p:grpSpPr bwMode="auto">
          <a:xfrm>
            <a:off x="1911350" y="3813175"/>
            <a:ext cx="762000" cy="665163"/>
            <a:chOff x="0" y="0"/>
            <a:chExt cx="1549" cy="1351"/>
          </a:xfrm>
        </p:grpSpPr>
        <p:sp>
          <p:nvSpPr>
            <p:cNvPr id="8213" name="AutoShape 27"/>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Times New Roman" pitchFamily="18" charset="0"/>
              </a:endParaRPr>
            </a:p>
          </p:txBody>
        </p:sp>
        <p:sp>
          <p:nvSpPr>
            <p:cNvPr id="8214" name="AutoShape 28"/>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18900000" scaled="1"/>
            </a:gradFill>
            <a:ln w="9525">
              <a:solidFill>
                <a:srgbClr val="C0C0C0"/>
              </a:solidFill>
              <a:miter lim="800000"/>
              <a:headEnd/>
              <a:tailEnd/>
            </a:ln>
          </p:spPr>
          <p:txBody>
            <a:bodyPr wrap="none" anchor="ctr"/>
            <a:lstStyle/>
            <a:p>
              <a:endParaRPr lang="zh-CN" altLang="en-US">
                <a:latin typeface="Times New Roman" pitchFamily="18" charset="0"/>
              </a:endParaRPr>
            </a:p>
          </p:txBody>
        </p:sp>
        <p:sp>
          <p:nvSpPr>
            <p:cNvPr id="8215" name="AutoShape 29"/>
            <p:cNvSpPr>
              <a:spLocks noChangeArrowheads="1"/>
            </p:cNvSpPr>
            <p:nvPr/>
          </p:nvSpPr>
          <p:spPr bwMode="auto">
            <a:xfrm>
              <a:off x="90" y="81"/>
              <a:ext cx="1349" cy="1167"/>
            </a:xfrm>
            <a:prstGeom prst="hexagon">
              <a:avLst>
                <a:gd name="adj" fmla="val 28894"/>
                <a:gd name="vf" fmla="val 115470"/>
              </a:avLst>
            </a:prstGeom>
            <a:solidFill>
              <a:srgbClr val="C00000"/>
            </a:solidFill>
            <a:ln w="9525">
              <a:solidFill>
                <a:schemeClr val="bg1"/>
              </a:solidFill>
              <a:miter lim="800000"/>
              <a:headEnd/>
              <a:tailEnd/>
            </a:ln>
          </p:spPr>
          <p:txBody>
            <a:bodyPr wrap="none" anchor="ctr"/>
            <a:lstStyle/>
            <a:p>
              <a:endParaRPr lang="zh-CN" altLang="en-US">
                <a:latin typeface="Times New Roman" pitchFamily="18" charset="0"/>
              </a:endParaRPr>
            </a:p>
          </p:txBody>
        </p:sp>
      </p:grpSp>
      <p:sp>
        <p:nvSpPr>
          <p:cNvPr id="8216" name="Line 33"/>
          <p:cNvSpPr>
            <a:spLocks noChangeShapeType="1"/>
          </p:cNvSpPr>
          <p:nvPr/>
        </p:nvSpPr>
        <p:spPr bwMode="auto">
          <a:xfrm>
            <a:off x="2520950" y="4422775"/>
            <a:ext cx="509897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217" name="Text Box 34"/>
          <p:cNvSpPr txBox="1">
            <a:spLocks noChangeArrowheads="1"/>
          </p:cNvSpPr>
          <p:nvPr/>
        </p:nvSpPr>
        <p:spPr bwMode="auto">
          <a:xfrm>
            <a:off x="2711450" y="5158714"/>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0" hangingPunct="0"/>
            <a:r>
              <a:rPr lang="en-US" altLang="zh-CN" sz="2400" b="1" dirty="0" smtClean="0">
                <a:latin typeface="Times New Roman" pitchFamily="18" charset="0"/>
              </a:rPr>
              <a:t>Conclusion</a:t>
            </a:r>
            <a:endParaRPr lang="zh-CN" altLang="en-US" sz="2400" b="1" dirty="0">
              <a:latin typeface="Times New Roman" pitchFamily="18" charset="0"/>
            </a:endParaRPr>
          </a:p>
        </p:txBody>
      </p:sp>
      <p:sp>
        <p:nvSpPr>
          <p:cNvPr id="8218" name="Text Box 35"/>
          <p:cNvSpPr txBox="1">
            <a:spLocks noChangeArrowheads="1"/>
          </p:cNvSpPr>
          <p:nvPr/>
        </p:nvSpPr>
        <p:spPr bwMode="auto">
          <a:xfrm>
            <a:off x="2128838" y="3911600"/>
            <a:ext cx="2968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0" hangingPunct="0"/>
            <a:r>
              <a:rPr lang="en-US" altLang="zh-CN" b="1">
                <a:solidFill>
                  <a:schemeClr val="bg1"/>
                </a:solidFill>
                <a:latin typeface="Times New Roman" pitchFamily="18" charset="0"/>
              </a:rPr>
              <a:t>3</a:t>
            </a:r>
          </a:p>
        </p:txBody>
      </p:sp>
      <p:grpSp>
        <p:nvGrpSpPr>
          <p:cNvPr id="8220" name="Group 37"/>
          <p:cNvGrpSpPr>
            <a:grpSpLocks/>
          </p:cNvGrpSpPr>
          <p:nvPr/>
        </p:nvGrpSpPr>
        <p:grpSpPr bwMode="auto">
          <a:xfrm>
            <a:off x="1905000" y="4979988"/>
            <a:ext cx="762000" cy="666750"/>
            <a:chOff x="0" y="0"/>
            <a:chExt cx="1549" cy="1351"/>
          </a:xfrm>
        </p:grpSpPr>
        <p:sp>
          <p:nvSpPr>
            <p:cNvPr id="8221" name="AutoShape 23"/>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Times New Roman" pitchFamily="18" charset="0"/>
              </a:endParaRPr>
            </a:p>
          </p:txBody>
        </p:sp>
        <p:sp>
          <p:nvSpPr>
            <p:cNvPr id="8222" name="AutoShape 24"/>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18900000" scaled="1"/>
            </a:gradFill>
            <a:ln w="9525">
              <a:solidFill>
                <a:srgbClr val="C0C0C0"/>
              </a:solidFill>
              <a:miter lim="800000"/>
              <a:headEnd/>
              <a:tailEnd/>
            </a:ln>
          </p:spPr>
          <p:txBody>
            <a:bodyPr wrap="none" anchor="ctr"/>
            <a:lstStyle/>
            <a:p>
              <a:endParaRPr lang="zh-CN" altLang="en-US">
                <a:latin typeface="Times New Roman" pitchFamily="18" charset="0"/>
              </a:endParaRPr>
            </a:p>
          </p:txBody>
        </p:sp>
        <p:sp>
          <p:nvSpPr>
            <p:cNvPr id="8223" name="AutoShape 25"/>
            <p:cNvSpPr>
              <a:spLocks noChangeArrowheads="1"/>
            </p:cNvSpPr>
            <p:nvPr/>
          </p:nvSpPr>
          <p:spPr bwMode="auto">
            <a:xfrm>
              <a:off x="90" y="80"/>
              <a:ext cx="1350" cy="1168"/>
            </a:xfrm>
            <a:prstGeom prst="hexagon">
              <a:avLst>
                <a:gd name="adj" fmla="val 28896"/>
                <a:gd name="vf" fmla="val 115470"/>
              </a:avLst>
            </a:prstGeom>
            <a:solidFill>
              <a:srgbClr val="F6BB00"/>
            </a:solidFill>
            <a:ln w="9525">
              <a:solidFill>
                <a:schemeClr val="bg1"/>
              </a:solidFill>
              <a:miter lim="800000"/>
              <a:headEnd/>
              <a:tailEnd/>
            </a:ln>
          </p:spPr>
          <p:txBody>
            <a:bodyPr wrap="none" anchor="ctr"/>
            <a:lstStyle/>
            <a:p>
              <a:endParaRPr lang="zh-CN" altLang="en-US">
                <a:latin typeface="Times New Roman" pitchFamily="18" charset="0"/>
              </a:endParaRPr>
            </a:p>
          </p:txBody>
        </p:sp>
      </p:grpSp>
      <p:sp>
        <p:nvSpPr>
          <p:cNvPr id="8224" name="Line 30"/>
          <p:cNvSpPr>
            <a:spLocks noChangeShapeType="1"/>
          </p:cNvSpPr>
          <p:nvPr/>
        </p:nvSpPr>
        <p:spPr bwMode="auto">
          <a:xfrm>
            <a:off x="2514600" y="5591043"/>
            <a:ext cx="510532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226" name="Text Box 32"/>
          <p:cNvSpPr txBox="1">
            <a:spLocks noChangeArrowheads="1"/>
          </p:cNvSpPr>
          <p:nvPr/>
        </p:nvSpPr>
        <p:spPr bwMode="auto">
          <a:xfrm>
            <a:off x="2122488" y="5078648"/>
            <a:ext cx="296863" cy="365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0" hangingPunct="0"/>
            <a:r>
              <a:rPr lang="en-US" altLang="zh-CN" b="1">
                <a:solidFill>
                  <a:schemeClr val="bg1"/>
                </a:solidFill>
                <a:latin typeface="Times New Roman" pitchFamily="18" charset="0"/>
              </a:rPr>
              <a:t>4</a:t>
            </a:r>
          </a:p>
        </p:txBody>
      </p:sp>
      <p:sp>
        <p:nvSpPr>
          <p:cNvPr id="8227" name="灯片编号占位符 4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itchFamily="34" charset="0"/>
              <a:buNone/>
            </a:pPr>
            <a:fld id="{3E3A8D3A-2405-455D-82CD-1DF467CD235A}" type="slidenum">
              <a:rPr lang="en-US" altLang="zh-CN"/>
              <a:pPr>
                <a:buFont typeface="Arial" pitchFamily="34" charset="0"/>
                <a:buNone/>
              </a:pPr>
              <a:t>39</a:t>
            </a:fld>
            <a:endParaRPr lang="en-US" altLang="zh-CN"/>
          </a:p>
        </p:txBody>
      </p:sp>
      <p:sp>
        <p:nvSpPr>
          <p:cNvPr id="8228" name="Text Box 34"/>
          <p:cNvSpPr txBox="1">
            <a:spLocks noChangeArrowheads="1"/>
          </p:cNvSpPr>
          <p:nvPr/>
        </p:nvSpPr>
        <p:spPr bwMode="auto">
          <a:xfrm>
            <a:off x="2727657" y="3911424"/>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0" hangingPunct="0"/>
            <a:r>
              <a:rPr lang="en-US" altLang="zh-CN" sz="2400" dirty="0" smtClean="0">
                <a:latin typeface="Times New Roman" pitchFamily="18" charset="0"/>
              </a:rPr>
              <a:t>Experiments</a:t>
            </a:r>
            <a:endParaRPr lang="zh-CN" altLang="en-US" sz="2400" dirty="0">
              <a:latin typeface="Times New Roman" pitchFamily="18" charset="0"/>
            </a:endParaRPr>
          </a:p>
        </p:txBody>
      </p:sp>
    </p:spTree>
    <p:extLst>
      <p:ext uri="{BB962C8B-B14F-4D97-AF65-F5344CB8AC3E}">
        <p14:creationId xmlns:p14="http://schemas.microsoft.com/office/powerpoint/2010/main" val="1244892590"/>
      </p:ext>
    </p:extLst>
  </p:cSld>
  <p:clrMapOvr>
    <a:masterClrMapping/>
  </p:clrMapOvr>
  <p:transition advTm="7816"/>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2" name="Picture 4" descr="https://timgsa.baidu.com/timg?image&amp;quality=80&amp;size=b9999_10000&amp;sec=1490540138608&amp;di=9ca690390022f8dbdb4d7b00e7eeae70&amp;imgtype=0&amp;src=http%3A%2F%2Fi0.hdslb.com%2Fvideo%2Fcf%2Fcf0e1955dffd1f0eb614958f5c5c8d7f.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69" y="2642185"/>
            <a:ext cx="4392921" cy="2654280"/>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p:cNvSpPr>
            <a:spLocks noGrp="1"/>
          </p:cNvSpPr>
          <p:nvPr>
            <p:ph type="sldNum" sz="quarter" idx="10"/>
          </p:nvPr>
        </p:nvSpPr>
        <p:spPr/>
        <p:txBody>
          <a:bodyPr/>
          <a:lstStyle/>
          <a:p>
            <a:pPr algn="r"/>
            <a:fld id="{65564157-7760-4E78-8E86-51D1BCAD19DB}" type="slidenum">
              <a:rPr lang="zh-CN" altLang="en-US"/>
              <a:pPr algn="r"/>
              <a:t>4</a:t>
            </a:fld>
            <a:endParaRPr lang="zh-CN" altLang="en-US"/>
          </a:p>
        </p:txBody>
      </p:sp>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762000"/>
            <a:ext cx="762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标题 1"/>
          <p:cNvSpPr txBox="1"/>
          <p:nvPr/>
        </p:nvSpPr>
        <p:spPr>
          <a:xfrm>
            <a:off x="650874" y="533476"/>
            <a:ext cx="7883525" cy="482524"/>
          </a:xfrm>
          <a:prstGeom prst="rect">
            <a:avLst/>
          </a:prstGeom>
        </p:spPr>
        <p:txBody>
          <a:bodyPr/>
          <a:lst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defRPr>
            </a:lvl2pPr>
            <a:lvl3pPr algn="ctr" rtl="0" eaLnBrk="0" fontAlgn="base" hangingPunct="0">
              <a:spcBef>
                <a:spcPct val="0"/>
              </a:spcBef>
              <a:spcAft>
                <a:spcPct val="0"/>
              </a:spcAft>
              <a:defRPr sz="4000" b="1">
                <a:solidFill>
                  <a:schemeClr val="tx2"/>
                </a:solidFill>
                <a:latin typeface="Arial" panose="020B0604020202020204" pitchFamily="34" charset="0"/>
              </a:defRPr>
            </a:lvl3pPr>
            <a:lvl4pPr algn="ctr" rtl="0" eaLnBrk="0" fontAlgn="base" hangingPunct="0">
              <a:spcBef>
                <a:spcPct val="0"/>
              </a:spcBef>
              <a:spcAft>
                <a:spcPct val="0"/>
              </a:spcAft>
              <a:defRPr sz="4000" b="1">
                <a:solidFill>
                  <a:schemeClr val="tx2"/>
                </a:solidFill>
                <a:latin typeface="Arial" panose="020B0604020202020204" pitchFamily="34" charset="0"/>
              </a:defRPr>
            </a:lvl4pPr>
            <a:lvl5pPr algn="ctr" rtl="0" eaLnBrk="0" fontAlgn="base" hangingPunct="0">
              <a:spcBef>
                <a:spcPct val="0"/>
              </a:spcBef>
              <a:spcAft>
                <a:spcPct val="0"/>
              </a:spcAft>
              <a:defRPr sz="4000" b="1">
                <a:solidFill>
                  <a:schemeClr val="tx2"/>
                </a:solidFill>
                <a:latin typeface="Arial" panose="020B0604020202020204" pitchFamily="34" charset="0"/>
              </a:defRPr>
            </a:lvl5pPr>
            <a:lvl6pPr marL="457200" algn="ctr" rtl="0" fontAlgn="base">
              <a:spcBef>
                <a:spcPct val="0"/>
              </a:spcBef>
              <a:spcAft>
                <a:spcPct val="0"/>
              </a:spcAft>
              <a:defRPr sz="4000" b="1">
                <a:solidFill>
                  <a:schemeClr val="tx2"/>
                </a:solidFill>
                <a:latin typeface="Arial" panose="020B0604020202020204" pitchFamily="34" charset="0"/>
              </a:defRPr>
            </a:lvl6pPr>
            <a:lvl7pPr marL="914400" algn="ctr" rtl="0" fontAlgn="base">
              <a:spcBef>
                <a:spcPct val="0"/>
              </a:spcBef>
              <a:spcAft>
                <a:spcPct val="0"/>
              </a:spcAft>
              <a:defRPr sz="4000" b="1">
                <a:solidFill>
                  <a:schemeClr val="tx2"/>
                </a:solidFill>
                <a:latin typeface="Arial" panose="020B0604020202020204" pitchFamily="34" charset="0"/>
              </a:defRPr>
            </a:lvl7pPr>
            <a:lvl8pPr marL="1371600" algn="ctr" rtl="0" fontAlgn="base">
              <a:spcBef>
                <a:spcPct val="0"/>
              </a:spcBef>
              <a:spcAft>
                <a:spcPct val="0"/>
              </a:spcAft>
              <a:defRPr sz="4000" b="1">
                <a:solidFill>
                  <a:schemeClr val="tx2"/>
                </a:solidFill>
                <a:latin typeface="Arial" panose="020B0604020202020204" pitchFamily="34" charset="0"/>
              </a:defRPr>
            </a:lvl8pPr>
            <a:lvl9pPr marL="1828800" algn="ctr" rtl="0" fontAlgn="base">
              <a:spcBef>
                <a:spcPct val="0"/>
              </a:spcBef>
              <a:spcAft>
                <a:spcPct val="0"/>
              </a:spcAft>
              <a:defRPr sz="4000" b="1">
                <a:solidFill>
                  <a:schemeClr val="tx2"/>
                </a:solidFill>
                <a:latin typeface="Arial" panose="020B0604020202020204" pitchFamily="34" charset="0"/>
              </a:defRPr>
            </a:lvl9pPr>
          </a:lstStyle>
          <a:p>
            <a:r>
              <a:rPr lang="en-US" altLang="zh-CN" sz="2400" dirty="0" smtClean="0">
                <a:latin typeface="Times New Roman" pitchFamily="18" charset="0"/>
              </a:rPr>
              <a:t>1 Introduction </a:t>
            </a:r>
            <a:r>
              <a:rPr lang="en-US" altLang="zh-CN" sz="2400" dirty="0">
                <a:latin typeface="Times New Roman" pitchFamily="18" charset="0"/>
              </a:rPr>
              <a:t>and Related Work</a:t>
            </a:r>
            <a:endParaRPr lang="zh-CN" altLang="en-US" sz="2400" dirty="0">
              <a:latin typeface="Times New Roman" pitchFamily="18" charset="0"/>
            </a:endParaRPr>
          </a:p>
        </p:txBody>
      </p:sp>
      <p:sp>
        <p:nvSpPr>
          <p:cNvPr id="2" name="TextBox 1"/>
          <p:cNvSpPr txBox="1"/>
          <p:nvPr/>
        </p:nvSpPr>
        <p:spPr>
          <a:xfrm>
            <a:off x="304912" y="1447852"/>
            <a:ext cx="1863011" cy="369332"/>
          </a:xfrm>
          <a:prstGeom prst="rect">
            <a:avLst/>
          </a:prstGeom>
          <a:noFill/>
        </p:spPr>
        <p:txBody>
          <a:bodyPr wrap="none" rtlCol="0">
            <a:spAutoFit/>
          </a:bodyPr>
          <a:lstStyle/>
          <a:p>
            <a:r>
              <a:rPr lang="en-US" altLang="zh-CN" dirty="0" smtClean="0">
                <a:solidFill>
                  <a:srgbClr val="0070C0"/>
                </a:solidFill>
                <a:latin typeface="Britannic Bold" pitchFamily="34" charset="0"/>
              </a:rPr>
              <a:t>1.1 Introduction</a:t>
            </a:r>
            <a:endParaRPr lang="zh-CN" altLang="en-US" dirty="0">
              <a:solidFill>
                <a:srgbClr val="0070C0"/>
              </a:solidFill>
              <a:latin typeface="Britannic Bold" pitchFamily="34" charset="0"/>
            </a:endParaRPr>
          </a:p>
        </p:txBody>
      </p:sp>
      <p:sp>
        <p:nvSpPr>
          <p:cNvPr id="5" name="矩形 4"/>
          <p:cNvSpPr/>
          <p:nvPr/>
        </p:nvSpPr>
        <p:spPr>
          <a:xfrm>
            <a:off x="838298" y="2057436"/>
            <a:ext cx="8305702" cy="1569660"/>
          </a:xfrm>
          <a:prstGeom prst="rect">
            <a:avLst/>
          </a:prstGeom>
        </p:spPr>
        <p:txBody>
          <a:bodyPr wrap="square">
            <a:spAutoFit/>
          </a:bodyPr>
          <a:lstStyle/>
          <a:p>
            <a:r>
              <a:rPr lang="en-US" altLang="zh-CN" sz="2400" dirty="0">
                <a:latin typeface="DaunPenh" pitchFamily="2" charset="0"/>
                <a:cs typeface="DaunPenh" pitchFamily="2" charset="0"/>
              </a:rPr>
              <a:t>I</a:t>
            </a:r>
            <a:r>
              <a:rPr lang="en-US" altLang="zh-CN" sz="2400" dirty="0" smtClean="0">
                <a:latin typeface="DaunPenh" pitchFamily="2" charset="0"/>
                <a:cs typeface="DaunPenh" pitchFamily="2" charset="0"/>
              </a:rPr>
              <a:t>nteresting </a:t>
            </a:r>
            <a:r>
              <a:rPr lang="en-US" altLang="zh-CN" sz="2400" dirty="0">
                <a:latin typeface="DaunPenh" pitchFamily="2" charset="0"/>
                <a:cs typeface="DaunPenh" pitchFamily="2" charset="0"/>
              </a:rPr>
              <a:t>advancements have been happening in </a:t>
            </a:r>
            <a:endParaRPr lang="en-US" altLang="zh-CN" sz="2400" dirty="0" smtClean="0">
              <a:latin typeface="DaunPenh" pitchFamily="2" charset="0"/>
              <a:cs typeface="DaunPenh" pitchFamily="2" charset="0"/>
            </a:endParaRPr>
          </a:p>
          <a:p>
            <a:pPr lvl="8"/>
            <a:r>
              <a:rPr lang="en-US" altLang="zh-CN" sz="2400" b="1" dirty="0" smtClean="0">
                <a:latin typeface="DaunPenh" pitchFamily="2" charset="0"/>
                <a:cs typeface="DaunPenh" pitchFamily="2" charset="0"/>
              </a:rPr>
              <a:t>	virtual reality </a:t>
            </a:r>
          </a:p>
          <a:p>
            <a:pPr lvl="8"/>
            <a:r>
              <a:rPr lang="en-US" altLang="zh-CN" sz="2400" b="1" dirty="0" smtClean="0">
                <a:latin typeface="DaunPenh" pitchFamily="2" charset="0"/>
                <a:cs typeface="DaunPenh" pitchFamily="2" charset="0"/>
              </a:rPr>
              <a:t>	augmented reality</a:t>
            </a:r>
          </a:p>
          <a:p>
            <a:pPr lvl="8"/>
            <a:r>
              <a:rPr lang="en-US" altLang="zh-CN" sz="2400" b="1" dirty="0" smtClean="0">
                <a:latin typeface="DaunPenh" pitchFamily="2" charset="0"/>
                <a:cs typeface="DaunPenh" pitchFamily="2" charset="0"/>
              </a:rPr>
              <a:t>	smart </a:t>
            </a:r>
            <a:r>
              <a:rPr lang="en-US" altLang="zh-CN" sz="2400" b="1" dirty="0">
                <a:latin typeface="DaunPenh" pitchFamily="2" charset="0"/>
                <a:cs typeface="DaunPenh" pitchFamily="2" charset="0"/>
              </a:rPr>
              <a:t>wearable devices</a:t>
            </a:r>
            <a:endParaRPr lang="zh-CN" altLang="en-US" sz="2400" b="1" dirty="0">
              <a:latin typeface="DaunPenh" pitchFamily="2" charset="0"/>
              <a:cs typeface="DaunPenh" pitchFamily="2" charset="0"/>
            </a:endParaRPr>
          </a:p>
        </p:txBody>
      </p:sp>
      <p:pic>
        <p:nvPicPr>
          <p:cNvPr id="27650" name="Picture 2" descr="https://timgsa.baidu.com/timg?image&amp;quality=80&amp;size=b9999_10000&amp;sec=1490540101381&amp;di=0701e127586a95bd7f1171847081d70d&amp;imgtype=0&amp;src=http%3A%2F%2Fy1.ifengimg.com%2Fhaina%2F2015_26%2Fd8ccdda8e8b5a17.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6412" y="2642185"/>
            <a:ext cx="4419484" cy="2654280"/>
          </a:xfrm>
          <a:prstGeom prst="rect">
            <a:avLst/>
          </a:prstGeom>
          <a:noFill/>
          <a:extLst>
            <a:ext uri="{909E8E84-426E-40DD-AFC4-6F175D3DCCD1}">
              <a14:hiddenFill xmlns:a14="http://schemas.microsoft.com/office/drawing/2010/main">
                <a:solidFill>
                  <a:srgbClr val="FFFFFF"/>
                </a:solidFill>
              </a14:hiddenFill>
            </a:ext>
          </a:extLst>
        </p:spPr>
      </p:pic>
      <p:pic>
        <p:nvPicPr>
          <p:cNvPr id="27654" name="Picture 6" descr="https://timgsa.baidu.com/timg?image&amp;quality=80&amp;size=b9999_10000&amp;sec=1490540194220&amp;di=71e363e55e30b2c7469f8f369cc4c785&amp;imgtype=0&amp;src=http%3A%2F%2Fleiphone.qiniudn.com%2Fuploads%2F08-4%2F-2%2F08-45-20-57.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3612" y="2434605"/>
            <a:ext cx="4575022" cy="38967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Tm="2307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52"/>
                                        </p:tgtEl>
                                        <p:attrNameLst>
                                          <p:attrName>style.visibility</p:attrName>
                                        </p:attrNameLst>
                                      </p:cBhvr>
                                      <p:to>
                                        <p:strVal val="visible"/>
                                      </p:to>
                                    </p:set>
                                    <p:animEffect transition="in" filter="fade">
                                      <p:cBhvr>
                                        <p:cTn id="7" dur="500"/>
                                        <p:tgtEl>
                                          <p:spTgt spid="276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fade">
                                      <p:cBhvr>
                                        <p:cTn id="12" dur="500"/>
                                        <p:tgtEl>
                                          <p:spTgt spid="276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654"/>
                                        </p:tgtEl>
                                        <p:attrNameLst>
                                          <p:attrName>style.visibility</p:attrName>
                                        </p:attrNameLst>
                                      </p:cBhvr>
                                      <p:to>
                                        <p:strVal val="visible"/>
                                      </p:to>
                                    </p:set>
                                    <p:animEffect transition="in" filter="fade">
                                      <p:cBhvr>
                                        <p:cTn id="17" dur="500"/>
                                        <p:tgtEl>
                                          <p:spTgt spid="27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lgn="r"/>
            <a:fld id="{65564157-7760-4E78-8E86-51D1BCAD19DB}" type="slidenum">
              <a:rPr lang="zh-CN" altLang="en-US"/>
              <a:pPr algn="r"/>
              <a:t>40</a:t>
            </a:fld>
            <a:endParaRPr lang="zh-CN" alt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762000"/>
            <a:ext cx="762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标题 1"/>
          <p:cNvSpPr txBox="1"/>
          <p:nvPr/>
        </p:nvSpPr>
        <p:spPr>
          <a:xfrm>
            <a:off x="650874" y="533476"/>
            <a:ext cx="7883525" cy="482524"/>
          </a:xfrm>
          <a:prstGeom prst="rect">
            <a:avLst/>
          </a:prstGeom>
        </p:spPr>
        <p:txBody>
          <a:bodyPr/>
          <a:lst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defRPr>
            </a:lvl2pPr>
            <a:lvl3pPr algn="ctr" rtl="0" eaLnBrk="0" fontAlgn="base" hangingPunct="0">
              <a:spcBef>
                <a:spcPct val="0"/>
              </a:spcBef>
              <a:spcAft>
                <a:spcPct val="0"/>
              </a:spcAft>
              <a:defRPr sz="4000" b="1">
                <a:solidFill>
                  <a:schemeClr val="tx2"/>
                </a:solidFill>
                <a:latin typeface="Arial" panose="020B0604020202020204" pitchFamily="34" charset="0"/>
              </a:defRPr>
            </a:lvl3pPr>
            <a:lvl4pPr algn="ctr" rtl="0" eaLnBrk="0" fontAlgn="base" hangingPunct="0">
              <a:spcBef>
                <a:spcPct val="0"/>
              </a:spcBef>
              <a:spcAft>
                <a:spcPct val="0"/>
              </a:spcAft>
              <a:defRPr sz="4000" b="1">
                <a:solidFill>
                  <a:schemeClr val="tx2"/>
                </a:solidFill>
                <a:latin typeface="Arial" panose="020B0604020202020204" pitchFamily="34" charset="0"/>
              </a:defRPr>
            </a:lvl4pPr>
            <a:lvl5pPr algn="ctr" rtl="0" eaLnBrk="0" fontAlgn="base" hangingPunct="0">
              <a:spcBef>
                <a:spcPct val="0"/>
              </a:spcBef>
              <a:spcAft>
                <a:spcPct val="0"/>
              </a:spcAft>
              <a:defRPr sz="4000" b="1">
                <a:solidFill>
                  <a:schemeClr val="tx2"/>
                </a:solidFill>
                <a:latin typeface="Arial" panose="020B0604020202020204" pitchFamily="34" charset="0"/>
              </a:defRPr>
            </a:lvl5pPr>
            <a:lvl6pPr marL="457200" algn="ctr" rtl="0" fontAlgn="base">
              <a:spcBef>
                <a:spcPct val="0"/>
              </a:spcBef>
              <a:spcAft>
                <a:spcPct val="0"/>
              </a:spcAft>
              <a:defRPr sz="4000" b="1">
                <a:solidFill>
                  <a:schemeClr val="tx2"/>
                </a:solidFill>
                <a:latin typeface="Arial" panose="020B0604020202020204" pitchFamily="34" charset="0"/>
              </a:defRPr>
            </a:lvl6pPr>
            <a:lvl7pPr marL="914400" algn="ctr" rtl="0" fontAlgn="base">
              <a:spcBef>
                <a:spcPct val="0"/>
              </a:spcBef>
              <a:spcAft>
                <a:spcPct val="0"/>
              </a:spcAft>
              <a:defRPr sz="4000" b="1">
                <a:solidFill>
                  <a:schemeClr val="tx2"/>
                </a:solidFill>
                <a:latin typeface="Arial" panose="020B0604020202020204" pitchFamily="34" charset="0"/>
              </a:defRPr>
            </a:lvl7pPr>
            <a:lvl8pPr marL="1371600" algn="ctr" rtl="0" fontAlgn="base">
              <a:spcBef>
                <a:spcPct val="0"/>
              </a:spcBef>
              <a:spcAft>
                <a:spcPct val="0"/>
              </a:spcAft>
              <a:defRPr sz="4000" b="1">
                <a:solidFill>
                  <a:schemeClr val="tx2"/>
                </a:solidFill>
                <a:latin typeface="Arial" panose="020B0604020202020204" pitchFamily="34" charset="0"/>
              </a:defRPr>
            </a:lvl8pPr>
            <a:lvl9pPr marL="1828800" algn="ctr" rtl="0" fontAlgn="base">
              <a:spcBef>
                <a:spcPct val="0"/>
              </a:spcBef>
              <a:spcAft>
                <a:spcPct val="0"/>
              </a:spcAft>
              <a:defRPr sz="4000" b="1">
                <a:solidFill>
                  <a:schemeClr val="tx2"/>
                </a:solidFill>
                <a:latin typeface="Arial" panose="020B0604020202020204" pitchFamily="34" charset="0"/>
              </a:defRPr>
            </a:lvl9pPr>
          </a:lstStyle>
          <a:p>
            <a:r>
              <a:rPr lang="en-US" altLang="zh-CN" sz="2400" dirty="0" smtClean="0">
                <a:latin typeface="Times New Roman" pitchFamily="18" charset="0"/>
              </a:rPr>
              <a:t>4 Conclusion</a:t>
            </a:r>
            <a:endParaRPr lang="en-US" altLang="zh-CN" sz="2400" dirty="0">
              <a:latin typeface="Times New Roman" pitchFamily="18" charset="0"/>
            </a:endParaRPr>
          </a:p>
        </p:txBody>
      </p:sp>
      <p:sp>
        <p:nvSpPr>
          <p:cNvPr id="2" name="矩形 1"/>
          <p:cNvSpPr/>
          <p:nvPr/>
        </p:nvSpPr>
        <p:spPr>
          <a:xfrm>
            <a:off x="820834" y="1743690"/>
            <a:ext cx="7543602" cy="1114344"/>
          </a:xfrm>
          <a:prstGeom prst="rect">
            <a:avLst/>
          </a:prstGeom>
        </p:spPr>
        <p:txBody>
          <a:bodyPr wrap="square">
            <a:spAutoFit/>
          </a:bodyPr>
          <a:lstStyle/>
          <a:p>
            <a:pPr>
              <a:lnSpc>
                <a:spcPct val="200000"/>
              </a:lnSpc>
            </a:pPr>
            <a:r>
              <a:rPr lang="en-US" altLang="zh-CN" dirty="0" smtClean="0">
                <a:latin typeface="Cambria" pitchFamily="18" charset="0"/>
              </a:rPr>
              <a:t>They find </a:t>
            </a:r>
            <a:r>
              <a:rPr lang="en-US" altLang="zh-CN" dirty="0">
                <a:latin typeface="Cambria" pitchFamily="18" charset="0"/>
              </a:rPr>
              <a:t>the optimal scaling factors at each iteration of </a:t>
            </a:r>
            <a:r>
              <a:rPr lang="en-US" altLang="zh-CN" dirty="0" smtClean="0">
                <a:latin typeface="Cambria" pitchFamily="18" charset="0"/>
              </a:rPr>
              <a:t>training.</a:t>
            </a:r>
            <a:endParaRPr lang="en-US" altLang="zh-CN" dirty="0">
              <a:latin typeface="Cambria" pitchFamily="18" charset="0"/>
            </a:endParaRPr>
          </a:p>
          <a:p>
            <a:pPr>
              <a:lnSpc>
                <a:spcPct val="200000"/>
              </a:lnSpc>
            </a:pPr>
            <a:r>
              <a:rPr lang="en-US" altLang="zh-CN" dirty="0">
                <a:latin typeface="Cambria" pitchFamily="18" charset="0"/>
              </a:rPr>
              <a:t>Order the layers in a block in a way that decreases the quantization </a:t>
            </a:r>
            <a:r>
              <a:rPr lang="en-US" altLang="zh-CN" dirty="0" smtClean="0">
                <a:latin typeface="Cambria" pitchFamily="18" charset="0"/>
              </a:rPr>
              <a:t>loss.</a:t>
            </a:r>
            <a:endParaRPr lang="zh-CN" altLang="en-US" dirty="0">
              <a:latin typeface="Cambria" pitchFamily="18"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160" y="3105902"/>
            <a:ext cx="8816951" cy="2652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2713804"/>
      </p:ext>
    </p:extLst>
  </p:cSld>
  <p:clrMapOvr>
    <a:masterClrMapping/>
  </p:clrMapOvr>
  <p:transition advTm="2307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barn(inVertical)">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ext Box 3"/>
          <p:cNvSpPr txBox="1">
            <a:spLocks noChangeArrowheads="1"/>
          </p:cNvSpPr>
          <p:nvPr/>
        </p:nvSpPr>
        <p:spPr bwMode="auto">
          <a:xfrm>
            <a:off x="1660525" y="11795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buFont typeface="Arial" pitchFamily="34" charset="0"/>
              <a:defRPr>
                <a:solidFill>
                  <a:schemeClr val="tx1"/>
                </a:solidFill>
                <a:latin typeface="Arial" pitchFamily="34" charset="0"/>
                <a:ea typeface="宋体" pitchFamily="2" charset="-122"/>
              </a:defRPr>
            </a:lvl6pPr>
            <a:lvl7pPr fontAlgn="base">
              <a:spcBef>
                <a:spcPct val="0"/>
              </a:spcBef>
              <a:spcAft>
                <a:spcPct val="0"/>
              </a:spcAft>
              <a:buFont typeface="Arial" pitchFamily="34" charset="0"/>
              <a:defRPr>
                <a:solidFill>
                  <a:schemeClr val="tx1"/>
                </a:solidFill>
                <a:latin typeface="Arial" pitchFamily="34" charset="0"/>
                <a:ea typeface="宋体" pitchFamily="2" charset="-122"/>
              </a:defRPr>
            </a:lvl7pPr>
            <a:lvl8pPr fontAlgn="base">
              <a:spcBef>
                <a:spcPct val="0"/>
              </a:spcBef>
              <a:spcAft>
                <a:spcPct val="0"/>
              </a:spcAft>
              <a:buFont typeface="Arial" pitchFamily="34" charset="0"/>
              <a:defRPr>
                <a:solidFill>
                  <a:schemeClr val="tx1"/>
                </a:solidFill>
                <a:latin typeface="Arial" pitchFamily="34" charset="0"/>
                <a:ea typeface="宋体" pitchFamily="2" charset="-122"/>
              </a:defRPr>
            </a:lvl8pPr>
            <a:lvl9pPr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endParaRPr lang="zh-CN" altLang="zh-CN"/>
          </a:p>
        </p:txBody>
      </p:sp>
      <p:pic>
        <p:nvPicPr>
          <p:cNvPr id="747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762000"/>
            <a:ext cx="762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5" name="灯片编号占位符 44"/>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5979A50-9E0C-4700-8092-62F65EB98A05}" type="slidenum">
              <a:rPr lang="en-US" altLang="zh-CN"/>
              <a:pPr/>
              <a:t>41</a:t>
            </a:fld>
            <a:endParaRPr lang="en-US" altLang="zh-CN"/>
          </a:p>
        </p:txBody>
      </p:sp>
      <p:sp>
        <p:nvSpPr>
          <p:cNvPr id="26629" name="标题 1"/>
          <p:cNvSpPr>
            <a:spLocks noGrp="1"/>
          </p:cNvSpPr>
          <p:nvPr>
            <p:ph type="title"/>
          </p:nvPr>
        </p:nvSpPr>
        <p:spPr>
          <a:xfrm>
            <a:off x="609600" y="2497138"/>
            <a:ext cx="8229600" cy="2151062"/>
          </a:xfrm>
        </p:spPr>
        <p:txBody>
          <a:bodyPr/>
          <a:lstStyle/>
          <a:p>
            <a:pPr eaLnBrk="1" hangingPunct="1">
              <a:defRPr/>
            </a:pPr>
            <a:r>
              <a:rPr lang="zh-CN" altLang="en-US" sz="8800" dirty="0" smtClean="0">
                <a:solidFill>
                  <a:schemeClr val="accent1">
                    <a:lumMod val="50000"/>
                  </a:schemeClr>
                </a:solidFill>
                <a:ea typeface="宋体" panose="02010600030101010101" pitchFamily="2" charset="-122"/>
              </a:rPr>
              <a:t> </a:t>
            </a:r>
            <a:r>
              <a:rPr lang="en-US" altLang="zh-CN" sz="8800" dirty="0" smtClean="0">
                <a:solidFill>
                  <a:schemeClr val="accent1">
                    <a:lumMod val="50000"/>
                  </a:schemeClr>
                </a:solidFill>
                <a:ea typeface="宋体" panose="02010600030101010101" pitchFamily="2" charset="-122"/>
              </a:rPr>
              <a:t>Thanks</a:t>
            </a:r>
            <a:r>
              <a:rPr lang="zh-CN" altLang="en-US" sz="8800" dirty="0" smtClean="0">
                <a:solidFill>
                  <a:schemeClr val="accent1">
                    <a:lumMod val="50000"/>
                  </a:schemeClr>
                </a:solidFill>
                <a:ea typeface="宋体" panose="02010600030101010101" pitchFamily="2" charset="-122"/>
              </a:rPr>
              <a:t>！    </a:t>
            </a:r>
          </a:p>
        </p:txBody>
      </p:sp>
    </p:spTree>
  </p:cSld>
  <p:clrMapOvr>
    <a:masterClrMapping/>
  </p:clrMapOvr>
  <p:transition advTm="3745"/>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lgn="r"/>
            <a:fld id="{65564157-7760-4E78-8E86-51D1BCAD19DB}" type="slidenum">
              <a:rPr lang="zh-CN" altLang="en-US"/>
              <a:pPr algn="r"/>
              <a:t>5</a:t>
            </a:fld>
            <a:endParaRPr lang="zh-CN" alt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762000"/>
            <a:ext cx="762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标题 1"/>
          <p:cNvSpPr txBox="1"/>
          <p:nvPr/>
        </p:nvSpPr>
        <p:spPr>
          <a:xfrm>
            <a:off x="650874" y="533476"/>
            <a:ext cx="7883525" cy="482524"/>
          </a:xfrm>
          <a:prstGeom prst="rect">
            <a:avLst/>
          </a:prstGeom>
        </p:spPr>
        <p:txBody>
          <a:bodyPr/>
          <a:lst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defRPr>
            </a:lvl2pPr>
            <a:lvl3pPr algn="ctr" rtl="0" eaLnBrk="0" fontAlgn="base" hangingPunct="0">
              <a:spcBef>
                <a:spcPct val="0"/>
              </a:spcBef>
              <a:spcAft>
                <a:spcPct val="0"/>
              </a:spcAft>
              <a:defRPr sz="4000" b="1">
                <a:solidFill>
                  <a:schemeClr val="tx2"/>
                </a:solidFill>
                <a:latin typeface="Arial" panose="020B0604020202020204" pitchFamily="34" charset="0"/>
              </a:defRPr>
            </a:lvl3pPr>
            <a:lvl4pPr algn="ctr" rtl="0" eaLnBrk="0" fontAlgn="base" hangingPunct="0">
              <a:spcBef>
                <a:spcPct val="0"/>
              </a:spcBef>
              <a:spcAft>
                <a:spcPct val="0"/>
              </a:spcAft>
              <a:defRPr sz="4000" b="1">
                <a:solidFill>
                  <a:schemeClr val="tx2"/>
                </a:solidFill>
                <a:latin typeface="Arial" panose="020B0604020202020204" pitchFamily="34" charset="0"/>
              </a:defRPr>
            </a:lvl4pPr>
            <a:lvl5pPr algn="ctr" rtl="0" eaLnBrk="0" fontAlgn="base" hangingPunct="0">
              <a:spcBef>
                <a:spcPct val="0"/>
              </a:spcBef>
              <a:spcAft>
                <a:spcPct val="0"/>
              </a:spcAft>
              <a:defRPr sz="4000" b="1">
                <a:solidFill>
                  <a:schemeClr val="tx2"/>
                </a:solidFill>
                <a:latin typeface="Arial" panose="020B0604020202020204" pitchFamily="34" charset="0"/>
              </a:defRPr>
            </a:lvl5pPr>
            <a:lvl6pPr marL="457200" algn="ctr" rtl="0" fontAlgn="base">
              <a:spcBef>
                <a:spcPct val="0"/>
              </a:spcBef>
              <a:spcAft>
                <a:spcPct val="0"/>
              </a:spcAft>
              <a:defRPr sz="4000" b="1">
                <a:solidFill>
                  <a:schemeClr val="tx2"/>
                </a:solidFill>
                <a:latin typeface="Arial" panose="020B0604020202020204" pitchFamily="34" charset="0"/>
              </a:defRPr>
            </a:lvl6pPr>
            <a:lvl7pPr marL="914400" algn="ctr" rtl="0" fontAlgn="base">
              <a:spcBef>
                <a:spcPct val="0"/>
              </a:spcBef>
              <a:spcAft>
                <a:spcPct val="0"/>
              </a:spcAft>
              <a:defRPr sz="4000" b="1">
                <a:solidFill>
                  <a:schemeClr val="tx2"/>
                </a:solidFill>
                <a:latin typeface="Arial" panose="020B0604020202020204" pitchFamily="34" charset="0"/>
              </a:defRPr>
            </a:lvl7pPr>
            <a:lvl8pPr marL="1371600" algn="ctr" rtl="0" fontAlgn="base">
              <a:spcBef>
                <a:spcPct val="0"/>
              </a:spcBef>
              <a:spcAft>
                <a:spcPct val="0"/>
              </a:spcAft>
              <a:defRPr sz="4000" b="1">
                <a:solidFill>
                  <a:schemeClr val="tx2"/>
                </a:solidFill>
                <a:latin typeface="Arial" panose="020B0604020202020204" pitchFamily="34" charset="0"/>
              </a:defRPr>
            </a:lvl8pPr>
            <a:lvl9pPr marL="1828800" algn="ctr" rtl="0" fontAlgn="base">
              <a:spcBef>
                <a:spcPct val="0"/>
              </a:spcBef>
              <a:spcAft>
                <a:spcPct val="0"/>
              </a:spcAft>
              <a:defRPr sz="4000" b="1">
                <a:solidFill>
                  <a:schemeClr val="tx2"/>
                </a:solidFill>
                <a:latin typeface="Arial" panose="020B0604020202020204" pitchFamily="34" charset="0"/>
              </a:defRPr>
            </a:lvl9pPr>
          </a:lstStyle>
          <a:p>
            <a:r>
              <a:rPr lang="en-US" altLang="zh-CN" sz="2400" dirty="0" smtClean="0">
                <a:latin typeface="Times New Roman" pitchFamily="18" charset="0"/>
              </a:rPr>
              <a:t>1 Introduction </a:t>
            </a:r>
            <a:r>
              <a:rPr lang="en-US" altLang="zh-CN" sz="2400" dirty="0">
                <a:latin typeface="Times New Roman" pitchFamily="18" charset="0"/>
              </a:rPr>
              <a:t>and Related Work</a:t>
            </a:r>
            <a:endParaRPr lang="zh-CN" altLang="en-US" sz="2400" dirty="0">
              <a:latin typeface="Times New Roman" pitchFamily="18" charset="0"/>
            </a:endParaRPr>
          </a:p>
        </p:txBody>
      </p:sp>
      <p:sp>
        <p:nvSpPr>
          <p:cNvPr id="5" name="TextBox 4"/>
          <p:cNvSpPr txBox="1"/>
          <p:nvPr/>
        </p:nvSpPr>
        <p:spPr>
          <a:xfrm>
            <a:off x="304912" y="1447852"/>
            <a:ext cx="1863011" cy="369332"/>
          </a:xfrm>
          <a:prstGeom prst="rect">
            <a:avLst/>
          </a:prstGeom>
          <a:noFill/>
        </p:spPr>
        <p:txBody>
          <a:bodyPr wrap="none" rtlCol="0">
            <a:spAutoFit/>
          </a:bodyPr>
          <a:lstStyle/>
          <a:p>
            <a:r>
              <a:rPr lang="en-US" altLang="zh-CN" dirty="0" smtClean="0">
                <a:solidFill>
                  <a:srgbClr val="0070C0"/>
                </a:solidFill>
                <a:latin typeface="Britannic Bold" pitchFamily="34" charset="0"/>
              </a:rPr>
              <a:t>1.1 Introduction</a:t>
            </a:r>
            <a:endParaRPr lang="zh-CN" altLang="en-US" dirty="0">
              <a:solidFill>
                <a:srgbClr val="0070C0"/>
              </a:solidFill>
              <a:latin typeface="Britannic Bold" pitchFamily="34" charset="0"/>
            </a:endParaRPr>
          </a:p>
        </p:txBody>
      </p:sp>
      <p:sp>
        <p:nvSpPr>
          <p:cNvPr id="2" name="TextBox 1"/>
          <p:cNvSpPr txBox="1"/>
          <p:nvPr/>
        </p:nvSpPr>
        <p:spPr>
          <a:xfrm>
            <a:off x="1085256" y="1981238"/>
            <a:ext cx="3618298" cy="584775"/>
          </a:xfrm>
          <a:prstGeom prst="rect">
            <a:avLst/>
          </a:prstGeom>
          <a:noFill/>
        </p:spPr>
        <p:txBody>
          <a:bodyPr wrap="none" rtlCol="0">
            <a:spAutoFit/>
          </a:bodyPr>
          <a:lstStyle/>
          <a:p>
            <a:r>
              <a:rPr lang="en-US" altLang="zh-CN" sz="3200" dirty="0" smtClean="0">
                <a:effectLst>
                  <a:outerShdw blurRad="38100" dist="38100" dir="2700000" algn="tl">
                    <a:srgbClr val="000000">
                      <a:alpha val="43137"/>
                    </a:srgbClr>
                  </a:outerShdw>
                </a:effectLst>
                <a:latin typeface="DaunPenh" pitchFamily="2" charset="0"/>
                <a:cs typeface="DaunPenh" pitchFamily="2" charset="0"/>
              </a:rPr>
              <a:t>AlexNet </a:t>
            </a:r>
            <a:r>
              <a:rPr lang="en-US" altLang="zh-CN" sz="3200" dirty="0">
                <a:effectLst>
                  <a:outerShdw blurRad="38100" dist="38100" dir="2700000" algn="tl">
                    <a:srgbClr val="000000">
                      <a:alpha val="43137"/>
                    </a:srgbClr>
                  </a:outerShdw>
                </a:effectLst>
                <a:latin typeface="DaunPenh" pitchFamily="2" charset="0"/>
                <a:cs typeface="DaunPenh" pitchFamily="2" charset="0"/>
              </a:rPr>
              <a:t>has 61M parameters</a:t>
            </a:r>
            <a:endParaRPr lang="zh-CN" altLang="en-US" sz="3200" dirty="0">
              <a:effectLst>
                <a:outerShdw blurRad="38100" dist="38100" dir="2700000" algn="tl">
                  <a:srgbClr val="000000">
                    <a:alpha val="43137"/>
                  </a:srgbClr>
                </a:outerShdw>
              </a:effectLst>
              <a:latin typeface="DaunPenh" pitchFamily="2" charset="0"/>
              <a:cs typeface="DaunPenh" pitchFamily="2" charset="0"/>
            </a:endParaRPr>
          </a:p>
        </p:txBody>
      </p:sp>
      <p:sp>
        <p:nvSpPr>
          <p:cNvPr id="4" name="矩形 3"/>
          <p:cNvSpPr/>
          <p:nvPr/>
        </p:nvSpPr>
        <p:spPr>
          <a:xfrm>
            <a:off x="1579354" y="2406962"/>
            <a:ext cx="6248400" cy="923330"/>
          </a:xfrm>
          <a:prstGeom prst="rect">
            <a:avLst/>
          </a:prstGeom>
        </p:spPr>
        <p:txBody>
          <a:bodyPr wrap="square">
            <a:spAutoFit/>
          </a:bodyPr>
          <a:lstStyle/>
          <a:p>
            <a:pPr algn="just"/>
            <a:r>
              <a:rPr lang="en-US" altLang="zh-CN" dirty="0" smtClean="0">
                <a:latin typeface="Cambria" pitchFamily="18" charset="0"/>
                <a:cs typeface="DaunPenh" pitchFamily="2" charset="0"/>
              </a:rPr>
              <a:t>This </a:t>
            </a:r>
            <a:r>
              <a:rPr lang="en-US" altLang="zh-CN" dirty="0">
                <a:latin typeface="Cambria" pitchFamily="18" charset="0"/>
                <a:cs typeface="DaunPenh" pitchFamily="2" charset="0"/>
              </a:rPr>
              <a:t>models quickly overtax the </a:t>
            </a:r>
            <a:r>
              <a:rPr lang="en-US" altLang="zh-CN" dirty="0" smtClean="0">
                <a:latin typeface="Cambria" pitchFamily="18" charset="0"/>
                <a:cs typeface="DaunPenh" pitchFamily="2" charset="0"/>
              </a:rPr>
              <a:t>limited storage</a:t>
            </a:r>
            <a:r>
              <a:rPr lang="en-US" altLang="zh-CN" dirty="0">
                <a:latin typeface="Cambria" pitchFamily="18" charset="0"/>
                <a:cs typeface="DaunPenh" pitchFamily="2" charset="0"/>
              </a:rPr>
              <a:t>, battery power, and compute capabilities of smaller devices like cell phones.</a:t>
            </a:r>
            <a:endParaRPr lang="zh-CN" altLang="en-US" dirty="0">
              <a:latin typeface="Cambria" pitchFamily="18" charset="0"/>
              <a:cs typeface="DaunPenh" pitchFamily="2" charset="0"/>
            </a:endParaRPr>
          </a:p>
        </p:txBody>
      </p:sp>
      <p:sp>
        <p:nvSpPr>
          <p:cNvPr id="6" name="TextBox 5"/>
          <p:cNvSpPr txBox="1"/>
          <p:nvPr/>
        </p:nvSpPr>
        <p:spPr>
          <a:xfrm>
            <a:off x="1085256" y="3581396"/>
            <a:ext cx="2666114" cy="584775"/>
          </a:xfrm>
          <a:prstGeom prst="rect">
            <a:avLst/>
          </a:prstGeom>
          <a:noFill/>
        </p:spPr>
        <p:txBody>
          <a:bodyPr wrap="none" rtlCol="0">
            <a:spAutoFit/>
          </a:bodyPr>
          <a:lstStyle/>
          <a:p>
            <a:r>
              <a:rPr lang="en-US" altLang="zh-CN" sz="3200" dirty="0">
                <a:effectLst>
                  <a:outerShdw blurRad="38100" dist="38100" dir="2700000" algn="tl">
                    <a:srgbClr val="000000">
                      <a:alpha val="43137"/>
                    </a:srgbClr>
                  </a:outerShdw>
                </a:effectLst>
                <a:latin typeface="DaunPenh" pitchFamily="2" charset="0"/>
                <a:cs typeface="DaunPenh" pitchFamily="2" charset="0"/>
              </a:rPr>
              <a:t>Two Approximations</a:t>
            </a:r>
            <a:endParaRPr lang="zh-CN" altLang="en-US" sz="3200" dirty="0">
              <a:effectLst>
                <a:outerShdw blurRad="38100" dist="38100" dir="2700000" algn="tl">
                  <a:srgbClr val="000000">
                    <a:alpha val="43137"/>
                  </a:srgbClr>
                </a:outerShdw>
              </a:effectLst>
              <a:latin typeface="DaunPenh" pitchFamily="2" charset="0"/>
              <a:cs typeface="DaunPenh" pitchFamily="2" charset="0"/>
            </a:endParaRPr>
          </a:p>
        </p:txBody>
      </p:sp>
      <p:sp>
        <p:nvSpPr>
          <p:cNvPr id="7" name="TextBox 6"/>
          <p:cNvSpPr txBox="1"/>
          <p:nvPr/>
        </p:nvSpPr>
        <p:spPr>
          <a:xfrm>
            <a:off x="1651859" y="4158710"/>
            <a:ext cx="5943444" cy="923330"/>
          </a:xfrm>
          <a:prstGeom prst="rect">
            <a:avLst/>
          </a:prstGeom>
          <a:noFill/>
        </p:spPr>
        <p:txBody>
          <a:bodyPr wrap="square" rtlCol="0">
            <a:spAutoFit/>
          </a:bodyPr>
          <a:lstStyle/>
          <a:p>
            <a:pPr marL="285750" indent="-285750">
              <a:lnSpc>
                <a:spcPct val="150000"/>
              </a:lnSpc>
              <a:buFont typeface="Wingdings" pitchFamily="2" charset="2"/>
              <a:buChar char="Ø"/>
            </a:pPr>
            <a:r>
              <a:rPr lang="en-US" altLang="zh-CN" dirty="0" smtClean="0">
                <a:latin typeface="Cambria" pitchFamily="18" charset="0"/>
              </a:rPr>
              <a:t>Binary-Weight-Networks</a:t>
            </a:r>
            <a:r>
              <a:rPr lang="zh-CN" altLang="en-US" dirty="0" smtClean="0">
                <a:latin typeface="Cambria" pitchFamily="18" charset="0"/>
              </a:rPr>
              <a:t>（</a:t>
            </a:r>
            <a:r>
              <a:rPr lang="en-US" altLang="zh-CN" dirty="0" smtClean="0">
                <a:latin typeface="Cambria" pitchFamily="18" charset="0"/>
              </a:rPr>
              <a:t>BWN</a:t>
            </a:r>
            <a:r>
              <a:rPr lang="zh-CN" altLang="en-US" dirty="0" smtClean="0">
                <a:latin typeface="Cambria" pitchFamily="18" charset="0"/>
              </a:rPr>
              <a:t>）</a:t>
            </a:r>
            <a:endParaRPr lang="en-US" altLang="zh-CN" dirty="0" smtClean="0">
              <a:latin typeface="Cambria" pitchFamily="18" charset="0"/>
            </a:endParaRPr>
          </a:p>
          <a:p>
            <a:pPr marL="285750" indent="-285750">
              <a:lnSpc>
                <a:spcPct val="150000"/>
              </a:lnSpc>
              <a:buFont typeface="Wingdings" pitchFamily="2" charset="2"/>
              <a:buChar char="Ø"/>
            </a:pPr>
            <a:r>
              <a:rPr lang="en-US" altLang="zh-CN" dirty="0" smtClean="0">
                <a:latin typeface="Cambria" pitchFamily="18" charset="0"/>
              </a:rPr>
              <a:t>XNOR-Networks</a:t>
            </a:r>
            <a:endParaRPr lang="zh-CN" altLang="en-US" dirty="0">
              <a:latin typeface="Cambria" pitchFamily="18" charset="0"/>
            </a:endParaRPr>
          </a:p>
        </p:txBody>
      </p:sp>
    </p:spTree>
    <p:extLst>
      <p:ext uri="{BB962C8B-B14F-4D97-AF65-F5344CB8AC3E}">
        <p14:creationId xmlns:p14="http://schemas.microsoft.com/office/powerpoint/2010/main" val="2122525872"/>
      </p:ext>
    </p:extLst>
  </p:cSld>
  <p:clrMapOvr>
    <a:masterClrMapping/>
  </p:clrMapOvr>
  <p:transition advTm="2307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lgn="r"/>
            <a:fld id="{65564157-7760-4E78-8E86-51D1BCAD19DB}" type="slidenum">
              <a:rPr lang="zh-CN" altLang="en-US"/>
              <a:pPr algn="r"/>
              <a:t>6</a:t>
            </a:fld>
            <a:endParaRPr lang="zh-CN" alt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762000"/>
            <a:ext cx="762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标题 1"/>
          <p:cNvSpPr txBox="1"/>
          <p:nvPr/>
        </p:nvSpPr>
        <p:spPr>
          <a:xfrm>
            <a:off x="650874" y="533476"/>
            <a:ext cx="7883525" cy="482524"/>
          </a:xfrm>
          <a:prstGeom prst="rect">
            <a:avLst/>
          </a:prstGeom>
        </p:spPr>
        <p:txBody>
          <a:bodyPr/>
          <a:lst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defRPr>
            </a:lvl2pPr>
            <a:lvl3pPr algn="ctr" rtl="0" eaLnBrk="0" fontAlgn="base" hangingPunct="0">
              <a:spcBef>
                <a:spcPct val="0"/>
              </a:spcBef>
              <a:spcAft>
                <a:spcPct val="0"/>
              </a:spcAft>
              <a:defRPr sz="4000" b="1">
                <a:solidFill>
                  <a:schemeClr val="tx2"/>
                </a:solidFill>
                <a:latin typeface="Arial" panose="020B0604020202020204" pitchFamily="34" charset="0"/>
              </a:defRPr>
            </a:lvl3pPr>
            <a:lvl4pPr algn="ctr" rtl="0" eaLnBrk="0" fontAlgn="base" hangingPunct="0">
              <a:spcBef>
                <a:spcPct val="0"/>
              </a:spcBef>
              <a:spcAft>
                <a:spcPct val="0"/>
              </a:spcAft>
              <a:defRPr sz="4000" b="1">
                <a:solidFill>
                  <a:schemeClr val="tx2"/>
                </a:solidFill>
                <a:latin typeface="Arial" panose="020B0604020202020204" pitchFamily="34" charset="0"/>
              </a:defRPr>
            </a:lvl4pPr>
            <a:lvl5pPr algn="ctr" rtl="0" eaLnBrk="0" fontAlgn="base" hangingPunct="0">
              <a:spcBef>
                <a:spcPct val="0"/>
              </a:spcBef>
              <a:spcAft>
                <a:spcPct val="0"/>
              </a:spcAft>
              <a:defRPr sz="4000" b="1">
                <a:solidFill>
                  <a:schemeClr val="tx2"/>
                </a:solidFill>
                <a:latin typeface="Arial" panose="020B0604020202020204" pitchFamily="34" charset="0"/>
              </a:defRPr>
            </a:lvl5pPr>
            <a:lvl6pPr marL="457200" algn="ctr" rtl="0" fontAlgn="base">
              <a:spcBef>
                <a:spcPct val="0"/>
              </a:spcBef>
              <a:spcAft>
                <a:spcPct val="0"/>
              </a:spcAft>
              <a:defRPr sz="4000" b="1">
                <a:solidFill>
                  <a:schemeClr val="tx2"/>
                </a:solidFill>
                <a:latin typeface="Arial" panose="020B0604020202020204" pitchFamily="34" charset="0"/>
              </a:defRPr>
            </a:lvl6pPr>
            <a:lvl7pPr marL="914400" algn="ctr" rtl="0" fontAlgn="base">
              <a:spcBef>
                <a:spcPct val="0"/>
              </a:spcBef>
              <a:spcAft>
                <a:spcPct val="0"/>
              </a:spcAft>
              <a:defRPr sz="4000" b="1">
                <a:solidFill>
                  <a:schemeClr val="tx2"/>
                </a:solidFill>
                <a:latin typeface="Arial" panose="020B0604020202020204" pitchFamily="34" charset="0"/>
              </a:defRPr>
            </a:lvl7pPr>
            <a:lvl8pPr marL="1371600" algn="ctr" rtl="0" fontAlgn="base">
              <a:spcBef>
                <a:spcPct val="0"/>
              </a:spcBef>
              <a:spcAft>
                <a:spcPct val="0"/>
              </a:spcAft>
              <a:defRPr sz="4000" b="1">
                <a:solidFill>
                  <a:schemeClr val="tx2"/>
                </a:solidFill>
                <a:latin typeface="Arial" panose="020B0604020202020204" pitchFamily="34" charset="0"/>
              </a:defRPr>
            </a:lvl8pPr>
            <a:lvl9pPr marL="1828800" algn="ctr" rtl="0" fontAlgn="base">
              <a:spcBef>
                <a:spcPct val="0"/>
              </a:spcBef>
              <a:spcAft>
                <a:spcPct val="0"/>
              </a:spcAft>
              <a:defRPr sz="4000" b="1">
                <a:solidFill>
                  <a:schemeClr val="tx2"/>
                </a:solidFill>
                <a:latin typeface="Arial" panose="020B0604020202020204" pitchFamily="34" charset="0"/>
              </a:defRPr>
            </a:lvl9pPr>
          </a:lstStyle>
          <a:p>
            <a:r>
              <a:rPr lang="en-US" altLang="zh-CN" sz="2400" dirty="0" smtClean="0">
                <a:latin typeface="Times New Roman" pitchFamily="18" charset="0"/>
              </a:rPr>
              <a:t>1 Introduction </a:t>
            </a:r>
            <a:r>
              <a:rPr lang="en-US" altLang="zh-CN" sz="2400" dirty="0">
                <a:latin typeface="Times New Roman" pitchFamily="18" charset="0"/>
              </a:rPr>
              <a:t>and Related Work</a:t>
            </a:r>
            <a:endParaRPr lang="zh-CN" altLang="en-US" sz="2400" dirty="0">
              <a:latin typeface="Times New Roman" pitchFamily="18" charset="0"/>
            </a:endParaRPr>
          </a:p>
        </p:txBody>
      </p:sp>
      <p:sp>
        <p:nvSpPr>
          <p:cNvPr id="5" name="TextBox 4"/>
          <p:cNvSpPr txBox="1"/>
          <p:nvPr/>
        </p:nvSpPr>
        <p:spPr>
          <a:xfrm>
            <a:off x="304912" y="1447852"/>
            <a:ext cx="1863011" cy="369332"/>
          </a:xfrm>
          <a:prstGeom prst="rect">
            <a:avLst/>
          </a:prstGeom>
          <a:noFill/>
        </p:spPr>
        <p:txBody>
          <a:bodyPr wrap="none" rtlCol="0">
            <a:spAutoFit/>
          </a:bodyPr>
          <a:lstStyle/>
          <a:p>
            <a:r>
              <a:rPr lang="en-US" altLang="zh-CN" dirty="0" smtClean="0">
                <a:solidFill>
                  <a:srgbClr val="0070C0"/>
                </a:solidFill>
                <a:latin typeface="Britannic Bold" pitchFamily="34" charset="0"/>
              </a:rPr>
              <a:t>1.1 Introduction</a:t>
            </a:r>
            <a:endParaRPr lang="zh-CN" altLang="en-US" dirty="0">
              <a:solidFill>
                <a:srgbClr val="0070C0"/>
              </a:solidFill>
              <a:latin typeface="Britannic Bold" pitchFamily="34" charset="0"/>
            </a:endParaRPr>
          </a:p>
        </p:txBody>
      </p:sp>
      <p:sp>
        <p:nvSpPr>
          <p:cNvPr id="2" name="矩形 1"/>
          <p:cNvSpPr/>
          <p:nvPr/>
        </p:nvSpPr>
        <p:spPr>
          <a:xfrm>
            <a:off x="1066892" y="2057436"/>
            <a:ext cx="2940164" cy="507831"/>
          </a:xfrm>
          <a:prstGeom prst="rect">
            <a:avLst/>
          </a:prstGeom>
        </p:spPr>
        <p:txBody>
          <a:bodyPr wrap="none">
            <a:spAutoFit/>
          </a:bodyPr>
          <a:lstStyle/>
          <a:p>
            <a:pPr marL="285750" indent="-285750">
              <a:lnSpc>
                <a:spcPct val="150000"/>
              </a:lnSpc>
              <a:buFont typeface="Wingdings" pitchFamily="2" charset="2"/>
              <a:buChar char="Ø"/>
            </a:pPr>
            <a:r>
              <a:rPr lang="en-US" altLang="zh-CN" dirty="0">
                <a:latin typeface="Cambria" pitchFamily="18" charset="0"/>
              </a:rPr>
              <a:t>Binary-Weight-Networks</a:t>
            </a:r>
          </a:p>
        </p:txBody>
      </p:sp>
      <p:sp>
        <p:nvSpPr>
          <p:cNvPr id="6" name="TextBox 5"/>
          <p:cNvSpPr txBox="1"/>
          <p:nvPr/>
        </p:nvSpPr>
        <p:spPr>
          <a:xfrm>
            <a:off x="1905070" y="3124208"/>
            <a:ext cx="3802516" cy="2185214"/>
          </a:xfrm>
          <a:prstGeom prst="rect">
            <a:avLst/>
          </a:prstGeom>
          <a:noFill/>
        </p:spPr>
        <p:txBody>
          <a:bodyPr wrap="none" rtlCol="0">
            <a:spAutoFit/>
          </a:bodyPr>
          <a:lstStyle/>
          <a:p>
            <a:pPr>
              <a:lnSpc>
                <a:spcPct val="200000"/>
              </a:lnSpc>
            </a:pPr>
            <a:r>
              <a:rPr lang="en-US" altLang="zh-CN" dirty="0">
                <a:latin typeface="Cambria" pitchFamily="18" charset="0"/>
                <a:ea typeface="+mn-ea"/>
                <a:cs typeface="DaunPenh" pitchFamily="2" charset="0"/>
              </a:rPr>
              <a:t>Memory Saving :  ~32x</a:t>
            </a:r>
          </a:p>
          <a:p>
            <a:pPr>
              <a:lnSpc>
                <a:spcPct val="200000"/>
              </a:lnSpc>
            </a:pPr>
            <a:r>
              <a:rPr lang="en-US" altLang="zh-CN" dirty="0">
                <a:latin typeface="Cambria" pitchFamily="18" charset="0"/>
                <a:ea typeface="+mn-ea"/>
                <a:cs typeface="DaunPenh" pitchFamily="2" charset="0"/>
              </a:rPr>
              <a:t>Operations used in Convolution :  +  -</a:t>
            </a:r>
          </a:p>
          <a:p>
            <a:pPr>
              <a:lnSpc>
                <a:spcPct val="200000"/>
              </a:lnSpc>
            </a:pPr>
            <a:r>
              <a:rPr lang="en-US" altLang="zh-CN" dirty="0">
                <a:latin typeface="Cambria" pitchFamily="18" charset="0"/>
                <a:ea typeface="+mn-ea"/>
                <a:cs typeface="DaunPenh" pitchFamily="2" charset="0"/>
              </a:rPr>
              <a:t>Time Saving on CPU :  ~2x</a:t>
            </a:r>
          </a:p>
          <a:p>
            <a:endParaRPr lang="zh-CN" altLang="en-US" sz="2800" dirty="0">
              <a:latin typeface="DaunPenh" pitchFamily="2" charset="0"/>
              <a:ea typeface="+mn-ea"/>
              <a:cs typeface="DaunPenh" pitchFamily="2" charset="0"/>
            </a:endParaRPr>
          </a:p>
        </p:txBody>
      </p:sp>
    </p:spTree>
    <p:extLst>
      <p:ext uri="{BB962C8B-B14F-4D97-AF65-F5344CB8AC3E}">
        <p14:creationId xmlns:p14="http://schemas.microsoft.com/office/powerpoint/2010/main" val="605156149"/>
      </p:ext>
    </p:extLst>
  </p:cSld>
  <p:clrMapOvr>
    <a:masterClrMapping/>
  </p:clrMapOvr>
  <p:transition advTm="2307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lgn="r"/>
            <a:fld id="{65564157-7760-4E78-8E86-51D1BCAD19DB}" type="slidenum">
              <a:rPr lang="zh-CN" altLang="en-US"/>
              <a:pPr algn="r"/>
              <a:t>7</a:t>
            </a:fld>
            <a:endParaRPr lang="zh-CN" alt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762000"/>
            <a:ext cx="762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304912" y="1447852"/>
            <a:ext cx="1863011" cy="369332"/>
          </a:xfrm>
          <a:prstGeom prst="rect">
            <a:avLst/>
          </a:prstGeom>
          <a:noFill/>
        </p:spPr>
        <p:txBody>
          <a:bodyPr wrap="none" rtlCol="0">
            <a:spAutoFit/>
          </a:bodyPr>
          <a:lstStyle/>
          <a:p>
            <a:r>
              <a:rPr lang="en-US" altLang="zh-CN" dirty="0" smtClean="0">
                <a:solidFill>
                  <a:srgbClr val="0070C0"/>
                </a:solidFill>
                <a:latin typeface="Britannic Bold" pitchFamily="34" charset="0"/>
              </a:rPr>
              <a:t>1.1 Introduction</a:t>
            </a:r>
            <a:endParaRPr lang="zh-CN" altLang="en-US" dirty="0">
              <a:solidFill>
                <a:srgbClr val="0070C0"/>
              </a:solidFill>
              <a:latin typeface="Britannic Bold" pitchFamily="34" charset="0"/>
            </a:endParaRPr>
          </a:p>
        </p:txBody>
      </p:sp>
      <p:sp>
        <p:nvSpPr>
          <p:cNvPr id="7" name="矩形 6"/>
          <p:cNvSpPr/>
          <p:nvPr/>
        </p:nvSpPr>
        <p:spPr>
          <a:xfrm>
            <a:off x="1066892" y="2057436"/>
            <a:ext cx="2092881" cy="456472"/>
          </a:xfrm>
          <a:prstGeom prst="rect">
            <a:avLst/>
          </a:prstGeom>
        </p:spPr>
        <p:txBody>
          <a:bodyPr wrap="none">
            <a:spAutoFit/>
          </a:bodyPr>
          <a:lstStyle/>
          <a:p>
            <a:pPr marL="285750" indent="-285750">
              <a:lnSpc>
                <a:spcPct val="150000"/>
              </a:lnSpc>
              <a:buFont typeface="Wingdings" pitchFamily="2" charset="2"/>
              <a:buChar char="Ø"/>
            </a:pPr>
            <a:r>
              <a:rPr lang="en-US" altLang="zh-CN" dirty="0" smtClean="0">
                <a:latin typeface="Cambria" pitchFamily="18" charset="0"/>
              </a:rPr>
              <a:t>XNOR-Networks</a:t>
            </a:r>
            <a:endParaRPr lang="en-US" altLang="zh-CN" dirty="0">
              <a:latin typeface="Cambria" pitchFamily="18" charset="0"/>
            </a:endParaRPr>
          </a:p>
        </p:txBody>
      </p:sp>
      <p:sp>
        <p:nvSpPr>
          <p:cNvPr id="8" name="TextBox 7"/>
          <p:cNvSpPr txBox="1"/>
          <p:nvPr/>
        </p:nvSpPr>
        <p:spPr>
          <a:xfrm>
            <a:off x="1803502" y="3048010"/>
            <a:ext cx="5004319" cy="2222340"/>
          </a:xfrm>
          <a:prstGeom prst="rect">
            <a:avLst/>
          </a:prstGeom>
          <a:noFill/>
        </p:spPr>
        <p:txBody>
          <a:bodyPr wrap="none" rtlCol="0">
            <a:spAutoFit/>
          </a:bodyPr>
          <a:lstStyle/>
          <a:p>
            <a:pPr>
              <a:lnSpc>
                <a:spcPct val="200000"/>
              </a:lnSpc>
            </a:pPr>
            <a:r>
              <a:rPr lang="en-US" altLang="zh-CN" dirty="0" smtClean="0">
                <a:latin typeface="Cambria" pitchFamily="18" charset="0"/>
                <a:ea typeface="+mn-ea"/>
                <a:cs typeface="DaunPenh" pitchFamily="2" charset="0"/>
              </a:rPr>
              <a:t>Memory Saving :  ~32x</a:t>
            </a:r>
          </a:p>
          <a:p>
            <a:pPr>
              <a:lnSpc>
                <a:spcPct val="200000"/>
              </a:lnSpc>
            </a:pPr>
            <a:r>
              <a:rPr lang="en-US" altLang="zh-CN" dirty="0" smtClean="0">
                <a:latin typeface="Cambria" pitchFamily="18" charset="0"/>
                <a:ea typeface="+mn-ea"/>
                <a:cs typeface="DaunPenh" pitchFamily="2" charset="0"/>
              </a:rPr>
              <a:t>Operations used in Convolution :  XNOR  </a:t>
            </a:r>
            <a:r>
              <a:rPr lang="en-US" altLang="zh-CN" dirty="0" err="1" smtClean="0">
                <a:latin typeface="Cambria" pitchFamily="18" charset="0"/>
                <a:ea typeface="+mn-ea"/>
                <a:cs typeface="DaunPenh" pitchFamily="2" charset="0"/>
              </a:rPr>
              <a:t>bitcount</a:t>
            </a:r>
            <a:endParaRPr lang="en-US" altLang="zh-CN" dirty="0" smtClean="0">
              <a:latin typeface="Cambria" pitchFamily="18" charset="0"/>
              <a:ea typeface="+mn-ea"/>
              <a:cs typeface="DaunPenh" pitchFamily="2" charset="0"/>
            </a:endParaRPr>
          </a:p>
          <a:p>
            <a:pPr>
              <a:lnSpc>
                <a:spcPct val="200000"/>
              </a:lnSpc>
            </a:pPr>
            <a:r>
              <a:rPr lang="en-US" altLang="zh-CN" dirty="0">
                <a:latin typeface="Cambria" pitchFamily="18" charset="0"/>
                <a:cs typeface="DaunPenh" pitchFamily="2" charset="0"/>
              </a:rPr>
              <a:t>Time Saving on CPU :  </a:t>
            </a:r>
            <a:r>
              <a:rPr lang="en-US" altLang="zh-CN" dirty="0" smtClean="0">
                <a:latin typeface="Cambria" pitchFamily="18" charset="0"/>
                <a:cs typeface="DaunPenh" pitchFamily="2" charset="0"/>
              </a:rPr>
              <a:t>~58x</a:t>
            </a:r>
            <a:endParaRPr lang="en-US" altLang="zh-CN" dirty="0">
              <a:latin typeface="Cambria" pitchFamily="18" charset="0"/>
              <a:cs typeface="DaunPenh" pitchFamily="2" charset="0"/>
            </a:endParaRPr>
          </a:p>
          <a:p>
            <a:pPr>
              <a:lnSpc>
                <a:spcPct val="200000"/>
              </a:lnSpc>
            </a:pPr>
            <a:endParaRPr lang="zh-CN" altLang="en-US" dirty="0">
              <a:latin typeface="Cambria" pitchFamily="18" charset="0"/>
              <a:ea typeface="+mn-ea"/>
              <a:cs typeface="DaunPenh" pitchFamily="2" charset="0"/>
            </a:endParaRPr>
          </a:p>
        </p:txBody>
      </p:sp>
      <p:sp>
        <p:nvSpPr>
          <p:cNvPr id="9" name="标题 1"/>
          <p:cNvSpPr txBox="1"/>
          <p:nvPr/>
        </p:nvSpPr>
        <p:spPr>
          <a:xfrm>
            <a:off x="650874" y="533476"/>
            <a:ext cx="7883525" cy="482524"/>
          </a:xfrm>
          <a:prstGeom prst="rect">
            <a:avLst/>
          </a:prstGeom>
        </p:spPr>
        <p:txBody>
          <a:bodyPr/>
          <a:lst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defRPr>
            </a:lvl2pPr>
            <a:lvl3pPr algn="ctr" rtl="0" eaLnBrk="0" fontAlgn="base" hangingPunct="0">
              <a:spcBef>
                <a:spcPct val="0"/>
              </a:spcBef>
              <a:spcAft>
                <a:spcPct val="0"/>
              </a:spcAft>
              <a:defRPr sz="4000" b="1">
                <a:solidFill>
                  <a:schemeClr val="tx2"/>
                </a:solidFill>
                <a:latin typeface="Arial" panose="020B0604020202020204" pitchFamily="34" charset="0"/>
              </a:defRPr>
            </a:lvl3pPr>
            <a:lvl4pPr algn="ctr" rtl="0" eaLnBrk="0" fontAlgn="base" hangingPunct="0">
              <a:spcBef>
                <a:spcPct val="0"/>
              </a:spcBef>
              <a:spcAft>
                <a:spcPct val="0"/>
              </a:spcAft>
              <a:defRPr sz="4000" b="1">
                <a:solidFill>
                  <a:schemeClr val="tx2"/>
                </a:solidFill>
                <a:latin typeface="Arial" panose="020B0604020202020204" pitchFamily="34" charset="0"/>
              </a:defRPr>
            </a:lvl4pPr>
            <a:lvl5pPr algn="ctr" rtl="0" eaLnBrk="0" fontAlgn="base" hangingPunct="0">
              <a:spcBef>
                <a:spcPct val="0"/>
              </a:spcBef>
              <a:spcAft>
                <a:spcPct val="0"/>
              </a:spcAft>
              <a:defRPr sz="4000" b="1">
                <a:solidFill>
                  <a:schemeClr val="tx2"/>
                </a:solidFill>
                <a:latin typeface="Arial" panose="020B0604020202020204" pitchFamily="34" charset="0"/>
              </a:defRPr>
            </a:lvl5pPr>
            <a:lvl6pPr marL="457200" algn="ctr" rtl="0" fontAlgn="base">
              <a:spcBef>
                <a:spcPct val="0"/>
              </a:spcBef>
              <a:spcAft>
                <a:spcPct val="0"/>
              </a:spcAft>
              <a:defRPr sz="4000" b="1">
                <a:solidFill>
                  <a:schemeClr val="tx2"/>
                </a:solidFill>
                <a:latin typeface="Arial" panose="020B0604020202020204" pitchFamily="34" charset="0"/>
              </a:defRPr>
            </a:lvl6pPr>
            <a:lvl7pPr marL="914400" algn="ctr" rtl="0" fontAlgn="base">
              <a:spcBef>
                <a:spcPct val="0"/>
              </a:spcBef>
              <a:spcAft>
                <a:spcPct val="0"/>
              </a:spcAft>
              <a:defRPr sz="4000" b="1">
                <a:solidFill>
                  <a:schemeClr val="tx2"/>
                </a:solidFill>
                <a:latin typeface="Arial" panose="020B0604020202020204" pitchFamily="34" charset="0"/>
              </a:defRPr>
            </a:lvl7pPr>
            <a:lvl8pPr marL="1371600" algn="ctr" rtl="0" fontAlgn="base">
              <a:spcBef>
                <a:spcPct val="0"/>
              </a:spcBef>
              <a:spcAft>
                <a:spcPct val="0"/>
              </a:spcAft>
              <a:defRPr sz="4000" b="1">
                <a:solidFill>
                  <a:schemeClr val="tx2"/>
                </a:solidFill>
                <a:latin typeface="Arial" panose="020B0604020202020204" pitchFamily="34" charset="0"/>
              </a:defRPr>
            </a:lvl8pPr>
            <a:lvl9pPr marL="1828800" algn="ctr" rtl="0" fontAlgn="base">
              <a:spcBef>
                <a:spcPct val="0"/>
              </a:spcBef>
              <a:spcAft>
                <a:spcPct val="0"/>
              </a:spcAft>
              <a:defRPr sz="4000" b="1">
                <a:solidFill>
                  <a:schemeClr val="tx2"/>
                </a:solidFill>
                <a:latin typeface="Arial" panose="020B0604020202020204" pitchFamily="34" charset="0"/>
              </a:defRPr>
            </a:lvl9pPr>
          </a:lstStyle>
          <a:p>
            <a:r>
              <a:rPr lang="en-US" altLang="zh-CN" sz="2400" dirty="0" smtClean="0">
                <a:latin typeface="Times New Roman" pitchFamily="18" charset="0"/>
              </a:rPr>
              <a:t>1 Introduction </a:t>
            </a:r>
            <a:r>
              <a:rPr lang="en-US" altLang="zh-CN" sz="2400" dirty="0">
                <a:latin typeface="Times New Roman" pitchFamily="18" charset="0"/>
              </a:rPr>
              <a:t>and Related Work</a:t>
            </a:r>
            <a:endParaRPr lang="zh-CN" altLang="en-US" sz="2400" dirty="0">
              <a:latin typeface="Times New Roman" pitchFamily="18" charset="0"/>
            </a:endParaRPr>
          </a:p>
        </p:txBody>
      </p:sp>
    </p:spTree>
    <p:extLst>
      <p:ext uri="{BB962C8B-B14F-4D97-AF65-F5344CB8AC3E}">
        <p14:creationId xmlns:p14="http://schemas.microsoft.com/office/powerpoint/2010/main" val="605156149"/>
      </p:ext>
    </p:extLst>
  </p:cSld>
  <p:clrMapOvr>
    <a:masterClrMapping/>
  </p:clrMapOvr>
  <p:transition advTm="2307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lgn="r"/>
            <a:fld id="{65564157-7760-4E78-8E86-51D1BCAD19DB}" type="slidenum">
              <a:rPr lang="zh-CN" altLang="en-US"/>
              <a:pPr algn="r"/>
              <a:t>8</a:t>
            </a:fld>
            <a:endParaRPr lang="zh-CN" alt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762000"/>
            <a:ext cx="762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304912" y="1447852"/>
            <a:ext cx="1863011" cy="369332"/>
          </a:xfrm>
          <a:prstGeom prst="rect">
            <a:avLst/>
          </a:prstGeom>
          <a:noFill/>
        </p:spPr>
        <p:txBody>
          <a:bodyPr wrap="none" rtlCol="0">
            <a:spAutoFit/>
          </a:bodyPr>
          <a:lstStyle/>
          <a:p>
            <a:r>
              <a:rPr lang="en-US" altLang="zh-CN" dirty="0" smtClean="0">
                <a:solidFill>
                  <a:srgbClr val="0070C0"/>
                </a:solidFill>
                <a:latin typeface="Britannic Bold" pitchFamily="34" charset="0"/>
              </a:rPr>
              <a:t>1.1 Introduction</a:t>
            </a:r>
            <a:endParaRPr lang="zh-CN" altLang="en-US" dirty="0">
              <a:solidFill>
                <a:srgbClr val="0070C0"/>
              </a:solidFill>
              <a:latin typeface="Britannic Bold" pitchFamily="34" charset="0"/>
            </a:endParaRPr>
          </a:p>
        </p:txBody>
      </p:sp>
      <p:sp>
        <p:nvSpPr>
          <p:cNvPr id="2" name="矩形 1"/>
          <p:cNvSpPr/>
          <p:nvPr/>
        </p:nvSpPr>
        <p:spPr>
          <a:xfrm>
            <a:off x="1143090" y="2133634"/>
            <a:ext cx="6553088" cy="1287468"/>
          </a:xfrm>
          <a:prstGeom prst="rect">
            <a:avLst/>
          </a:prstGeom>
        </p:spPr>
        <p:txBody>
          <a:bodyPr wrap="square">
            <a:spAutoFit/>
          </a:bodyPr>
          <a:lstStyle/>
          <a:p>
            <a:pPr>
              <a:lnSpc>
                <a:spcPct val="150000"/>
              </a:lnSpc>
            </a:pPr>
            <a:r>
              <a:rPr lang="en-US" altLang="zh-CN" dirty="0" smtClean="0">
                <a:latin typeface="Cambria" pitchFamily="18" charset="0"/>
              </a:rPr>
              <a:t>It outperforms </a:t>
            </a:r>
            <a:r>
              <a:rPr lang="en-US" altLang="zh-CN" dirty="0">
                <a:latin typeface="Cambria" pitchFamily="18" charset="0"/>
              </a:rPr>
              <a:t>the state-of-the-art network binarization </a:t>
            </a:r>
            <a:r>
              <a:rPr lang="en-US" altLang="zh-CN" dirty="0" smtClean="0">
                <a:latin typeface="Cambria" pitchFamily="18" charset="0"/>
              </a:rPr>
              <a:t>method </a:t>
            </a:r>
            <a:r>
              <a:rPr lang="en-US" altLang="zh-CN" dirty="0">
                <a:latin typeface="Cambria" pitchFamily="18" charset="0"/>
              </a:rPr>
              <a:t>by a large </a:t>
            </a:r>
            <a:r>
              <a:rPr lang="en-US" altLang="zh-CN" dirty="0" smtClean="0">
                <a:latin typeface="Cambria" pitchFamily="18" charset="0"/>
              </a:rPr>
              <a:t>margin (16</a:t>
            </a:r>
            <a:r>
              <a:rPr lang="en-US" altLang="zh-CN" dirty="0">
                <a:latin typeface="Cambria" pitchFamily="18" charset="0"/>
              </a:rPr>
              <a:t>.</a:t>
            </a:r>
            <a:r>
              <a:rPr lang="en-US" altLang="zh-CN" dirty="0" smtClean="0">
                <a:latin typeface="Cambria" pitchFamily="18" charset="0"/>
              </a:rPr>
              <a:t>3</a:t>
            </a:r>
            <a:r>
              <a:rPr lang="en-US" altLang="zh-CN" dirty="0">
                <a:latin typeface="Cambria" pitchFamily="18" charset="0"/>
              </a:rPr>
              <a:t>%) on top-1 image classification in the ImageNet challenge </a:t>
            </a:r>
            <a:r>
              <a:rPr lang="en-US" altLang="zh-CN" dirty="0" smtClean="0">
                <a:latin typeface="Cambria" pitchFamily="18" charset="0"/>
              </a:rPr>
              <a:t>ILSVRC2012.</a:t>
            </a:r>
            <a:endParaRPr lang="zh-CN" altLang="en-US" dirty="0">
              <a:latin typeface="Cambria" pitchFamily="18" charset="0"/>
            </a:endParaRPr>
          </a:p>
        </p:txBody>
      </p:sp>
      <p:sp>
        <p:nvSpPr>
          <p:cNvPr id="4" name="矩形 3"/>
          <p:cNvSpPr/>
          <p:nvPr/>
        </p:nvSpPr>
        <p:spPr>
          <a:xfrm>
            <a:off x="1136046" y="3733792"/>
            <a:ext cx="6146011" cy="1754326"/>
          </a:xfrm>
          <a:prstGeom prst="rect">
            <a:avLst/>
          </a:prstGeom>
        </p:spPr>
        <p:txBody>
          <a:bodyPr wrap="square">
            <a:spAutoFit/>
          </a:bodyPr>
          <a:lstStyle/>
          <a:p>
            <a:pPr marL="285750" indent="-285750" algn="just">
              <a:buFont typeface="Wingdings" pitchFamily="2" charset="2"/>
              <a:buChar char="Ø"/>
            </a:pPr>
            <a:r>
              <a:rPr lang="en-US" altLang="zh-CN" dirty="0">
                <a:latin typeface="Cambria" pitchFamily="18" charset="0"/>
              </a:rPr>
              <a:t>A</a:t>
            </a:r>
            <a:r>
              <a:rPr lang="en-US" altLang="zh-CN" dirty="0" smtClean="0">
                <a:latin typeface="Cambria" pitchFamily="18" charset="0"/>
              </a:rPr>
              <a:t> </a:t>
            </a:r>
            <a:r>
              <a:rPr lang="en-US" altLang="zh-CN" dirty="0">
                <a:latin typeface="Cambria" pitchFamily="18" charset="0"/>
              </a:rPr>
              <a:t>new way of </a:t>
            </a:r>
            <a:r>
              <a:rPr lang="en-US" altLang="zh-CN" dirty="0" err="1">
                <a:latin typeface="Cambria" pitchFamily="18" charset="0"/>
              </a:rPr>
              <a:t>binarizing</a:t>
            </a:r>
            <a:r>
              <a:rPr lang="en-US" altLang="zh-CN" dirty="0">
                <a:latin typeface="Cambria" pitchFamily="18" charset="0"/>
              </a:rPr>
              <a:t> the weight values in convolutional neural networks.</a:t>
            </a:r>
          </a:p>
          <a:p>
            <a:pPr marL="285750" indent="-285750" algn="just">
              <a:buFont typeface="Wingdings" pitchFamily="2" charset="2"/>
              <a:buChar char="Ø"/>
            </a:pPr>
            <a:endParaRPr lang="en-US" altLang="zh-CN" dirty="0">
              <a:latin typeface="Cambria" pitchFamily="18" charset="0"/>
            </a:endParaRPr>
          </a:p>
          <a:p>
            <a:pPr marL="285750" indent="-285750" algn="just">
              <a:buFont typeface="Wingdings" pitchFamily="2" charset="2"/>
              <a:buChar char="Ø"/>
            </a:pPr>
            <a:r>
              <a:rPr lang="en-US" altLang="zh-CN" dirty="0">
                <a:latin typeface="Cambria" pitchFamily="18" charset="0"/>
              </a:rPr>
              <a:t>XNOR-Nets, a deep neural network model with binary weights and binary inputs</a:t>
            </a:r>
            <a:endParaRPr lang="zh-CN" altLang="en-US" dirty="0">
              <a:latin typeface="Cambria" pitchFamily="18" charset="0"/>
            </a:endParaRPr>
          </a:p>
          <a:p>
            <a:pPr algn="just"/>
            <a:endParaRPr lang="zh-CN" altLang="en-US" dirty="0"/>
          </a:p>
        </p:txBody>
      </p:sp>
      <p:sp>
        <p:nvSpPr>
          <p:cNvPr id="8" name="标题 1"/>
          <p:cNvSpPr txBox="1"/>
          <p:nvPr/>
        </p:nvSpPr>
        <p:spPr>
          <a:xfrm>
            <a:off x="650874" y="533476"/>
            <a:ext cx="7883525" cy="482524"/>
          </a:xfrm>
          <a:prstGeom prst="rect">
            <a:avLst/>
          </a:prstGeom>
        </p:spPr>
        <p:txBody>
          <a:bodyPr/>
          <a:lst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defRPr>
            </a:lvl2pPr>
            <a:lvl3pPr algn="ctr" rtl="0" eaLnBrk="0" fontAlgn="base" hangingPunct="0">
              <a:spcBef>
                <a:spcPct val="0"/>
              </a:spcBef>
              <a:spcAft>
                <a:spcPct val="0"/>
              </a:spcAft>
              <a:defRPr sz="4000" b="1">
                <a:solidFill>
                  <a:schemeClr val="tx2"/>
                </a:solidFill>
                <a:latin typeface="Arial" panose="020B0604020202020204" pitchFamily="34" charset="0"/>
              </a:defRPr>
            </a:lvl3pPr>
            <a:lvl4pPr algn="ctr" rtl="0" eaLnBrk="0" fontAlgn="base" hangingPunct="0">
              <a:spcBef>
                <a:spcPct val="0"/>
              </a:spcBef>
              <a:spcAft>
                <a:spcPct val="0"/>
              </a:spcAft>
              <a:defRPr sz="4000" b="1">
                <a:solidFill>
                  <a:schemeClr val="tx2"/>
                </a:solidFill>
                <a:latin typeface="Arial" panose="020B0604020202020204" pitchFamily="34" charset="0"/>
              </a:defRPr>
            </a:lvl4pPr>
            <a:lvl5pPr algn="ctr" rtl="0" eaLnBrk="0" fontAlgn="base" hangingPunct="0">
              <a:spcBef>
                <a:spcPct val="0"/>
              </a:spcBef>
              <a:spcAft>
                <a:spcPct val="0"/>
              </a:spcAft>
              <a:defRPr sz="4000" b="1">
                <a:solidFill>
                  <a:schemeClr val="tx2"/>
                </a:solidFill>
                <a:latin typeface="Arial" panose="020B0604020202020204" pitchFamily="34" charset="0"/>
              </a:defRPr>
            </a:lvl5pPr>
            <a:lvl6pPr marL="457200" algn="ctr" rtl="0" fontAlgn="base">
              <a:spcBef>
                <a:spcPct val="0"/>
              </a:spcBef>
              <a:spcAft>
                <a:spcPct val="0"/>
              </a:spcAft>
              <a:defRPr sz="4000" b="1">
                <a:solidFill>
                  <a:schemeClr val="tx2"/>
                </a:solidFill>
                <a:latin typeface="Arial" panose="020B0604020202020204" pitchFamily="34" charset="0"/>
              </a:defRPr>
            </a:lvl6pPr>
            <a:lvl7pPr marL="914400" algn="ctr" rtl="0" fontAlgn="base">
              <a:spcBef>
                <a:spcPct val="0"/>
              </a:spcBef>
              <a:spcAft>
                <a:spcPct val="0"/>
              </a:spcAft>
              <a:defRPr sz="4000" b="1">
                <a:solidFill>
                  <a:schemeClr val="tx2"/>
                </a:solidFill>
                <a:latin typeface="Arial" panose="020B0604020202020204" pitchFamily="34" charset="0"/>
              </a:defRPr>
            </a:lvl7pPr>
            <a:lvl8pPr marL="1371600" algn="ctr" rtl="0" fontAlgn="base">
              <a:spcBef>
                <a:spcPct val="0"/>
              </a:spcBef>
              <a:spcAft>
                <a:spcPct val="0"/>
              </a:spcAft>
              <a:defRPr sz="4000" b="1">
                <a:solidFill>
                  <a:schemeClr val="tx2"/>
                </a:solidFill>
                <a:latin typeface="Arial" panose="020B0604020202020204" pitchFamily="34" charset="0"/>
              </a:defRPr>
            </a:lvl8pPr>
            <a:lvl9pPr marL="1828800" algn="ctr" rtl="0" fontAlgn="base">
              <a:spcBef>
                <a:spcPct val="0"/>
              </a:spcBef>
              <a:spcAft>
                <a:spcPct val="0"/>
              </a:spcAft>
              <a:defRPr sz="4000" b="1">
                <a:solidFill>
                  <a:schemeClr val="tx2"/>
                </a:solidFill>
                <a:latin typeface="Arial" panose="020B0604020202020204" pitchFamily="34" charset="0"/>
              </a:defRPr>
            </a:lvl9pPr>
          </a:lstStyle>
          <a:p>
            <a:r>
              <a:rPr lang="en-US" altLang="zh-CN" sz="2400" dirty="0" smtClean="0">
                <a:latin typeface="Times New Roman" pitchFamily="18" charset="0"/>
              </a:rPr>
              <a:t>1 Introduction </a:t>
            </a:r>
            <a:r>
              <a:rPr lang="en-US" altLang="zh-CN" sz="2400" dirty="0">
                <a:latin typeface="Times New Roman" pitchFamily="18" charset="0"/>
              </a:rPr>
              <a:t>and Related Work</a:t>
            </a:r>
            <a:endParaRPr lang="zh-CN" altLang="en-US" sz="2400" dirty="0">
              <a:latin typeface="Times New Roman" pitchFamily="18" charset="0"/>
            </a:endParaRPr>
          </a:p>
        </p:txBody>
      </p:sp>
    </p:spTree>
    <p:extLst>
      <p:ext uri="{BB962C8B-B14F-4D97-AF65-F5344CB8AC3E}">
        <p14:creationId xmlns:p14="http://schemas.microsoft.com/office/powerpoint/2010/main" val="1897515241"/>
      </p:ext>
    </p:extLst>
  </p:cSld>
  <p:clrMapOvr>
    <a:masterClrMapping/>
  </p:clrMapOvr>
  <p:transition advTm="2307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lgn="r"/>
            <a:fld id="{65564157-7760-4E78-8E86-51D1BCAD19DB}" type="slidenum">
              <a:rPr lang="zh-CN" altLang="en-US"/>
              <a:pPr algn="r"/>
              <a:t>9</a:t>
            </a:fld>
            <a:endParaRPr lang="zh-CN" alt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762000"/>
            <a:ext cx="762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304912" y="1447852"/>
            <a:ext cx="1957587" cy="369332"/>
          </a:xfrm>
          <a:prstGeom prst="rect">
            <a:avLst/>
          </a:prstGeom>
          <a:noFill/>
        </p:spPr>
        <p:txBody>
          <a:bodyPr wrap="none" rtlCol="0">
            <a:spAutoFit/>
          </a:bodyPr>
          <a:lstStyle/>
          <a:p>
            <a:r>
              <a:rPr lang="en-US" altLang="zh-CN" dirty="0" smtClean="0">
                <a:solidFill>
                  <a:srgbClr val="0070C0"/>
                </a:solidFill>
                <a:latin typeface="Britannic Bold" pitchFamily="34" charset="0"/>
              </a:rPr>
              <a:t>1.2 Related Work</a:t>
            </a:r>
            <a:endParaRPr lang="zh-CN" altLang="en-US" dirty="0">
              <a:solidFill>
                <a:srgbClr val="0070C0"/>
              </a:solidFill>
              <a:latin typeface="Britannic Bold" pitchFamily="34" charset="0"/>
            </a:endParaRPr>
          </a:p>
        </p:txBody>
      </p:sp>
      <p:sp>
        <p:nvSpPr>
          <p:cNvPr id="2" name="TextBox 1"/>
          <p:cNvSpPr txBox="1"/>
          <p:nvPr/>
        </p:nvSpPr>
        <p:spPr>
          <a:xfrm>
            <a:off x="1600278" y="2286030"/>
            <a:ext cx="4755917" cy="2862322"/>
          </a:xfrm>
          <a:prstGeom prst="rect">
            <a:avLst/>
          </a:prstGeom>
          <a:noFill/>
        </p:spPr>
        <p:txBody>
          <a:bodyPr wrap="none" rtlCol="0">
            <a:spAutoFit/>
          </a:bodyPr>
          <a:lstStyle/>
          <a:p>
            <a:pPr marL="285750" indent="-285750">
              <a:lnSpc>
                <a:spcPct val="200000"/>
              </a:lnSpc>
              <a:buFont typeface="Wingdings" pitchFamily="2" charset="2"/>
              <a:buChar char="Ø"/>
            </a:pPr>
            <a:r>
              <a:rPr lang="en-US" altLang="zh-CN" dirty="0" smtClean="0">
                <a:latin typeface="Cambria" pitchFamily="18" charset="0"/>
              </a:rPr>
              <a:t>Shallow  </a:t>
            </a:r>
            <a:r>
              <a:rPr lang="en-US" altLang="zh-CN" dirty="0">
                <a:latin typeface="Cambria" pitchFamily="18" charset="0"/>
              </a:rPr>
              <a:t>networks</a:t>
            </a:r>
          </a:p>
          <a:p>
            <a:pPr marL="285750" indent="-285750">
              <a:lnSpc>
                <a:spcPct val="200000"/>
              </a:lnSpc>
              <a:buFont typeface="Wingdings" pitchFamily="2" charset="2"/>
              <a:buChar char="Ø"/>
            </a:pPr>
            <a:r>
              <a:rPr lang="en-US" altLang="zh-CN" dirty="0">
                <a:latin typeface="Cambria" pitchFamily="18" charset="0"/>
              </a:rPr>
              <a:t>Compressing </a:t>
            </a:r>
            <a:r>
              <a:rPr lang="en-US" altLang="zh-CN" dirty="0" smtClean="0">
                <a:latin typeface="Cambria" pitchFamily="18" charset="0"/>
              </a:rPr>
              <a:t> pre-trained  deep  networks</a:t>
            </a:r>
            <a:endParaRPr lang="en-US" altLang="zh-CN" dirty="0">
              <a:latin typeface="Cambria" pitchFamily="18" charset="0"/>
            </a:endParaRPr>
          </a:p>
          <a:p>
            <a:pPr marL="285750" indent="-285750">
              <a:lnSpc>
                <a:spcPct val="200000"/>
              </a:lnSpc>
              <a:buFont typeface="Wingdings" pitchFamily="2" charset="2"/>
              <a:buChar char="Ø"/>
            </a:pPr>
            <a:r>
              <a:rPr lang="en-US" altLang="zh-CN" dirty="0">
                <a:latin typeface="Cambria" pitchFamily="18" charset="0"/>
              </a:rPr>
              <a:t>Designing </a:t>
            </a:r>
            <a:r>
              <a:rPr lang="en-US" altLang="zh-CN" dirty="0" smtClean="0">
                <a:latin typeface="Cambria" pitchFamily="18" charset="0"/>
              </a:rPr>
              <a:t> compact  layers</a:t>
            </a:r>
            <a:endParaRPr lang="en-US" altLang="zh-CN" dirty="0">
              <a:latin typeface="Cambria" pitchFamily="18" charset="0"/>
            </a:endParaRPr>
          </a:p>
          <a:p>
            <a:pPr marL="285750" indent="-285750">
              <a:lnSpc>
                <a:spcPct val="200000"/>
              </a:lnSpc>
              <a:buFont typeface="Wingdings" pitchFamily="2" charset="2"/>
              <a:buChar char="Ø"/>
            </a:pPr>
            <a:r>
              <a:rPr lang="en-US" altLang="zh-CN" dirty="0" smtClean="0">
                <a:latin typeface="Cambria" pitchFamily="18" charset="0"/>
              </a:rPr>
              <a:t>Quantizing  </a:t>
            </a:r>
            <a:r>
              <a:rPr lang="en-US" altLang="zh-CN" dirty="0">
                <a:latin typeface="Cambria" pitchFamily="18" charset="0"/>
              </a:rPr>
              <a:t>parameters</a:t>
            </a:r>
          </a:p>
          <a:p>
            <a:pPr marL="285750" indent="-285750">
              <a:lnSpc>
                <a:spcPct val="200000"/>
              </a:lnSpc>
              <a:buFont typeface="Wingdings" pitchFamily="2" charset="2"/>
              <a:buChar char="Ø"/>
            </a:pPr>
            <a:r>
              <a:rPr lang="en-US" altLang="zh-CN" dirty="0">
                <a:latin typeface="Cambria" pitchFamily="18" charset="0"/>
              </a:rPr>
              <a:t>Network </a:t>
            </a:r>
            <a:r>
              <a:rPr lang="en-US" altLang="zh-CN" dirty="0" smtClean="0">
                <a:latin typeface="Cambria" pitchFamily="18" charset="0"/>
              </a:rPr>
              <a:t> binarization </a:t>
            </a:r>
            <a:endParaRPr lang="zh-CN" altLang="en-US" dirty="0">
              <a:latin typeface="Cambria" pitchFamily="18" charset="0"/>
            </a:endParaRPr>
          </a:p>
        </p:txBody>
      </p:sp>
      <p:sp>
        <p:nvSpPr>
          <p:cNvPr id="7" name="标题 1"/>
          <p:cNvSpPr txBox="1"/>
          <p:nvPr/>
        </p:nvSpPr>
        <p:spPr>
          <a:xfrm>
            <a:off x="650874" y="533476"/>
            <a:ext cx="7883525" cy="482524"/>
          </a:xfrm>
          <a:prstGeom prst="rect">
            <a:avLst/>
          </a:prstGeom>
        </p:spPr>
        <p:txBody>
          <a:bodyPr/>
          <a:lst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defRPr>
            </a:lvl2pPr>
            <a:lvl3pPr algn="ctr" rtl="0" eaLnBrk="0" fontAlgn="base" hangingPunct="0">
              <a:spcBef>
                <a:spcPct val="0"/>
              </a:spcBef>
              <a:spcAft>
                <a:spcPct val="0"/>
              </a:spcAft>
              <a:defRPr sz="4000" b="1">
                <a:solidFill>
                  <a:schemeClr val="tx2"/>
                </a:solidFill>
                <a:latin typeface="Arial" panose="020B0604020202020204" pitchFamily="34" charset="0"/>
              </a:defRPr>
            </a:lvl3pPr>
            <a:lvl4pPr algn="ctr" rtl="0" eaLnBrk="0" fontAlgn="base" hangingPunct="0">
              <a:spcBef>
                <a:spcPct val="0"/>
              </a:spcBef>
              <a:spcAft>
                <a:spcPct val="0"/>
              </a:spcAft>
              <a:defRPr sz="4000" b="1">
                <a:solidFill>
                  <a:schemeClr val="tx2"/>
                </a:solidFill>
                <a:latin typeface="Arial" panose="020B0604020202020204" pitchFamily="34" charset="0"/>
              </a:defRPr>
            </a:lvl4pPr>
            <a:lvl5pPr algn="ctr" rtl="0" eaLnBrk="0" fontAlgn="base" hangingPunct="0">
              <a:spcBef>
                <a:spcPct val="0"/>
              </a:spcBef>
              <a:spcAft>
                <a:spcPct val="0"/>
              </a:spcAft>
              <a:defRPr sz="4000" b="1">
                <a:solidFill>
                  <a:schemeClr val="tx2"/>
                </a:solidFill>
                <a:latin typeface="Arial" panose="020B0604020202020204" pitchFamily="34" charset="0"/>
              </a:defRPr>
            </a:lvl5pPr>
            <a:lvl6pPr marL="457200" algn="ctr" rtl="0" fontAlgn="base">
              <a:spcBef>
                <a:spcPct val="0"/>
              </a:spcBef>
              <a:spcAft>
                <a:spcPct val="0"/>
              </a:spcAft>
              <a:defRPr sz="4000" b="1">
                <a:solidFill>
                  <a:schemeClr val="tx2"/>
                </a:solidFill>
                <a:latin typeface="Arial" panose="020B0604020202020204" pitchFamily="34" charset="0"/>
              </a:defRPr>
            </a:lvl6pPr>
            <a:lvl7pPr marL="914400" algn="ctr" rtl="0" fontAlgn="base">
              <a:spcBef>
                <a:spcPct val="0"/>
              </a:spcBef>
              <a:spcAft>
                <a:spcPct val="0"/>
              </a:spcAft>
              <a:defRPr sz="4000" b="1">
                <a:solidFill>
                  <a:schemeClr val="tx2"/>
                </a:solidFill>
                <a:latin typeface="Arial" panose="020B0604020202020204" pitchFamily="34" charset="0"/>
              </a:defRPr>
            </a:lvl7pPr>
            <a:lvl8pPr marL="1371600" algn="ctr" rtl="0" fontAlgn="base">
              <a:spcBef>
                <a:spcPct val="0"/>
              </a:spcBef>
              <a:spcAft>
                <a:spcPct val="0"/>
              </a:spcAft>
              <a:defRPr sz="4000" b="1">
                <a:solidFill>
                  <a:schemeClr val="tx2"/>
                </a:solidFill>
                <a:latin typeface="Arial" panose="020B0604020202020204" pitchFamily="34" charset="0"/>
              </a:defRPr>
            </a:lvl8pPr>
            <a:lvl9pPr marL="1828800" algn="ctr" rtl="0" fontAlgn="base">
              <a:spcBef>
                <a:spcPct val="0"/>
              </a:spcBef>
              <a:spcAft>
                <a:spcPct val="0"/>
              </a:spcAft>
              <a:defRPr sz="4000" b="1">
                <a:solidFill>
                  <a:schemeClr val="tx2"/>
                </a:solidFill>
                <a:latin typeface="Arial" panose="020B0604020202020204" pitchFamily="34" charset="0"/>
              </a:defRPr>
            </a:lvl9pPr>
          </a:lstStyle>
          <a:p>
            <a:r>
              <a:rPr lang="en-US" altLang="zh-CN" sz="2400" dirty="0" smtClean="0">
                <a:latin typeface="Times New Roman" pitchFamily="18" charset="0"/>
              </a:rPr>
              <a:t>1 Introduction </a:t>
            </a:r>
            <a:r>
              <a:rPr lang="en-US" altLang="zh-CN" sz="2400" dirty="0">
                <a:latin typeface="Times New Roman" pitchFamily="18" charset="0"/>
              </a:rPr>
              <a:t>and Related Work</a:t>
            </a:r>
            <a:endParaRPr lang="zh-CN" altLang="en-US" sz="2400" dirty="0">
              <a:latin typeface="Times New Roman" pitchFamily="18" charset="0"/>
            </a:endParaRPr>
          </a:p>
        </p:txBody>
      </p:sp>
    </p:spTree>
    <p:extLst>
      <p:ext uri="{BB962C8B-B14F-4D97-AF65-F5344CB8AC3E}">
        <p14:creationId xmlns:p14="http://schemas.microsoft.com/office/powerpoint/2010/main" val="1897515241"/>
      </p:ext>
    </p:extLst>
  </p:cSld>
  <p:clrMapOvr>
    <a:masterClrMapping/>
  </p:clrMapOvr>
  <p:transition advTm="2307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500"/>
                                        <p:tgtEl>
                                          <p:spTgt spid="2">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2">
      <a:dk1>
        <a:srgbClr val="000000"/>
      </a:dk1>
      <a:lt1>
        <a:srgbClr val="FFFFFF"/>
      </a:lt1>
      <a:dk2>
        <a:srgbClr val="333399"/>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6199EB"/>
      </a:folHlink>
    </a:clrScheme>
    <a:fontScheme name="Office 主题">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rtlCol="0"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txDef>
      <a:spPr>
        <a:noFill/>
      </a:spPr>
      <a:bodyPr wrap="square" rtlCol="0">
        <a:spAutoFit/>
      </a:bodyPr>
      <a:lstStyle>
        <a:defPPr>
          <a:defRPr i="1" smtClean="0">
            <a:latin typeface="Cambria Math"/>
          </a:defRPr>
        </a:defPPr>
      </a:lstStyle>
    </a:txDef>
  </a:objectDefaults>
  <a:extraClrSchemeLst>
    <a:extraClrScheme>
      <a:clrScheme name="Office 主题 1">
        <a:dk1>
          <a:srgbClr val="000000"/>
        </a:dk1>
        <a:lt1>
          <a:srgbClr val="FFFFFF"/>
        </a:lt1>
        <a:dk2>
          <a:srgbClr val="004162"/>
        </a:dk2>
        <a:lt2>
          <a:srgbClr val="777777"/>
        </a:lt2>
        <a:accent1>
          <a:srgbClr val="F2E678"/>
        </a:accent1>
        <a:accent2>
          <a:srgbClr val="33CCCC"/>
        </a:accent2>
        <a:accent3>
          <a:srgbClr val="FFFFFF"/>
        </a:accent3>
        <a:accent4>
          <a:srgbClr val="000000"/>
        </a:accent4>
        <a:accent5>
          <a:srgbClr val="F7F0BE"/>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333399"/>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6199EB"/>
        </a:folHlink>
      </a:clrScheme>
      <a:clrMap bg1="lt1" tx1="dk1" bg2="lt2" tx2="dk2" accent1="accent1" accent2="accent2" accent3="accent3" accent4="accent4" accent5="accent5" accent6="accent6" hlink="hlink" folHlink="folHlink"/>
    </a:extraClrScheme>
    <a:extraClrScheme>
      <a:clrScheme name="Office 主题 3">
        <a:dk1>
          <a:srgbClr val="000000"/>
        </a:dk1>
        <a:lt1>
          <a:srgbClr val="FFFFFF"/>
        </a:lt1>
        <a:dk2>
          <a:srgbClr val="000066"/>
        </a:dk2>
        <a:lt2>
          <a:srgbClr val="969696"/>
        </a:lt2>
        <a:accent1>
          <a:srgbClr val="8BE3AF"/>
        </a:accent1>
        <a:accent2>
          <a:srgbClr val="8DC6FF"/>
        </a:accent2>
        <a:accent3>
          <a:srgbClr val="FFFFFF"/>
        </a:accent3>
        <a:accent4>
          <a:srgbClr val="000000"/>
        </a:accent4>
        <a:accent5>
          <a:srgbClr val="C4EFD4"/>
        </a:accent5>
        <a:accent6>
          <a:srgbClr val="7FB3E7"/>
        </a:accent6>
        <a:hlink>
          <a:srgbClr val="0066CC"/>
        </a:hlink>
        <a:folHlink>
          <a:srgbClr val="25ADB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3229</TotalTime>
  <Pages>0</Pages>
  <Words>5601</Words>
  <Characters>0</Characters>
  <Application>Microsoft Office PowerPoint</Application>
  <DocSecurity>0</DocSecurity>
  <PresentationFormat>全屏显示(4:3)</PresentationFormat>
  <Lines>0</Lines>
  <Paragraphs>424</Paragraphs>
  <Slides>41</Slides>
  <Notes>41</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Office 主题</vt:lpstr>
      <vt:lpstr>XNOR-NET分享</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Thanks！    </vt:lpstr>
    </vt:vector>
  </TitlesOfParts>
  <Company>GuildDesign Inc.</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ThemeGallery.com</dc:creator>
  <cp:lastModifiedBy>Arvin</cp:lastModifiedBy>
  <cp:revision>2514</cp:revision>
  <dcterms:created xsi:type="dcterms:W3CDTF">2005-03-21T09:52:53Z</dcterms:created>
  <dcterms:modified xsi:type="dcterms:W3CDTF">2017-03-29T01:49:34Z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