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3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58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182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6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49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54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0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67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81" y="178408"/>
            <a:ext cx="3554665" cy="747897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Eigenschaften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3694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1D665F-6C0B-4E38-8320-23DE3F7F7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760" y="1746353"/>
            <a:ext cx="10600240" cy="4291598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>
            <a:normAutofit/>
          </a:bodyPr>
          <a:lstStyle/>
          <a:p>
            <a:r>
              <a:rPr lang="de-DE" sz="4800" dirty="0">
                <a:solidFill>
                  <a:schemeClr val="bg1"/>
                </a:solidFill>
              </a:rPr>
              <a:t>Aussagekraft</a:t>
            </a:r>
          </a:p>
          <a:p>
            <a:r>
              <a:rPr lang="de-DE" sz="4800" dirty="0">
                <a:solidFill>
                  <a:schemeClr val="bg1"/>
                </a:solidFill>
              </a:rPr>
              <a:t>Zielorientiert</a:t>
            </a:r>
            <a:endParaRPr lang="de-AT" sz="4800" dirty="0">
              <a:solidFill>
                <a:schemeClr val="bg1"/>
              </a:solidFill>
            </a:endParaRPr>
          </a:p>
          <a:p>
            <a:r>
              <a:rPr lang="de-DE" sz="4800" dirty="0">
                <a:solidFill>
                  <a:schemeClr val="bg1"/>
                </a:solidFill>
              </a:rPr>
              <a:t>Wirtschaftlich</a:t>
            </a:r>
          </a:p>
          <a:p>
            <a:r>
              <a:rPr lang="de-DE" sz="4800" dirty="0">
                <a:solidFill>
                  <a:schemeClr val="bg1"/>
                </a:solidFill>
              </a:rPr>
              <a:t>Reversibilität</a:t>
            </a:r>
          </a:p>
          <a:p>
            <a:r>
              <a:rPr lang="de-DE" sz="4800" dirty="0">
                <a:solidFill>
                  <a:schemeClr val="bg1"/>
                </a:solidFill>
              </a:rPr>
              <a:t>Zweck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1ACCD635-FE16-435E-829F-7476FB1425D9}"/>
              </a:ext>
            </a:extLst>
          </p:cNvPr>
          <p:cNvSpPr txBox="1">
            <a:spLocks/>
          </p:cNvSpPr>
          <p:nvPr/>
        </p:nvSpPr>
        <p:spPr>
          <a:xfrm>
            <a:off x="-1696" y="0"/>
            <a:ext cx="12193696" cy="926305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4800" dirty="0">
                <a:solidFill>
                  <a:srgbClr val="00B0F0"/>
                </a:solidFill>
              </a:rPr>
              <a:t>Eigenschaften</a:t>
            </a:r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someone@example.com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81" y="178408"/>
            <a:ext cx="3554665" cy="747897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Eigenschaften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3694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1D665F-6C0B-4E38-8320-23DE3F7F7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760" y="1703803"/>
            <a:ext cx="10600240" cy="4291598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>
            <a:normAutofit/>
          </a:bodyPr>
          <a:lstStyle/>
          <a:p>
            <a:r>
              <a:rPr lang="de-DE" sz="4800" dirty="0">
                <a:solidFill>
                  <a:schemeClr val="bg1"/>
                </a:solidFill>
              </a:rPr>
              <a:t>Entscheidung</a:t>
            </a:r>
          </a:p>
          <a:p>
            <a:r>
              <a:rPr lang="de-DE" sz="4800" dirty="0">
                <a:solidFill>
                  <a:schemeClr val="bg1"/>
                </a:solidFill>
              </a:rPr>
              <a:t>Kontrolle</a:t>
            </a:r>
            <a:endParaRPr lang="de-AT" sz="4800" dirty="0">
              <a:solidFill>
                <a:schemeClr val="bg1"/>
              </a:solidFill>
            </a:endParaRPr>
          </a:p>
          <a:p>
            <a:r>
              <a:rPr lang="de-DE" sz="4800" dirty="0">
                <a:solidFill>
                  <a:schemeClr val="bg1"/>
                </a:solidFill>
              </a:rPr>
              <a:t>Koordination</a:t>
            </a:r>
          </a:p>
          <a:p>
            <a:r>
              <a:rPr lang="de-DE" sz="4800" dirty="0">
                <a:solidFill>
                  <a:schemeClr val="bg1"/>
                </a:solidFill>
              </a:rPr>
              <a:t>Verhaltenssteuerung</a:t>
            </a:r>
          </a:p>
          <a:p>
            <a:r>
              <a:rPr lang="de-DE" sz="4800" dirty="0">
                <a:solidFill>
                  <a:schemeClr val="bg1"/>
                </a:solidFill>
              </a:rPr>
              <a:t>Vision &amp; Strategie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1ACCD635-FE16-435E-829F-7476FB1425D9}"/>
              </a:ext>
            </a:extLst>
          </p:cNvPr>
          <p:cNvSpPr txBox="1">
            <a:spLocks/>
          </p:cNvSpPr>
          <p:nvPr/>
        </p:nvSpPr>
        <p:spPr>
          <a:xfrm>
            <a:off x="-1696" y="0"/>
            <a:ext cx="12193696" cy="926305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4800" dirty="0">
                <a:solidFill>
                  <a:srgbClr val="00B0F0"/>
                </a:solidFill>
              </a:rPr>
              <a:t>Funktionen</a:t>
            </a:r>
          </a:p>
        </p:txBody>
      </p:sp>
    </p:spTree>
    <p:extLst>
      <p:ext uri="{BB962C8B-B14F-4D97-AF65-F5344CB8AC3E}">
        <p14:creationId xmlns:p14="http://schemas.microsoft.com/office/powerpoint/2010/main" val="160089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81" y="178408"/>
            <a:ext cx="3554665" cy="747897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Eigenschaften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3694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1D665F-6C0B-4E38-8320-23DE3F7F7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760" y="1703803"/>
            <a:ext cx="10600240" cy="4291598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>
                <a:solidFill>
                  <a:schemeClr val="bg1"/>
                </a:solidFill>
              </a:rPr>
              <a:t>Finanzielle Stabilität</a:t>
            </a:r>
          </a:p>
          <a:p>
            <a:pPr lvl="1"/>
            <a:r>
              <a:rPr lang="de-DE" sz="2800" dirty="0">
                <a:solidFill>
                  <a:schemeClr val="bg1"/>
                </a:solidFill>
              </a:rPr>
              <a:t>Wie stabil ist das Unternehmen finanziert</a:t>
            </a:r>
          </a:p>
          <a:p>
            <a:pPr marL="228600" lvl="1" indent="0">
              <a:buNone/>
            </a:pPr>
            <a:endParaRPr lang="de-DE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sz="3600" dirty="0">
                <a:solidFill>
                  <a:schemeClr val="bg1"/>
                </a:solidFill>
              </a:rPr>
              <a:t>Ertragslage</a:t>
            </a:r>
          </a:p>
          <a:p>
            <a:pPr lvl="1"/>
            <a:r>
              <a:rPr lang="de-AT" sz="2800" dirty="0">
                <a:solidFill>
                  <a:schemeClr val="bg1"/>
                </a:solidFill>
              </a:rPr>
              <a:t>Wie das Unternehmen mit den verfügbaren Mittel arbeitet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1ACCD635-FE16-435E-829F-7476FB1425D9}"/>
              </a:ext>
            </a:extLst>
          </p:cNvPr>
          <p:cNvSpPr txBox="1">
            <a:spLocks/>
          </p:cNvSpPr>
          <p:nvPr/>
        </p:nvSpPr>
        <p:spPr>
          <a:xfrm>
            <a:off x="-1696" y="0"/>
            <a:ext cx="12193696" cy="926305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4800" dirty="0">
                <a:solidFill>
                  <a:srgbClr val="00B0F0"/>
                </a:solidFill>
              </a:rPr>
              <a:t>Kennzahlenbereiche</a:t>
            </a:r>
          </a:p>
        </p:txBody>
      </p:sp>
    </p:spTree>
    <p:extLst>
      <p:ext uri="{BB962C8B-B14F-4D97-AF65-F5344CB8AC3E}">
        <p14:creationId xmlns:p14="http://schemas.microsoft.com/office/powerpoint/2010/main" val="157399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81" y="178408"/>
            <a:ext cx="3554665" cy="747897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Eigenschaften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3694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1D665F-6C0B-4E38-8320-23DE3F7F7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97" y="1746353"/>
            <a:ext cx="10681709" cy="4291598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>
            <a:normAutofit lnSpcReduction="10000"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Vermögens &amp; Kapitalstruktur</a:t>
            </a:r>
          </a:p>
          <a:p>
            <a:pPr marL="228600" lvl="1" indent="0">
              <a:buNone/>
            </a:pPr>
            <a:r>
              <a:rPr lang="de-DE" sz="2400" dirty="0">
                <a:solidFill>
                  <a:schemeClr val="bg1"/>
                </a:solidFill>
              </a:rPr>
              <a:t>Anlagenintensität</a:t>
            </a:r>
            <a:endParaRPr lang="de-AT" sz="2400" dirty="0">
              <a:solidFill>
                <a:schemeClr val="bg1"/>
              </a:solidFill>
            </a:endParaRPr>
          </a:p>
          <a:p>
            <a:pPr lvl="2"/>
            <a:r>
              <a:rPr lang="de-DE" sz="2400" dirty="0">
                <a:solidFill>
                  <a:schemeClr val="bg1"/>
                </a:solidFill>
              </a:rPr>
              <a:t>Anlagenvermögen / Gesamtvermögen x 100</a:t>
            </a:r>
            <a:endParaRPr lang="de-AT" sz="2400" dirty="0">
              <a:solidFill>
                <a:schemeClr val="bg1"/>
              </a:solidFill>
            </a:endParaRPr>
          </a:p>
          <a:p>
            <a:pPr marL="228600" lvl="1" indent="0">
              <a:buNone/>
            </a:pPr>
            <a:r>
              <a:rPr lang="de-DE" sz="2400" dirty="0">
                <a:solidFill>
                  <a:schemeClr val="bg1"/>
                </a:solidFill>
              </a:rPr>
              <a:t>Umlaufintensität</a:t>
            </a:r>
            <a:endParaRPr lang="de-AT" sz="2400" dirty="0">
              <a:solidFill>
                <a:schemeClr val="bg1"/>
              </a:solidFill>
            </a:endParaRPr>
          </a:p>
          <a:p>
            <a:pPr lvl="2"/>
            <a:r>
              <a:rPr lang="de-DE" sz="2400" dirty="0">
                <a:solidFill>
                  <a:schemeClr val="bg1"/>
                </a:solidFill>
              </a:rPr>
              <a:t>Umlaufvermögen / Gesamtvermögen x 100</a:t>
            </a:r>
            <a:endParaRPr lang="de-AT" sz="2400" dirty="0">
              <a:solidFill>
                <a:schemeClr val="bg1"/>
              </a:solidFill>
            </a:endParaRPr>
          </a:p>
          <a:p>
            <a:pPr marL="228600" lvl="1" indent="0">
              <a:buNone/>
            </a:pPr>
            <a:r>
              <a:rPr lang="de-DE" sz="2400" dirty="0">
                <a:solidFill>
                  <a:schemeClr val="bg1"/>
                </a:solidFill>
              </a:rPr>
              <a:t>Eigenkapitalquote</a:t>
            </a:r>
            <a:endParaRPr lang="de-AT" sz="2400" dirty="0">
              <a:solidFill>
                <a:schemeClr val="bg1"/>
              </a:solidFill>
            </a:endParaRPr>
          </a:p>
          <a:p>
            <a:pPr lvl="2"/>
            <a:r>
              <a:rPr lang="de-DE" sz="2400" dirty="0">
                <a:solidFill>
                  <a:schemeClr val="bg1"/>
                </a:solidFill>
              </a:rPr>
              <a:t>Eigenkapital / Gesamtkapital x 100</a:t>
            </a:r>
            <a:endParaRPr lang="de-AT" sz="2400" dirty="0">
              <a:solidFill>
                <a:schemeClr val="bg1"/>
              </a:solidFill>
            </a:endParaRPr>
          </a:p>
          <a:p>
            <a:pPr marL="228600" lvl="1" indent="0">
              <a:buNone/>
            </a:pPr>
            <a:r>
              <a:rPr lang="de-DE" sz="2400" dirty="0">
                <a:solidFill>
                  <a:schemeClr val="bg1"/>
                </a:solidFill>
              </a:rPr>
              <a:t>Verschuldungsgrad</a:t>
            </a:r>
            <a:endParaRPr lang="de-AT" sz="2400" dirty="0">
              <a:solidFill>
                <a:schemeClr val="bg1"/>
              </a:solidFill>
            </a:endParaRPr>
          </a:p>
          <a:p>
            <a:pPr lvl="2"/>
            <a:r>
              <a:rPr lang="de-DE" sz="2400" dirty="0">
                <a:solidFill>
                  <a:schemeClr val="bg1"/>
                </a:solidFill>
              </a:rPr>
              <a:t>Fremdkapital / Gesamtkapital x 100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1ACCD635-FE16-435E-829F-7476FB1425D9}"/>
              </a:ext>
            </a:extLst>
          </p:cNvPr>
          <p:cNvSpPr txBox="1">
            <a:spLocks/>
          </p:cNvSpPr>
          <p:nvPr/>
        </p:nvSpPr>
        <p:spPr>
          <a:xfrm>
            <a:off x="-1696" y="0"/>
            <a:ext cx="12193696" cy="926305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4800" dirty="0">
                <a:solidFill>
                  <a:srgbClr val="00B0F0"/>
                </a:solidFill>
              </a:rPr>
              <a:t>Finanzielle Stabilität</a:t>
            </a:r>
          </a:p>
        </p:txBody>
      </p:sp>
    </p:spTree>
    <p:extLst>
      <p:ext uri="{BB962C8B-B14F-4D97-AF65-F5344CB8AC3E}">
        <p14:creationId xmlns:p14="http://schemas.microsoft.com/office/powerpoint/2010/main" val="263938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81" y="178408"/>
            <a:ext cx="3554665" cy="747897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Eigenschaften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3694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1D665F-6C0B-4E38-8320-23DE3F7F7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8993"/>
            <a:ext cx="5141256" cy="4291598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>
                <a:solidFill>
                  <a:schemeClr val="bg1"/>
                </a:solidFill>
              </a:rPr>
              <a:t>Finanzlage</a:t>
            </a:r>
          </a:p>
          <a:p>
            <a:pPr marL="228600" lvl="1" indent="0">
              <a:buNone/>
            </a:pPr>
            <a:r>
              <a:rPr lang="de-DE" sz="2000" dirty="0">
                <a:solidFill>
                  <a:schemeClr val="bg1"/>
                </a:solidFill>
              </a:rPr>
              <a:t>Working Capital</a:t>
            </a:r>
            <a:endParaRPr lang="de-AT" sz="2000" dirty="0">
              <a:solidFill>
                <a:schemeClr val="bg1"/>
              </a:solidFill>
            </a:endParaRPr>
          </a:p>
          <a:p>
            <a:pPr lvl="2"/>
            <a:r>
              <a:rPr lang="de-DE" sz="2000" dirty="0">
                <a:solidFill>
                  <a:schemeClr val="bg1"/>
                </a:solidFill>
              </a:rPr>
              <a:t>Umlaufvermögen – kurzfristiges Fremdkapital</a:t>
            </a:r>
            <a:endParaRPr lang="de-AT" sz="2000" dirty="0">
              <a:solidFill>
                <a:schemeClr val="bg1"/>
              </a:solidFill>
            </a:endParaRPr>
          </a:p>
          <a:p>
            <a:pPr marL="228600" lvl="1" indent="0">
              <a:buNone/>
            </a:pPr>
            <a:r>
              <a:rPr lang="de-DE" sz="2000" dirty="0">
                <a:solidFill>
                  <a:schemeClr val="bg1"/>
                </a:solidFill>
              </a:rPr>
              <a:t>Anlagendeckung</a:t>
            </a:r>
            <a:endParaRPr lang="de-AT" sz="2000" dirty="0">
              <a:solidFill>
                <a:schemeClr val="bg1"/>
              </a:solidFill>
            </a:endParaRPr>
          </a:p>
          <a:p>
            <a:pPr lvl="2"/>
            <a:r>
              <a:rPr lang="de-DE" sz="2000" dirty="0">
                <a:solidFill>
                  <a:schemeClr val="bg1"/>
                </a:solidFill>
              </a:rPr>
              <a:t>(Eigenkapital + langfristiges Fremdkapital) / Anlagenvermögen x 100</a:t>
            </a:r>
            <a:endParaRPr lang="de-AT" sz="2000" dirty="0">
              <a:solidFill>
                <a:schemeClr val="bg1"/>
              </a:solidFill>
            </a:endParaRPr>
          </a:p>
          <a:p>
            <a:pPr marL="228600" lvl="1" indent="0">
              <a:buNone/>
            </a:pPr>
            <a:r>
              <a:rPr lang="de-DE" sz="2000" dirty="0">
                <a:solidFill>
                  <a:schemeClr val="bg1"/>
                </a:solidFill>
              </a:rPr>
              <a:t>Liquiditätsgrade</a:t>
            </a:r>
            <a:endParaRPr lang="de-AT" sz="2000" dirty="0">
              <a:solidFill>
                <a:schemeClr val="bg1"/>
              </a:solidFill>
            </a:endParaRPr>
          </a:p>
          <a:p>
            <a:pPr lvl="2"/>
            <a:r>
              <a:rPr lang="de-DE" sz="2000" dirty="0">
                <a:solidFill>
                  <a:schemeClr val="bg1"/>
                </a:solidFill>
              </a:rPr>
              <a:t>Liquide Mittel / kurzfristiges Fremdkapital x 100</a:t>
            </a:r>
            <a:endParaRPr lang="de-AT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1ACCD635-FE16-435E-829F-7476FB1425D9}"/>
              </a:ext>
            </a:extLst>
          </p:cNvPr>
          <p:cNvSpPr txBox="1">
            <a:spLocks/>
          </p:cNvSpPr>
          <p:nvPr/>
        </p:nvSpPr>
        <p:spPr>
          <a:xfrm>
            <a:off x="-1696" y="0"/>
            <a:ext cx="12193696" cy="926305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4800" dirty="0">
                <a:solidFill>
                  <a:srgbClr val="00B0F0"/>
                </a:solidFill>
              </a:rPr>
              <a:t>Finanzielle Stabilität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CA69FA7F-E339-4A24-B71C-4142CFD66CB2}"/>
              </a:ext>
            </a:extLst>
          </p:cNvPr>
          <p:cNvSpPr txBox="1">
            <a:spLocks/>
          </p:cNvSpPr>
          <p:nvPr/>
        </p:nvSpPr>
        <p:spPr>
          <a:xfrm>
            <a:off x="5229647" y="1004810"/>
            <a:ext cx="5225143" cy="5774684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None/>
            </a:pPr>
            <a:r>
              <a:rPr lang="de-DE" sz="2600" dirty="0">
                <a:solidFill>
                  <a:schemeClr val="bg1"/>
                </a:solidFill>
              </a:rPr>
              <a:t>Cashflow</a:t>
            </a:r>
            <a:endParaRPr lang="de-AT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      </a:t>
            </a:r>
            <a:r>
              <a:rPr lang="de-DE" sz="2300" dirty="0">
                <a:solidFill>
                  <a:schemeClr val="bg1"/>
                </a:solidFill>
              </a:rPr>
              <a:t>Jahresüberschuss</a:t>
            </a:r>
            <a:endParaRPr lang="de-AT" sz="23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sz="2300" dirty="0">
                <a:solidFill>
                  <a:schemeClr val="bg1"/>
                </a:solidFill>
              </a:rPr>
              <a:t>  +  Abschreibung auf Sach- und Finanzlage</a:t>
            </a:r>
            <a:endParaRPr lang="de-AT" sz="23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sz="2300" dirty="0">
                <a:solidFill>
                  <a:schemeClr val="bg1"/>
                </a:solidFill>
              </a:rPr>
              <a:t>  +  Zuweisung zu langfristigen Rückstellungen</a:t>
            </a:r>
            <a:endParaRPr lang="de-AT" sz="23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sz="2300" dirty="0">
                <a:solidFill>
                  <a:schemeClr val="bg1"/>
                </a:solidFill>
              </a:rPr>
              <a:t>  --  Auflösung langfristiger Rückstellungen</a:t>
            </a:r>
            <a:endParaRPr lang="de-AT" sz="23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sz="2300" strike="sngStrike" dirty="0">
                <a:solidFill>
                  <a:schemeClr val="bg1"/>
                </a:solidFill>
              </a:rPr>
              <a:t>                                                                  -</a:t>
            </a:r>
            <a:endParaRPr lang="de-AT" sz="23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sz="2300" dirty="0">
                <a:solidFill>
                  <a:schemeClr val="bg1"/>
                </a:solidFill>
              </a:rPr>
              <a:t>   Cashflow (vor oder nach Steuer)</a:t>
            </a:r>
            <a:endParaRPr lang="de-AT" sz="23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sz="2300" dirty="0">
                <a:solidFill>
                  <a:schemeClr val="bg1"/>
                </a:solidFill>
              </a:rPr>
              <a:t> </a:t>
            </a:r>
            <a:endParaRPr lang="de-AT" sz="2300" dirty="0">
              <a:solidFill>
                <a:schemeClr val="bg1"/>
              </a:solidFill>
            </a:endParaRPr>
          </a:p>
          <a:p>
            <a:pPr marL="228600" lvl="1" indent="0">
              <a:buNone/>
            </a:pPr>
            <a:r>
              <a:rPr lang="de-DE" sz="2300" dirty="0">
                <a:solidFill>
                  <a:schemeClr val="bg1"/>
                </a:solidFill>
              </a:rPr>
              <a:t>Selbstfinanzierungsquote</a:t>
            </a:r>
            <a:endParaRPr lang="de-AT" sz="2300" dirty="0">
              <a:solidFill>
                <a:schemeClr val="bg1"/>
              </a:solidFill>
            </a:endParaRPr>
          </a:p>
          <a:p>
            <a:pPr lvl="2"/>
            <a:r>
              <a:rPr lang="de-DE" sz="2300" dirty="0">
                <a:solidFill>
                  <a:schemeClr val="bg1"/>
                </a:solidFill>
              </a:rPr>
              <a:t>Cashflow / Investition x 100</a:t>
            </a:r>
            <a:endParaRPr lang="de-AT" sz="2300" dirty="0">
              <a:solidFill>
                <a:schemeClr val="bg1"/>
              </a:solidFill>
            </a:endParaRPr>
          </a:p>
          <a:p>
            <a:pPr marL="228600" lvl="1" indent="0">
              <a:buNone/>
            </a:pPr>
            <a:r>
              <a:rPr lang="de-DE" sz="2300" dirty="0">
                <a:solidFill>
                  <a:schemeClr val="bg1"/>
                </a:solidFill>
              </a:rPr>
              <a:t>Entschuldungsdauer</a:t>
            </a:r>
            <a:endParaRPr lang="de-AT" sz="2300" dirty="0">
              <a:solidFill>
                <a:schemeClr val="bg1"/>
              </a:solidFill>
            </a:endParaRPr>
          </a:p>
          <a:p>
            <a:pPr lvl="2"/>
            <a:r>
              <a:rPr lang="de-DE" sz="2300" dirty="0">
                <a:solidFill>
                  <a:schemeClr val="bg1"/>
                </a:solidFill>
              </a:rPr>
              <a:t>Fremdkapital – liquide Mittel / Cashflow</a:t>
            </a:r>
            <a:endParaRPr lang="de-AT" sz="2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7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81" y="178408"/>
            <a:ext cx="3554665" cy="747897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Eigenschaften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3694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1D665F-6C0B-4E38-8320-23DE3F7F7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760" y="1703803"/>
            <a:ext cx="10600240" cy="4291598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>
                <a:solidFill>
                  <a:schemeClr val="bg1"/>
                </a:solidFill>
              </a:rPr>
              <a:t>Erfolgskennzahlen</a:t>
            </a:r>
          </a:p>
          <a:p>
            <a:pPr lvl="1"/>
            <a:r>
              <a:rPr lang="de-DE" sz="2800" dirty="0">
                <a:solidFill>
                  <a:schemeClr val="bg1"/>
                </a:solidFill>
              </a:rPr>
              <a:t>Wie stabil ist das Unternehmen finanziert</a:t>
            </a:r>
          </a:p>
          <a:p>
            <a:pPr marL="228600" lvl="1" indent="0">
              <a:buNone/>
            </a:pPr>
            <a:endParaRPr lang="de-DE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sz="3600" dirty="0">
                <a:solidFill>
                  <a:schemeClr val="bg1"/>
                </a:solidFill>
              </a:rPr>
              <a:t>Rentabilitätskennzahlen</a:t>
            </a:r>
          </a:p>
          <a:p>
            <a:pPr lvl="1"/>
            <a:r>
              <a:rPr lang="de-AT" sz="2800" dirty="0">
                <a:solidFill>
                  <a:schemeClr val="bg1"/>
                </a:solidFill>
              </a:rPr>
              <a:t>Wie das Unternehmen mit den verfügbaren Mittel arbeitet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1ACCD635-FE16-435E-829F-7476FB1425D9}"/>
              </a:ext>
            </a:extLst>
          </p:cNvPr>
          <p:cNvSpPr txBox="1">
            <a:spLocks/>
          </p:cNvSpPr>
          <p:nvPr/>
        </p:nvSpPr>
        <p:spPr>
          <a:xfrm>
            <a:off x="-1696" y="0"/>
            <a:ext cx="12193696" cy="926305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4800" dirty="0">
                <a:solidFill>
                  <a:srgbClr val="00B0F0"/>
                </a:solidFill>
              </a:rPr>
              <a:t>Ertragslage</a:t>
            </a:r>
          </a:p>
        </p:txBody>
      </p:sp>
    </p:spTree>
    <p:extLst>
      <p:ext uri="{BB962C8B-B14F-4D97-AF65-F5344CB8AC3E}">
        <p14:creationId xmlns:p14="http://schemas.microsoft.com/office/powerpoint/2010/main" val="2613168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81" y="178408"/>
            <a:ext cx="3554665" cy="747897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Eigenschaften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3694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1D665F-6C0B-4E38-8320-23DE3F7F7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96" y="1910040"/>
            <a:ext cx="10707038" cy="3964224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>
            <a:normAutofit/>
          </a:bodyPr>
          <a:lstStyle/>
          <a:p>
            <a:pPr marL="228600" lvl="1" indent="0">
              <a:buNone/>
            </a:pPr>
            <a:r>
              <a:rPr lang="de-DE" sz="2200" dirty="0">
                <a:solidFill>
                  <a:schemeClr val="bg1"/>
                </a:solidFill>
              </a:rPr>
              <a:t>Materialintensität</a:t>
            </a:r>
            <a:endParaRPr lang="de-AT" sz="2200" dirty="0">
              <a:solidFill>
                <a:schemeClr val="bg1"/>
              </a:solidFill>
            </a:endParaRPr>
          </a:p>
          <a:p>
            <a:pPr lvl="2"/>
            <a:r>
              <a:rPr lang="de-DE" sz="2200" dirty="0">
                <a:solidFill>
                  <a:schemeClr val="bg1"/>
                </a:solidFill>
              </a:rPr>
              <a:t>Waren- bzw. Materialeinsatz / Umsatz x 100</a:t>
            </a:r>
            <a:endParaRPr lang="de-AT" sz="2200" dirty="0">
              <a:solidFill>
                <a:schemeClr val="bg1"/>
              </a:solidFill>
            </a:endParaRPr>
          </a:p>
          <a:p>
            <a:pPr marL="228600" lvl="1" indent="0">
              <a:buNone/>
            </a:pPr>
            <a:r>
              <a:rPr lang="de-DE" sz="2200" dirty="0">
                <a:solidFill>
                  <a:schemeClr val="bg1"/>
                </a:solidFill>
              </a:rPr>
              <a:t>Personalintensität</a:t>
            </a:r>
            <a:endParaRPr lang="de-AT" sz="2200" dirty="0">
              <a:solidFill>
                <a:schemeClr val="bg1"/>
              </a:solidFill>
            </a:endParaRPr>
          </a:p>
          <a:p>
            <a:pPr lvl="2"/>
            <a:r>
              <a:rPr lang="de-DE" sz="2200" dirty="0">
                <a:solidFill>
                  <a:schemeClr val="bg1"/>
                </a:solidFill>
              </a:rPr>
              <a:t>Personalaufwand / Umsatz x 100</a:t>
            </a:r>
            <a:endParaRPr lang="de-AT" sz="2200" dirty="0">
              <a:solidFill>
                <a:schemeClr val="bg1"/>
              </a:solidFill>
            </a:endParaRPr>
          </a:p>
          <a:p>
            <a:pPr marL="228600" lvl="1" indent="0">
              <a:buNone/>
            </a:pPr>
            <a:r>
              <a:rPr lang="de-DE" sz="2200" dirty="0">
                <a:solidFill>
                  <a:schemeClr val="bg1"/>
                </a:solidFill>
              </a:rPr>
              <a:t>Umsatzrentabilität</a:t>
            </a:r>
            <a:endParaRPr lang="de-AT" sz="2200" dirty="0">
              <a:solidFill>
                <a:schemeClr val="bg1"/>
              </a:solidFill>
            </a:endParaRPr>
          </a:p>
          <a:p>
            <a:pPr lvl="2"/>
            <a:r>
              <a:rPr lang="de-DE" sz="2200" dirty="0">
                <a:solidFill>
                  <a:schemeClr val="bg1"/>
                </a:solidFill>
              </a:rPr>
              <a:t>Jahresüberschuss / Umsatz x 100</a:t>
            </a:r>
            <a:endParaRPr lang="de-AT" sz="2200" dirty="0">
              <a:solidFill>
                <a:schemeClr val="bg1"/>
              </a:solidFill>
            </a:endParaRPr>
          </a:p>
          <a:p>
            <a:pPr marL="228600" lvl="1" indent="0">
              <a:buNone/>
            </a:pPr>
            <a:r>
              <a:rPr lang="de-DE" sz="2200" dirty="0">
                <a:solidFill>
                  <a:schemeClr val="bg1"/>
                </a:solidFill>
              </a:rPr>
              <a:t>Cashflow-Quote</a:t>
            </a:r>
            <a:endParaRPr lang="de-AT" sz="2200" dirty="0">
              <a:solidFill>
                <a:schemeClr val="bg1"/>
              </a:solidFill>
            </a:endParaRPr>
          </a:p>
          <a:p>
            <a:pPr lvl="2"/>
            <a:r>
              <a:rPr lang="de-DE" sz="2200" dirty="0">
                <a:solidFill>
                  <a:schemeClr val="bg1"/>
                </a:solidFill>
              </a:rPr>
              <a:t>Cashflow / Umsatz x 100</a:t>
            </a:r>
            <a:endParaRPr lang="de-AT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AT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1ACCD635-FE16-435E-829F-7476FB1425D9}"/>
              </a:ext>
            </a:extLst>
          </p:cNvPr>
          <p:cNvSpPr txBox="1">
            <a:spLocks/>
          </p:cNvSpPr>
          <p:nvPr/>
        </p:nvSpPr>
        <p:spPr>
          <a:xfrm>
            <a:off x="-1696" y="0"/>
            <a:ext cx="12193696" cy="926305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4800" dirty="0">
                <a:solidFill>
                  <a:srgbClr val="00B0F0"/>
                </a:solidFill>
              </a:rPr>
              <a:t>Erfolgskennzahlen</a:t>
            </a:r>
          </a:p>
        </p:txBody>
      </p:sp>
    </p:spTree>
    <p:extLst>
      <p:ext uri="{BB962C8B-B14F-4D97-AF65-F5344CB8AC3E}">
        <p14:creationId xmlns:p14="http://schemas.microsoft.com/office/powerpoint/2010/main" val="4138079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81" y="178408"/>
            <a:ext cx="3554665" cy="747897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Eigenschaften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3694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1D665F-6C0B-4E38-8320-23DE3F7F7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96" y="2207174"/>
            <a:ext cx="5861964" cy="3153102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>
            <a:normAutofit/>
          </a:bodyPr>
          <a:lstStyle/>
          <a:p>
            <a:pPr marL="228600" lvl="1" indent="0">
              <a:buNone/>
            </a:pPr>
            <a:r>
              <a:rPr lang="de-DE" sz="2200" dirty="0">
                <a:solidFill>
                  <a:schemeClr val="bg1"/>
                </a:solidFill>
              </a:rPr>
              <a:t>Eigenkapitalrentabilität</a:t>
            </a:r>
            <a:endParaRPr lang="de-AT" sz="2200" dirty="0">
              <a:solidFill>
                <a:schemeClr val="bg1"/>
              </a:solidFill>
            </a:endParaRPr>
          </a:p>
          <a:p>
            <a:pPr lvl="2"/>
            <a:r>
              <a:rPr lang="de-DE" sz="2200" dirty="0">
                <a:solidFill>
                  <a:schemeClr val="bg1"/>
                </a:solidFill>
              </a:rPr>
              <a:t>Jahresüberschuss / Eigenkapital x 100</a:t>
            </a:r>
            <a:endParaRPr lang="de-AT" sz="2200" dirty="0">
              <a:solidFill>
                <a:schemeClr val="bg1"/>
              </a:solidFill>
            </a:endParaRPr>
          </a:p>
          <a:p>
            <a:pPr marL="228600" lvl="1" indent="0">
              <a:buNone/>
            </a:pPr>
            <a:r>
              <a:rPr lang="de-DE" sz="2200" dirty="0">
                <a:solidFill>
                  <a:schemeClr val="bg1"/>
                </a:solidFill>
              </a:rPr>
              <a:t>Return on Investment</a:t>
            </a:r>
            <a:endParaRPr lang="de-AT" sz="2200" dirty="0">
              <a:solidFill>
                <a:schemeClr val="bg1"/>
              </a:solidFill>
            </a:endParaRPr>
          </a:p>
          <a:p>
            <a:pPr lvl="2"/>
            <a:r>
              <a:rPr lang="de-DE" sz="2200" dirty="0">
                <a:solidFill>
                  <a:schemeClr val="bg1"/>
                </a:solidFill>
              </a:rPr>
              <a:t>Jahresüberschuss / Gesamtkapital x 100</a:t>
            </a:r>
            <a:endParaRPr lang="de-AT" sz="2200" dirty="0">
              <a:solidFill>
                <a:schemeClr val="bg1"/>
              </a:solidFill>
            </a:endParaRPr>
          </a:p>
          <a:p>
            <a:pPr marL="228600" lvl="1" indent="0">
              <a:buNone/>
            </a:pPr>
            <a:r>
              <a:rPr lang="de-DE" sz="2200" dirty="0">
                <a:solidFill>
                  <a:schemeClr val="bg1"/>
                </a:solidFill>
              </a:rPr>
              <a:t>Gesamtkapitalrentabilität</a:t>
            </a:r>
            <a:endParaRPr lang="de-AT" sz="2200" dirty="0">
              <a:solidFill>
                <a:schemeClr val="bg1"/>
              </a:solidFill>
            </a:endParaRPr>
          </a:p>
          <a:p>
            <a:pPr lvl="2"/>
            <a:r>
              <a:rPr lang="de-DE" sz="2200" dirty="0">
                <a:solidFill>
                  <a:schemeClr val="bg1"/>
                </a:solidFill>
              </a:rPr>
              <a:t>Jahresüberschuss (vor oder nach Steuer) + Fremdkapitalzinsen / Gesamtkapital x 100</a:t>
            </a:r>
            <a:r>
              <a:rPr lang="de-DE" sz="2200" b="1" dirty="0">
                <a:solidFill>
                  <a:schemeClr val="bg1"/>
                </a:solidFill>
              </a:rPr>
              <a:t> </a:t>
            </a:r>
          </a:p>
          <a:p>
            <a:pPr lvl="2"/>
            <a:endParaRPr lang="de-AT" sz="2000" dirty="0">
              <a:solidFill>
                <a:schemeClr val="bg1"/>
              </a:solidFill>
            </a:endParaRPr>
          </a:p>
          <a:p>
            <a:pPr marL="228600" lvl="1" indent="0">
              <a:buNone/>
            </a:pPr>
            <a:endParaRPr lang="de-AT" sz="2000" b="1" dirty="0">
              <a:solidFill>
                <a:schemeClr val="bg1"/>
              </a:solidFill>
            </a:endParaRPr>
          </a:p>
          <a:p>
            <a:pPr marL="228600" lvl="1" indent="0">
              <a:buNone/>
            </a:pPr>
            <a:endParaRPr lang="de-AT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1ACCD635-FE16-435E-829F-7476FB1425D9}"/>
              </a:ext>
            </a:extLst>
          </p:cNvPr>
          <p:cNvSpPr txBox="1">
            <a:spLocks/>
          </p:cNvSpPr>
          <p:nvPr/>
        </p:nvSpPr>
        <p:spPr>
          <a:xfrm>
            <a:off x="-1696" y="0"/>
            <a:ext cx="12193696" cy="926305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4800" dirty="0">
                <a:solidFill>
                  <a:srgbClr val="00B0F0"/>
                </a:solidFill>
              </a:rPr>
              <a:t>Rentabilitätskennzahlen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D2B1082A-A6B8-4803-A12C-869E6514DBB4}"/>
              </a:ext>
            </a:extLst>
          </p:cNvPr>
          <p:cNvSpPr txBox="1">
            <a:spLocks/>
          </p:cNvSpPr>
          <p:nvPr/>
        </p:nvSpPr>
        <p:spPr>
          <a:xfrm>
            <a:off x="6331734" y="4909083"/>
            <a:ext cx="5809217" cy="451193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de-DE" sz="2200" b="1" dirty="0">
                <a:solidFill>
                  <a:schemeClr val="bg1"/>
                </a:solidFill>
              </a:rPr>
              <a:t>Umschlagshäufigkeitskennzahlen</a:t>
            </a:r>
          </a:p>
          <a:p>
            <a:pPr lvl="2"/>
            <a:endParaRPr lang="de-AT" sz="2000" dirty="0">
              <a:solidFill>
                <a:schemeClr val="bg1"/>
              </a:solidFill>
            </a:endParaRPr>
          </a:p>
          <a:p>
            <a:pPr marL="228600" lvl="1" indent="0">
              <a:buFont typeface="Arial" panose="020B0604020202020204" pitchFamily="34" charset="0"/>
              <a:buNone/>
            </a:pPr>
            <a:endParaRPr lang="de-AT" sz="2000" b="1" dirty="0">
              <a:solidFill>
                <a:schemeClr val="bg1"/>
              </a:solidFill>
            </a:endParaRPr>
          </a:p>
          <a:p>
            <a:pPr marL="228600" lvl="1" indent="0">
              <a:buFont typeface="Arial" panose="020B0604020202020204" pitchFamily="34" charset="0"/>
              <a:buNone/>
            </a:pPr>
            <a:endParaRPr lang="de-A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190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81" y="178408"/>
            <a:ext cx="3554665" cy="747897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Eigenschaften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3694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1D665F-6C0B-4E38-8320-23DE3F7F7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96" y="1040846"/>
            <a:ext cx="10645672" cy="5702613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>
            <a:noAutofit/>
          </a:bodyPr>
          <a:lstStyle/>
          <a:p>
            <a:pPr marL="457200" lvl="2" indent="0">
              <a:lnSpc>
                <a:spcPts val="2000"/>
              </a:lnSpc>
              <a:spcBef>
                <a:spcPts val="1200"/>
              </a:spcBef>
              <a:buNone/>
            </a:pPr>
            <a:r>
              <a:rPr lang="de-DE" sz="2000" dirty="0">
                <a:solidFill>
                  <a:schemeClr val="bg1"/>
                </a:solidFill>
              </a:rPr>
              <a:t>Kapitalumschlagshäufigkeit</a:t>
            </a:r>
            <a:endParaRPr lang="de-AT" sz="2000" dirty="0">
              <a:solidFill>
                <a:schemeClr val="bg1"/>
              </a:solidFill>
            </a:endParaRPr>
          </a:p>
          <a:p>
            <a:pPr lvl="3">
              <a:lnSpc>
                <a:spcPts val="2000"/>
              </a:lnSpc>
              <a:spcBef>
                <a:spcPts val="1200"/>
              </a:spcBef>
            </a:pPr>
            <a:r>
              <a:rPr lang="de-DE" sz="2000" dirty="0">
                <a:solidFill>
                  <a:schemeClr val="bg1"/>
                </a:solidFill>
              </a:rPr>
              <a:t>Umsatz / Gesamtkapital</a:t>
            </a:r>
            <a:endParaRPr lang="de-AT" sz="2000" dirty="0">
              <a:solidFill>
                <a:schemeClr val="bg1"/>
              </a:solidFill>
            </a:endParaRPr>
          </a:p>
          <a:p>
            <a:pPr marL="457200" lvl="2" indent="0">
              <a:lnSpc>
                <a:spcPts val="2000"/>
              </a:lnSpc>
              <a:spcBef>
                <a:spcPts val="1200"/>
              </a:spcBef>
              <a:buNone/>
            </a:pPr>
            <a:r>
              <a:rPr lang="de-DE" sz="2000" dirty="0">
                <a:solidFill>
                  <a:schemeClr val="bg1"/>
                </a:solidFill>
              </a:rPr>
              <a:t>Lagerumschlagshäufigkeit </a:t>
            </a:r>
            <a:endParaRPr lang="de-AT" sz="2000" dirty="0">
              <a:solidFill>
                <a:schemeClr val="bg1"/>
              </a:solidFill>
            </a:endParaRPr>
          </a:p>
          <a:p>
            <a:pPr lvl="3">
              <a:lnSpc>
                <a:spcPts val="2000"/>
              </a:lnSpc>
              <a:spcBef>
                <a:spcPts val="1200"/>
              </a:spcBef>
            </a:pPr>
            <a:r>
              <a:rPr lang="de-DE" sz="2000" dirty="0">
                <a:solidFill>
                  <a:schemeClr val="bg1"/>
                </a:solidFill>
              </a:rPr>
              <a:t>Waren- oder Materialeinsatz / Durchschnittslager</a:t>
            </a:r>
            <a:endParaRPr lang="de-AT" sz="2000" dirty="0">
              <a:solidFill>
                <a:schemeClr val="bg1"/>
              </a:solidFill>
            </a:endParaRPr>
          </a:p>
          <a:p>
            <a:pPr marL="457200" lvl="2" indent="0">
              <a:lnSpc>
                <a:spcPts val="2000"/>
              </a:lnSpc>
              <a:spcBef>
                <a:spcPts val="1200"/>
              </a:spcBef>
              <a:buNone/>
            </a:pPr>
            <a:r>
              <a:rPr lang="de-DE" sz="2000" dirty="0">
                <a:solidFill>
                  <a:schemeClr val="bg1"/>
                </a:solidFill>
              </a:rPr>
              <a:t>Lagerdauer</a:t>
            </a:r>
            <a:endParaRPr lang="de-AT" sz="2000" dirty="0">
              <a:solidFill>
                <a:schemeClr val="bg1"/>
              </a:solidFill>
            </a:endParaRPr>
          </a:p>
          <a:p>
            <a:pPr lvl="3">
              <a:lnSpc>
                <a:spcPts val="2000"/>
              </a:lnSpc>
              <a:spcBef>
                <a:spcPts val="1200"/>
              </a:spcBef>
            </a:pPr>
            <a:r>
              <a:rPr lang="de-DE" sz="2000" dirty="0">
                <a:solidFill>
                  <a:schemeClr val="bg1"/>
                </a:solidFill>
              </a:rPr>
              <a:t>Durchschnittslager / Waren- oder Materialeinsatz x 360</a:t>
            </a:r>
            <a:endParaRPr lang="de-AT" sz="2000" dirty="0">
              <a:solidFill>
                <a:schemeClr val="bg1"/>
              </a:solidFill>
            </a:endParaRPr>
          </a:p>
          <a:p>
            <a:pPr marL="457200" lvl="2" indent="0">
              <a:lnSpc>
                <a:spcPts val="2000"/>
              </a:lnSpc>
              <a:spcBef>
                <a:spcPts val="1200"/>
              </a:spcBef>
              <a:buNone/>
            </a:pPr>
            <a:r>
              <a:rPr lang="de-DE" sz="2000" dirty="0">
                <a:solidFill>
                  <a:schemeClr val="bg1"/>
                </a:solidFill>
              </a:rPr>
              <a:t>Debitorenumschlagshäufigkeit</a:t>
            </a:r>
            <a:endParaRPr lang="de-AT" sz="2000" dirty="0">
              <a:solidFill>
                <a:schemeClr val="bg1"/>
              </a:solidFill>
            </a:endParaRPr>
          </a:p>
          <a:p>
            <a:pPr lvl="3">
              <a:lnSpc>
                <a:spcPts val="2000"/>
              </a:lnSpc>
              <a:spcBef>
                <a:spcPts val="1200"/>
              </a:spcBef>
            </a:pPr>
            <a:r>
              <a:rPr lang="de-DE" sz="2000" dirty="0">
                <a:solidFill>
                  <a:schemeClr val="bg1"/>
                </a:solidFill>
              </a:rPr>
              <a:t>Umsatz / durchschnittliche Lieferforderung</a:t>
            </a:r>
            <a:endParaRPr lang="de-AT" sz="2000" dirty="0">
              <a:solidFill>
                <a:schemeClr val="bg1"/>
              </a:solidFill>
            </a:endParaRPr>
          </a:p>
          <a:p>
            <a:pPr marL="457200" lvl="2" indent="0">
              <a:lnSpc>
                <a:spcPts val="2000"/>
              </a:lnSpc>
              <a:spcBef>
                <a:spcPts val="1200"/>
              </a:spcBef>
              <a:buNone/>
            </a:pPr>
            <a:r>
              <a:rPr lang="de-DE" sz="2000" dirty="0">
                <a:solidFill>
                  <a:schemeClr val="bg1"/>
                </a:solidFill>
              </a:rPr>
              <a:t>Debitorenziel</a:t>
            </a:r>
            <a:endParaRPr lang="de-AT" sz="2000" dirty="0">
              <a:solidFill>
                <a:schemeClr val="bg1"/>
              </a:solidFill>
            </a:endParaRPr>
          </a:p>
          <a:p>
            <a:pPr lvl="3">
              <a:lnSpc>
                <a:spcPts val="2000"/>
              </a:lnSpc>
              <a:spcBef>
                <a:spcPts val="1200"/>
              </a:spcBef>
            </a:pPr>
            <a:r>
              <a:rPr lang="de-DE" sz="2000" dirty="0">
                <a:solidFill>
                  <a:schemeClr val="bg1"/>
                </a:solidFill>
              </a:rPr>
              <a:t>Durchschnittliche Lieferforderung / Umsatz x 360</a:t>
            </a:r>
            <a:endParaRPr lang="de-AT" sz="2000" dirty="0">
              <a:solidFill>
                <a:schemeClr val="bg1"/>
              </a:solidFill>
            </a:endParaRPr>
          </a:p>
          <a:p>
            <a:pPr marL="457200" lvl="2" indent="0">
              <a:lnSpc>
                <a:spcPts val="2000"/>
              </a:lnSpc>
              <a:spcBef>
                <a:spcPts val="1200"/>
              </a:spcBef>
              <a:buNone/>
            </a:pPr>
            <a:r>
              <a:rPr lang="de-DE" sz="2000" dirty="0">
                <a:solidFill>
                  <a:schemeClr val="bg1"/>
                </a:solidFill>
              </a:rPr>
              <a:t>Kreditorenumschlagshäufigkeit</a:t>
            </a:r>
            <a:endParaRPr lang="de-AT" sz="2000" dirty="0">
              <a:solidFill>
                <a:schemeClr val="bg1"/>
              </a:solidFill>
            </a:endParaRPr>
          </a:p>
          <a:p>
            <a:pPr lvl="3">
              <a:lnSpc>
                <a:spcPts val="2000"/>
              </a:lnSpc>
              <a:spcBef>
                <a:spcPts val="1200"/>
              </a:spcBef>
            </a:pPr>
            <a:r>
              <a:rPr lang="de-DE" sz="2000" dirty="0">
                <a:solidFill>
                  <a:schemeClr val="bg1"/>
                </a:solidFill>
              </a:rPr>
              <a:t>Waren- oder Materialeinsatz / durchschnittliche Lieferverbindlichkeiten</a:t>
            </a:r>
            <a:endParaRPr lang="de-AT" sz="2000" dirty="0">
              <a:solidFill>
                <a:schemeClr val="bg1"/>
              </a:solidFill>
            </a:endParaRPr>
          </a:p>
          <a:p>
            <a:pPr marL="457200" lvl="2" indent="0">
              <a:lnSpc>
                <a:spcPts val="2000"/>
              </a:lnSpc>
              <a:spcBef>
                <a:spcPts val="1200"/>
              </a:spcBef>
              <a:buNone/>
            </a:pPr>
            <a:r>
              <a:rPr lang="de-DE" sz="2000" dirty="0">
                <a:solidFill>
                  <a:schemeClr val="bg1"/>
                </a:solidFill>
              </a:rPr>
              <a:t>Kreditorenziel</a:t>
            </a:r>
            <a:endParaRPr lang="de-AT" sz="2000" dirty="0">
              <a:solidFill>
                <a:schemeClr val="bg1"/>
              </a:solidFill>
            </a:endParaRPr>
          </a:p>
          <a:p>
            <a:pPr lvl="3">
              <a:lnSpc>
                <a:spcPts val="2000"/>
              </a:lnSpc>
              <a:spcBef>
                <a:spcPts val="1200"/>
              </a:spcBef>
            </a:pPr>
            <a:r>
              <a:rPr lang="de-DE" sz="2000" dirty="0">
                <a:solidFill>
                  <a:schemeClr val="bg1"/>
                </a:solidFill>
              </a:rPr>
              <a:t>Durchschnittliche Lieferverbindlichkeit / Waren- oder Materialeinsatz x 360</a:t>
            </a:r>
            <a:endParaRPr lang="de-AT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1ACCD635-FE16-435E-829F-7476FB1425D9}"/>
              </a:ext>
            </a:extLst>
          </p:cNvPr>
          <p:cNvSpPr txBox="1">
            <a:spLocks/>
          </p:cNvSpPr>
          <p:nvPr/>
        </p:nvSpPr>
        <p:spPr>
          <a:xfrm>
            <a:off x="-1696" y="0"/>
            <a:ext cx="12193696" cy="926305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4800" dirty="0">
                <a:solidFill>
                  <a:srgbClr val="00B0F0"/>
                </a:solidFill>
              </a:rPr>
              <a:t>Umschlagshäufigkeitskennzahlen</a:t>
            </a:r>
          </a:p>
        </p:txBody>
      </p:sp>
    </p:spTree>
    <p:extLst>
      <p:ext uri="{BB962C8B-B14F-4D97-AF65-F5344CB8AC3E}">
        <p14:creationId xmlns:p14="http://schemas.microsoft.com/office/powerpoint/2010/main" val="251069343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E38AEF-4E2D-4D00-9707-4356DDB773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7235C91-959C-45D9-B60A-005B894ACE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F06AFC-006B-4BB6-8B59-5A9E1B0534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0</TotalTime>
  <Words>282</Words>
  <Application>Microsoft Office PowerPoint</Application>
  <PresentationFormat>Widescreen</PresentationFormat>
  <Paragraphs>109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Parcel</vt:lpstr>
      <vt:lpstr>Eigenschaften</vt:lpstr>
      <vt:lpstr>Eigenschaften</vt:lpstr>
      <vt:lpstr>Eigenschaften</vt:lpstr>
      <vt:lpstr>Eigenschaften</vt:lpstr>
      <vt:lpstr>Eigenschaften</vt:lpstr>
      <vt:lpstr>Eigenschaften</vt:lpstr>
      <vt:lpstr>Eigenschaften</vt:lpstr>
      <vt:lpstr>Eigenschaften</vt:lpstr>
      <vt:lpstr>Eigenschaften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2020-01-25T11:48:47Z</dcterms:created>
  <dcterms:modified xsi:type="dcterms:W3CDTF">2020-01-25T12:42:38Z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