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F7F8F7"/>
    <a:srgbClr val="F9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3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2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6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6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4635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Aussagekraft</a:t>
            </a:r>
          </a:p>
          <a:p>
            <a:r>
              <a:rPr lang="de-DE" sz="4800" dirty="0">
                <a:solidFill>
                  <a:schemeClr val="bg1"/>
                </a:solidFill>
              </a:rPr>
              <a:t>Zielorientiert</a:t>
            </a:r>
            <a:endParaRPr lang="de-AT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Wirtschaftlich</a:t>
            </a:r>
          </a:p>
          <a:p>
            <a:r>
              <a:rPr lang="de-DE" sz="4800" dirty="0">
                <a:solidFill>
                  <a:schemeClr val="bg1"/>
                </a:solidFill>
              </a:rPr>
              <a:t>Reversibilität</a:t>
            </a:r>
          </a:p>
          <a:p>
            <a:r>
              <a:rPr lang="de-DE" sz="4800" dirty="0">
                <a:solidFill>
                  <a:schemeClr val="bg1"/>
                </a:solidFill>
              </a:rPr>
              <a:t>Zweck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Eigenschaften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Kennzahlen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416E1-3968-40E2-9BEC-0D84A7D4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9543"/>
            <a:ext cx="12192000" cy="5798457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007DFBA-36A5-43E5-A535-E42BE8AD7184}"/>
              </a:ext>
            </a:extLst>
          </p:cNvPr>
          <p:cNvSpPr/>
          <p:nvPr/>
        </p:nvSpPr>
        <p:spPr>
          <a:xfrm>
            <a:off x="6139543" y="5405320"/>
            <a:ext cx="6008914" cy="1396375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9C7DC23-4DC1-4B49-A8F6-7B7D9BE5E338}"/>
              </a:ext>
            </a:extLst>
          </p:cNvPr>
          <p:cNvSpPr/>
          <p:nvPr/>
        </p:nvSpPr>
        <p:spPr>
          <a:xfrm>
            <a:off x="11508828" y="5657569"/>
            <a:ext cx="594585" cy="207204"/>
          </a:xfrm>
          <a:prstGeom prst="flowChartProcess">
            <a:avLst/>
          </a:prstGeom>
          <a:solidFill>
            <a:srgbClr val="F7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CCA68ED-316C-4C59-B887-E358583D1FA6}"/>
              </a:ext>
            </a:extLst>
          </p:cNvPr>
          <p:cNvSpPr/>
          <p:nvPr/>
        </p:nvSpPr>
        <p:spPr>
          <a:xfrm>
            <a:off x="11508827" y="6103507"/>
            <a:ext cx="594585" cy="207204"/>
          </a:xfrm>
          <a:prstGeom prst="flowChartProcess">
            <a:avLst/>
          </a:prstGeom>
          <a:solidFill>
            <a:srgbClr val="F7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BD8A5BE-382A-4ECD-9DEA-9B0A83859ED9}"/>
              </a:ext>
            </a:extLst>
          </p:cNvPr>
          <p:cNvSpPr/>
          <p:nvPr/>
        </p:nvSpPr>
        <p:spPr>
          <a:xfrm>
            <a:off x="11517837" y="6549445"/>
            <a:ext cx="594585" cy="207204"/>
          </a:xfrm>
          <a:prstGeom prst="flowChartProcess">
            <a:avLst/>
          </a:prstGeom>
          <a:solidFill>
            <a:srgbClr val="F7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E4D7F7B-EE55-4805-A46D-F2556F7E4FC4}"/>
              </a:ext>
            </a:extLst>
          </p:cNvPr>
          <p:cNvSpPr/>
          <p:nvPr/>
        </p:nvSpPr>
        <p:spPr>
          <a:xfrm>
            <a:off x="11508827" y="5880538"/>
            <a:ext cx="594585" cy="207204"/>
          </a:xfrm>
          <a:prstGeom prst="flowChartProcess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D308E46-43BB-4D37-9A5A-F150540811FC}"/>
              </a:ext>
            </a:extLst>
          </p:cNvPr>
          <p:cNvSpPr/>
          <p:nvPr/>
        </p:nvSpPr>
        <p:spPr>
          <a:xfrm>
            <a:off x="11517837" y="6328731"/>
            <a:ext cx="594585" cy="207204"/>
          </a:xfrm>
          <a:prstGeom prst="flowChartProcess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75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Kennzahlen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5CE8C-9ED6-4688-A2B6-978C5CBE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5" y="1612587"/>
            <a:ext cx="12083293" cy="3630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B5C5E0-989D-4DA1-91D1-BCC9209FA045}"/>
              </a:ext>
            </a:extLst>
          </p:cNvPr>
          <p:cNvSpPr/>
          <p:nvPr/>
        </p:nvSpPr>
        <p:spPr>
          <a:xfrm>
            <a:off x="10481817" y="2288252"/>
            <a:ext cx="1414392" cy="405399"/>
          </a:xfrm>
          <a:prstGeom prst="rect">
            <a:avLst/>
          </a:prstGeom>
          <a:solidFill>
            <a:srgbClr val="F9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936F4-14E6-409F-B8E0-1C35C2508F3B}"/>
              </a:ext>
            </a:extLst>
          </p:cNvPr>
          <p:cNvSpPr/>
          <p:nvPr/>
        </p:nvSpPr>
        <p:spPr>
          <a:xfrm>
            <a:off x="10481817" y="3450771"/>
            <a:ext cx="1414392" cy="405399"/>
          </a:xfrm>
          <a:prstGeom prst="rect">
            <a:avLst/>
          </a:prstGeom>
          <a:solidFill>
            <a:srgbClr val="F9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EA860-9AFE-42E9-9953-84D7BA4EA60D}"/>
              </a:ext>
            </a:extLst>
          </p:cNvPr>
          <p:cNvSpPr/>
          <p:nvPr/>
        </p:nvSpPr>
        <p:spPr>
          <a:xfrm>
            <a:off x="10481817" y="4604281"/>
            <a:ext cx="1414392" cy="405399"/>
          </a:xfrm>
          <a:prstGeom prst="rect">
            <a:avLst/>
          </a:prstGeom>
          <a:solidFill>
            <a:srgbClr val="F9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4D26DC-B589-46C3-84FE-D253943F6BC2}"/>
              </a:ext>
            </a:extLst>
          </p:cNvPr>
          <p:cNvSpPr/>
          <p:nvPr/>
        </p:nvSpPr>
        <p:spPr>
          <a:xfrm>
            <a:off x="10481817" y="2892972"/>
            <a:ext cx="1414392" cy="405399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CE0D83-25EE-4C48-8E44-AF0210E1A26A}"/>
              </a:ext>
            </a:extLst>
          </p:cNvPr>
          <p:cNvSpPr/>
          <p:nvPr/>
        </p:nvSpPr>
        <p:spPr>
          <a:xfrm>
            <a:off x="10481817" y="4055491"/>
            <a:ext cx="1414392" cy="405399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73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0380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Entscheidung</a:t>
            </a:r>
          </a:p>
          <a:p>
            <a:r>
              <a:rPr lang="de-DE" sz="4800" dirty="0">
                <a:solidFill>
                  <a:schemeClr val="bg1"/>
                </a:solidFill>
              </a:rPr>
              <a:t>Kontrolle</a:t>
            </a:r>
            <a:endParaRPr lang="de-AT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Koordination</a:t>
            </a:r>
          </a:p>
          <a:p>
            <a:r>
              <a:rPr lang="de-DE" sz="4800" dirty="0">
                <a:solidFill>
                  <a:schemeClr val="bg1"/>
                </a:solidFill>
              </a:rPr>
              <a:t>Verhaltenssteuerung</a:t>
            </a:r>
          </a:p>
          <a:p>
            <a:r>
              <a:rPr lang="de-DE" sz="4800" dirty="0">
                <a:solidFill>
                  <a:schemeClr val="bg1"/>
                </a:solidFill>
              </a:rPr>
              <a:t>Vision &amp; Strategie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160089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0380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Finanzielle Stabilität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Wie stabil ist das Unternehmen finanziert</a:t>
            </a:r>
          </a:p>
          <a:p>
            <a:pPr marL="228600" lvl="1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Ertragslage</a:t>
            </a:r>
          </a:p>
          <a:p>
            <a:pPr lvl="1"/>
            <a:r>
              <a:rPr lang="de-AT" sz="2800" dirty="0">
                <a:solidFill>
                  <a:schemeClr val="bg1"/>
                </a:solidFill>
              </a:rPr>
              <a:t>Wie das Unternehmen mit den verfügbaren Mittel arbeitet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Kennzahlenbereiche</a:t>
            </a:r>
          </a:p>
        </p:txBody>
      </p:sp>
    </p:spTree>
    <p:extLst>
      <p:ext uri="{BB962C8B-B14F-4D97-AF65-F5344CB8AC3E}">
        <p14:creationId xmlns:p14="http://schemas.microsoft.com/office/powerpoint/2010/main" val="157399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7" y="1746353"/>
            <a:ext cx="10681709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Vermögens &amp; Kapitalstruktur</a:t>
            </a: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Anlagenintensität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Anlagenvermögen / Gesamtvermögen x 100</a:t>
            </a:r>
            <a:endParaRPr lang="de-AT" sz="24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Umlaufintensität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Umlaufvermögen / Gesamtvermögen x 100</a:t>
            </a:r>
            <a:endParaRPr lang="de-AT" sz="24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Eigenkapitalquote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Eigenkapital / Gesamtkapital x 100</a:t>
            </a:r>
            <a:endParaRPr lang="de-AT" sz="24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Verschuldungsgrad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Fremdkapital / Gesamtkapital x 100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Finanzielle Stabilität</a:t>
            </a:r>
          </a:p>
        </p:txBody>
      </p:sp>
    </p:spTree>
    <p:extLst>
      <p:ext uri="{BB962C8B-B14F-4D97-AF65-F5344CB8AC3E}">
        <p14:creationId xmlns:p14="http://schemas.microsoft.com/office/powerpoint/2010/main" val="26393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8993"/>
            <a:ext cx="5141256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Finanzlage</a:t>
            </a:r>
          </a:p>
          <a:p>
            <a:pPr marL="228600" lvl="1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Working Capital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DE" sz="2000" dirty="0">
                <a:solidFill>
                  <a:schemeClr val="bg1"/>
                </a:solidFill>
              </a:rPr>
              <a:t>Umlaufvermögen – kurzfristiges Fremdkapital</a:t>
            </a:r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Anlagendeckung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DE" sz="2000" dirty="0">
                <a:solidFill>
                  <a:schemeClr val="bg1"/>
                </a:solidFill>
              </a:rPr>
              <a:t>(Eigenkapital + langfristiges Fremdkapital) / Anlagenvermögen x 100</a:t>
            </a:r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Liquiditätsgrade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DE" sz="2000" dirty="0">
                <a:solidFill>
                  <a:schemeClr val="bg1"/>
                </a:solidFill>
              </a:rPr>
              <a:t>Liquide Mittel / kurzfristiges Fremdkapital x 100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Finanzielle Stabilität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A69FA7F-E339-4A24-B71C-4142CFD66CB2}"/>
              </a:ext>
            </a:extLst>
          </p:cNvPr>
          <p:cNvSpPr txBox="1">
            <a:spLocks/>
          </p:cNvSpPr>
          <p:nvPr/>
        </p:nvSpPr>
        <p:spPr>
          <a:xfrm>
            <a:off x="5229647" y="1004810"/>
            <a:ext cx="5225143" cy="5774684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de-DE" sz="2600" dirty="0">
                <a:solidFill>
                  <a:schemeClr val="bg1"/>
                </a:solidFill>
              </a:rPr>
              <a:t>Cashflow</a:t>
            </a:r>
            <a:endParaRPr lang="de-AT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  </a:t>
            </a:r>
            <a:r>
              <a:rPr lang="de-DE" sz="2300" dirty="0">
                <a:solidFill>
                  <a:schemeClr val="bg1"/>
                </a:solidFill>
              </a:rPr>
              <a:t>Jahresüberschuss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+  Abschreibung auf Sach- und Finanzlage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+  Zuweisung zu langfristigen Rückstellungen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--  Auflösung langfristiger Rückstellungen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strike="sngStrike" dirty="0">
                <a:solidFill>
                  <a:schemeClr val="bg1"/>
                </a:solidFill>
              </a:rPr>
              <a:t>                                                                  -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 Cashflow (vor oder nach Steuer)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 </a:t>
            </a:r>
            <a:endParaRPr lang="de-AT" sz="23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Selbstfinanzierungsquote</a:t>
            </a:r>
            <a:endParaRPr lang="de-AT" sz="2300" dirty="0">
              <a:solidFill>
                <a:schemeClr val="bg1"/>
              </a:solidFill>
            </a:endParaRPr>
          </a:p>
          <a:p>
            <a:pPr lvl="2"/>
            <a:r>
              <a:rPr lang="de-DE" sz="2300" dirty="0">
                <a:solidFill>
                  <a:schemeClr val="bg1"/>
                </a:solidFill>
              </a:rPr>
              <a:t>Cashflow / Investition x 100</a:t>
            </a:r>
            <a:endParaRPr lang="de-AT" sz="23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Entschuldungsdauer</a:t>
            </a:r>
            <a:endParaRPr lang="de-AT" sz="2300" dirty="0">
              <a:solidFill>
                <a:schemeClr val="bg1"/>
              </a:solidFill>
            </a:endParaRPr>
          </a:p>
          <a:p>
            <a:pPr lvl="2"/>
            <a:r>
              <a:rPr lang="de-DE" sz="2300" dirty="0">
                <a:solidFill>
                  <a:schemeClr val="bg1"/>
                </a:solidFill>
              </a:rPr>
              <a:t>Fremdkapital – liquide Mittel / Cashflow</a:t>
            </a:r>
            <a:endParaRPr lang="de-AT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0380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Erfolgskennzahlen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Wie stabil ist das Unternehmen finanziert</a:t>
            </a:r>
          </a:p>
          <a:p>
            <a:pPr marL="228600" lvl="1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Rentabilitätskennzahlen</a:t>
            </a:r>
          </a:p>
          <a:p>
            <a:pPr lvl="1"/>
            <a:r>
              <a:rPr lang="de-AT" sz="2800" dirty="0">
                <a:solidFill>
                  <a:schemeClr val="bg1"/>
                </a:solidFill>
              </a:rPr>
              <a:t>Wie das Unternehmen mit den verfügbaren Mittel arbeitet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Ertragslage</a:t>
            </a:r>
          </a:p>
        </p:txBody>
      </p:sp>
    </p:spTree>
    <p:extLst>
      <p:ext uri="{BB962C8B-B14F-4D97-AF65-F5344CB8AC3E}">
        <p14:creationId xmlns:p14="http://schemas.microsoft.com/office/powerpoint/2010/main" val="26131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" y="1910040"/>
            <a:ext cx="10707038" cy="3964224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Materialintensität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Waren- bzw. Materialeinsatz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Personalintensität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Personalaufwand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Umsatzrentabilität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Cashflow-Quote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Cashflow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Erfolgskennzahlen</a:t>
            </a:r>
          </a:p>
        </p:txBody>
      </p:sp>
    </p:spTree>
    <p:extLst>
      <p:ext uri="{BB962C8B-B14F-4D97-AF65-F5344CB8AC3E}">
        <p14:creationId xmlns:p14="http://schemas.microsoft.com/office/powerpoint/2010/main" val="413807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" y="2207174"/>
            <a:ext cx="5861964" cy="315310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Eigenkapitalrentabilität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/ Eigenkapital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Return on Investment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/ Gesamtkapital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Gesamtkapitalrentabilität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(vor oder nach Steuer) + Fremdkapitalzinsen / Gesamtkapital x 100</a:t>
            </a:r>
            <a:r>
              <a:rPr lang="de-DE" sz="2200" b="1" dirty="0">
                <a:solidFill>
                  <a:schemeClr val="bg1"/>
                </a:solidFill>
              </a:rPr>
              <a:t> </a:t>
            </a:r>
          </a:p>
          <a:p>
            <a:pPr lvl="2"/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endParaRPr lang="de-AT" sz="2000" b="1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Rentabilitätskennzahlen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B1082A-A6B8-4803-A12C-869E6514DBB4}"/>
              </a:ext>
            </a:extLst>
          </p:cNvPr>
          <p:cNvSpPr txBox="1">
            <a:spLocks/>
          </p:cNvSpPr>
          <p:nvPr/>
        </p:nvSpPr>
        <p:spPr>
          <a:xfrm>
            <a:off x="6331734" y="4909083"/>
            <a:ext cx="5809217" cy="45119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de-DE" sz="2200" b="1" dirty="0">
                <a:solidFill>
                  <a:schemeClr val="bg1"/>
                </a:solidFill>
              </a:rPr>
              <a:t>Umschlagshäufigkeitskennzahlen</a:t>
            </a:r>
          </a:p>
          <a:p>
            <a:pPr lvl="2"/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Font typeface="Arial" panose="020B0604020202020204" pitchFamily="34" charset="0"/>
              <a:buNone/>
            </a:pPr>
            <a:endParaRPr lang="de-AT" sz="2000" b="1" dirty="0">
              <a:solidFill>
                <a:schemeClr val="bg1"/>
              </a:solidFill>
            </a:endParaRPr>
          </a:p>
          <a:p>
            <a:pPr marL="228600" lvl="1" indent="0">
              <a:buFont typeface="Arial" panose="020B0604020202020204" pitchFamily="34" charset="0"/>
              <a:buNone/>
            </a:pPr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9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" y="1040846"/>
            <a:ext cx="10645672" cy="570261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Autofit/>
          </a:bodyPr>
          <a:lstStyle/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Kapitalumschlagshäufigkeit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Umsatz / Gesamtkapital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Lagerumschlagshäufigkeit 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Waren- oder Materialeinsatz / Durchschnittslager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Lagerdauer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Durchschnittslager / Waren- oder Materialeinsatz x 360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Debitorenumschlagshäufigkeit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Umsatz / durchschnittliche Lieferforderung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Debitorenziel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Durchschnittliche Lieferforderung / Umsatz x 360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Kreditorenumschlagshäufigkeit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Waren- oder Materialeinsatz / durchschnittliche Lieferverbindlichkeiten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Kreditorenziel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Durchschnittliche Lieferverbindlichkeit / Waren- oder Materialeinsatz x 360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Umschlagshäufigkeitskennzahlen</a:t>
            </a:r>
          </a:p>
        </p:txBody>
      </p:sp>
    </p:spTree>
    <p:extLst>
      <p:ext uri="{BB962C8B-B14F-4D97-AF65-F5344CB8AC3E}">
        <p14:creationId xmlns:p14="http://schemas.microsoft.com/office/powerpoint/2010/main" val="25106934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288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2020-01-25T11:48:47Z</dcterms:created>
  <dcterms:modified xsi:type="dcterms:W3CDTF">2020-01-25T13:19:28Z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