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3" r:id="rId6"/>
    <p:sldId id="264" r:id="rId7"/>
    <p:sldId id="267" r:id="rId8"/>
    <p:sldId id="268" r:id="rId9"/>
    <p:sldId id="269" r:id="rId10"/>
    <p:sldId id="271" r:id="rId11"/>
    <p:sldId id="270" r:id="rId12"/>
    <p:sldId id="274" r:id="rId13"/>
    <p:sldId id="275" r:id="rId14"/>
    <p:sldId id="276" r:id="rId15"/>
    <p:sldId id="272" r:id="rId16"/>
    <p:sldId id="273" r:id="rId17"/>
    <p:sldId id="261" r:id="rId18"/>
    <p:sldId id="262" r:id="rId19"/>
    <p:sldId id="266" r:id="rId20"/>
    <p:sldId id="257" r:id="rId21"/>
    <p:sldId id="258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gut?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Habe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ich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mich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noch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ein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Jahr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durchgedrückt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schlecht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chendes Gesicht ohne Füllung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nendes Gesicht ohne Füllung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icht mit Zunge ohne Füllung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gut?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schlecht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Habe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ich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mich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noch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ein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Jahr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durchgedrückt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de-AT" sz="3000" dirty="0">
                <a:solidFill>
                  <a:schemeClr val="tx1"/>
                </a:solidFill>
              </a:rPr>
              <a:t>Finanzierungs-</a:t>
            </a:r>
            <a:br>
              <a:rPr lang="de-AT" sz="3000" dirty="0">
                <a:solidFill>
                  <a:schemeClr val="tx1"/>
                </a:solidFill>
              </a:rPr>
            </a:br>
            <a:r>
              <a:rPr lang="de-AT" sz="3000" dirty="0">
                <a:solidFill>
                  <a:schemeClr val="tx1"/>
                </a:solidFill>
              </a:rPr>
              <a:t>Kennzahlen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Hlavacek &amp; Pechak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7ABIF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Kapitalumschlagshäufigkeit</a:t>
            </a:r>
            <a:endParaRPr lang="de-AT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26DFCFF-4EEB-41DA-8DFF-1248E115300C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42902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𝑈𝑚𝑠𝑎𝑡𝑧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𝑑𝑢𝑟𝑐h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𝐾𝑎𝑝𝑖𝑡𝑎𝑙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2,7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26DFCFF-4EEB-41DA-8DFF-1248E115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429028"/>
              </a:xfrm>
              <a:prstGeom prst="rect">
                <a:avLst/>
              </a:prstGeom>
              <a:blipFill>
                <a:blip r:embed="rId2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6A77BACA-B00F-4A8B-82D3-2E719A85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23" y="1712880"/>
            <a:ext cx="9643354" cy="27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740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Quellen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</a:rPr>
              <a:t>Quelle: Unternehmensrechnung - Jahresabschlussanalyse und Jahresabschlusskritik - Controlling - Fallstudien, Manz Verlag</a:t>
            </a:r>
          </a:p>
        </p:txBody>
      </p:sp>
    </p:spTree>
    <p:extLst>
      <p:ext uri="{BB962C8B-B14F-4D97-AF65-F5344CB8AC3E}">
        <p14:creationId xmlns:p14="http://schemas.microsoft.com/office/powerpoint/2010/main" val="22117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Debitorenumschlagshäufigkeit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Lagerumschlagshäufigkeit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r>
              <a:rPr lang="en-GB" sz="4000" dirty="0" err="1">
                <a:solidFill>
                  <a:schemeClr val="bg1"/>
                </a:solidFill>
              </a:rPr>
              <a:t>Lagerdauer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210231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3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740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INHALT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Erster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Zweiter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Dritter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492220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988358"/>
            <a:ext cx="895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Die </a:t>
            </a:r>
            <a:r>
              <a:rPr lang="en-GB" sz="4000" dirty="0" err="1">
                <a:solidFill>
                  <a:schemeClr val="bg1"/>
                </a:solidFill>
              </a:rPr>
              <a:t>wichtigsten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Kennzahlen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</a:t>
            </a:r>
            <a:r>
              <a:rPr lang="en-GB" sz="4000" dirty="0">
                <a:solidFill>
                  <a:schemeClr val="bg1"/>
                </a:solidFill>
              </a:rPr>
              <a:t> Detail</a:t>
            </a:r>
            <a:endParaRPr lang="de-A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2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de-AT" dirty="0">
                <a:solidFill>
                  <a:schemeClr val="bg1"/>
                </a:solidFill>
              </a:rPr>
              <a:t>Zweck der Finanzierungs-</a:t>
            </a:r>
            <a:r>
              <a:rPr lang="de-AT" dirty="0" err="1">
                <a:solidFill>
                  <a:schemeClr val="bg1"/>
                </a:solidFill>
              </a:rPr>
              <a:t>kennzahlen</a:t>
            </a:r>
            <a:r>
              <a:rPr lang="de-A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898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Growth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906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740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Inhalt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Erster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Zweiter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Dritter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492220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988358"/>
            <a:ext cx="895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Die </a:t>
            </a:r>
            <a:r>
              <a:rPr lang="en-GB" sz="4000" dirty="0" err="1">
                <a:solidFill>
                  <a:schemeClr val="bg1"/>
                </a:solidFill>
              </a:rPr>
              <a:t>wichtigsten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Kennzahlen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</a:t>
            </a:r>
            <a:r>
              <a:rPr lang="en-GB" sz="4000" dirty="0">
                <a:solidFill>
                  <a:schemeClr val="bg1"/>
                </a:solidFill>
              </a:rPr>
              <a:t> Detail</a:t>
            </a:r>
            <a:endParaRPr lang="de-A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>
                <a:solidFill>
                  <a:schemeClr val="bg1"/>
                </a:solidFill>
              </a:rPr>
              <a:t>Anlagenintensität | Umlaufintensität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DCE5E9-37B8-4166-8361-EFCC7CAB32D1}"/>
                  </a:ext>
                </a:extLst>
              </p:cNvPr>
              <p:cNvSpPr txBox="1"/>
              <p:nvPr/>
            </p:nvSpPr>
            <p:spPr>
              <a:xfrm>
                <a:off x="1283455" y="5379058"/>
                <a:ext cx="4340414" cy="52597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𝐴𝑛𝑙𝑎𝑔𝑒𝑣𝑒𝑟𝑚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∗100=28,1%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DCE5E9-37B8-4166-8361-EFCC7CAB3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55" y="5379058"/>
                <a:ext cx="434041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5F98BB5-81A3-4C12-A35E-16321FCA7777}"/>
                  </a:ext>
                </a:extLst>
              </p:cNvPr>
              <p:cNvSpPr txBox="1"/>
              <p:nvPr/>
            </p:nvSpPr>
            <p:spPr>
              <a:xfrm>
                <a:off x="5824754" y="5379058"/>
                <a:ext cx="4340414" cy="52597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𝑈𝑚𝑙𝑎𝑢𝑓𝑣𝑒𝑟𝑚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∗100=79,1%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5F98BB5-81A3-4C12-A35E-16321FCA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54" y="5379058"/>
                <a:ext cx="434041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63FC0E84-1581-414D-B1DB-C1117DF3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1237536"/>
            <a:ext cx="8658846" cy="38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>
                <a:solidFill>
                  <a:schemeClr val="bg1"/>
                </a:solidFill>
              </a:rPr>
              <a:t>Eigenkapitalquote | Fremdkapitalquote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3A61EE-65D8-4A03-A6DE-6060EB5DB052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544316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𝐸𝑖𝑔𝑒𝑛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𝐾𝑎𝑝𝑖𝑡𝑎𝑙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∗100=40,8%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3A61EE-65D8-4A03-A6DE-6060EB5D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544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2D193CE-5831-4D4E-9725-A0EDCD1C42E6}"/>
                  </a:ext>
                </a:extLst>
              </p:cNvPr>
              <p:cNvSpPr txBox="1"/>
              <p:nvPr/>
            </p:nvSpPr>
            <p:spPr>
              <a:xfrm>
                <a:off x="5815622" y="5379058"/>
                <a:ext cx="4340414" cy="52597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𝐹𝑟𝑒𝑚𝑑𝑘𝑎𝑝𝑖𝑡𝑎𝑙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∗100=59,2%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2D193CE-5831-4D4E-9725-A0EDCD1C4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22" y="5379058"/>
                <a:ext cx="4340414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0C57C77-13DE-40D3-9168-D88051337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323" y="1378081"/>
            <a:ext cx="7981812" cy="35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Fiktive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Schuldentilgungsdauer</a:t>
            </a:r>
            <a:r>
              <a:rPr lang="en-GB" sz="4000" dirty="0">
                <a:solidFill>
                  <a:schemeClr val="bg1"/>
                </a:solidFill>
              </a:rPr>
              <a:t> (</a:t>
            </a:r>
            <a:r>
              <a:rPr lang="en-GB" sz="4000" dirty="0" err="1">
                <a:solidFill>
                  <a:schemeClr val="bg1"/>
                </a:solidFill>
              </a:rPr>
              <a:t>Entschuldungsdauer</a:t>
            </a:r>
            <a:r>
              <a:rPr lang="en-GB" sz="4000" dirty="0">
                <a:solidFill>
                  <a:schemeClr val="bg1"/>
                </a:solidFill>
              </a:rPr>
              <a:t>)</a:t>
            </a:r>
            <a:endParaRPr lang="de-AT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4871B8D-2BF0-4662-BA52-9B96C3F9CB7E}"/>
                  </a:ext>
                </a:extLst>
              </p:cNvPr>
              <p:cNvSpPr txBox="1"/>
              <p:nvPr/>
            </p:nvSpPr>
            <p:spPr>
              <a:xfrm>
                <a:off x="1274322" y="5379058"/>
                <a:ext cx="6593219" cy="5745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𝐹𝑟𝑒𝑚𝑑𝑘𝑎𝑝𝑖𝑡𝑎𝑙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𝑙𝑖𝑞𝑢𝑖𝑑𝑒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𝑀𝑖𝑡𝑡𝑒𝑙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𝐶𝑎𝑠h𝑓𝑙𝑜𝑤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2,1 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𝐽𝑎h𝑟𝑒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4871B8D-2BF0-4662-BA52-9B96C3F9C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2" y="5379058"/>
                <a:ext cx="6593219" cy="574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94ACA5B-91C9-4838-ABC2-AD3205975607}"/>
              </a:ext>
            </a:extLst>
          </p:cNvPr>
          <p:cNvSpPr txBox="1"/>
          <p:nvPr/>
        </p:nvSpPr>
        <p:spPr>
          <a:xfrm>
            <a:off x="9127957" y="2679032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Cashflow  = 241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382D5B-8C3D-452F-9896-9528C119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22" y="1862883"/>
            <a:ext cx="7415413" cy="33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Lagerumschlagshäufigkeit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r>
              <a:rPr lang="en-GB" sz="4000" dirty="0" err="1">
                <a:solidFill>
                  <a:schemeClr val="bg1"/>
                </a:solidFill>
              </a:rPr>
              <a:t>Lagerdauer</a:t>
            </a:r>
            <a:endParaRPr lang="de-AT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5469079-2B15-477D-9B5E-F46733C0CEAE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𝑊𝑎𝑟𝑒𝑛𝑒𝑖𝑛𝑠𝑎𝑡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𝐷𝑢𝑟𝑐h𝑠𝑐h𝑛𝑖𝑡𝑡𝑠𝑙𝑎𝑔𝑒𝑟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5,4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5469079-2B15-477D-9B5E-F46733C0C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blipFill>
                <a:blip r:embed="rId2"/>
                <a:stretch>
                  <a:fillRect l="-140" t="-4167" b="-1805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5A52AF-B6D6-480B-8B3F-CD5DB33D3F6B}"/>
                  </a:ext>
                </a:extLst>
              </p:cNvPr>
              <p:cNvSpPr txBox="1"/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5,4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Tage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5A52AF-B6D6-480B-8B3F-CD5DB33D3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blipFill>
                <a:blip r:embed="rId3"/>
                <a:stretch>
                  <a:fillRect l="-1404" t="-5797" b="-1304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C8CE535D-F29D-4C47-BA2C-78D9BED8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1699988"/>
            <a:ext cx="9643354" cy="27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Debitorenumschlagshäufigkeit</a:t>
            </a:r>
            <a:r>
              <a:rPr lang="en-GB" sz="4000" dirty="0">
                <a:solidFill>
                  <a:schemeClr val="bg1"/>
                </a:solidFill>
              </a:rPr>
              <a:t> –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 err="1">
                <a:solidFill>
                  <a:schemeClr val="bg1"/>
                </a:solidFill>
              </a:rPr>
              <a:t>Debitorendauer</a:t>
            </a:r>
            <a:r>
              <a:rPr lang="en-GB" sz="4000" dirty="0">
                <a:solidFill>
                  <a:schemeClr val="bg1"/>
                </a:solidFill>
              </a:rPr>
              <a:t> (</a:t>
            </a:r>
            <a:r>
              <a:rPr lang="en-GB" sz="4000" dirty="0" err="1">
                <a:solidFill>
                  <a:schemeClr val="bg1"/>
                </a:solidFill>
              </a:rPr>
              <a:t>Debitorenziel</a:t>
            </a:r>
            <a:r>
              <a:rPr lang="en-GB" sz="4000" dirty="0">
                <a:solidFill>
                  <a:schemeClr val="bg1"/>
                </a:solidFill>
              </a:rPr>
              <a:t>)</a:t>
            </a:r>
            <a:endParaRPr lang="de-AT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1AD03D-6AF6-4CCF-BEBF-005414F98F27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𝑈𝑚𝑠𝑎𝑡𝑧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∗1,2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𝑑𝑢𝑟𝑐h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𝐿𝑖𝑒𝑓𝑒𝑟𝑓𝑜𝑟𝑑𝑒𝑟𝑢𝑛𝑔𝑒𝑛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11,9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1AD03D-6AF6-4CCF-BEBF-005414F9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blipFill>
                <a:blip r:embed="rId2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2578EB-D465-41D2-B51B-91763DEF3736}"/>
                  </a:ext>
                </a:extLst>
              </p:cNvPr>
              <p:cNvSpPr txBox="1"/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511,9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Tage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2578EB-D465-41D2-B51B-91763DEF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blipFill>
                <a:blip r:embed="rId3"/>
                <a:stretch>
                  <a:fillRect l="-1404" t="-5797" b="-1304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38ED1D5F-F617-4DE5-9EAD-FC50F834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1970146"/>
            <a:ext cx="9643354" cy="27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>
                <a:solidFill>
                  <a:schemeClr val="bg1"/>
                </a:solidFill>
              </a:rPr>
              <a:t>Kreditorenumschlagshäufigkeit –</a:t>
            </a:r>
            <a:br>
              <a:rPr lang="de-AT" sz="4000">
                <a:solidFill>
                  <a:schemeClr val="bg1"/>
                </a:solidFill>
              </a:rPr>
            </a:br>
            <a:r>
              <a:rPr lang="de-AT" sz="4000">
                <a:solidFill>
                  <a:schemeClr val="bg1"/>
                </a:solidFill>
              </a:rPr>
              <a:t>Kreditorendauer (Kreditorenziel)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4BD6BD-4E21-4F50-B249-24F0AC063B53}"/>
              </a:ext>
            </a:extLst>
          </p:cNvPr>
          <p:cNvSpPr txBox="1"/>
          <p:nvPr/>
        </p:nvSpPr>
        <p:spPr>
          <a:xfrm>
            <a:off x="8999621" y="2582779"/>
            <a:ext cx="2131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Handelswaren (HW)</a:t>
            </a:r>
            <a:br>
              <a:rPr lang="de-AT" dirty="0">
                <a:solidFill>
                  <a:srgbClr val="00B050"/>
                </a:solidFill>
              </a:rPr>
            </a:br>
            <a:r>
              <a:rPr lang="de-AT" dirty="0">
                <a:solidFill>
                  <a:srgbClr val="00B050"/>
                </a:solidFill>
              </a:rPr>
              <a:t>Einkaufswerte </a:t>
            </a:r>
            <a:br>
              <a:rPr lang="de-AT" dirty="0">
                <a:solidFill>
                  <a:srgbClr val="00B050"/>
                </a:solidFill>
              </a:rPr>
            </a:br>
            <a:r>
              <a:rPr lang="de-AT" dirty="0">
                <a:solidFill>
                  <a:srgbClr val="00B050"/>
                </a:solidFill>
              </a:rPr>
              <a:t>= 1 782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F360295-499F-43E4-A102-A15914FEA941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𝐻𝑊</m:t>
                        </m:r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∗1,2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𝑑𝑢𝑟𝑐h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GB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𝐿𝑖𝑒𝑓𝑒𝑟𝑣𝑒𝑟𝑏𝑖𝑛𝑑𝑙𝑖𝑐h𝑘𝑒𝑖𝑡𝑒𝑛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6,8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F360295-499F-43E4-A102-A15914F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438646"/>
              </a:xfrm>
              <a:prstGeom prst="rect">
                <a:avLst/>
              </a:prstGeom>
              <a:blipFill>
                <a:blip r:embed="rId2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B48AFCB-C592-4786-BB44-A15A9140DD0D}"/>
                  </a:ext>
                </a:extLst>
              </p:cNvPr>
              <p:cNvSpPr txBox="1"/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511,9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r>
                  <a:rPr lang="de-AT" dirty="0">
                    <a:solidFill>
                      <a:schemeClr val="bg1"/>
                    </a:solidFill>
                  </a:rPr>
                  <a:t> Tage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B48AFCB-C592-4786-BB44-A15A9140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22" y="5379058"/>
                <a:ext cx="4340414" cy="418320"/>
              </a:xfrm>
              <a:prstGeom prst="rect">
                <a:avLst/>
              </a:prstGeom>
              <a:blipFill>
                <a:blip r:embed="rId3"/>
                <a:stretch>
                  <a:fillRect l="-1404" t="-5797" b="-1304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55D4483-DA7C-4C70-BCE5-633CAAD9B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412" y="-4258878"/>
            <a:ext cx="7478209" cy="33526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7488386-5B0E-4C3D-9C63-19A72D6DC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323" y="1795124"/>
            <a:ext cx="7451833" cy="33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63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193</Words>
  <Application>Microsoft Office PowerPoint</Application>
  <PresentationFormat>Breitbild</PresentationFormat>
  <Paragraphs>59</Paragraphs>
  <Slides>20</Slides>
  <Notes>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Parcel</vt:lpstr>
      <vt:lpstr>Finanzierungs- Kennzahlen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Zweck der Finanzierungs-kennzahlen </vt:lpstr>
      <vt:lpstr>Portfolio Growth</vt:lpstr>
      <vt:lpstr>Investment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2020-01-23T08:58:03Z</dcterms:created>
  <dcterms:modified xsi:type="dcterms:W3CDTF">2020-01-24T21:41:01Z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