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1" r:id="rId5"/>
    <p:sldId id="290" r:id="rId6"/>
    <p:sldId id="292" r:id="rId7"/>
    <p:sldId id="258" r:id="rId8"/>
    <p:sldId id="259" r:id="rId9"/>
    <p:sldId id="260" r:id="rId10"/>
    <p:sldId id="261" r:id="rId11"/>
    <p:sldId id="274" r:id="rId12"/>
    <p:sldId id="275" r:id="rId13"/>
    <p:sldId id="276" r:id="rId14"/>
    <p:sldId id="262" r:id="rId15"/>
    <p:sldId id="263" r:id="rId16"/>
    <p:sldId id="266" r:id="rId17"/>
    <p:sldId id="264" r:id="rId18"/>
    <p:sldId id="265" r:id="rId19"/>
    <p:sldId id="267" r:id="rId20"/>
    <p:sldId id="268" r:id="rId21"/>
    <p:sldId id="269" r:id="rId22"/>
    <p:sldId id="270" r:id="rId23"/>
    <p:sldId id="272" r:id="rId24"/>
    <p:sldId id="273" r:id="rId25"/>
    <p:sldId id="271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65D809-7148-4D9E-81EB-7DC08D9FE544}">
          <p14:sldIdLst>
            <p14:sldId id="256"/>
            <p14:sldId id="257"/>
            <p14:sldId id="289"/>
            <p14:sldId id="291"/>
            <p14:sldId id="290"/>
            <p14:sldId id="292"/>
            <p14:sldId id="258"/>
            <p14:sldId id="259"/>
            <p14:sldId id="260"/>
            <p14:sldId id="261"/>
            <p14:sldId id="274"/>
            <p14:sldId id="275"/>
            <p14:sldId id="276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2"/>
            <p14:sldId id="273"/>
            <p14:sldId id="271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3650-4D6E-4005-AA2F-7B173133F33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9F2B-2C40-45A9-A474-A419BDB1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6790"/>
            <a:ext cx="12415234" cy="2387600"/>
          </a:xfrm>
        </p:spPr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Fundamental Of C++ Programming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969" y="4731026"/>
            <a:ext cx="9144000" cy="2126974"/>
          </a:xfrm>
        </p:spPr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Fall 2016-17</a:t>
            </a:r>
          </a:p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Amin </a:t>
            </a:r>
            <a:r>
              <a:rPr lang="en-US" b="1" dirty="0" err="1" smtClean="0">
                <a:latin typeface="Lato Thin" panose="020F0502020204030203" pitchFamily="34" charset="0"/>
                <a:cs typeface="Lato Thin" panose="020F0502020204030203" pitchFamily="34" charset="0"/>
              </a:rPr>
              <a:t>Paydar</a:t>
            </a:r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b="1" dirty="0">
                <a:latin typeface="Lato Thin" panose="020F0502020204030203" pitchFamily="34" charset="0"/>
                <a:cs typeface="Lato Thin" panose="020F0502020204030203" pitchFamily="34" charset="0"/>
              </a:rPr>
              <a:t>Paul </a:t>
            </a:r>
            <a:r>
              <a:rPr lang="en-US" b="1" dirty="0" err="1">
                <a:latin typeface="Lato Thin" panose="020F0502020204030203" pitchFamily="34" charset="0"/>
                <a:cs typeface="Lato Thin" panose="020F0502020204030203" pitchFamily="34" charset="0"/>
              </a:rPr>
              <a:t>Deitel</a:t>
            </a:r>
            <a:r>
              <a:rPr lang="en-US" b="1" dirty="0">
                <a:latin typeface="Lato Thin" panose="020F0502020204030203" pitchFamily="34" charset="0"/>
                <a:cs typeface="Lato Thin" panose="020F0502020204030203" pitchFamily="34" charset="0"/>
              </a:rPr>
              <a:t>, Harvey </a:t>
            </a:r>
            <a:r>
              <a:rPr lang="en-US" b="1" dirty="0" err="1">
                <a:latin typeface="Lato Thin" panose="020F0502020204030203" pitchFamily="34" charset="0"/>
                <a:cs typeface="Lato Thin" panose="020F0502020204030203" pitchFamily="34" charset="0"/>
              </a:rPr>
              <a:t>Deitel</a:t>
            </a:r>
            <a:r>
              <a:rPr lang="en-US" b="1" dirty="0">
                <a:latin typeface="Lato Thin" panose="020F0502020204030203" pitchFamily="34" charset="0"/>
                <a:cs typeface="Lato Thin" panose="020F0502020204030203" pitchFamily="34" charset="0"/>
              </a:rPr>
              <a:t>-C++ How to Program-Pearson (2014</a:t>
            </a: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)</a:t>
            </a:r>
          </a:p>
        </p:txBody>
      </p:sp>
      <p:pic>
        <p:nvPicPr>
          <p:cNvPr id="1026" name="Picture 2" descr="https://upload.wikimedia.org/wikipedia/fa/thumb/f/fd/University_of_Tehran_logo.svg/1024px-University_of_Tehran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05" y="320278"/>
            <a:ext cx="2373024" cy="23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Arithmetic operators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90" y="2041301"/>
            <a:ext cx="8463154" cy="34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Arithmetic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Assignment operators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12" y="2034381"/>
            <a:ext cx="6886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418053"/>
            <a:ext cx="8858250" cy="255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Increment and decrement Operators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9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is output ?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8497" y="2498346"/>
            <a:ext cx="10362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prints 10 and then increment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increment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and then prints 12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Relational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operators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07" y="1825625"/>
            <a:ext cx="8105386" cy="3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Lato Thin" panose="020F0502020204030203" pitchFamily="34" charset="0"/>
                <a:cs typeface="Lato Thin" panose="020F0502020204030203" pitchFamily="34" charset="0"/>
              </a:rPr>
              <a:t>using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Declarations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Next Sessions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Preprocessor directives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Include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Causes a copy of a specified file to be included in place of the directive.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&lt;&gt; used for standard library files.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“” used for both local header files and standard library files. If local file not found compiler search in standard library files.</a:t>
            </a:r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2" y="2871787"/>
            <a:ext cx="6238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 Thin" panose="020F0502020204030203" pitchFamily="34" charset="0"/>
                <a:cs typeface="Lato Thin" panose="020F0502020204030203" pitchFamily="34" charset="0"/>
              </a:rPr>
              <a:t>Preprocessor </a:t>
            </a: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directives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Symbolic </a:t>
            </a:r>
            <a:r>
              <a:rPr lang="en-US" b="1" dirty="0">
                <a:latin typeface="Lato Thin" panose="020F0502020204030203" pitchFamily="34" charset="0"/>
                <a:cs typeface="Lato Thin" panose="020F0502020204030203" pitchFamily="34" charset="0"/>
              </a:rPr>
              <a:t>constants</a:t>
            </a: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Using meaningful names for constants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Use constants just in files that declared there</a:t>
            </a:r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5875"/>
            <a:ext cx="6515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Preprocessor directives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Macros</a:t>
            </a:r>
            <a:endParaRPr lang="fa-IR" b="1" dirty="0" smtClean="0">
              <a:latin typeface="Lato Thin" panose="020F0502020204030203" pitchFamily="34" charset="0"/>
            </a:endParaRPr>
          </a:p>
          <a:p>
            <a:pPr lvl="1"/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Define functions</a:t>
            </a:r>
          </a:p>
          <a:p>
            <a:pPr lvl="1"/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difference between macros and functions ?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820194"/>
            <a:ext cx="9772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Keywords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359"/>
            <a:ext cx="10515600" cy="31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Data Types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368" y="2426059"/>
            <a:ext cx="4242650" cy="2501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04" y="736779"/>
            <a:ext cx="64103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Keywords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014"/>
            <a:ext cx="10515600" cy="40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647950"/>
            <a:ext cx="11325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If Statement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Single if 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If else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Nested if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83727"/>
            <a:ext cx="70104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1772085"/>
            <a:ext cx="701040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880834"/>
            <a:ext cx="6896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If Statement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is output ?</a:t>
            </a:r>
          </a:p>
          <a:p>
            <a:pPr marL="0" indent="0">
              <a:buNone/>
            </a:pP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5870" y="2431634"/>
            <a:ext cx="7461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"ok u are young!"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"go to university"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63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Dangling-</a:t>
            </a:r>
            <a:r>
              <a:rPr lang="en-US" b="1" i="1" dirty="0">
                <a:latin typeface="Lato Thin" panose="020F0502020204030203" pitchFamily="34" charset="0"/>
                <a:cs typeface="Lato Thin" panose="020F0502020204030203" pitchFamily="34" charset="0"/>
              </a:rPr>
              <a:t>else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Problem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output 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3144" y="2430646"/>
            <a:ext cx="67141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"x and y are </a:t>
            </a:r>
            <a:r>
              <a:rPr lang="en-US" sz="2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&gt; 5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fa-I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"x is &lt;= 5"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4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Conditional Operator (</a:t>
            </a:r>
            <a:r>
              <a:rPr lang="en-US" b="1" dirty="0">
                <a:latin typeface="Lato Thin" panose="020F0502020204030203" pitchFamily="34" charset="0"/>
                <a:cs typeface="Lato Thin" panose="020F0502020204030203" pitchFamily="34" charset="0"/>
              </a:rPr>
              <a:t>?: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By Example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4141" y="3228617"/>
            <a:ext cx="6083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age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't'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825219"/>
            <a:ext cx="10876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"you are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age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"young"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"teenager"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28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Loops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While</a:t>
            </a: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761158"/>
            <a:ext cx="9624812" cy="1044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99" y="2625971"/>
            <a:ext cx="9591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Loops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For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63" y="2709863"/>
            <a:ext cx="9315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Loops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For – multi control variables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is output ?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8295" y="3328217"/>
            <a:ext cx="1111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	</a:t>
            </a:r>
            <a:r>
              <a:rPr lang="es-E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"%d</a:t>
            </a:r>
            <a:r>
              <a:rPr lang="es-ES" sz="2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s-E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%d\n"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s-E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s-E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53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Loops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Do while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376487"/>
            <a:ext cx="842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Character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Declaration</a:t>
            </a:r>
          </a:p>
          <a:p>
            <a:r>
              <a:rPr lang="en-US" dirty="0" err="1" smtClean="0">
                <a:latin typeface="Lato Thin" panose="020F0502020204030203" pitchFamily="34" charset="0"/>
                <a:cs typeface="Lato Thin" panose="020F0502020204030203" pitchFamily="34" charset="0"/>
              </a:rPr>
              <a:t>Convertable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to integer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err="1" smtClean="0">
                <a:latin typeface="Lato Thin" panose="020F0502020204030203" pitchFamily="34" charset="0"/>
                <a:cs typeface="Lato Thin" panose="020F0502020204030203" pitchFamily="34" charset="0"/>
              </a:rPr>
              <a:t>Ascii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codes</a:t>
            </a: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American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Standard characters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</a:t>
            </a: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Each char has a code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8106" y="171327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'$'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48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8106" y="2359609"/>
            <a:ext cx="33185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67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Nested Loops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is output ?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9840" y="2709542"/>
            <a:ext cx="84858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Cefiro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\n</a:t>
            </a:r>
            <a:r>
              <a:rPr lang="en-US" sz="2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0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Break Statement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Break; exit from loop or switch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1104" y="2847132"/>
            <a:ext cx="55306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cout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07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Continue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Continue; skip remaining statements in current loop</a:t>
            </a:r>
          </a:p>
          <a:p>
            <a:pPr marL="0" indent="0">
              <a:buNone/>
            </a:pP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2620" y="2847132"/>
            <a:ext cx="55306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nn-NO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nn-NO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cout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 </a:t>
            </a:r>
            <a:r>
              <a:rPr lang="nn-NO" sz="2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nn-NO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n-NO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23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Logical Operators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AND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Example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825625"/>
            <a:ext cx="673417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1" y="4887119"/>
            <a:ext cx="6734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OR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Example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887119"/>
            <a:ext cx="676275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825625"/>
            <a:ext cx="6762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NOT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Example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21" y="4798441"/>
            <a:ext cx="6645902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56" y="2344614"/>
            <a:ext cx="3476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Confusing the == and =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== is equality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= is assignment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b="1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is output?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This is not a syntax error. But be careful.</a:t>
            </a:r>
          </a:p>
          <a:p>
            <a:endParaRPr lang="en-US" b="1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2750713"/>
            <a:ext cx="919162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9" y="4510904"/>
            <a:ext cx="9163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Built-in(fixed-size) Array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261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To reserve some elements of one specifics type</a:t>
            </a: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Declaration 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array size must be a constant integer </a:t>
            </a: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Initializing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Built-In Arrays 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37" y="2873532"/>
            <a:ext cx="10165726" cy="44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37" y="3960978"/>
            <a:ext cx="10165726" cy="363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6" y="5065031"/>
            <a:ext cx="10159688" cy="3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Built-in(fixed-size)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Index of elements start </a:t>
            </a: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from 0 to </a:t>
            </a:r>
            <a:r>
              <a:rPr lang="en-US" b="1" dirty="0" err="1" smtClean="0">
                <a:latin typeface="Lato Thin" panose="020F0502020204030203" pitchFamily="34" charset="0"/>
                <a:cs typeface="Lato Thin" panose="020F0502020204030203" pitchFamily="34" charset="0"/>
              </a:rPr>
              <a:t>arraysize</a:t>
            </a: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- 1</a:t>
            </a: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Assign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to an element of array</a:t>
            </a: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Read value of an element of array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8758" y="4902448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10.01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400" dirty="0">
              <a:effectLst/>
            </a:endParaRPr>
          </a:p>
        </p:txBody>
      </p:sp>
      <p:pic>
        <p:nvPicPr>
          <p:cNvPr id="1026" name="Picture 2" descr="http://www.sitesbay.com/cpp/images/cpp-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2451288"/>
            <a:ext cx="48958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98758" y="539939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8758" y="2451288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96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Built-in(fixed-size)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1F20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Built-in arrays have several limitations</a:t>
            </a:r>
            <a:r>
              <a:rPr lang="en-US" dirty="0" smtClean="0">
                <a:solidFill>
                  <a:srgbClr val="231F20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:</a:t>
            </a:r>
            <a:endParaRPr lang="fa-IR" dirty="0" smtClean="0">
              <a:solidFill>
                <a:srgbClr val="231F20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They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cannot be compared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using the relational and equality operators—you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must use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a loop to compare two built-in arrays element by element. </a:t>
            </a: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They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cannot be assigned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to one another </a:t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They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don’t know their own size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—a function that processes a built-in array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typically receives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both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the built-in array’s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name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and its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size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as arguments. </a:t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They </a:t>
            </a:r>
            <a:r>
              <a:rPr lang="en-US" i="1" dirty="0">
                <a:latin typeface="Lato Thin" panose="020F0502020204030203" pitchFamily="34" charset="0"/>
                <a:cs typeface="Lato Thin" panose="020F0502020204030203" pitchFamily="34" charset="0"/>
              </a:rPr>
              <a:t>don’t provide automatic bounds checking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—you must ensure that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array-access expressions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use subscripts that are within the built-in array’s bounds </a:t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86" y="1690688"/>
            <a:ext cx="74866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Built-in(fixed-size)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Prefer to not use built-in array, instead</a:t>
            </a:r>
          </a:p>
          <a:p>
            <a:pPr marL="0" indent="0">
              <a:buNone/>
            </a:pP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 use pointers, array and vector class.</a:t>
            </a:r>
          </a:p>
          <a:p>
            <a:pPr marL="0" indent="0">
              <a:buNone/>
            </a:pP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But some time required use built in arrays. When ?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Programs that get command arguments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Functions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This is better in develop large programs to construct it from small, simple pieces or components. This technique is called </a:t>
            </a: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divide and conquer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.</a:t>
            </a:r>
          </a:p>
          <a:p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How to divide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C++ codes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to small components??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16455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Several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motivations for modularizing a program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with functions :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/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One is the divide-and-conquer approach </a:t>
            </a: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Another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is software reuse. For example, in earlier programs, we did not have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to define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how to read a line of text from the keyboard—C++ provides this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capability via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the </a:t>
            </a:r>
            <a:r>
              <a:rPr lang="en-US" dirty="0" err="1">
                <a:latin typeface="Lato Thin" panose="020F0502020204030203" pitchFamily="34" charset="0"/>
                <a:cs typeface="Lato Thin" panose="020F0502020204030203" pitchFamily="34" charset="0"/>
              </a:rPr>
              <a:t>getline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 function of the &lt;string&gt; header </a:t>
            </a: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To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avoid repeating code </a:t>
            </a: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Also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, dividing a program into meaningful functions makes the program easier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to debug </a:t>
            </a: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and maintain </a:t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/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/>
            </a:r>
            <a:b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</a:b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2571" y="2949476"/>
            <a:ext cx="93512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return_type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function_name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parameter1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parameter2,…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a-I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body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of the function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7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8398" y="2901950"/>
            <a:ext cx="495520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add_2number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a-IR" sz="20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add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a-IR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a-IR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50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Void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Void means nothing</a:t>
            </a: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In functions return nothing</a:t>
            </a:r>
          </a:p>
          <a:p>
            <a:pPr lvl="1"/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b="1" dirty="0" smtClean="0">
                <a:latin typeface="Lato Thin" panose="020F0502020204030203" pitchFamily="34" charset="0"/>
                <a:cs typeface="Lato Thin" panose="020F0502020204030203" pitchFamily="34" charset="0"/>
              </a:rPr>
              <a:t>void*   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what does it mean ?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579" y="1825625"/>
            <a:ext cx="43396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print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3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Thin" panose="020F0502020204030203" pitchFamily="34" charset="0"/>
                <a:cs typeface="Lato Thin" panose="020F0502020204030203" pitchFamily="34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Calling Functions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677855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add_2number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add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 + y =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add_2numbers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2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Has value of true or false</a:t>
            </a:r>
          </a:p>
          <a:p>
            <a:r>
              <a:rPr lang="en-US" dirty="0" err="1" smtClean="0">
                <a:latin typeface="Lato Thin" panose="020F0502020204030203" pitchFamily="34" charset="0"/>
                <a:cs typeface="Lato Thin" panose="020F0502020204030203" pitchFamily="34" charset="0"/>
              </a:rPr>
              <a:t>Convertable</a:t>
            </a:r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 to </a:t>
            </a:r>
            <a:r>
              <a:rPr lang="en-US" dirty="0" err="1" smtClean="0">
                <a:latin typeface="Lato Thin" panose="020F0502020204030203" pitchFamily="34" charset="0"/>
                <a:cs typeface="Lato Thin" panose="020F0502020204030203" pitchFamily="34" charset="0"/>
              </a:rPr>
              <a:t>int</a:t>
            </a:r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True  =&gt; 1</a:t>
            </a:r>
          </a:p>
          <a:p>
            <a:pPr lvl="1"/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False =&gt; 0</a:t>
            </a:r>
          </a:p>
          <a:p>
            <a:pPr lvl="1"/>
            <a:endParaRPr lang="en-US" dirty="0" smtClean="0"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Example </a:t>
            </a:r>
          </a:p>
          <a:p>
            <a:pPr lvl="1"/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1077" y="4116242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1077" y="453782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1077" y="4999490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my_bool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asdf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4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85" y="1825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Standard Libraries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82" y="960348"/>
            <a:ext cx="69437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Standard Libraries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46" y="1690688"/>
            <a:ext cx="6924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ato Thin" panose="020F0502020204030203" pitchFamily="34" charset="0"/>
                <a:cs typeface="Lato Thin" panose="020F0502020204030203" pitchFamily="34" charset="0"/>
              </a:rPr>
              <a:t>Standard Libraries</a:t>
            </a:r>
            <a:endParaRPr lang="en-US" dirty="0"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58" y="1480936"/>
            <a:ext cx="70008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752</Words>
  <Application>Microsoft Office PowerPoint</Application>
  <PresentationFormat>Widescreen</PresentationFormat>
  <Paragraphs>255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Lato Thin</vt:lpstr>
      <vt:lpstr>Office Theme</vt:lpstr>
      <vt:lpstr>Fundamental Of C++ Programming</vt:lpstr>
      <vt:lpstr>Data Types</vt:lpstr>
      <vt:lpstr>Character</vt:lpstr>
      <vt:lpstr>Character</vt:lpstr>
      <vt:lpstr>Boolean</vt:lpstr>
      <vt:lpstr>Boolean Algebra</vt:lpstr>
      <vt:lpstr>Standard Libraries</vt:lpstr>
      <vt:lpstr>Standard Libraries</vt:lpstr>
      <vt:lpstr>Standard Libraries</vt:lpstr>
      <vt:lpstr>Arithmetic operators</vt:lpstr>
      <vt:lpstr>Arithmetic Assignment operators</vt:lpstr>
      <vt:lpstr>Increment and decrement Operators</vt:lpstr>
      <vt:lpstr>Increment and decrement Operators</vt:lpstr>
      <vt:lpstr>Relational operators </vt:lpstr>
      <vt:lpstr>using Declarations </vt:lpstr>
      <vt:lpstr>Preprocessor directives</vt:lpstr>
      <vt:lpstr>Preprocessor directives</vt:lpstr>
      <vt:lpstr>Preprocessor directives</vt:lpstr>
      <vt:lpstr>Keywords</vt:lpstr>
      <vt:lpstr>Keywords</vt:lpstr>
      <vt:lpstr>Keywords</vt:lpstr>
      <vt:lpstr>If Statement</vt:lpstr>
      <vt:lpstr>If Statement</vt:lpstr>
      <vt:lpstr>Dangling-else Problem</vt:lpstr>
      <vt:lpstr>Conditional Operator (?:) </vt:lpstr>
      <vt:lpstr>Loops</vt:lpstr>
      <vt:lpstr>Loops</vt:lpstr>
      <vt:lpstr>Loops</vt:lpstr>
      <vt:lpstr>Loops</vt:lpstr>
      <vt:lpstr>Nested Loops</vt:lpstr>
      <vt:lpstr>Break Statement</vt:lpstr>
      <vt:lpstr>Continue Statement</vt:lpstr>
      <vt:lpstr>Logical Operators</vt:lpstr>
      <vt:lpstr>Logical Operators</vt:lpstr>
      <vt:lpstr>Logical Operators</vt:lpstr>
      <vt:lpstr>Confusing the == and =</vt:lpstr>
      <vt:lpstr>Built-in(fixed-size) Array</vt:lpstr>
      <vt:lpstr>Built-in(fixed-size) Array</vt:lpstr>
      <vt:lpstr>Built-in(fixed-size) Array</vt:lpstr>
      <vt:lpstr>Built-in(fixed-size) Array</vt:lpstr>
      <vt:lpstr>Functions</vt:lpstr>
      <vt:lpstr>Functions</vt:lpstr>
      <vt:lpstr>Functions</vt:lpstr>
      <vt:lpstr>Functions</vt:lpstr>
      <vt:lpstr>Void Type</vt:lpstr>
      <vt:lpstr>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</dc:creator>
  <cp:lastModifiedBy>Amin</cp:lastModifiedBy>
  <cp:revision>162</cp:revision>
  <dcterms:created xsi:type="dcterms:W3CDTF">2016-11-19T09:23:04Z</dcterms:created>
  <dcterms:modified xsi:type="dcterms:W3CDTF">2016-11-25T09:14:32Z</dcterms:modified>
</cp:coreProperties>
</file>