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8" r:id="rId11"/>
    <p:sldId id="264" r:id="rId12"/>
    <p:sldId id="265" r:id="rId13"/>
    <p:sldId id="26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6-11-25T10:13:05.2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5011 14436,'0'-24,"-50"24,25 0,0 0,1 0,-76 0,75 0,1 0,-26 0,0 0,1 0,-26 0,51 0,-1 0,0 0,-74 0,74 0,0 0,-49 0,49 0,0 0,0 0,-24 0,-26 0,51 0,-51 0,50 0,1 0,-1 0,-25 0,25 0,-24 0,24 0,-74-25,74 25,0 0,-25 0,26 0,-26 0,25 0,-24 0,24-25,0 25,-25 0,1 0,24 0,0 0,0 0,-24 0,24 0,0 0,0 0,1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6-11-25T10:13:07.1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5060 13519,'-25'-25,"1"25,-26 0,25 0,0 0,-74 0,74 0,-24 0,24 0,-25 0,25 0,1 0,-26 0,0 0,26 0,-1 0,0 0,-49 0,49 0,0 0,0 0,-49 0,49 0,0 0,0 0,-24 0,-1 0,25 0,1 0,-26 0,25 0,-24 0,24 0,-25 0,25 0,1 25,-1-25,-50 0,50 0,1 0,-1 0,-50 0,51 0,-1 0,-74 0,74 0,0 0,0 0,-49 0,49 0,0 0,0 0,-49 0,49 0,0 0,1 0,-26 0,25 0,-24-25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6-11-25T10:13:08.4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9128 13519,'-25'-25,"1"25,-26 0,25 0,-25 0,26 0,-51 0,26 0,24 0,-25 0,25 0,-24 0,24 0,0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6-11-25T10:13:09.8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10269 13543,'-49'-49,"24"49,0 0,0 0,-49-25,49 25,-25 0,25 0,1 0,-26 0,0 0,26-25,-1 25,0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6-11-25T10:13:10.9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9227 14436,'-24'-24,"-1"24,0 0,-25 0,1 0,24 0,0 0,0 0,-49 0,49 0,0 0,0 0,-49 0,49 0,0 0,1 0,-26 0,0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6-11-25T10:13:12.3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7615 14461,'-25'0,"-24"0,24 0,-25 0,25 0,1 0,-26 0,0 0,26 0,-1 0,0 0,-49 0,49-25,0 25,0 0,-49 0,49 0,0 0,0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6-11-25T10:13:14.3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8285 11385,'-25'0,"0"0,-49 0,-1 25,51-25,-26 0,-25 50,51-50,-26 0,0 0,26 0,-1 0,-25 0,25 0,1 0,-26 25,25-1,0-24</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16-11-25T10:13:15.6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6772 11559,'-100'0,"76"0,-1 0,-74 0,74 0,0 0,0 0,-24 0,-1 0,25 0,0 0,-24 0,24 0,-49 0,49-25,0 25,0 0,-24 0,24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FF6E6F-231D-453D-9A52-91BCD187F8F2}"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04E8F-CB4B-4B1D-9B6F-E3E7C21B468E}" type="slidenum">
              <a:rPr lang="en-US" smtClean="0"/>
              <a:t>‹#›</a:t>
            </a:fld>
            <a:endParaRPr lang="en-US"/>
          </a:p>
        </p:txBody>
      </p:sp>
    </p:spTree>
    <p:extLst>
      <p:ext uri="{BB962C8B-B14F-4D97-AF65-F5344CB8AC3E}">
        <p14:creationId xmlns:p14="http://schemas.microsoft.com/office/powerpoint/2010/main" val="2384621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FF6E6F-231D-453D-9A52-91BCD187F8F2}"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04E8F-CB4B-4B1D-9B6F-E3E7C21B468E}" type="slidenum">
              <a:rPr lang="en-US" smtClean="0"/>
              <a:t>‹#›</a:t>
            </a:fld>
            <a:endParaRPr lang="en-US"/>
          </a:p>
        </p:txBody>
      </p:sp>
    </p:spTree>
    <p:extLst>
      <p:ext uri="{BB962C8B-B14F-4D97-AF65-F5344CB8AC3E}">
        <p14:creationId xmlns:p14="http://schemas.microsoft.com/office/powerpoint/2010/main" val="156057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FF6E6F-231D-453D-9A52-91BCD187F8F2}"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04E8F-CB4B-4B1D-9B6F-E3E7C21B468E}" type="slidenum">
              <a:rPr lang="en-US" smtClean="0"/>
              <a:t>‹#›</a:t>
            </a:fld>
            <a:endParaRPr lang="en-US"/>
          </a:p>
        </p:txBody>
      </p:sp>
    </p:spTree>
    <p:extLst>
      <p:ext uri="{BB962C8B-B14F-4D97-AF65-F5344CB8AC3E}">
        <p14:creationId xmlns:p14="http://schemas.microsoft.com/office/powerpoint/2010/main" val="246707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FF6E6F-231D-453D-9A52-91BCD187F8F2}"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04E8F-CB4B-4B1D-9B6F-E3E7C21B468E}" type="slidenum">
              <a:rPr lang="en-US" smtClean="0"/>
              <a:t>‹#›</a:t>
            </a:fld>
            <a:endParaRPr lang="en-US"/>
          </a:p>
        </p:txBody>
      </p:sp>
    </p:spTree>
    <p:extLst>
      <p:ext uri="{BB962C8B-B14F-4D97-AF65-F5344CB8AC3E}">
        <p14:creationId xmlns:p14="http://schemas.microsoft.com/office/powerpoint/2010/main" val="49368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F6E6F-231D-453D-9A52-91BCD187F8F2}" type="datetimeFigureOut">
              <a:rPr lang="en-US" smtClean="0"/>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04E8F-CB4B-4B1D-9B6F-E3E7C21B468E}" type="slidenum">
              <a:rPr lang="en-US" smtClean="0"/>
              <a:t>‹#›</a:t>
            </a:fld>
            <a:endParaRPr lang="en-US"/>
          </a:p>
        </p:txBody>
      </p:sp>
    </p:spTree>
    <p:extLst>
      <p:ext uri="{BB962C8B-B14F-4D97-AF65-F5344CB8AC3E}">
        <p14:creationId xmlns:p14="http://schemas.microsoft.com/office/powerpoint/2010/main" val="33596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FF6E6F-231D-453D-9A52-91BCD187F8F2}"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04E8F-CB4B-4B1D-9B6F-E3E7C21B468E}" type="slidenum">
              <a:rPr lang="en-US" smtClean="0"/>
              <a:t>‹#›</a:t>
            </a:fld>
            <a:endParaRPr lang="en-US"/>
          </a:p>
        </p:txBody>
      </p:sp>
    </p:spTree>
    <p:extLst>
      <p:ext uri="{BB962C8B-B14F-4D97-AF65-F5344CB8AC3E}">
        <p14:creationId xmlns:p14="http://schemas.microsoft.com/office/powerpoint/2010/main" val="262885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FF6E6F-231D-453D-9A52-91BCD187F8F2}" type="datetimeFigureOut">
              <a:rPr lang="en-US" smtClean="0"/>
              <a:t>11/25/2016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E04E8F-CB4B-4B1D-9B6F-E3E7C21B468E}" type="slidenum">
              <a:rPr lang="en-US" smtClean="0"/>
              <a:t>‹#›</a:t>
            </a:fld>
            <a:endParaRPr lang="en-US"/>
          </a:p>
        </p:txBody>
      </p:sp>
    </p:spTree>
    <p:extLst>
      <p:ext uri="{BB962C8B-B14F-4D97-AF65-F5344CB8AC3E}">
        <p14:creationId xmlns:p14="http://schemas.microsoft.com/office/powerpoint/2010/main" val="32975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FF6E6F-231D-453D-9A52-91BCD187F8F2}" type="datetimeFigureOut">
              <a:rPr lang="en-US" smtClean="0"/>
              <a:t>11/25/2016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E04E8F-CB4B-4B1D-9B6F-E3E7C21B468E}" type="slidenum">
              <a:rPr lang="en-US" smtClean="0"/>
              <a:t>‹#›</a:t>
            </a:fld>
            <a:endParaRPr lang="en-US"/>
          </a:p>
        </p:txBody>
      </p:sp>
    </p:spTree>
    <p:extLst>
      <p:ext uri="{BB962C8B-B14F-4D97-AF65-F5344CB8AC3E}">
        <p14:creationId xmlns:p14="http://schemas.microsoft.com/office/powerpoint/2010/main" val="93392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F6E6F-231D-453D-9A52-91BCD187F8F2}" type="datetimeFigureOut">
              <a:rPr lang="en-US" smtClean="0"/>
              <a:t>11/25/2016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E04E8F-CB4B-4B1D-9B6F-E3E7C21B468E}" type="slidenum">
              <a:rPr lang="en-US" smtClean="0"/>
              <a:t>‹#›</a:t>
            </a:fld>
            <a:endParaRPr lang="en-US"/>
          </a:p>
        </p:txBody>
      </p:sp>
    </p:spTree>
    <p:extLst>
      <p:ext uri="{BB962C8B-B14F-4D97-AF65-F5344CB8AC3E}">
        <p14:creationId xmlns:p14="http://schemas.microsoft.com/office/powerpoint/2010/main" val="410960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F6E6F-231D-453D-9A52-91BCD187F8F2}"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04E8F-CB4B-4B1D-9B6F-E3E7C21B468E}" type="slidenum">
              <a:rPr lang="en-US" smtClean="0"/>
              <a:t>‹#›</a:t>
            </a:fld>
            <a:endParaRPr lang="en-US"/>
          </a:p>
        </p:txBody>
      </p:sp>
    </p:spTree>
    <p:extLst>
      <p:ext uri="{BB962C8B-B14F-4D97-AF65-F5344CB8AC3E}">
        <p14:creationId xmlns:p14="http://schemas.microsoft.com/office/powerpoint/2010/main" val="703140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F6E6F-231D-453D-9A52-91BCD187F8F2}" type="datetimeFigureOut">
              <a:rPr lang="en-US" smtClean="0"/>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04E8F-CB4B-4B1D-9B6F-E3E7C21B468E}" type="slidenum">
              <a:rPr lang="en-US" smtClean="0"/>
              <a:t>‹#›</a:t>
            </a:fld>
            <a:endParaRPr lang="en-US"/>
          </a:p>
        </p:txBody>
      </p:sp>
    </p:spTree>
    <p:extLst>
      <p:ext uri="{BB962C8B-B14F-4D97-AF65-F5344CB8AC3E}">
        <p14:creationId xmlns:p14="http://schemas.microsoft.com/office/powerpoint/2010/main" val="200028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F6E6F-231D-453D-9A52-91BCD187F8F2}" type="datetimeFigureOut">
              <a:rPr lang="en-US" smtClean="0"/>
              <a:t>11/25/2016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04E8F-CB4B-4B1D-9B6F-E3E7C21B468E}" type="slidenum">
              <a:rPr lang="en-US" smtClean="0"/>
              <a:t>‹#›</a:t>
            </a:fld>
            <a:endParaRPr lang="en-US"/>
          </a:p>
        </p:txBody>
      </p:sp>
    </p:spTree>
    <p:extLst>
      <p:ext uri="{BB962C8B-B14F-4D97-AF65-F5344CB8AC3E}">
        <p14:creationId xmlns:p14="http://schemas.microsoft.com/office/powerpoint/2010/main" val="4006631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emf"/><Relationship Id="rId18" Type="http://schemas.openxmlformats.org/officeDocument/2006/relationships/customXml" Target="../ink/ink8.xml"/><Relationship Id="rId3" Type="http://schemas.openxmlformats.org/officeDocument/2006/relationships/image" Target="../media/image2.png"/><Relationship Id="rId7" Type="http://schemas.openxmlformats.org/officeDocument/2006/relationships/image" Target="../media/image5.emf"/><Relationship Id="rId12" Type="http://schemas.openxmlformats.org/officeDocument/2006/relationships/customXml" Target="../ink/ink5.xml"/><Relationship Id="rId17" Type="http://schemas.openxmlformats.org/officeDocument/2006/relationships/image" Target="../media/image10.emf"/><Relationship Id="rId2" Type="http://schemas.openxmlformats.org/officeDocument/2006/relationships/image" Target="../media/image3.png"/><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emf"/><Relationship Id="rId5" Type="http://schemas.openxmlformats.org/officeDocument/2006/relationships/image" Target="../media/image4.emf"/><Relationship Id="rId15" Type="http://schemas.openxmlformats.org/officeDocument/2006/relationships/image" Target="../media/image9.emf"/><Relationship Id="rId10" Type="http://schemas.openxmlformats.org/officeDocument/2006/relationships/customXml" Target="../ink/ink4.xml"/><Relationship Id="rId19" Type="http://schemas.openxmlformats.org/officeDocument/2006/relationships/image" Target="../media/image11.emf"/><Relationship Id="rId4" Type="http://schemas.openxmlformats.org/officeDocument/2006/relationships/customXml" Target="../ink/ink1.xml"/><Relationship Id="rId9" Type="http://schemas.openxmlformats.org/officeDocument/2006/relationships/image" Target="../media/image6.emf"/><Relationship Id="rId14" Type="http://schemas.openxmlformats.org/officeDocument/2006/relationships/customXml" Target="../ink/ink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2101150"/>
            <a:ext cx="12415234" cy="2387600"/>
          </a:xfrm>
        </p:spPr>
        <p:txBody>
          <a:bodyPr/>
          <a:lstStyle/>
          <a:p>
            <a:r>
              <a:rPr lang="fa-IR" dirty="0" smtClean="0">
                <a:latin typeface="Iranian Sans" panose="01000500000000020002" pitchFamily="2" charset="-78"/>
                <a:cs typeface="Iranian Sans" panose="01000500000000020002" pitchFamily="2" charset="-78"/>
              </a:rPr>
              <a:t>چگونه بهتر کد بنویسیم</a:t>
            </a:r>
            <a:endParaRPr lang="en-US" dirty="0">
              <a:latin typeface="Iranian Sans" panose="01000500000000020002" pitchFamily="2" charset="-78"/>
              <a:cs typeface="Iranian Sans" panose="01000500000000020002" pitchFamily="2" charset="-78"/>
            </a:endParaRPr>
          </a:p>
        </p:txBody>
      </p:sp>
      <p:sp>
        <p:nvSpPr>
          <p:cNvPr id="5" name="Subtitle 2"/>
          <p:cNvSpPr>
            <a:spLocks noGrp="1"/>
          </p:cNvSpPr>
          <p:nvPr>
            <p:ph type="subTitle" idx="1"/>
          </p:nvPr>
        </p:nvSpPr>
        <p:spPr>
          <a:xfrm>
            <a:off x="1635617" y="5428753"/>
            <a:ext cx="9144000" cy="2126974"/>
          </a:xfrm>
        </p:spPr>
        <p:txBody>
          <a:bodyPr/>
          <a:lstStyle/>
          <a:p>
            <a:r>
              <a:rPr lang="fa-IR" dirty="0" smtClean="0">
                <a:latin typeface="Iranian Sans" panose="01000500000000020002" pitchFamily="2" charset="-78"/>
                <a:cs typeface="Iranian Sans" panose="01000500000000020002" pitchFamily="2" charset="-78"/>
              </a:rPr>
              <a:t>پاییز ۱۳۹۵</a:t>
            </a:r>
          </a:p>
          <a:p>
            <a:r>
              <a:rPr lang="fa-IR" dirty="0" smtClean="0">
                <a:latin typeface="Iranian Sans" panose="01000500000000020002" pitchFamily="2" charset="-78"/>
                <a:cs typeface="Iranian Sans" panose="01000500000000020002" pitchFamily="2" charset="-78"/>
              </a:rPr>
              <a:t>محمد امین پایدار</a:t>
            </a:r>
            <a:endParaRPr lang="en-US" dirty="0" smtClean="0">
              <a:latin typeface="Iranian Sans" panose="01000500000000020002" pitchFamily="2" charset="-78"/>
              <a:cs typeface="Iranian Sans" panose="01000500000000020002" pitchFamily="2" charset="-78"/>
            </a:endParaRPr>
          </a:p>
        </p:txBody>
      </p:sp>
      <p:pic>
        <p:nvPicPr>
          <p:cNvPr id="6" name="Picture 2" descr="https://upload.wikimedia.org/wikipedia/fa/thumb/f/fd/University_of_Tehran_logo.svg/1024px-University_of_Tehran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1105" y="261757"/>
            <a:ext cx="2373024" cy="2373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641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latin typeface="Iranian Sans" panose="01000500000000020002" pitchFamily="2" charset="-78"/>
                <a:cs typeface="Iranian Sans" panose="01000500000000020002" pitchFamily="2" charset="-78"/>
              </a:rPr>
              <a:t>کد خوانا</a:t>
            </a:r>
            <a:endParaRPr lang="en-US" dirty="0"/>
          </a:p>
        </p:txBody>
      </p:sp>
      <p:sp>
        <p:nvSpPr>
          <p:cNvPr id="3" name="Content Placeholder 2"/>
          <p:cNvSpPr>
            <a:spLocks noGrp="1"/>
          </p:cNvSpPr>
          <p:nvPr>
            <p:ph idx="1"/>
          </p:nvPr>
        </p:nvSpPr>
        <p:spPr>
          <a:xfrm>
            <a:off x="838200" y="2180467"/>
            <a:ext cx="10515600" cy="4351338"/>
          </a:xfrm>
        </p:spPr>
        <p:txBody>
          <a:bodyPr>
            <a:normAutofit/>
          </a:bodyPr>
          <a:lstStyle/>
          <a:p>
            <a:pPr algn="r" rtl="1"/>
            <a:r>
              <a:rPr lang="fa-IR" sz="2400" dirty="0" smtClean="0">
                <a:solidFill>
                  <a:schemeClr val="tx1">
                    <a:lumMod val="95000"/>
                    <a:lumOff val="5000"/>
                  </a:schemeClr>
                </a:solidFill>
                <a:latin typeface="Iranian Sans" panose="01000500000000020002" pitchFamily="2" charset="-78"/>
                <a:cs typeface="Iranian Sans" panose="01000500000000020002" pitchFamily="2" charset="-78"/>
              </a:rPr>
              <a:t>همه می دانند که دیباگ کردن خیلی سخت تر از نوشتن برنامه از ابتدا است. پس اگر بدانید که روزی می خواهید کد خود را دیباگ کنید چگونه کد می زنید؟</a:t>
            </a:r>
          </a:p>
          <a:p>
            <a:pPr algn="r" rtl="1"/>
            <a:endParaRPr lang="fa-IR" sz="2400" dirty="0">
              <a:solidFill>
                <a:schemeClr val="tx1">
                  <a:lumMod val="95000"/>
                  <a:lumOff val="5000"/>
                </a:schemeClr>
              </a:solidFill>
              <a:latin typeface="Iranian Sans" panose="01000500000000020002" pitchFamily="2" charset="-78"/>
              <a:cs typeface="Iranian Sans" panose="01000500000000020002" pitchFamily="2" charset="-78"/>
            </a:endParaRPr>
          </a:p>
          <a:p>
            <a:pPr algn="r" rtl="1"/>
            <a:r>
              <a:rPr lang="fa-IR" sz="2400" dirty="0" smtClean="0">
                <a:solidFill>
                  <a:schemeClr val="tx1">
                    <a:lumMod val="95000"/>
                    <a:lumOff val="5000"/>
                  </a:schemeClr>
                </a:solidFill>
                <a:latin typeface="Iranian Sans" panose="01000500000000020002" pitchFamily="2" charset="-78"/>
                <a:cs typeface="Iranian Sans" panose="01000500000000020002" pitchFamily="2" charset="-78"/>
              </a:rPr>
              <a:t>علاوه بر این ممکن است روزی کسی روی پروژه ای که شما کار می کرده اید کار کند.</a:t>
            </a:r>
          </a:p>
          <a:p>
            <a:pPr algn="r" rtl="1"/>
            <a:endParaRPr lang="fa-IR" sz="2400" dirty="0">
              <a:solidFill>
                <a:schemeClr val="tx1">
                  <a:lumMod val="95000"/>
                  <a:lumOff val="5000"/>
                </a:schemeClr>
              </a:solidFill>
              <a:latin typeface="Iranian Sans" panose="01000500000000020002" pitchFamily="2" charset="-78"/>
              <a:cs typeface="Iranian Sans" panose="01000500000000020002" pitchFamily="2" charset="-78"/>
            </a:endParaRPr>
          </a:p>
          <a:p>
            <a:pPr algn="r" rtl="1"/>
            <a:endParaRPr lang="fa-IR" sz="2400" dirty="0" smtClean="0">
              <a:solidFill>
                <a:schemeClr val="tx1">
                  <a:lumMod val="95000"/>
                  <a:lumOff val="5000"/>
                </a:schemeClr>
              </a:solidFill>
              <a:latin typeface="Iranian Sans" panose="01000500000000020002" pitchFamily="2" charset="-78"/>
              <a:cs typeface="Iranian Sans" panose="01000500000000020002" pitchFamily="2" charset="-78"/>
            </a:endParaRPr>
          </a:p>
          <a:p>
            <a:pPr algn="r" rtl="1"/>
            <a:r>
              <a:rPr lang="fa-IR" sz="2400" dirty="0" smtClean="0">
                <a:solidFill>
                  <a:schemeClr val="tx1">
                    <a:lumMod val="95000"/>
                    <a:lumOff val="5000"/>
                  </a:schemeClr>
                </a:solidFill>
                <a:latin typeface="Iranian Sans" panose="01000500000000020002" pitchFamily="2" charset="-78"/>
                <a:cs typeface="Iranian Sans" panose="01000500000000020002" pitchFamily="2" charset="-78"/>
              </a:rPr>
              <a:t>در این صورت است که نوشتن کد خوانا اهمیت خود را نشان می دهد.</a:t>
            </a:r>
          </a:p>
          <a:p>
            <a:pPr algn="r" rtl="1"/>
            <a:endParaRPr lang="fa-IR" sz="2400" dirty="0">
              <a:solidFill>
                <a:schemeClr val="tx1">
                  <a:lumMod val="95000"/>
                  <a:lumOff val="5000"/>
                </a:schemeClr>
              </a:solidFill>
              <a:latin typeface="Iranian Sans" panose="01000500000000020002" pitchFamily="2" charset="-78"/>
              <a:cs typeface="Iranian Sans" panose="01000500000000020002" pitchFamily="2" charset="-78"/>
            </a:endParaRPr>
          </a:p>
        </p:txBody>
      </p:sp>
    </p:spTree>
    <p:extLst>
      <p:ext uri="{BB962C8B-B14F-4D97-AF65-F5344CB8AC3E}">
        <p14:creationId xmlns:p14="http://schemas.microsoft.com/office/powerpoint/2010/main" val="845287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r" rtl="1"/>
            <a:r>
              <a:rPr lang="fa-IR" dirty="0" smtClean="0">
                <a:latin typeface="Iranian Sans" panose="01000500000000020002" pitchFamily="2" charset="-78"/>
                <a:cs typeface="Iranian Sans" panose="01000500000000020002" pitchFamily="2" charset="-78"/>
              </a:rPr>
              <a:t>اسپیس و تب</a:t>
            </a:r>
            <a:r>
              <a:rPr lang="en-US" dirty="0" smtClean="0">
                <a:latin typeface="Iranian Sans" panose="01000500000000020002" pitchFamily="2" charset="-78"/>
                <a:cs typeface="Iranian Sans" panose="01000500000000020002" pitchFamily="2" charset="-78"/>
              </a:rPr>
              <a:t> </a:t>
            </a:r>
            <a:r>
              <a:rPr lang="fa-IR" dirty="0" smtClean="0">
                <a:latin typeface="Iranian Sans" panose="01000500000000020002" pitchFamily="2" charset="-78"/>
                <a:cs typeface="Iranian Sans" panose="01000500000000020002" pitchFamily="2" charset="-78"/>
              </a:rPr>
              <a:t>(فاصله و چندفاصله)</a:t>
            </a:r>
            <a:endParaRPr lang="en-US" dirty="0">
              <a:latin typeface="Iranian Sans" panose="01000500000000020002" pitchFamily="2" charset="-78"/>
              <a:cs typeface="Iranian Sans" panose="01000500000000020002" pitchFamily="2" charset="-78"/>
            </a:endParaRPr>
          </a:p>
        </p:txBody>
      </p:sp>
      <p:sp>
        <p:nvSpPr>
          <p:cNvPr id="5" name="Content Placeholder 2"/>
          <p:cNvSpPr>
            <a:spLocks noGrp="1"/>
          </p:cNvSpPr>
          <p:nvPr>
            <p:ph idx="1"/>
          </p:nvPr>
        </p:nvSpPr>
        <p:spPr>
          <a:xfrm>
            <a:off x="857534" y="1811977"/>
            <a:ext cx="10515600" cy="4351338"/>
          </a:xfrm>
        </p:spPr>
        <p:txBody>
          <a:bodyPr>
            <a:normAutofit/>
          </a:bodyPr>
          <a:lstStyle/>
          <a:p>
            <a:pPr algn="r" rtl="1"/>
            <a:r>
              <a:rPr lang="fa-IR" sz="2000" dirty="0" smtClean="0">
                <a:latin typeface="Iranian Sans" panose="01000500000000020002" pitchFamily="2" charset="-78"/>
                <a:cs typeface="Iranian Sans" panose="01000500000000020002" pitchFamily="2" charset="-78"/>
              </a:rPr>
              <a:t>گذاشتن تعداد مناسب اسپیس و تب بین دستورات با قالب خاصی به خوانا تر شدن کد کمک میکند.</a:t>
            </a:r>
          </a:p>
          <a:p>
            <a:pPr algn="r" rtl="1"/>
            <a:endParaRPr lang="fa-IR" sz="2000" dirty="0">
              <a:latin typeface="Iranian Sans" panose="01000500000000020002" pitchFamily="2" charset="-78"/>
              <a:cs typeface="Iranian Sans" panose="01000500000000020002" pitchFamily="2" charset="-78"/>
            </a:endParaRPr>
          </a:p>
          <a:p>
            <a:pPr algn="r" rtl="1"/>
            <a:r>
              <a:rPr lang="fa-IR" sz="2000" dirty="0" smtClean="0">
                <a:latin typeface="Iranian Sans" panose="01000500000000020002" pitchFamily="2" charset="-78"/>
                <a:cs typeface="Iranian Sans" panose="01000500000000020002" pitchFamily="2" charset="-78"/>
              </a:rPr>
              <a:t>در هر زبان شاید این قالب ها تفاوت داشته باشد.</a:t>
            </a:r>
            <a:endParaRPr lang="fa-IR" sz="2000" dirty="0">
              <a:latin typeface="Iranian Sans" panose="01000500000000020002" pitchFamily="2" charset="-78"/>
              <a:cs typeface="Iranian Sans" panose="01000500000000020002" pitchFamily="2" charset="-78"/>
            </a:endParaRPr>
          </a:p>
          <a:p>
            <a:pPr algn="r" rtl="1"/>
            <a:endParaRPr lang="fa-IR" sz="2000" dirty="0" smtClean="0">
              <a:latin typeface="Iranian Sans" panose="01000500000000020002" pitchFamily="2" charset="-78"/>
              <a:cs typeface="Iranian Sans" panose="01000500000000020002" pitchFamily="2" charset="-78"/>
            </a:endParaRPr>
          </a:p>
          <a:p>
            <a:pPr algn="r" rtl="1"/>
            <a:r>
              <a:rPr lang="fa-IR" sz="2000" dirty="0" smtClean="0">
                <a:latin typeface="Iranian Sans" panose="01000500000000020002" pitchFamily="2" charset="-78"/>
                <a:cs typeface="Iranian Sans" panose="01000500000000020002" pitchFamily="2" charset="-78"/>
              </a:rPr>
              <a:t>لزومی نیست که همه از یک قالب استفاده کنند.</a:t>
            </a:r>
          </a:p>
          <a:p>
            <a:pPr algn="r" rtl="1"/>
            <a:endParaRPr lang="fa-IR" sz="2000" dirty="0">
              <a:latin typeface="Iranian Sans" panose="01000500000000020002" pitchFamily="2" charset="-78"/>
              <a:cs typeface="Iranian Sans" panose="01000500000000020002" pitchFamily="2" charset="-78"/>
            </a:endParaRPr>
          </a:p>
          <a:p>
            <a:pPr algn="r" rtl="1"/>
            <a:r>
              <a:rPr lang="fa-IR" sz="2000" dirty="0" smtClean="0">
                <a:latin typeface="Iranian Sans" panose="01000500000000020002" pitchFamily="2" charset="-78"/>
                <a:cs typeface="Iranian Sans" panose="01000500000000020002" pitchFamily="2" charset="-78"/>
              </a:rPr>
              <a:t>چیزی که مهم است استوار بودن در استفاده ی یک قالب است.</a:t>
            </a:r>
          </a:p>
          <a:p>
            <a:pPr algn="r" rtl="1"/>
            <a:endParaRPr lang="fa-IR" sz="2000" dirty="0">
              <a:latin typeface="Iranian Sans" panose="01000500000000020002" pitchFamily="2" charset="-78"/>
              <a:cs typeface="Iranian Sans" panose="01000500000000020002" pitchFamily="2" charset="-78"/>
            </a:endParaRPr>
          </a:p>
          <a:p>
            <a:pPr algn="r" rtl="1"/>
            <a:r>
              <a:rPr lang="fa-IR" sz="2000" dirty="0" smtClean="0">
                <a:latin typeface="Iranian Sans" panose="01000500000000020002" pitchFamily="2" charset="-78"/>
                <a:cs typeface="Iranian Sans" panose="01000500000000020002" pitchFamily="2" charset="-78"/>
              </a:rPr>
              <a:t>اگر قالبی را انتخاب کردید همیشه به آن قالب کد بزنید.</a:t>
            </a:r>
          </a:p>
        </p:txBody>
      </p:sp>
    </p:spTree>
    <p:extLst>
      <p:ext uri="{BB962C8B-B14F-4D97-AF65-F5344CB8AC3E}">
        <p14:creationId xmlns:p14="http://schemas.microsoft.com/office/powerpoint/2010/main" val="206916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r" rtl="1"/>
            <a:r>
              <a:rPr lang="fa-IR" dirty="0" smtClean="0">
                <a:latin typeface="Iranian Sans" panose="01000500000000020002" pitchFamily="2" charset="-78"/>
                <a:cs typeface="Iranian Sans" panose="01000500000000020002" pitchFamily="2" charset="-78"/>
              </a:rPr>
              <a:t>اسپیس و تب</a:t>
            </a:r>
            <a:endParaRPr lang="en-US" dirty="0">
              <a:latin typeface="Iranian Sans" panose="01000500000000020002" pitchFamily="2" charset="-78"/>
              <a:cs typeface="Iranian Sans" panose="01000500000000020002" pitchFamily="2" charset="-78"/>
            </a:endParaRPr>
          </a:p>
        </p:txBody>
      </p:sp>
      <p:sp>
        <p:nvSpPr>
          <p:cNvPr id="6" name="Rectangle 5"/>
          <p:cNvSpPr/>
          <p:nvPr/>
        </p:nvSpPr>
        <p:spPr>
          <a:xfrm>
            <a:off x="1080649" y="1975093"/>
            <a:ext cx="6083717" cy="461665"/>
          </a:xfrm>
          <a:prstGeom prst="rect">
            <a:avLst/>
          </a:prstGeom>
        </p:spPr>
        <p:txBody>
          <a:bodyPr wrap="none">
            <a:spAutoFit/>
          </a:bodyPr>
          <a:lstStyle/>
          <a:p>
            <a:r>
              <a:rPr lang="en-US" sz="2400" dirty="0" err="1" smtClean="0">
                <a:solidFill>
                  <a:srgbClr val="8000FF"/>
                </a:solidFill>
                <a:effectLst/>
                <a:latin typeface="Courier New" panose="02070309020205020404" pitchFamily="49" charset="0"/>
              </a:rPr>
              <a:t>int</a:t>
            </a:r>
            <a:r>
              <a:rPr lang="en-US" sz="2400" dirty="0" smtClean="0">
                <a:solidFill>
                  <a:srgbClr val="000000"/>
                </a:solidFill>
                <a:effectLst/>
                <a:latin typeface="Courier New" panose="02070309020205020404" pitchFamily="49" charset="0"/>
              </a:rPr>
              <a:t> </a:t>
            </a:r>
            <a:r>
              <a:rPr lang="en-US" sz="2400" dirty="0" err="1" smtClean="0">
                <a:solidFill>
                  <a:srgbClr val="000000"/>
                </a:solidFill>
                <a:effectLst/>
                <a:latin typeface="Courier New" panose="02070309020205020404" pitchFamily="49" charset="0"/>
              </a:rPr>
              <a:t>width</a:t>
            </a:r>
            <a:r>
              <a:rPr lang="en-US" sz="2400" b="1" dirty="0" err="1" smtClean="0">
                <a:solidFill>
                  <a:srgbClr val="000080"/>
                </a:solidFill>
                <a:effectLst/>
                <a:latin typeface="Courier New" panose="02070309020205020404" pitchFamily="49" charset="0"/>
              </a:rPr>
              <a:t>,</a:t>
            </a:r>
            <a:r>
              <a:rPr lang="en-US" sz="2400" dirty="0" err="1" smtClean="0">
                <a:solidFill>
                  <a:srgbClr val="000000"/>
                </a:solidFill>
                <a:effectLst/>
                <a:latin typeface="Courier New" panose="02070309020205020404" pitchFamily="49" charset="0"/>
              </a:rPr>
              <a:t>height</a:t>
            </a:r>
            <a:r>
              <a:rPr lang="en-US" sz="2400" b="1" dirty="0" err="1" smtClean="0">
                <a:solidFill>
                  <a:srgbClr val="000080"/>
                </a:solidFill>
                <a:effectLst/>
                <a:latin typeface="Courier New" panose="02070309020205020404" pitchFamily="49" charset="0"/>
              </a:rPr>
              <a:t>,</a:t>
            </a:r>
            <a:r>
              <a:rPr lang="en-US" sz="2400" dirty="0" err="1" smtClean="0">
                <a:solidFill>
                  <a:srgbClr val="000000"/>
                </a:solidFill>
                <a:effectLst/>
                <a:latin typeface="Courier New" panose="02070309020205020404" pitchFamily="49" charset="0"/>
              </a:rPr>
              <a:t>length</a:t>
            </a:r>
            <a:r>
              <a:rPr lang="en-US" sz="2400" b="1" dirty="0" err="1" smtClean="0">
                <a:solidFill>
                  <a:srgbClr val="000080"/>
                </a:solidFill>
                <a:effectLst/>
                <a:latin typeface="Courier New" panose="02070309020205020404" pitchFamily="49" charset="0"/>
              </a:rPr>
              <a:t>,</a:t>
            </a:r>
            <a:r>
              <a:rPr lang="en-US" sz="2400" dirty="0" err="1" smtClean="0">
                <a:solidFill>
                  <a:srgbClr val="000000"/>
                </a:solidFill>
                <a:effectLst/>
                <a:latin typeface="Courier New" panose="02070309020205020404" pitchFamily="49" charset="0"/>
              </a:rPr>
              <a:t>volume</a:t>
            </a:r>
            <a:r>
              <a:rPr lang="en-US" sz="2400" b="1" dirty="0" smtClean="0">
                <a:solidFill>
                  <a:srgbClr val="000080"/>
                </a:solidFill>
                <a:effectLst/>
                <a:latin typeface="Courier New" panose="02070309020205020404" pitchFamily="49" charset="0"/>
              </a:rPr>
              <a:t>;</a:t>
            </a:r>
            <a:endParaRPr lang="en-US" sz="2400" dirty="0">
              <a:effectLst/>
            </a:endParaRPr>
          </a:p>
        </p:txBody>
      </p:sp>
      <p:pic>
        <p:nvPicPr>
          <p:cNvPr id="7" name="Content Placeholder 6" descr="https://cdn.pixabay.com/photo/2014/04/02/10/44/cross-mark-304374_960_720.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79510" y="1744546"/>
            <a:ext cx="922757" cy="92275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80649" y="4624895"/>
            <a:ext cx="6154249" cy="461665"/>
          </a:xfrm>
          <a:prstGeom prst="rect">
            <a:avLst/>
          </a:prstGeom>
        </p:spPr>
        <p:txBody>
          <a:bodyPr wrap="none">
            <a:spAutoFit/>
          </a:bodyPr>
          <a:lstStyle/>
          <a:p>
            <a:r>
              <a:rPr lang="en-US" sz="2400" dirty="0" err="1" smtClean="0">
                <a:solidFill>
                  <a:srgbClr val="8000FF"/>
                </a:solidFill>
                <a:effectLst/>
                <a:latin typeface="Courier New" panose="02070309020205020404" pitchFamily="49" charset="0"/>
              </a:rPr>
              <a:t>int</a:t>
            </a:r>
            <a:r>
              <a:rPr lang="en-US" sz="2400" dirty="0" smtClean="0">
                <a:solidFill>
                  <a:srgbClr val="000000"/>
                </a:solidFill>
                <a:effectLst/>
                <a:latin typeface="Courier New" panose="02070309020205020404" pitchFamily="49" charset="0"/>
              </a:rPr>
              <a:t> width</a:t>
            </a:r>
            <a:r>
              <a:rPr lang="en-US" sz="2400" b="1" dirty="0" smtClean="0">
                <a:solidFill>
                  <a:srgbClr val="000080"/>
                </a:solidFill>
                <a:effectLst/>
                <a:latin typeface="Courier New" panose="02070309020205020404" pitchFamily="49" charset="0"/>
              </a:rPr>
              <a:t>,</a:t>
            </a:r>
            <a:r>
              <a:rPr lang="fa-IR" sz="2400" b="1" dirty="0" smtClean="0">
                <a:solidFill>
                  <a:srgbClr val="000080"/>
                </a:solidFill>
                <a:effectLst/>
                <a:latin typeface="Courier New" panose="02070309020205020404" pitchFamily="49" charset="0"/>
              </a:rPr>
              <a:t> </a:t>
            </a:r>
            <a:r>
              <a:rPr lang="en-US" sz="2400" dirty="0" smtClean="0">
                <a:solidFill>
                  <a:srgbClr val="000000"/>
                </a:solidFill>
                <a:effectLst/>
                <a:latin typeface="Courier New" panose="02070309020205020404" pitchFamily="49" charset="0"/>
              </a:rPr>
              <a:t>height</a:t>
            </a:r>
            <a:r>
              <a:rPr lang="en-US" sz="2400" b="1" dirty="0" smtClean="0">
                <a:solidFill>
                  <a:srgbClr val="000080"/>
                </a:solidFill>
                <a:effectLst/>
                <a:latin typeface="Courier New" panose="02070309020205020404" pitchFamily="49" charset="0"/>
              </a:rPr>
              <a:t>,</a:t>
            </a:r>
            <a:r>
              <a:rPr lang="fa-IR" sz="2400" b="1" dirty="0" smtClean="0">
                <a:solidFill>
                  <a:srgbClr val="000080"/>
                </a:solidFill>
                <a:effectLst/>
                <a:latin typeface="Courier New" panose="02070309020205020404" pitchFamily="49" charset="0"/>
              </a:rPr>
              <a:t> </a:t>
            </a:r>
            <a:r>
              <a:rPr lang="en-US" sz="2400" dirty="0" smtClean="0">
                <a:solidFill>
                  <a:srgbClr val="000000"/>
                </a:solidFill>
                <a:effectLst/>
                <a:latin typeface="Courier New" panose="02070309020205020404" pitchFamily="49" charset="0"/>
              </a:rPr>
              <a:t>length</a:t>
            </a:r>
            <a:r>
              <a:rPr lang="en-US" sz="2400" b="1" dirty="0" smtClean="0">
                <a:solidFill>
                  <a:srgbClr val="000080"/>
                </a:solidFill>
                <a:effectLst/>
                <a:latin typeface="Courier New" panose="02070309020205020404" pitchFamily="49" charset="0"/>
              </a:rPr>
              <a:t>,</a:t>
            </a:r>
            <a:r>
              <a:rPr lang="fa-IR" sz="2400" b="1" dirty="0" smtClean="0">
                <a:solidFill>
                  <a:srgbClr val="000080"/>
                </a:solidFill>
                <a:effectLst/>
                <a:latin typeface="Courier New" panose="02070309020205020404" pitchFamily="49" charset="0"/>
              </a:rPr>
              <a:t> </a:t>
            </a:r>
            <a:r>
              <a:rPr lang="en-US" sz="2400" dirty="0" smtClean="0">
                <a:solidFill>
                  <a:srgbClr val="000000"/>
                </a:solidFill>
                <a:effectLst/>
                <a:latin typeface="Courier New" panose="02070309020205020404" pitchFamily="49" charset="0"/>
              </a:rPr>
              <a:t>volume</a:t>
            </a:r>
            <a:r>
              <a:rPr lang="en-US" sz="2400" b="1" dirty="0" smtClean="0">
                <a:solidFill>
                  <a:srgbClr val="000080"/>
                </a:solidFill>
                <a:effectLst/>
                <a:latin typeface="Courier New" panose="02070309020205020404" pitchFamily="49" charset="0"/>
              </a:rPr>
              <a:t>;</a:t>
            </a:r>
            <a:endParaRPr lang="en-US" sz="2400" dirty="0">
              <a:effectLst/>
            </a:endParaRPr>
          </a:p>
        </p:txBody>
      </p:sp>
      <p:pic>
        <p:nvPicPr>
          <p:cNvPr id="9" name="Picture 4" descr="http://renovahandcare.com/wp-content/uploads/2013/07/che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18956" y="4333795"/>
            <a:ext cx="1043864" cy="104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09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996335"/>
            <a:ext cx="10323660" cy="461665"/>
          </a:xfrm>
          <a:prstGeom prst="rect">
            <a:avLst/>
          </a:prstGeom>
        </p:spPr>
        <p:txBody>
          <a:bodyPr wrap="none">
            <a:spAutoFit/>
          </a:bodyPr>
          <a:lstStyle/>
          <a:p>
            <a:r>
              <a:rPr lang="en-US" sz="2400" b="1" dirty="0" smtClean="0">
                <a:solidFill>
                  <a:srgbClr val="0000FF"/>
                </a:solidFill>
                <a:effectLst/>
                <a:latin typeface="Courier New" panose="02070309020205020404" pitchFamily="49" charset="0"/>
              </a:rPr>
              <a:t>if</a:t>
            </a:r>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 age</a:t>
            </a:r>
            <a:r>
              <a:rPr lang="en-US" sz="2400" b="1" dirty="0" smtClean="0">
                <a:solidFill>
                  <a:srgbClr val="000080"/>
                </a:solidFill>
                <a:effectLst/>
                <a:latin typeface="Courier New" panose="02070309020205020404" pitchFamily="49" charset="0"/>
              </a:rPr>
              <a:t>&gt;=</a:t>
            </a:r>
            <a:r>
              <a:rPr lang="en-US" sz="2400" dirty="0" smtClean="0">
                <a:solidFill>
                  <a:srgbClr val="FF8000"/>
                </a:solidFill>
                <a:effectLst/>
                <a:latin typeface="Courier New" panose="02070309020205020404" pitchFamily="49" charset="0"/>
              </a:rPr>
              <a:t>20</a:t>
            </a:r>
            <a:r>
              <a:rPr lang="en-US" sz="2400" dirty="0" smtClean="0">
                <a:solidFill>
                  <a:srgbClr val="000000"/>
                </a:solidFill>
                <a:effectLst/>
                <a:latin typeface="Courier New" panose="02070309020205020404" pitchFamily="49" charset="0"/>
              </a:rPr>
              <a:t> </a:t>
            </a:r>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 </a:t>
            </a:r>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 </a:t>
            </a:r>
            <a:r>
              <a:rPr lang="en-US" sz="2400" dirty="0" err="1" smtClean="0">
                <a:solidFill>
                  <a:srgbClr val="000000"/>
                </a:solidFill>
                <a:effectLst/>
                <a:latin typeface="Courier New" panose="02070309020205020404" pitchFamily="49" charset="0"/>
              </a:rPr>
              <a:t>isYoung</a:t>
            </a:r>
            <a:r>
              <a:rPr lang="en-US" sz="2400" dirty="0" smtClean="0">
                <a:solidFill>
                  <a:srgbClr val="000000"/>
                </a:solidFill>
                <a:effectLst/>
                <a:latin typeface="Courier New" panose="02070309020205020404" pitchFamily="49" charset="0"/>
              </a:rPr>
              <a:t> </a:t>
            </a:r>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 </a:t>
            </a:r>
            <a:r>
              <a:rPr lang="en-US" sz="2400" b="1" dirty="0" smtClean="0">
                <a:solidFill>
                  <a:srgbClr val="0000FF"/>
                </a:solidFill>
                <a:effectLst/>
                <a:latin typeface="Courier New" panose="02070309020205020404" pitchFamily="49" charset="0"/>
              </a:rPr>
              <a:t>true</a:t>
            </a:r>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 </a:t>
            </a:r>
            <a:r>
              <a:rPr lang="en-US" sz="2400" dirty="0" err="1" smtClean="0">
                <a:solidFill>
                  <a:srgbClr val="000000"/>
                </a:solidFill>
                <a:effectLst/>
                <a:latin typeface="Courier New" panose="02070309020205020404" pitchFamily="49" charset="0"/>
              </a:rPr>
              <a:t>cout</a:t>
            </a:r>
            <a:r>
              <a:rPr lang="en-US" sz="2400" dirty="0" smtClean="0">
                <a:solidFill>
                  <a:srgbClr val="000000"/>
                </a:solidFill>
                <a:effectLst/>
                <a:latin typeface="Courier New" panose="02070309020205020404" pitchFamily="49" charset="0"/>
              </a:rPr>
              <a:t> </a:t>
            </a:r>
            <a:r>
              <a:rPr lang="en-US" sz="2400" b="1" dirty="0" smtClean="0">
                <a:solidFill>
                  <a:srgbClr val="000080"/>
                </a:solidFill>
                <a:effectLst/>
                <a:latin typeface="Courier New" panose="02070309020205020404" pitchFamily="49" charset="0"/>
              </a:rPr>
              <a:t>&lt;&lt;</a:t>
            </a:r>
            <a:r>
              <a:rPr lang="en-US" sz="2400" dirty="0" smtClean="0">
                <a:solidFill>
                  <a:srgbClr val="000000"/>
                </a:solidFill>
                <a:effectLst/>
                <a:latin typeface="Courier New" panose="02070309020205020404" pitchFamily="49" charset="0"/>
              </a:rPr>
              <a:t> </a:t>
            </a:r>
            <a:r>
              <a:rPr lang="en-US" sz="2400" dirty="0" smtClean="0">
                <a:solidFill>
                  <a:srgbClr val="808080"/>
                </a:solidFill>
                <a:effectLst/>
                <a:latin typeface="Courier New" panose="02070309020205020404" pitchFamily="49" charset="0"/>
              </a:rPr>
              <a:t>"some thing"</a:t>
            </a:r>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 </a:t>
            </a:r>
            <a:r>
              <a:rPr lang="en-US" sz="2400" b="1" dirty="0" smtClean="0">
                <a:solidFill>
                  <a:srgbClr val="000080"/>
                </a:solidFill>
                <a:effectLst/>
                <a:latin typeface="Courier New" panose="02070309020205020404" pitchFamily="49" charset="0"/>
              </a:rPr>
              <a:t>}</a:t>
            </a:r>
            <a:endParaRPr lang="en-US" sz="4800" dirty="0">
              <a:effectLst/>
            </a:endParaRPr>
          </a:p>
        </p:txBody>
      </p:sp>
      <p:sp>
        <p:nvSpPr>
          <p:cNvPr id="6" name="Title 1"/>
          <p:cNvSpPr>
            <a:spLocks noGrp="1"/>
          </p:cNvSpPr>
          <p:nvPr>
            <p:ph type="title"/>
          </p:nvPr>
        </p:nvSpPr>
        <p:spPr>
          <a:xfrm>
            <a:off x="838200" y="365125"/>
            <a:ext cx="10515600" cy="1325563"/>
          </a:xfrm>
        </p:spPr>
        <p:txBody>
          <a:bodyPr/>
          <a:lstStyle/>
          <a:p>
            <a:pPr algn="r" rtl="1"/>
            <a:r>
              <a:rPr lang="fa-IR" dirty="0" smtClean="0">
                <a:latin typeface="Iranian Sans" panose="01000500000000020002" pitchFamily="2" charset="-78"/>
                <a:cs typeface="Iranian Sans" panose="01000500000000020002" pitchFamily="2" charset="-78"/>
              </a:rPr>
              <a:t>اسپیس و تب</a:t>
            </a:r>
            <a:endParaRPr lang="en-US" dirty="0">
              <a:latin typeface="Iranian Sans" panose="01000500000000020002" pitchFamily="2" charset="-78"/>
              <a:cs typeface="Iranian Sans" panose="01000500000000020002" pitchFamily="2" charset="-78"/>
            </a:endParaRPr>
          </a:p>
        </p:txBody>
      </p:sp>
      <p:pic>
        <p:nvPicPr>
          <p:cNvPr id="8" name="Content Placeholder 6" descr="https://cdn.pixabay.com/photo/2014/04/02/10/44/cross-mark-304374_960_720.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18956" y="2623408"/>
            <a:ext cx="922757" cy="9227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renovahandcare.com/wp-content/uploads/2013/07/che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18956" y="4333795"/>
            <a:ext cx="1043864" cy="104386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38200" y="3886231"/>
            <a:ext cx="5163593" cy="1938992"/>
          </a:xfrm>
          <a:prstGeom prst="rect">
            <a:avLst/>
          </a:prstGeom>
        </p:spPr>
        <p:txBody>
          <a:bodyPr wrap="none">
            <a:spAutoFit/>
          </a:bodyPr>
          <a:lstStyle/>
          <a:p>
            <a:r>
              <a:rPr lang="en-US" sz="2400" b="1" dirty="0">
                <a:solidFill>
                  <a:srgbClr val="0000FF"/>
                </a:solidFill>
                <a:latin typeface="Courier New" panose="02070309020205020404" pitchFamily="49" charset="0"/>
              </a:rPr>
              <a:t>i</a:t>
            </a:r>
            <a:r>
              <a:rPr lang="en-US" sz="2400" b="1" dirty="0" smtClean="0">
                <a:solidFill>
                  <a:srgbClr val="0000FF"/>
                </a:solidFill>
                <a:effectLst/>
                <a:latin typeface="Courier New" panose="02070309020205020404" pitchFamily="49" charset="0"/>
              </a:rPr>
              <a:t>f </a:t>
            </a:r>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age </a:t>
            </a:r>
            <a:r>
              <a:rPr lang="en-US" sz="2400" b="1" dirty="0" smtClean="0">
                <a:solidFill>
                  <a:srgbClr val="000080"/>
                </a:solidFill>
                <a:effectLst/>
                <a:latin typeface="Courier New" panose="02070309020205020404" pitchFamily="49" charset="0"/>
              </a:rPr>
              <a:t>&gt;= </a:t>
            </a:r>
            <a:r>
              <a:rPr lang="en-US" sz="2400" dirty="0" smtClean="0">
                <a:solidFill>
                  <a:srgbClr val="FF8000"/>
                </a:solidFill>
                <a:effectLst/>
                <a:latin typeface="Courier New" panose="02070309020205020404" pitchFamily="49" charset="0"/>
              </a:rPr>
              <a:t>20</a:t>
            </a:r>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 </a:t>
            </a:r>
          </a:p>
          <a:p>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 </a:t>
            </a:r>
          </a:p>
          <a:p>
            <a:r>
              <a:rPr lang="en-US" sz="2400" dirty="0">
                <a:solidFill>
                  <a:srgbClr val="000000"/>
                </a:solidFill>
                <a:latin typeface="Courier New" panose="02070309020205020404" pitchFamily="49" charset="0"/>
              </a:rPr>
              <a:t>	</a:t>
            </a:r>
            <a:r>
              <a:rPr lang="en-US" sz="2400" dirty="0" err="1" smtClean="0">
                <a:solidFill>
                  <a:srgbClr val="000000"/>
                </a:solidFill>
                <a:effectLst/>
                <a:latin typeface="Courier New" panose="02070309020205020404" pitchFamily="49" charset="0"/>
              </a:rPr>
              <a:t>isYoung</a:t>
            </a:r>
            <a:r>
              <a:rPr lang="en-US" sz="2400" dirty="0" smtClean="0">
                <a:solidFill>
                  <a:srgbClr val="000000"/>
                </a:solidFill>
                <a:effectLst/>
                <a:latin typeface="Courier New" panose="02070309020205020404" pitchFamily="49" charset="0"/>
              </a:rPr>
              <a:t> </a:t>
            </a:r>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 </a:t>
            </a:r>
            <a:r>
              <a:rPr lang="en-US" sz="2400" b="1" dirty="0" smtClean="0">
                <a:solidFill>
                  <a:srgbClr val="0000FF"/>
                </a:solidFill>
                <a:effectLst/>
                <a:latin typeface="Courier New" panose="02070309020205020404" pitchFamily="49" charset="0"/>
              </a:rPr>
              <a:t>true</a:t>
            </a:r>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 </a:t>
            </a:r>
          </a:p>
          <a:p>
            <a:r>
              <a:rPr lang="en-US" sz="2400" dirty="0">
                <a:solidFill>
                  <a:srgbClr val="000000"/>
                </a:solidFill>
                <a:latin typeface="Courier New" panose="02070309020205020404" pitchFamily="49" charset="0"/>
              </a:rPr>
              <a:t>	</a:t>
            </a:r>
            <a:r>
              <a:rPr lang="en-US" sz="2400" dirty="0" err="1" smtClean="0">
                <a:solidFill>
                  <a:srgbClr val="000000"/>
                </a:solidFill>
                <a:effectLst/>
                <a:latin typeface="Courier New" panose="02070309020205020404" pitchFamily="49" charset="0"/>
              </a:rPr>
              <a:t>cout</a:t>
            </a:r>
            <a:r>
              <a:rPr lang="en-US" sz="2400" dirty="0" smtClean="0">
                <a:solidFill>
                  <a:srgbClr val="000000"/>
                </a:solidFill>
                <a:effectLst/>
                <a:latin typeface="Courier New" panose="02070309020205020404" pitchFamily="49" charset="0"/>
              </a:rPr>
              <a:t> </a:t>
            </a:r>
            <a:r>
              <a:rPr lang="en-US" sz="2400" b="1" dirty="0" smtClean="0">
                <a:solidFill>
                  <a:srgbClr val="000080"/>
                </a:solidFill>
                <a:effectLst/>
                <a:latin typeface="Courier New" panose="02070309020205020404" pitchFamily="49" charset="0"/>
              </a:rPr>
              <a:t>&lt;&lt;</a:t>
            </a:r>
            <a:r>
              <a:rPr lang="en-US" sz="2400" dirty="0" smtClean="0">
                <a:solidFill>
                  <a:srgbClr val="000000"/>
                </a:solidFill>
                <a:effectLst/>
                <a:latin typeface="Courier New" panose="02070309020205020404" pitchFamily="49" charset="0"/>
              </a:rPr>
              <a:t> </a:t>
            </a:r>
            <a:r>
              <a:rPr lang="en-US" sz="2400" dirty="0" smtClean="0">
                <a:solidFill>
                  <a:srgbClr val="808080"/>
                </a:solidFill>
                <a:effectLst/>
                <a:latin typeface="Courier New" panose="02070309020205020404" pitchFamily="49" charset="0"/>
              </a:rPr>
              <a:t>"some thing"</a:t>
            </a:r>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 </a:t>
            </a:r>
          </a:p>
          <a:p>
            <a:r>
              <a:rPr lang="en-US" sz="2400" b="1" dirty="0" smtClean="0">
                <a:solidFill>
                  <a:srgbClr val="000080"/>
                </a:solidFill>
                <a:effectLst/>
                <a:latin typeface="Courier New" panose="02070309020205020404" pitchFamily="49" charset="0"/>
              </a:rPr>
              <a:t>}</a:t>
            </a:r>
            <a:endParaRPr lang="en-US" sz="4800" dirty="0">
              <a:effectLst/>
            </a:endParaRPr>
          </a:p>
        </p:txBody>
      </p:sp>
      <mc:AlternateContent xmlns:mc="http://schemas.openxmlformats.org/markup-compatibility/2006">
        <mc:Choice xmlns:p14="http://schemas.microsoft.com/office/powerpoint/2010/main" Requires="p14">
          <p:contentPart p14:bwMode="auto" r:id="rId4">
            <p14:nvContentPartPr>
              <p14:cNvPr id="12" name="Ink 11"/>
              <p14:cNvContentPartPr/>
              <p14:nvPr/>
            </p14:nvContentPartPr>
            <p14:xfrm>
              <a:off x="1071720" y="5170320"/>
              <a:ext cx="732600" cy="27000"/>
            </p14:xfrm>
          </p:contentPart>
        </mc:Choice>
        <mc:Fallback>
          <p:pic>
            <p:nvPicPr>
              <p:cNvPr id="12" name="Ink 11"/>
              <p:cNvPicPr/>
              <p:nvPr/>
            </p:nvPicPr>
            <p:blipFill>
              <a:blip r:embed="rId5"/>
              <a:stretch>
                <a:fillRect/>
              </a:stretch>
            </p:blipFill>
            <p:spPr>
              <a:xfrm>
                <a:off x="1055520" y="5106960"/>
                <a:ext cx="7646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p14:cNvContentPartPr/>
              <p14:nvPr/>
            </p14:nvContentPartPr>
            <p14:xfrm>
              <a:off x="1027080" y="4857840"/>
              <a:ext cx="794880" cy="9360"/>
            </p14:xfrm>
          </p:contentPart>
        </mc:Choice>
        <mc:Fallback>
          <p:pic>
            <p:nvPicPr>
              <p:cNvPr id="13" name="Ink 12"/>
              <p:cNvPicPr/>
              <p:nvPr/>
            </p:nvPicPr>
            <p:blipFill>
              <a:blip r:embed="rId7"/>
              <a:stretch>
                <a:fillRect/>
              </a:stretch>
            </p:blipFill>
            <p:spPr>
              <a:xfrm>
                <a:off x="1010880" y="4794120"/>
                <a:ext cx="82692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p14:cNvContentPartPr/>
              <p14:nvPr/>
            </p14:nvContentPartPr>
            <p14:xfrm>
              <a:off x="3098520" y="4857840"/>
              <a:ext cx="187920" cy="9360"/>
            </p14:xfrm>
          </p:contentPart>
        </mc:Choice>
        <mc:Fallback>
          <p:pic>
            <p:nvPicPr>
              <p:cNvPr id="14" name="Ink 13"/>
              <p:cNvPicPr/>
              <p:nvPr/>
            </p:nvPicPr>
            <p:blipFill>
              <a:blip r:embed="rId9"/>
              <a:stretch>
                <a:fillRect/>
              </a:stretch>
            </p:blipFill>
            <p:spPr>
              <a:xfrm>
                <a:off x="3082680" y="4794120"/>
                <a:ext cx="2196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p14:cNvContentPartPr/>
              <p14:nvPr/>
            </p14:nvContentPartPr>
            <p14:xfrm>
              <a:off x="3518280" y="4839840"/>
              <a:ext cx="178920" cy="36000"/>
            </p14:xfrm>
          </p:contentPart>
        </mc:Choice>
        <mc:Fallback>
          <p:pic>
            <p:nvPicPr>
              <p:cNvPr id="15" name="Ink 14"/>
              <p:cNvPicPr/>
              <p:nvPr/>
            </p:nvPicPr>
            <p:blipFill>
              <a:blip r:embed="rId11"/>
              <a:stretch>
                <a:fillRect/>
              </a:stretch>
            </p:blipFill>
            <p:spPr>
              <a:xfrm>
                <a:off x="3502440" y="4776480"/>
                <a:ext cx="2106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p14:cNvContentPartPr/>
              <p14:nvPr/>
            </p14:nvContentPartPr>
            <p14:xfrm>
              <a:off x="3089520" y="5188320"/>
              <a:ext cx="232560" cy="9000"/>
            </p14:xfrm>
          </p:contentPart>
        </mc:Choice>
        <mc:Fallback>
          <p:pic>
            <p:nvPicPr>
              <p:cNvPr id="16" name="Ink 15"/>
              <p:cNvPicPr/>
              <p:nvPr/>
            </p:nvPicPr>
            <p:blipFill>
              <a:blip r:embed="rId13"/>
              <a:stretch>
                <a:fillRect/>
              </a:stretch>
            </p:blipFill>
            <p:spPr>
              <a:xfrm>
                <a:off x="3073680" y="5124600"/>
                <a:ext cx="26424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p14:cNvContentPartPr/>
              <p14:nvPr/>
            </p14:nvContentPartPr>
            <p14:xfrm>
              <a:off x="2500200" y="5196960"/>
              <a:ext cx="241560" cy="9360"/>
            </p14:xfrm>
          </p:contentPart>
        </mc:Choice>
        <mc:Fallback>
          <p:pic>
            <p:nvPicPr>
              <p:cNvPr id="17" name="Ink 16"/>
              <p:cNvPicPr/>
              <p:nvPr/>
            </p:nvPicPr>
            <p:blipFill>
              <a:blip r:embed="rId15"/>
              <a:stretch>
                <a:fillRect/>
              </a:stretch>
            </p:blipFill>
            <p:spPr>
              <a:xfrm>
                <a:off x="2484360" y="5133600"/>
                <a:ext cx="27324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p14:cNvContentPartPr/>
              <p14:nvPr/>
            </p14:nvContentPartPr>
            <p14:xfrm>
              <a:off x="2723400" y="4098600"/>
              <a:ext cx="259560" cy="45000"/>
            </p14:xfrm>
          </p:contentPart>
        </mc:Choice>
        <mc:Fallback>
          <p:pic>
            <p:nvPicPr>
              <p:cNvPr id="18" name="Ink 17"/>
              <p:cNvPicPr/>
              <p:nvPr/>
            </p:nvPicPr>
            <p:blipFill>
              <a:blip r:embed="rId17"/>
              <a:stretch>
                <a:fillRect/>
              </a:stretch>
            </p:blipFill>
            <p:spPr>
              <a:xfrm>
                <a:off x="2707560" y="4035240"/>
                <a:ext cx="29124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p14:cNvContentPartPr/>
              <p14:nvPr/>
            </p14:nvContentPartPr>
            <p14:xfrm>
              <a:off x="2161080" y="4152240"/>
              <a:ext cx="277200" cy="9360"/>
            </p14:xfrm>
          </p:contentPart>
        </mc:Choice>
        <mc:Fallback>
          <p:pic>
            <p:nvPicPr>
              <p:cNvPr id="19" name="Ink 18"/>
              <p:cNvPicPr/>
              <p:nvPr/>
            </p:nvPicPr>
            <p:blipFill>
              <a:blip r:embed="rId19"/>
              <a:stretch>
                <a:fillRect/>
              </a:stretch>
            </p:blipFill>
            <p:spPr>
              <a:xfrm>
                <a:off x="2145240" y="4088880"/>
                <a:ext cx="308880" cy="136080"/>
              </a:xfrm>
              <a:prstGeom prst="rect">
                <a:avLst/>
              </a:prstGeom>
            </p:spPr>
          </p:pic>
        </mc:Fallback>
      </mc:AlternateContent>
    </p:spTree>
    <p:extLst>
      <p:ext uri="{BB962C8B-B14F-4D97-AF65-F5344CB8AC3E}">
        <p14:creationId xmlns:p14="http://schemas.microsoft.com/office/powerpoint/2010/main" val="3548307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8200" y="365125"/>
            <a:ext cx="10515600" cy="1325563"/>
          </a:xfrm>
        </p:spPr>
        <p:txBody>
          <a:bodyPr/>
          <a:lstStyle/>
          <a:p>
            <a:pPr algn="r" rtl="1"/>
            <a:r>
              <a:rPr lang="fa-IR" dirty="0" smtClean="0">
                <a:latin typeface="Iranian Sans" panose="01000500000000020002" pitchFamily="2" charset="-78"/>
                <a:cs typeface="Iranian Sans" panose="01000500000000020002" pitchFamily="2" charset="-78"/>
              </a:rPr>
              <a:t>کامنت گذاری</a:t>
            </a:r>
            <a:endParaRPr lang="en-US" dirty="0">
              <a:latin typeface="Iranian Sans" panose="01000500000000020002" pitchFamily="2" charset="-78"/>
              <a:cs typeface="Iranian Sans" panose="01000500000000020002" pitchFamily="2" charset="-78"/>
            </a:endParaRPr>
          </a:p>
        </p:txBody>
      </p:sp>
      <p:sp>
        <p:nvSpPr>
          <p:cNvPr id="9" name="Content Placeholder 2"/>
          <p:cNvSpPr>
            <a:spLocks noGrp="1"/>
          </p:cNvSpPr>
          <p:nvPr>
            <p:ph idx="1"/>
          </p:nvPr>
        </p:nvSpPr>
        <p:spPr>
          <a:xfrm>
            <a:off x="857534" y="1811977"/>
            <a:ext cx="10515600" cy="4351338"/>
          </a:xfrm>
        </p:spPr>
        <p:txBody>
          <a:bodyPr>
            <a:normAutofit/>
          </a:bodyPr>
          <a:lstStyle/>
          <a:p>
            <a:pPr algn="r" rtl="1"/>
            <a:r>
              <a:rPr lang="fa-IR" sz="2000" dirty="0" smtClean="0">
                <a:latin typeface="Iranian Sans" panose="01000500000000020002" pitchFamily="2" charset="-78"/>
                <a:cs typeface="Iranian Sans" panose="01000500000000020002" pitchFamily="2" charset="-78"/>
              </a:rPr>
              <a:t>برای متغیر ها هر کدام در یک خط یک کامنت بگذارید.</a:t>
            </a:r>
          </a:p>
          <a:p>
            <a:pPr algn="r" rtl="1"/>
            <a:endParaRPr lang="fa-IR" sz="2000" dirty="0">
              <a:latin typeface="Iranian Sans" panose="01000500000000020002" pitchFamily="2" charset="-78"/>
              <a:cs typeface="Iranian Sans" panose="01000500000000020002" pitchFamily="2" charset="-78"/>
            </a:endParaRPr>
          </a:p>
          <a:p>
            <a:pPr algn="r" rtl="1"/>
            <a:r>
              <a:rPr lang="fa-IR" sz="2000" dirty="0" smtClean="0">
                <a:latin typeface="Iranian Sans" panose="01000500000000020002" pitchFamily="2" charset="-78"/>
                <a:cs typeface="Iranian Sans" panose="01000500000000020002" pitchFamily="2" charset="-78"/>
              </a:rPr>
              <a:t>قبل از توابع یک کامنت چند خطی گذاشته و نحوه ی کار تابع را توضیح دهید(</a:t>
            </a:r>
            <a:r>
              <a:rPr lang="en-US" sz="2000" dirty="0" err="1" smtClean="0">
                <a:latin typeface="Arial" panose="020B0604020202020204" pitchFamily="34" charset="0"/>
                <a:cs typeface="Arial" panose="020B0604020202020204" pitchFamily="34" charset="0"/>
              </a:rPr>
              <a:t>JavaDoc</a:t>
            </a:r>
            <a:r>
              <a:rPr lang="fa-IR" sz="2000" dirty="0" smtClean="0">
                <a:latin typeface="Arial" panose="020B0604020202020204" pitchFamily="34" charset="0"/>
                <a:cs typeface="Arial" panose="020B0604020202020204" pitchFamily="34" charset="0"/>
              </a:rPr>
              <a:t>)</a:t>
            </a:r>
          </a:p>
          <a:p>
            <a:pPr algn="r" rtl="1"/>
            <a:endParaRPr lang="fa-IR" sz="2000" dirty="0">
              <a:latin typeface="Arial" panose="020B0604020202020204" pitchFamily="34" charset="0"/>
              <a:cs typeface="Arial" panose="020B0604020202020204" pitchFamily="34" charset="0"/>
            </a:endParaRPr>
          </a:p>
          <a:p>
            <a:pPr algn="r" rtl="1"/>
            <a:r>
              <a:rPr lang="fa-IR" sz="2000" dirty="0" smtClean="0">
                <a:latin typeface="Iranian Sans" panose="01000500000000020002" pitchFamily="2" charset="-78"/>
                <a:cs typeface="Iranian Sans" panose="01000500000000020002" pitchFamily="2" charset="-78"/>
              </a:rPr>
              <a:t>اگر جایی کدی نوشته اید که منطقش پیچیده است در کامنت آن منطق و الگوریتم را توضیح دهید.</a:t>
            </a:r>
          </a:p>
        </p:txBody>
      </p:sp>
    </p:spTree>
    <p:extLst>
      <p:ext uri="{BB962C8B-B14F-4D97-AF65-F5344CB8AC3E}">
        <p14:creationId xmlns:p14="http://schemas.microsoft.com/office/powerpoint/2010/main" val="985073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726187"/>
            <a:ext cx="10515600" cy="1325563"/>
          </a:xfrm>
        </p:spPr>
        <p:txBody>
          <a:bodyPr/>
          <a:lstStyle/>
          <a:p>
            <a:pPr algn="r" rtl="1"/>
            <a:r>
              <a:rPr lang="fa-IR" dirty="0" smtClean="0">
                <a:latin typeface="Iranian Sans" panose="01000500000000020002" pitchFamily="2" charset="-78"/>
                <a:cs typeface="Iranian Sans" panose="01000500000000020002" pitchFamily="2" charset="-78"/>
              </a:rPr>
              <a:t>ادامه دارد...</a:t>
            </a:r>
            <a:endParaRPr lang="en-US" dirty="0">
              <a:latin typeface="Iranian Sans" panose="01000500000000020002" pitchFamily="2" charset="-78"/>
              <a:cs typeface="Iranian Sans" panose="01000500000000020002" pitchFamily="2" charset="-78"/>
            </a:endParaRPr>
          </a:p>
        </p:txBody>
      </p:sp>
    </p:spTree>
    <p:extLst>
      <p:ext uri="{BB962C8B-B14F-4D97-AF65-F5344CB8AC3E}">
        <p14:creationId xmlns:p14="http://schemas.microsoft.com/office/powerpoint/2010/main" val="213624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r" rtl="1"/>
            <a:r>
              <a:rPr lang="fa-IR" dirty="0" smtClean="0">
                <a:latin typeface="Iranian Sans" panose="01000500000000020002" pitchFamily="2" charset="-78"/>
                <a:cs typeface="Iranian Sans" panose="01000500000000020002" pitchFamily="2" charset="-78"/>
              </a:rPr>
              <a:t>موضوع</a:t>
            </a:r>
            <a:endParaRPr lang="en-US" dirty="0">
              <a:latin typeface="Iranian Sans" panose="01000500000000020002" pitchFamily="2" charset="-78"/>
              <a:cs typeface="Iranian Sans" panose="01000500000000020002" pitchFamily="2" charset="-78"/>
            </a:endParaRPr>
          </a:p>
        </p:txBody>
      </p:sp>
      <p:sp>
        <p:nvSpPr>
          <p:cNvPr id="5" name="Content Placeholder 2"/>
          <p:cNvSpPr>
            <a:spLocks noGrp="1"/>
          </p:cNvSpPr>
          <p:nvPr>
            <p:ph idx="1"/>
          </p:nvPr>
        </p:nvSpPr>
        <p:spPr>
          <a:xfrm>
            <a:off x="838200" y="1825625"/>
            <a:ext cx="10515600" cy="4351338"/>
          </a:xfrm>
        </p:spPr>
        <p:txBody>
          <a:bodyPr>
            <a:normAutofit/>
          </a:bodyPr>
          <a:lstStyle/>
          <a:p>
            <a:pPr algn="r" rtl="1"/>
            <a:r>
              <a:rPr lang="fa-IR" sz="2000" dirty="0" smtClean="0">
                <a:latin typeface="Iranian Sans" panose="01000500000000020002" pitchFamily="2" charset="-78"/>
                <a:cs typeface="Iranian Sans" panose="01000500000000020002" pitchFamily="2" charset="-78"/>
              </a:rPr>
              <a:t>در این اراءه نامه چندی از عادت های خوب برنامه نویسی را بررسی می کنیم.</a:t>
            </a:r>
          </a:p>
          <a:p>
            <a:pPr algn="r" rtl="1"/>
            <a:endParaRPr lang="fa-IR" sz="2000" dirty="0">
              <a:latin typeface="Iranian Sans" panose="01000500000000020002" pitchFamily="2" charset="-78"/>
              <a:cs typeface="Iranian Sans" panose="01000500000000020002" pitchFamily="2" charset="-78"/>
            </a:endParaRPr>
          </a:p>
          <a:p>
            <a:pPr algn="r" rtl="1"/>
            <a:endParaRPr lang="fa-IR" sz="2000" dirty="0" smtClean="0">
              <a:latin typeface="Iranian Sans" panose="01000500000000020002" pitchFamily="2" charset="-78"/>
              <a:cs typeface="Iranian Sans" panose="01000500000000020002" pitchFamily="2" charset="-78"/>
            </a:endParaRPr>
          </a:p>
          <a:p>
            <a:pPr algn="r" rtl="1"/>
            <a:endParaRPr lang="fa-IR" sz="2000" dirty="0" smtClean="0">
              <a:latin typeface="Iranian Sans" panose="01000500000000020002" pitchFamily="2" charset="-78"/>
              <a:cs typeface="Iranian Sans" panose="01000500000000020002" pitchFamily="2" charset="-78"/>
            </a:endParaRPr>
          </a:p>
          <a:p>
            <a:pPr algn="r" rtl="1"/>
            <a:endParaRPr lang="fa-IR" sz="2000" dirty="0">
              <a:latin typeface="Iranian Sans" panose="01000500000000020002" pitchFamily="2" charset="-78"/>
              <a:cs typeface="Iranian Sans" panose="01000500000000020002" pitchFamily="2" charset="-78"/>
            </a:endParaRPr>
          </a:p>
          <a:p>
            <a:pPr algn="r" rtl="1"/>
            <a:endParaRPr lang="en-US" sz="2000" dirty="0">
              <a:latin typeface="Iranian Sans" panose="01000500000000020002" pitchFamily="2" charset="-78"/>
              <a:cs typeface="Iranian Sans" panose="01000500000000020002" pitchFamily="2" charset="-78"/>
            </a:endParaRPr>
          </a:p>
        </p:txBody>
      </p:sp>
      <p:sp>
        <p:nvSpPr>
          <p:cNvPr id="6" name="Rectangle 5"/>
          <p:cNvSpPr/>
          <p:nvPr/>
        </p:nvSpPr>
        <p:spPr>
          <a:xfrm>
            <a:off x="1146628" y="3077964"/>
            <a:ext cx="6096000" cy="923330"/>
          </a:xfrm>
          <a:prstGeom prst="rect">
            <a:avLst/>
          </a:prstGeom>
        </p:spPr>
        <p:txBody>
          <a:bodyPr>
            <a:spAutoFit/>
          </a:bodyPr>
          <a:lstStyle/>
          <a:p>
            <a:r>
              <a:rPr lang="en-US" b="1" i="1" dirty="0" smtClean="0">
                <a:solidFill>
                  <a:srgbClr val="F93D1B"/>
                </a:solidFill>
                <a:effectLst/>
                <a:latin typeface="Roboto Condensed"/>
              </a:rPr>
              <a:t>“I’m not a great programmer; I’m just a good programmer with great habits.”</a:t>
            </a:r>
            <a:r>
              <a:rPr lang="en-US" dirty="0" smtClean="0"/>
              <a:t/>
            </a:r>
            <a:br>
              <a:rPr lang="en-US" dirty="0" smtClean="0"/>
            </a:br>
            <a:r>
              <a:rPr lang="en-US" b="1" i="1" dirty="0" smtClean="0">
                <a:solidFill>
                  <a:srgbClr val="F93D1B"/>
                </a:solidFill>
                <a:effectLst/>
                <a:latin typeface="Roboto Condensed"/>
              </a:rPr>
              <a:t>— Kent Beck</a:t>
            </a:r>
            <a:endParaRPr lang="en-US" dirty="0"/>
          </a:p>
        </p:txBody>
      </p:sp>
    </p:spTree>
    <p:extLst>
      <p:ext uri="{BB962C8B-B14F-4D97-AF65-F5344CB8AC3E}">
        <p14:creationId xmlns:p14="http://schemas.microsoft.com/office/powerpoint/2010/main" val="1090575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ian Sans" panose="01000500000000020002" pitchFamily="2" charset="-78"/>
                <a:cs typeface="Iranian Sans" panose="01000500000000020002" pitchFamily="2" charset="-78"/>
              </a:rPr>
              <a:t>انتخاب اسم</a:t>
            </a:r>
            <a:endParaRPr lang="en-US" dirty="0">
              <a:latin typeface="Iranian Sans" panose="01000500000000020002" pitchFamily="2" charset="-78"/>
              <a:cs typeface="Iranian Sans" panose="01000500000000020002" pitchFamily="2" charset="-78"/>
            </a:endParaRPr>
          </a:p>
        </p:txBody>
      </p:sp>
      <p:sp>
        <p:nvSpPr>
          <p:cNvPr id="3" name="Content Placeholder 2"/>
          <p:cNvSpPr>
            <a:spLocks noGrp="1"/>
          </p:cNvSpPr>
          <p:nvPr>
            <p:ph idx="1"/>
          </p:nvPr>
        </p:nvSpPr>
        <p:spPr/>
        <p:txBody>
          <a:bodyPr>
            <a:normAutofit/>
          </a:bodyPr>
          <a:lstStyle/>
          <a:p>
            <a:pPr algn="r" rtl="1"/>
            <a:r>
              <a:rPr lang="fa-IR" sz="2000" dirty="0" smtClean="0">
                <a:latin typeface="Iranian Sans" panose="01000500000000020002" pitchFamily="2" charset="-78"/>
                <a:cs typeface="Iranian Sans" panose="01000500000000020002" pitchFamily="2" charset="-78"/>
              </a:rPr>
              <a:t>همیشه اسامی که برای متغیر ها تابع ها و کلاس ها انتخاب میکنید باید توصیفی باشند.</a:t>
            </a:r>
          </a:p>
          <a:p>
            <a:pPr algn="r" rtl="1"/>
            <a:endParaRPr lang="fa-IR" sz="2000" dirty="0">
              <a:latin typeface="Iranian Sans" panose="01000500000000020002" pitchFamily="2" charset="-78"/>
              <a:cs typeface="Iranian Sans" panose="01000500000000020002" pitchFamily="2" charset="-78"/>
            </a:endParaRPr>
          </a:p>
          <a:p>
            <a:pPr algn="r" rtl="1"/>
            <a:r>
              <a:rPr lang="fa-IR" sz="2000" dirty="0" smtClean="0">
                <a:latin typeface="Iranian Sans" panose="01000500000000020002" pitchFamily="2" charset="-78"/>
                <a:cs typeface="Iranian Sans" panose="01000500000000020002" pitchFamily="2" charset="-78"/>
              </a:rPr>
              <a:t>این کار کد را خوانا تر می کند.</a:t>
            </a:r>
          </a:p>
          <a:p>
            <a:pPr algn="r" rtl="1"/>
            <a:endParaRPr lang="fa-IR" sz="2000" dirty="0">
              <a:latin typeface="Iranian Sans" panose="01000500000000020002" pitchFamily="2" charset="-78"/>
              <a:cs typeface="Iranian Sans" panose="01000500000000020002" pitchFamily="2" charset="-78"/>
            </a:endParaRPr>
          </a:p>
          <a:p>
            <a:pPr algn="r" rtl="1"/>
            <a:r>
              <a:rPr lang="fa-IR" sz="2000" dirty="0" smtClean="0">
                <a:latin typeface="Iranian Sans" panose="01000500000000020002" pitchFamily="2" charset="-78"/>
                <a:cs typeface="Iranian Sans" panose="01000500000000020002" pitchFamily="2" charset="-78"/>
              </a:rPr>
              <a:t>اگر اسامی منطقی انتخاب شده باشند فهم منطق کد راحت تر است.</a:t>
            </a:r>
            <a:endParaRPr lang="en-US" sz="2000" dirty="0">
              <a:latin typeface="Iranian Sans" panose="01000500000000020002" pitchFamily="2" charset="-78"/>
              <a:cs typeface="Iranian Sans" panose="01000500000000020002" pitchFamily="2" charset="-78"/>
            </a:endParaRPr>
          </a:p>
        </p:txBody>
      </p:sp>
    </p:spTree>
    <p:extLst>
      <p:ext uri="{BB962C8B-B14F-4D97-AF65-F5344CB8AC3E}">
        <p14:creationId xmlns:p14="http://schemas.microsoft.com/office/powerpoint/2010/main" val="179464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endParaRPr lang="en-US" dirty="0"/>
          </a:p>
        </p:txBody>
      </p:sp>
      <p:sp>
        <p:nvSpPr>
          <p:cNvPr id="3" name="Content Placeholder 2"/>
          <p:cNvSpPr>
            <a:spLocks noGrp="1"/>
          </p:cNvSpPr>
          <p:nvPr>
            <p:ph idx="1"/>
          </p:nvPr>
        </p:nvSpPr>
        <p:spPr/>
        <p:txBody>
          <a:bodyPr>
            <a:normAutofit/>
          </a:bodyPr>
          <a:lstStyle/>
          <a:p>
            <a:pPr algn="r" rtl="1"/>
            <a:r>
              <a:rPr lang="fa-IR" sz="2400" dirty="0" smtClean="0">
                <a:latin typeface="Iranian Sans" panose="01000500000000020002" pitchFamily="2" charset="-78"/>
                <a:cs typeface="Iranian Sans" panose="01000500000000020002" pitchFamily="2" charset="-78"/>
              </a:rPr>
              <a:t>برنامه ای که حجم یک اتاق را حساب میکند</a:t>
            </a:r>
          </a:p>
        </p:txBody>
      </p:sp>
      <p:sp>
        <p:nvSpPr>
          <p:cNvPr id="4" name="Rectangle 3"/>
          <p:cNvSpPr/>
          <p:nvPr/>
        </p:nvSpPr>
        <p:spPr>
          <a:xfrm>
            <a:off x="1793543" y="2477433"/>
            <a:ext cx="3262432" cy="1323439"/>
          </a:xfrm>
          <a:prstGeom prst="rect">
            <a:avLst/>
          </a:prstGeom>
        </p:spPr>
        <p:txBody>
          <a:bodyPr wrap="none">
            <a:spAutoFit/>
          </a:bodyPr>
          <a:lstStyle/>
          <a:p>
            <a:r>
              <a:rPr lang="pl-PL" sz="2000" dirty="0" smtClean="0">
                <a:solidFill>
                  <a:srgbClr val="8000FF"/>
                </a:solidFill>
                <a:effectLst/>
                <a:latin typeface="Courier New" panose="02070309020205020404" pitchFamily="49" charset="0"/>
              </a:rPr>
              <a:t>int</a:t>
            </a:r>
            <a:r>
              <a:rPr lang="pl-PL" sz="2000" dirty="0" smtClean="0">
                <a:solidFill>
                  <a:srgbClr val="000000"/>
                </a:solidFill>
                <a:effectLst/>
                <a:latin typeface="Courier New" panose="02070309020205020404" pitchFamily="49" charset="0"/>
              </a:rPr>
              <a:t> a</a:t>
            </a:r>
            <a:r>
              <a:rPr lang="pl-PL" sz="2000" b="1" dirty="0" smtClean="0">
                <a:solidFill>
                  <a:srgbClr val="000080"/>
                </a:solidFill>
                <a:effectLst/>
                <a:latin typeface="Courier New" panose="02070309020205020404" pitchFamily="49" charset="0"/>
              </a:rPr>
              <a:t>,</a:t>
            </a:r>
            <a:r>
              <a:rPr lang="pl-PL" sz="2000" dirty="0" smtClean="0">
                <a:solidFill>
                  <a:srgbClr val="000000"/>
                </a:solidFill>
                <a:effectLst/>
                <a:latin typeface="Courier New" panose="02070309020205020404" pitchFamily="49" charset="0"/>
              </a:rPr>
              <a:t> b</a:t>
            </a:r>
            <a:r>
              <a:rPr lang="pl-PL" sz="2000" b="1" dirty="0" smtClean="0">
                <a:solidFill>
                  <a:srgbClr val="000080"/>
                </a:solidFill>
                <a:effectLst/>
                <a:latin typeface="Courier New" panose="02070309020205020404" pitchFamily="49" charset="0"/>
              </a:rPr>
              <a:t>,</a:t>
            </a:r>
            <a:r>
              <a:rPr lang="pl-PL" sz="2000" dirty="0" smtClean="0">
                <a:solidFill>
                  <a:srgbClr val="000000"/>
                </a:solidFill>
                <a:effectLst/>
                <a:latin typeface="Courier New" panose="02070309020205020404" pitchFamily="49" charset="0"/>
              </a:rPr>
              <a:t> c</a:t>
            </a:r>
            <a:r>
              <a:rPr lang="en-US" sz="2000" dirty="0" smtClean="0">
                <a:solidFill>
                  <a:srgbClr val="000000"/>
                </a:solidFill>
                <a:effectLst/>
                <a:latin typeface="Courier New" panose="02070309020205020404" pitchFamily="49" charset="0"/>
              </a:rPr>
              <a:t>, z</a:t>
            </a:r>
            <a:r>
              <a:rPr lang="pl-PL" sz="2000" b="1" dirty="0" smtClean="0">
                <a:solidFill>
                  <a:srgbClr val="000080"/>
                </a:solidFill>
                <a:effectLst/>
                <a:latin typeface="Courier New" panose="02070309020205020404" pitchFamily="49" charset="0"/>
              </a:rPr>
              <a:t>;</a:t>
            </a:r>
            <a:r>
              <a:rPr lang="pl-PL" sz="2000" dirty="0" smtClean="0">
                <a:solidFill>
                  <a:srgbClr val="000000"/>
                </a:solidFill>
                <a:effectLst/>
                <a:latin typeface="Courier New" panose="02070309020205020404" pitchFamily="49" charset="0"/>
              </a:rPr>
              <a:t> </a:t>
            </a:r>
            <a:endParaRPr lang="en-US" sz="2000" dirty="0" smtClean="0">
              <a:solidFill>
                <a:srgbClr val="000000"/>
              </a:solidFill>
              <a:effectLst/>
              <a:latin typeface="Courier New" panose="02070309020205020404" pitchFamily="49" charset="0"/>
            </a:endParaRPr>
          </a:p>
          <a:p>
            <a:r>
              <a:rPr lang="pl-PL" sz="2000" dirty="0" smtClean="0">
                <a:solidFill>
                  <a:srgbClr val="000000"/>
                </a:solidFill>
                <a:effectLst/>
                <a:latin typeface="Courier New" panose="02070309020205020404" pitchFamily="49" charset="0"/>
              </a:rPr>
              <a:t>cin </a:t>
            </a:r>
            <a:r>
              <a:rPr lang="pl-PL" sz="2000" b="1" dirty="0" smtClean="0">
                <a:solidFill>
                  <a:srgbClr val="000080"/>
                </a:solidFill>
                <a:effectLst/>
                <a:latin typeface="Courier New" panose="02070309020205020404" pitchFamily="49" charset="0"/>
              </a:rPr>
              <a:t>&gt;&gt;</a:t>
            </a:r>
            <a:r>
              <a:rPr lang="pl-PL" sz="2000" dirty="0" smtClean="0">
                <a:solidFill>
                  <a:srgbClr val="000000"/>
                </a:solidFill>
                <a:effectLst/>
                <a:latin typeface="Courier New" panose="02070309020205020404" pitchFamily="49" charset="0"/>
              </a:rPr>
              <a:t> a </a:t>
            </a:r>
            <a:r>
              <a:rPr lang="pl-PL" sz="2000" b="1" dirty="0" smtClean="0">
                <a:solidFill>
                  <a:srgbClr val="000080"/>
                </a:solidFill>
                <a:effectLst/>
                <a:latin typeface="Courier New" panose="02070309020205020404" pitchFamily="49" charset="0"/>
              </a:rPr>
              <a:t>&gt;&gt;</a:t>
            </a:r>
            <a:r>
              <a:rPr lang="pl-PL" sz="2000" dirty="0" smtClean="0">
                <a:solidFill>
                  <a:srgbClr val="000000"/>
                </a:solidFill>
                <a:effectLst/>
                <a:latin typeface="Courier New" panose="02070309020205020404" pitchFamily="49" charset="0"/>
              </a:rPr>
              <a:t> b </a:t>
            </a:r>
            <a:r>
              <a:rPr lang="pl-PL" sz="2000" b="1" dirty="0" smtClean="0">
                <a:solidFill>
                  <a:srgbClr val="000080"/>
                </a:solidFill>
                <a:effectLst/>
                <a:latin typeface="Courier New" panose="02070309020205020404" pitchFamily="49" charset="0"/>
              </a:rPr>
              <a:t>&gt;&gt;</a:t>
            </a:r>
            <a:r>
              <a:rPr lang="pl-PL" sz="2000" dirty="0" smtClean="0">
                <a:solidFill>
                  <a:srgbClr val="000000"/>
                </a:solidFill>
                <a:effectLst/>
                <a:latin typeface="Courier New" panose="02070309020205020404" pitchFamily="49" charset="0"/>
              </a:rPr>
              <a:t> c</a:t>
            </a:r>
            <a:r>
              <a:rPr lang="pl-PL" sz="2000" b="1" dirty="0" smtClean="0">
                <a:solidFill>
                  <a:srgbClr val="000080"/>
                </a:solidFill>
                <a:effectLst/>
                <a:latin typeface="Courier New" panose="02070309020205020404" pitchFamily="49" charset="0"/>
              </a:rPr>
              <a:t>;</a:t>
            </a:r>
            <a:r>
              <a:rPr lang="pl-PL" sz="2000" dirty="0" smtClean="0">
                <a:solidFill>
                  <a:srgbClr val="000000"/>
                </a:solidFill>
                <a:effectLst/>
                <a:latin typeface="Courier New" panose="02070309020205020404" pitchFamily="49" charset="0"/>
              </a:rPr>
              <a:t> </a:t>
            </a:r>
            <a:endParaRPr lang="en-US" sz="2000" dirty="0" smtClean="0">
              <a:solidFill>
                <a:srgbClr val="000000"/>
              </a:solidFill>
              <a:effectLst/>
              <a:latin typeface="Courier New" panose="02070309020205020404" pitchFamily="49" charset="0"/>
            </a:endParaRPr>
          </a:p>
          <a:p>
            <a:r>
              <a:rPr lang="pl-PL" sz="2000" dirty="0" smtClean="0">
                <a:solidFill>
                  <a:srgbClr val="000000"/>
                </a:solidFill>
                <a:effectLst/>
                <a:latin typeface="Courier New" panose="02070309020205020404" pitchFamily="49" charset="0"/>
              </a:rPr>
              <a:t>z </a:t>
            </a:r>
            <a:r>
              <a:rPr lang="pl-PL" sz="2000" b="1" dirty="0" smtClean="0">
                <a:solidFill>
                  <a:srgbClr val="000080"/>
                </a:solidFill>
                <a:effectLst/>
                <a:latin typeface="Courier New" panose="02070309020205020404" pitchFamily="49" charset="0"/>
              </a:rPr>
              <a:t>=</a:t>
            </a:r>
            <a:r>
              <a:rPr lang="pl-PL" sz="2000" dirty="0" smtClean="0">
                <a:solidFill>
                  <a:srgbClr val="000000"/>
                </a:solidFill>
                <a:effectLst/>
                <a:latin typeface="Courier New" panose="02070309020205020404" pitchFamily="49" charset="0"/>
              </a:rPr>
              <a:t> a </a:t>
            </a:r>
            <a:r>
              <a:rPr lang="pl-PL" sz="2000" b="1" dirty="0" smtClean="0">
                <a:solidFill>
                  <a:srgbClr val="000080"/>
                </a:solidFill>
                <a:effectLst/>
                <a:latin typeface="Courier New" panose="02070309020205020404" pitchFamily="49" charset="0"/>
              </a:rPr>
              <a:t>*</a:t>
            </a:r>
            <a:r>
              <a:rPr lang="pl-PL" sz="2000" dirty="0" smtClean="0">
                <a:solidFill>
                  <a:srgbClr val="000000"/>
                </a:solidFill>
                <a:effectLst/>
                <a:latin typeface="Courier New" panose="02070309020205020404" pitchFamily="49" charset="0"/>
              </a:rPr>
              <a:t> b </a:t>
            </a:r>
            <a:r>
              <a:rPr lang="pl-PL" sz="2000" b="1" dirty="0" smtClean="0">
                <a:solidFill>
                  <a:srgbClr val="000080"/>
                </a:solidFill>
                <a:effectLst/>
                <a:latin typeface="Courier New" panose="02070309020205020404" pitchFamily="49" charset="0"/>
              </a:rPr>
              <a:t>*</a:t>
            </a:r>
            <a:r>
              <a:rPr lang="pl-PL" sz="2000" dirty="0" smtClean="0">
                <a:solidFill>
                  <a:srgbClr val="000000"/>
                </a:solidFill>
                <a:effectLst/>
                <a:latin typeface="Courier New" panose="02070309020205020404" pitchFamily="49" charset="0"/>
              </a:rPr>
              <a:t> c</a:t>
            </a:r>
            <a:r>
              <a:rPr lang="pl-PL" sz="2000" b="1" dirty="0" smtClean="0">
                <a:solidFill>
                  <a:srgbClr val="000080"/>
                </a:solidFill>
                <a:effectLst/>
                <a:latin typeface="Courier New" panose="02070309020205020404" pitchFamily="49" charset="0"/>
              </a:rPr>
              <a:t>;</a:t>
            </a:r>
            <a:r>
              <a:rPr lang="pl-PL" sz="2000" dirty="0" smtClean="0">
                <a:solidFill>
                  <a:srgbClr val="000000"/>
                </a:solidFill>
                <a:effectLst/>
                <a:latin typeface="Courier New" panose="02070309020205020404" pitchFamily="49" charset="0"/>
              </a:rPr>
              <a:t> </a:t>
            </a:r>
            <a:endParaRPr lang="en-US" sz="2000" dirty="0" smtClean="0">
              <a:solidFill>
                <a:srgbClr val="000000"/>
              </a:solidFill>
              <a:effectLst/>
              <a:latin typeface="Courier New" panose="02070309020205020404" pitchFamily="49" charset="0"/>
            </a:endParaRPr>
          </a:p>
          <a:p>
            <a:r>
              <a:rPr lang="pl-PL" sz="2000" dirty="0" smtClean="0">
                <a:solidFill>
                  <a:srgbClr val="000000"/>
                </a:solidFill>
                <a:effectLst/>
                <a:latin typeface="Courier New" panose="02070309020205020404" pitchFamily="49" charset="0"/>
              </a:rPr>
              <a:t>cout </a:t>
            </a:r>
            <a:r>
              <a:rPr lang="pl-PL" sz="2000" b="1" dirty="0" smtClean="0">
                <a:solidFill>
                  <a:srgbClr val="000080"/>
                </a:solidFill>
                <a:effectLst/>
                <a:latin typeface="Courier New" panose="02070309020205020404" pitchFamily="49" charset="0"/>
              </a:rPr>
              <a:t>&lt;&lt;</a:t>
            </a:r>
            <a:r>
              <a:rPr lang="pl-PL" sz="2000" dirty="0" smtClean="0">
                <a:solidFill>
                  <a:srgbClr val="000000"/>
                </a:solidFill>
                <a:effectLst/>
                <a:latin typeface="Courier New" panose="02070309020205020404" pitchFamily="49" charset="0"/>
              </a:rPr>
              <a:t> z </a:t>
            </a:r>
            <a:r>
              <a:rPr lang="pl-PL" sz="2000" b="1" dirty="0" smtClean="0">
                <a:solidFill>
                  <a:srgbClr val="000080"/>
                </a:solidFill>
                <a:effectLst/>
                <a:latin typeface="Courier New" panose="02070309020205020404" pitchFamily="49" charset="0"/>
              </a:rPr>
              <a:t>&lt;&lt;</a:t>
            </a:r>
            <a:r>
              <a:rPr lang="pl-PL" sz="2000" dirty="0" smtClean="0">
                <a:solidFill>
                  <a:srgbClr val="000000"/>
                </a:solidFill>
                <a:effectLst/>
                <a:latin typeface="Courier New" panose="02070309020205020404" pitchFamily="49" charset="0"/>
              </a:rPr>
              <a:t> endl</a:t>
            </a:r>
            <a:r>
              <a:rPr lang="pl-PL" sz="2000" b="1" dirty="0" smtClean="0">
                <a:solidFill>
                  <a:srgbClr val="000080"/>
                </a:solidFill>
                <a:effectLst/>
                <a:latin typeface="Courier New" panose="02070309020205020404" pitchFamily="49" charset="0"/>
              </a:rPr>
              <a:t>;</a:t>
            </a:r>
            <a:endParaRPr lang="pl-PL" sz="4400" dirty="0">
              <a:effectLst/>
            </a:endParaRPr>
          </a:p>
        </p:txBody>
      </p:sp>
      <p:pic>
        <p:nvPicPr>
          <p:cNvPr id="1028" name="Picture 4" descr="http://renovahandcare.com/wp-content/uploads/2013/07/che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0984" y="4494716"/>
            <a:ext cx="1043864" cy="1043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pixabay.com/photo/2014/04/02/10/44/cross-mark-304374_960_7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1617" y="2753629"/>
            <a:ext cx="922597" cy="9225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793543" y="4494716"/>
            <a:ext cx="6096000" cy="1015663"/>
          </a:xfrm>
          <a:prstGeom prst="rect">
            <a:avLst/>
          </a:prstGeom>
        </p:spPr>
        <p:txBody>
          <a:bodyPr>
            <a:spAutoFit/>
          </a:bodyPr>
          <a:lstStyle/>
          <a:p>
            <a:r>
              <a:rPr lang="en-US" sz="2000" dirty="0" err="1" smtClean="0">
                <a:solidFill>
                  <a:srgbClr val="8000FF"/>
                </a:solidFill>
                <a:effectLst/>
                <a:latin typeface="Courier New" panose="02070309020205020404" pitchFamily="49" charset="0"/>
              </a:rPr>
              <a:t>int</a:t>
            </a:r>
            <a:r>
              <a:rPr lang="en-US" sz="2000" dirty="0" smtClean="0">
                <a:solidFill>
                  <a:srgbClr val="000000"/>
                </a:solidFill>
                <a:effectLst/>
                <a:latin typeface="Courier New" panose="02070309020205020404" pitchFamily="49" charset="0"/>
              </a:rPr>
              <a:t> width</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height</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length</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volume</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volume </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width </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height </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length</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a:t>
            </a:r>
          </a:p>
          <a:p>
            <a:r>
              <a:rPr lang="en-US" sz="2000" dirty="0" err="1" smtClean="0">
                <a:solidFill>
                  <a:srgbClr val="000000"/>
                </a:solidFill>
                <a:effectLst/>
                <a:latin typeface="Courier New" panose="02070309020205020404" pitchFamily="49" charset="0"/>
              </a:rPr>
              <a:t>cout</a:t>
            </a:r>
            <a:r>
              <a:rPr lang="en-US" sz="2000" dirty="0" smtClean="0">
                <a:solidFill>
                  <a:srgbClr val="000000"/>
                </a:solidFill>
                <a:effectLst/>
                <a:latin typeface="Courier New" panose="02070309020205020404" pitchFamily="49" charset="0"/>
              </a:rPr>
              <a:t> </a:t>
            </a:r>
            <a:r>
              <a:rPr lang="en-US" sz="2000" b="1" dirty="0" smtClean="0">
                <a:solidFill>
                  <a:srgbClr val="000080"/>
                </a:solidFill>
                <a:effectLst/>
                <a:latin typeface="Courier New" panose="02070309020205020404" pitchFamily="49" charset="0"/>
              </a:rPr>
              <a:t>&lt;&lt;</a:t>
            </a:r>
            <a:r>
              <a:rPr lang="en-US" sz="2000" dirty="0" smtClean="0">
                <a:solidFill>
                  <a:srgbClr val="000000"/>
                </a:solidFill>
                <a:effectLst/>
                <a:latin typeface="Courier New" panose="02070309020205020404" pitchFamily="49" charset="0"/>
              </a:rPr>
              <a:t> volume </a:t>
            </a:r>
            <a:r>
              <a:rPr lang="en-US" sz="2000" b="1" dirty="0" smtClean="0">
                <a:solidFill>
                  <a:srgbClr val="000080"/>
                </a:solidFill>
                <a:effectLst/>
                <a:latin typeface="Courier New" panose="02070309020205020404" pitchFamily="49" charset="0"/>
              </a:rPr>
              <a:t>&lt;&lt;</a:t>
            </a:r>
            <a:r>
              <a:rPr lang="en-US" sz="2000" dirty="0" smtClean="0">
                <a:solidFill>
                  <a:srgbClr val="000000"/>
                </a:solidFill>
                <a:effectLst/>
                <a:latin typeface="Courier New" panose="02070309020205020404" pitchFamily="49" charset="0"/>
              </a:rPr>
              <a:t> </a:t>
            </a:r>
            <a:r>
              <a:rPr lang="en-US" sz="2000" dirty="0" err="1" smtClean="0">
                <a:solidFill>
                  <a:srgbClr val="000000"/>
                </a:solidFill>
                <a:effectLst/>
                <a:latin typeface="Courier New" panose="02070309020205020404" pitchFamily="49" charset="0"/>
              </a:rPr>
              <a:t>endl</a:t>
            </a:r>
            <a:r>
              <a:rPr lang="en-US" sz="2000" b="1" dirty="0" smtClean="0">
                <a:solidFill>
                  <a:srgbClr val="000080"/>
                </a:solidFill>
                <a:effectLst/>
                <a:latin typeface="Courier New" panose="02070309020205020404" pitchFamily="49" charset="0"/>
              </a:rPr>
              <a:t>;</a:t>
            </a:r>
            <a:endParaRPr lang="en-US" sz="4400" dirty="0">
              <a:effectLst/>
            </a:endParaRPr>
          </a:p>
        </p:txBody>
      </p:sp>
    </p:spTree>
    <p:extLst>
      <p:ext uri="{BB962C8B-B14F-4D97-AF65-F5344CB8AC3E}">
        <p14:creationId xmlns:p14="http://schemas.microsoft.com/office/powerpoint/2010/main" val="1407274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latin typeface="Iranian Sans" panose="01000500000000020002" pitchFamily="2" charset="-78"/>
                <a:cs typeface="Iranian Sans" panose="01000500000000020002" pitchFamily="2" charset="-78"/>
              </a:rPr>
              <a:t>محدودیت های انتخاب اسم</a:t>
            </a:r>
            <a:endParaRPr lang="en-US" dirty="0">
              <a:latin typeface="Iranian Sans" panose="01000500000000020002" pitchFamily="2" charset="-78"/>
              <a:cs typeface="Iranian Sans" panose="01000500000000020002" pitchFamily="2" charset="-78"/>
            </a:endParaRPr>
          </a:p>
        </p:txBody>
      </p:sp>
      <p:sp>
        <p:nvSpPr>
          <p:cNvPr id="3" name="Content Placeholder 2"/>
          <p:cNvSpPr>
            <a:spLocks noGrp="1"/>
          </p:cNvSpPr>
          <p:nvPr>
            <p:ph idx="1"/>
          </p:nvPr>
        </p:nvSpPr>
        <p:spPr>
          <a:xfrm>
            <a:off x="857534" y="1811977"/>
            <a:ext cx="10515600" cy="4351338"/>
          </a:xfrm>
        </p:spPr>
        <p:txBody>
          <a:bodyPr>
            <a:normAutofit/>
          </a:bodyPr>
          <a:lstStyle/>
          <a:p>
            <a:pPr algn="r" rtl="1"/>
            <a:r>
              <a:rPr lang="fa-IR" sz="2400" dirty="0" smtClean="0">
                <a:latin typeface="Iranian Sans" panose="01000500000000020002" pitchFamily="2" charset="-78"/>
                <a:cs typeface="Iranian Sans" panose="01000500000000020002" pitchFamily="2" charset="-78"/>
              </a:rPr>
              <a:t>اسم متغیر تابع و کلاس </a:t>
            </a:r>
            <a:r>
              <a:rPr lang="fa-IR" sz="2400" dirty="0" smtClean="0">
                <a:solidFill>
                  <a:srgbClr val="FF0000"/>
                </a:solidFill>
                <a:latin typeface="Iranian Sans" panose="01000500000000020002" pitchFamily="2" charset="-78"/>
                <a:cs typeface="Iranian Sans" panose="01000500000000020002" pitchFamily="2" charset="-78"/>
              </a:rPr>
              <a:t>نمی تواند </a:t>
            </a:r>
            <a:r>
              <a:rPr lang="fa-IR" sz="2400" dirty="0" smtClean="0">
                <a:latin typeface="Iranian Sans" panose="01000500000000020002" pitchFamily="2" charset="-78"/>
                <a:cs typeface="Iranian Sans" panose="01000500000000020002" pitchFamily="2" charset="-78"/>
              </a:rPr>
              <a:t>:</a:t>
            </a:r>
          </a:p>
          <a:p>
            <a:pPr lvl="1" algn="r" rtl="1"/>
            <a:endParaRPr lang="fa-IR" sz="2000" dirty="0" smtClean="0">
              <a:latin typeface="Iranian Sans" panose="01000500000000020002" pitchFamily="2" charset="-78"/>
              <a:cs typeface="Iranian Sans" panose="01000500000000020002" pitchFamily="2" charset="-78"/>
            </a:endParaRPr>
          </a:p>
          <a:p>
            <a:pPr lvl="1" algn="r" rtl="1"/>
            <a:endParaRPr lang="fa-IR" sz="2000" dirty="0">
              <a:latin typeface="Iranian Sans" panose="01000500000000020002" pitchFamily="2" charset="-78"/>
              <a:cs typeface="Iranian Sans" panose="01000500000000020002" pitchFamily="2" charset="-78"/>
            </a:endParaRPr>
          </a:p>
          <a:p>
            <a:pPr lvl="1" algn="r" rtl="1"/>
            <a:r>
              <a:rPr lang="fa-IR" sz="2000" dirty="0" smtClean="0">
                <a:latin typeface="Iranian Sans" panose="01000500000000020002" pitchFamily="2" charset="-78"/>
                <a:cs typeface="Iranian Sans" panose="01000500000000020002" pitchFamily="2" charset="-78"/>
              </a:rPr>
              <a:t>کیورد های اصلی زبان باشند : مثل </a:t>
            </a:r>
            <a:r>
              <a:rPr lang="en-US" sz="2000" dirty="0" smtClean="0">
                <a:latin typeface="Arial" panose="020B0604020202020204" pitchFamily="34" charset="0"/>
                <a:cs typeface="Arial" panose="020B0604020202020204" pitchFamily="34" charset="0"/>
              </a:rPr>
              <a:t>if, …</a:t>
            </a:r>
            <a:endParaRPr lang="fa-IR" sz="2000" dirty="0" smtClean="0">
              <a:latin typeface="Arial" panose="020B0604020202020204" pitchFamily="34" charset="0"/>
              <a:cs typeface="Arial" panose="020B0604020202020204" pitchFamily="34" charset="0"/>
            </a:endParaRPr>
          </a:p>
          <a:p>
            <a:pPr lvl="1" algn="r" rtl="1"/>
            <a:r>
              <a:rPr lang="fa-IR" sz="2000" dirty="0" smtClean="0">
                <a:latin typeface="Iranian Sans" panose="01000500000000020002" pitchFamily="2" charset="-78"/>
                <a:cs typeface="Iranian Sans" panose="01000500000000020002" pitchFamily="2" charset="-78"/>
              </a:rPr>
              <a:t>با </a:t>
            </a:r>
            <a:r>
              <a:rPr lang="fa-IR" sz="2000" dirty="0" smtClean="0">
                <a:solidFill>
                  <a:srgbClr val="FF0000"/>
                </a:solidFill>
                <a:latin typeface="Iranian Sans" panose="01000500000000020002" pitchFamily="2" charset="-78"/>
                <a:cs typeface="Iranian Sans" panose="01000500000000020002" pitchFamily="2" charset="-78"/>
              </a:rPr>
              <a:t>علایم خاص و اعداد </a:t>
            </a:r>
            <a:r>
              <a:rPr lang="fa-IR" sz="2000" dirty="0" smtClean="0">
                <a:latin typeface="Iranian Sans" panose="01000500000000020002" pitchFamily="2" charset="-78"/>
                <a:cs typeface="Iranian Sans" panose="01000500000000020002" pitchFamily="2" charset="-78"/>
              </a:rPr>
              <a:t>شروع شوند.</a:t>
            </a:r>
          </a:p>
          <a:p>
            <a:pPr lvl="1" algn="r" rtl="1"/>
            <a:endParaRPr lang="fa-IR" sz="2000" dirty="0">
              <a:latin typeface="Iranian Sans" panose="01000500000000020002" pitchFamily="2" charset="-78"/>
              <a:cs typeface="Iranian Sans" panose="01000500000000020002" pitchFamily="2" charset="-78"/>
            </a:endParaRPr>
          </a:p>
          <a:p>
            <a:pPr marL="0" indent="0" algn="r" rtl="1">
              <a:buNone/>
            </a:pPr>
            <a:endParaRPr lang="fa-IR" sz="2400" dirty="0">
              <a:latin typeface="Iranian Sans" panose="01000500000000020002" pitchFamily="2" charset="-78"/>
              <a:cs typeface="Iranian Sans" panose="01000500000000020002" pitchFamily="2" charset="-78"/>
            </a:endParaRPr>
          </a:p>
          <a:p>
            <a:pPr lvl="1" algn="r" rtl="1"/>
            <a:endParaRPr lang="en-US" sz="2000" dirty="0">
              <a:latin typeface="Iranian Sans" panose="01000500000000020002" pitchFamily="2" charset="-78"/>
              <a:cs typeface="Iranian Sans" panose="01000500000000020002" pitchFamily="2" charset="-78"/>
            </a:endParaRPr>
          </a:p>
        </p:txBody>
      </p:sp>
      <p:sp>
        <p:nvSpPr>
          <p:cNvPr id="4" name="Rectangle 3"/>
          <p:cNvSpPr/>
          <p:nvPr/>
        </p:nvSpPr>
        <p:spPr>
          <a:xfrm>
            <a:off x="2413379" y="3987646"/>
            <a:ext cx="2185214" cy="1015663"/>
          </a:xfrm>
          <a:prstGeom prst="rect">
            <a:avLst/>
          </a:prstGeom>
        </p:spPr>
        <p:txBody>
          <a:bodyPr wrap="none">
            <a:spAutoFit/>
          </a:bodyPr>
          <a:lstStyle/>
          <a:p>
            <a:r>
              <a:rPr lang="en-US" sz="2000" dirty="0" err="1" smtClean="0">
                <a:solidFill>
                  <a:srgbClr val="8000FF"/>
                </a:solidFill>
                <a:effectLst/>
                <a:latin typeface="Courier New" panose="02070309020205020404" pitchFamily="49" charset="0"/>
              </a:rPr>
              <a:t>int</a:t>
            </a:r>
            <a:r>
              <a:rPr lang="en-US" sz="2000" dirty="0" smtClean="0">
                <a:solidFill>
                  <a:srgbClr val="000000"/>
                </a:solidFill>
                <a:effectLst/>
                <a:latin typeface="Courier New" panose="02070309020205020404" pitchFamily="49" charset="0"/>
              </a:rPr>
              <a:t> </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number</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a:t>
            </a:r>
          </a:p>
          <a:p>
            <a:r>
              <a:rPr lang="en-US" sz="2000" dirty="0" err="1" smtClean="0">
                <a:solidFill>
                  <a:srgbClr val="8000FF"/>
                </a:solidFill>
                <a:effectLst/>
                <a:latin typeface="Courier New" panose="02070309020205020404" pitchFamily="49" charset="0"/>
              </a:rPr>
              <a:t>int</a:t>
            </a:r>
            <a:r>
              <a:rPr lang="en-US" sz="2000" dirty="0" smtClean="0">
                <a:solidFill>
                  <a:srgbClr val="000000"/>
                </a:solidFill>
                <a:effectLst/>
                <a:latin typeface="Courier New" panose="02070309020205020404" pitchFamily="49" charset="0"/>
              </a:rPr>
              <a:t> </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number</a:t>
            </a:r>
            <a:r>
              <a:rPr lang="en-US" sz="2000" b="1" dirty="0" smtClean="0">
                <a:solidFill>
                  <a:srgbClr val="000080"/>
                </a:solidFill>
                <a:effectLst/>
                <a:latin typeface="Courier New" panose="02070309020205020404" pitchFamily="49" charset="0"/>
              </a:rPr>
              <a:t>;</a:t>
            </a:r>
            <a:r>
              <a:rPr lang="en-US" sz="2000" dirty="0" smtClean="0">
                <a:solidFill>
                  <a:srgbClr val="000000"/>
                </a:solidFill>
                <a:effectLst/>
                <a:latin typeface="Courier New" panose="02070309020205020404" pitchFamily="49" charset="0"/>
              </a:rPr>
              <a:t> </a:t>
            </a:r>
          </a:p>
          <a:p>
            <a:r>
              <a:rPr lang="en-US" sz="2000" dirty="0" err="1" smtClean="0">
                <a:solidFill>
                  <a:srgbClr val="8000FF"/>
                </a:solidFill>
                <a:effectLst/>
                <a:latin typeface="Courier New" panose="02070309020205020404" pitchFamily="49" charset="0"/>
              </a:rPr>
              <a:t>int</a:t>
            </a:r>
            <a:r>
              <a:rPr lang="en-US" sz="2000" dirty="0" smtClean="0">
                <a:solidFill>
                  <a:srgbClr val="000000"/>
                </a:solidFill>
                <a:effectLst/>
                <a:latin typeface="Courier New" panose="02070309020205020404" pitchFamily="49" charset="0"/>
              </a:rPr>
              <a:t> </a:t>
            </a:r>
            <a:r>
              <a:rPr lang="en-US" sz="2000" dirty="0" smtClean="0">
                <a:solidFill>
                  <a:srgbClr val="FF8000"/>
                </a:solidFill>
                <a:effectLst/>
                <a:latin typeface="Courier New" panose="02070309020205020404" pitchFamily="49" charset="0"/>
              </a:rPr>
              <a:t>2books</a:t>
            </a:r>
            <a:r>
              <a:rPr lang="en-US" sz="2000" b="1" dirty="0" smtClean="0">
                <a:solidFill>
                  <a:srgbClr val="000080"/>
                </a:solidFill>
                <a:effectLst/>
                <a:latin typeface="Courier New" panose="02070309020205020404" pitchFamily="49" charset="0"/>
              </a:rPr>
              <a:t>;</a:t>
            </a:r>
            <a:endParaRPr lang="en-US" sz="2000" dirty="0">
              <a:effectLst/>
            </a:endParaRPr>
          </a:p>
        </p:txBody>
      </p:sp>
      <p:pic>
        <p:nvPicPr>
          <p:cNvPr id="5" name="Picture 6" descr="https://cdn.pixabay.com/photo/2014/04/02/10/44/cross-mark-3043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43880" y="4080712"/>
            <a:ext cx="922597" cy="92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65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36979" y="2808264"/>
            <a:ext cx="3903260" cy="52179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itle 1"/>
          <p:cNvSpPr>
            <a:spLocks noGrp="1"/>
          </p:cNvSpPr>
          <p:nvPr>
            <p:ph type="title"/>
          </p:nvPr>
        </p:nvSpPr>
        <p:spPr>
          <a:xfrm>
            <a:off x="838200" y="365125"/>
            <a:ext cx="10515600" cy="1325563"/>
          </a:xfrm>
        </p:spPr>
        <p:txBody>
          <a:bodyPr/>
          <a:lstStyle/>
          <a:p>
            <a:pPr algn="r" rtl="1"/>
            <a:r>
              <a:rPr lang="fa-IR" dirty="0" smtClean="0">
                <a:latin typeface="Iranian Sans" panose="01000500000000020002" pitchFamily="2" charset="-78"/>
                <a:cs typeface="Iranian Sans" panose="01000500000000020002" pitchFamily="2" charset="-78"/>
              </a:rPr>
              <a:t>انتخاب اسم</a:t>
            </a:r>
            <a:endParaRPr lang="en-US" dirty="0">
              <a:latin typeface="Iranian Sans" panose="01000500000000020002" pitchFamily="2" charset="-78"/>
              <a:cs typeface="Iranian Sans" panose="01000500000000020002" pitchFamily="2" charset="-78"/>
            </a:endParaRPr>
          </a:p>
        </p:txBody>
      </p:sp>
      <p:sp>
        <p:nvSpPr>
          <p:cNvPr id="5" name="Content Placeholder 2"/>
          <p:cNvSpPr>
            <a:spLocks noGrp="1"/>
          </p:cNvSpPr>
          <p:nvPr>
            <p:ph idx="1"/>
          </p:nvPr>
        </p:nvSpPr>
        <p:spPr>
          <a:xfrm>
            <a:off x="5117910" y="1811977"/>
            <a:ext cx="6255224" cy="4351338"/>
          </a:xfrm>
        </p:spPr>
        <p:txBody>
          <a:bodyPr>
            <a:normAutofit/>
          </a:bodyPr>
          <a:lstStyle/>
          <a:p>
            <a:pPr algn="r" rtl="1"/>
            <a:r>
              <a:rPr lang="fa-IR" sz="2400" dirty="0" smtClean="0">
                <a:latin typeface="Iranian Sans" panose="01000500000000020002" pitchFamily="2" charset="-78"/>
                <a:cs typeface="Iranian Sans" panose="01000500000000020002" pitchFamily="2" charset="-78"/>
              </a:rPr>
              <a:t>در صورتی که اسامی از چند بخش تشکیل شده اند به سه روش می توانید نام گذاری کنید</a:t>
            </a:r>
          </a:p>
          <a:p>
            <a:pPr algn="r" rtl="1"/>
            <a:endParaRPr lang="fa-IR" sz="2400" dirty="0">
              <a:latin typeface="Iranian Sans" panose="01000500000000020002" pitchFamily="2" charset="-78"/>
              <a:cs typeface="Iranian Sans" panose="01000500000000020002" pitchFamily="2" charset="-78"/>
            </a:endParaRPr>
          </a:p>
          <a:p>
            <a:pPr algn="r" rtl="1"/>
            <a:endParaRPr lang="en-US" sz="2400" dirty="0" smtClean="0">
              <a:latin typeface="Iranian Sans" panose="01000500000000020002" pitchFamily="2" charset="-78"/>
              <a:cs typeface="Iranian Sans" panose="01000500000000020002" pitchFamily="2" charset="-78"/>
            </a:endParaRPr>
          </a:p>
          <a:p>
            <a:pPr algn="r" rtl="1"/>
            <a:endParaRPr lang="en-US" sz="2400" dirty="0">
              <a:latin typeface="Iranian Sans" panose="01000500000000020002" pitchFamily="2" charset="-78"/>
              <a:cs typeface="Iranian Sans" panose="01000500000000020002" pitchFamily="2" charset="-78"/>
            </a:endParaRPr>
          </a:p>
          <a:p>
            <a:pPr algn="r" rtl="1"/>
            <a:endParaRPr lang="en-US" sz="2400" dirty="0" smtClean="0">
              <a:latin typeface="Iranian Sans" panose="01000500000000020002" pitchFamily="2" charset="-78"/>
              <a:cs typeface="Iranian Sans" panose="01000500000000020002" pitchFamily="2" charset="-78"/>
            </a:endParaRPr>
          </a:p>
          <a:p>
            <a:pPr algn="r" rtl="1"/>
            <a:endParaRPr lang="en-US" sz="2400" dirty="0">
              <a:latin typeface="Iranian Sans" panose="01000500000000020002" pitchFamily="2" charset="-78"/>
              <a:cs typeface="Iranian Sans" panose="01000500000000020002" pitchFamily="2" charset="-78"/>
            </a:endParaRPr>
          </a:p>
          <a:p>
            <a:pPr algn="r" rtl="1"/>
            <a:r>
              <a:rPr lang="fa-IR" sz="2400" dirty="0" smtClean="0">
                <a:latin typeface="Iranian Sans" panose="01000500000000020002" pitchFamily="2" charset="-78"/>
                <a:cs typeface="Iranian Sans" panose="01000500000000020002" pitchFamily="2" charset="-78"/>
              </a:rPr>
              <a:t>که همگی صحیح هستند اما </a:t>
            </a:r>
            <a:r>
              <a:rPr lang="fa-IR" sz="2400" dirty="0" smtClean="0">
                <a:solidFill>
                  <a:srgbClr val="FF0000"/>
                </a:solidFill>
                <a:latin typeface="Iranian Sans" panose="01000500000000020002" pitchFamily="2" charset="-78"/>
                <a:cs typeface="Iranian Sans" panose="01000500000000020002" pitchFamily="2" charset="-78"/>
              </a:rPr>
              <a:t>روش اول </a:t>
            </a:r>
            <a:r>
              <a:rPr lang="fa-IR" sz="2400" dirty="0" smtClean="0">
                <a:latin typeface="Iranian Sans" panose="01000500000000020002" pitchFamily="2" charset="-78"/>
                <a:cs typeface="Iranian Sans" panose="01000500000000020002" pitchFamily="2" charset="-78"/>
              </a:rPr>
              <a:t>در بین برنامه نویسان </a:t>
            </a:r>
            <a:r>
              <a:rPr lang="fa-IR" sz="2400" dirty="0" smtClean="0">
                <a:solidFill>
                  <a:srgbClr val="FF0000"/>
                </a:solidFill>
                <a:latin typeface="Iranian Sans" panose="01000500000000020002" pitchFamily="2" charset="-78"/>
                <a:cs typeface="Iranian Sans" panose="01000500000000020002" pitchFamily="2" charset="-78"/>
              </a:rPr>
              <a:t>صی</a:t>
            </a:r>
            <a:r>
              <a:rPr lang="fa-IR" sz="2400" dirty="0" smtClean="0">
                <a:latin typeface="Iranian Sans" panose="01000500000000020002" pitchFamily="2" charset="-78"/>
                <a:cs typeface="Iranian Sans" panose="01000500000000020002" pitchFamily="2" charset="-78"/>
              </a:rPr>
              <a:t> بیشتر رایج است.</a:t>
            </a:r>
            <a:endParaRPr lang="en-US" sz="2400" dirty="0">
              <a:latin typeface="Iranian Sans" panose="01000500000000020002" pitchFamily="2" charset="-78"/>
              <a:cs typeface="Iranian Sans" panose="01000500000000020002" pitchFamily="2" charset="-78"/>
            </a:endParaRPr>
          </a:p>
        </p:txBody>
      </p:sp>
      <p:sp>
        <p:nvSpPr>
          <p:cNvPr id="6" name="Rectangle 5"/>
          <p:cNvSpPr/>
          <p:nvPr/>
        </p:nvSpPr>
        <p:spPr>
          <a:xfrm>
            <a:off x="838200" y="2808264"/>
            <a:ext cx="4055919" cy="1938992"/>
          </a:xfrm>
          <a:prstGeom prst="rect">
            <a:avLst/>
          </a:prstGeom>
        </p:spPr>
        <p:txBody>
          <a:bodyPr wrap="none">
            <a:spAutoFit/>
          </a:bodyPr>
          <a:lstStyle/>
          <a:p>
            <a:r>
              <a:rPr lang="en-US" sz="2400" dirty="0" err="1" smtClean="0">
                <a:solidFill>
                  <a:srgbClr val="8000FF"/>
                </a:solidFill>
                <a:effectLst/>
                <a:latin typeface="Courier New" panose="02070309020205020404" pitchFamily="49" charset="0"/>
              </a:rPr>
              <a:t>int</a:t>
            </a:r>
            <a:r>
              <a:rPr lang="en-US" sz="2400" dirty="0" smtClean="0">
                <a:solidFill>
                  <a:srgbClr val="000000"/>
                </a:solidFill>
                <a:effectLst/>
                <a:latin typeface="Courier New" panose="02070309020205020404" pitchFamily="49" charset="0"/>
              </a:rPr>
              <a:t> </a:t>
            </a:r>
            <a:r>
              <a:rPr lang="en-US" sz="2400" dirty="0" err="1" smtClean="0">
                <a:solidFill>
                  <a:srgbClr val="000000"/>
                </a:solidFill>
                <a:effectLst/>
                <a:latin typeface="Courier New" panose="02070309020205020404" pitchFamily="49" charset="0"/>
              </a:rPr>
              <a:t>number_of_books</a:t>
            </a:r>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 </a:t>
            </a:r>
          </a:p>
          <a:p>
            <a:endParaRPr lang="en-US" sz="2400" dirty="0" smtClean="0">
              <a:solidFill>
                <a:srgbClr val="8000FF"/>
              </a:solidFill>
              <a:effectLst/>
              <a:latin typeface="Courier New" panose="02070309020205020404" pitchFamily="49" charset="0"/>
            </a:endParaRPr>
          </a:p>
          <a:p>
            <a:r>
              <a:rPr lang="en-US" sz="2400" dirty="0" err="1" smtClean="0">
                <a:solidFill>
                  <a:srgbClr val="8000FF"/>
                </a:solidFill>
                <a:effectLst/>
                <a:latin typeface="Courier New" panose="02070309020205020404" pitchFamily="49" charset="0"/>
              </a:rPr>
              <a:t>int</a:t>
            </a:r>
            <a:r>
              <a:rPr lang="en-US" sz="2400" dirty="0" smtClean="0">
                <a:solidFill>
                  <a:srgbClr val="000000"/>
                </a:solidFill>
                <a:effectLst/>
                <a:latin typeface="Courier New" panose="02070309020205020404" pitchFamily="49" charset="0"/>
              </a:rPr>
              <a:t> </a:t>
            </a:r>
            <a:r>
              <a:rPr lang="en-US" sz="2400" dirty="0" err="1" smtClean="0">
                <a:solidFill>
                  <a:srgbClr val="000000"/>
                </a:solidFill>
                <a:effectLst/>
                <a:latin typeface="Courier New" panose="02070309020205020404" pitchFamily="49" charset="0"/>
              </a:rPr>
              <a:t>numberOfBooks</a:t>
            </a:r>
            <a:r>
              <a:rPr lang="en-US" sz="2400" b="1" dirty="0" smtClean="0">
                <a:solidFill>
                  <a:srgbClr val="000080"/>
                </a:solidFill>
                <a:effectLst/>
                <a:latin typeface="Courier New" panose="02070309020205020404" pitchFamily="49" charset="0"/>
              </a:rPr>
              <a:t>;</a:t>
            </a:r>
            <a:r>
              <a:rPr lang="en-US" sz="2400" dirty="0" smtClean="0">
                <a:solidFill>
                  <a:srgbClr val="000000"/>
                </a:solidFill>
                <a:effectLst/>
                <a:latin typeface="Courier New" panose="02070309020205020404" pitchFamily="49" charset="0"/>
              </a:rPr>
              <a:t> </a:t>
            </a:r>
          </a:p>
          <a:p>
            <a:endParaRPr lang="en-US" sz="2400" dirty="0">
              <a:solidFill>
                <a:srgbClr val="000000"/>
              </a:solidFill>
              <a:latin typeface="Courier New" panose="02070309020205020404" pitchFamily="49" charset="0"/>
            </a:endParaRPr>
          </a:p>
          <a:p>
            <a:r>
              <a:rPr lang="en-US" sz="2400" dirty="0" err="1" smtClean="0">
                <a:solidFill>
                  <a:srgbClr val="8000FF"/>
                </a:solidFill>
                <a:effectLst/>
                <a:latin typeface="Courier New" panose="02070309020205020404" pitchFamily="49" charset="0"/>
              </a:rPr>
              <a:t>int</a:t>
            </a:r>
            <a:r>
              <a:rPr lang="en-US" sz="2400" dirty="0" smtClean="0">
                <a:solidFill>
                  <a:srgbClr val="000000"/>
                </a:solidFill>
                <a:effectLst/>
                <a:latin typeface="Courier New" panose="02070309020205020404" pitchFamily="49" charset="0"/>
              </a:rPr>
              <a:t> </a:t>
            </a:r>
            <a:r>
              <a:rPr lang="en-US" sz="2400" dirty="0" err="1" smtClean="0">
                <a:solidFill>
                  <a:srgbClr val="000000"/>
                </a:solidFill>
                <a:effectLst/>
                <a:latin typeface="Courier New" panose="02070309020205020404" pitchFamily="49" charset="0"/>
              </a:rPr>
              <a:t>NumberOfBooks</a:t>
            </a:r>
            <a:r>
              <a:rPr lang="en-US" sz="2400" b="1" dirty="0" smtClean="0">
                <a:solidFill>
                  <a:srgbClr val="000080"/>
                </a:solidFill>
                <a:effectLst/>
                <a:latin typeface="Courier New" panose="02070309020205020404" pitchFamily="49" charset="0"/>
              </a:rPr>
              <a:t>;</a:t>
            </a:r>
            <a:endParaRPr lang="en-US" sz="4800" dirty="0">
              <a:effectLst/>
            </a:endParaRPr>
          </a:p>
        </p:txBody>
      </p:sp>
    </p:spTree>
    <p:extLst>
      <p:ext uri="{BB962C8B-B14F-4D97-AF65-F5344CB8AC3E}">
        <p14:creationId xmlns:p14="http://schemas.microsoft.com/office/powerpoint/2010/main" val="3988482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8200" y="365125"/>
            <a:ext cx="10515600" cy="1325563"/>
          </a:xfrm>
        </p:spPr>
        <p:txBody>
          <a:bodyPr/>
          <a:lstStyle/>
          <a:p>
            <a:pPr algn="r" rtl="1"/>
            <a:r>
              <a:rPr lang="fa-IR" dirty="0" smtClean="0">
                <a:latin typeface="Iranian Sans" panose="01000500000000020002" pitchFamily="2" charset="-78"/>
                <a:cs typeface="Iranian Sans" panose="01000500000000020002" pitchFamily="2" charset="-78"/>
              </a:rPr>
              <a:t>تعریف متغیر</a:t>
            </a:r>
            <a:endParaRPr lang="en-US" dirty="0">
              <a:latin typeface="Iranian Sans" panose="01000500000000020002" pitchFamily="2" charset="-78"/>
              <a:cs typeface="Iranian Sans" panose="01000500000000020002" pitchFamily="2" charset="-78"/>
            </a:endParaRPr>
          </a:p>
        </p:txBody>
      </p:sp>
      <p:sp>
        <p:nvSpPr>
          <p:cNvPr id="9" name="Content Placeholder 2"/>
          <p:cNvSpPr>
            <a:spLocks noGrp="1"/>
          </p:cNvSpPr>
          <p:nvPr>
            <p:ph idx="1"/>
          </p:nvPr>
        </p:nvSpPr>
        <p:spPr>
          <a:xfrm>
            <a:off x="857534" y="1811977"/>
            <a:ext cx="10515600" cy="4351338"/>
          </a:xfrm>
        </p:spPr>
        <p:txBody>
          <a:bodyPr/>
          <a:lstStyle/>
          <a:p>
            <a:pPr marL="457200" lvl="1" indent="0" algn="r" rtl="1">
              <a:buNone/>
            </a:pPr>
            <a:r>
              <a:rPr lang="fa-IR" dirty="0" smtClean="0">
                <a:latin typeface="Iranian Sans" panose="01000500000000020002" pitchFamily="2" charset="-78"/>
                <a:cs typeface="Iranian Sans" panose="01000500000000020002" pitchFamily="2" charset="-78"/>
              </a:rPr>
              <a:t>از تعریف متغیر ها در هر جای برنامه خود داری کنید.</a:t>
            </a:r>
          </a:p>
          <a:p>
            <a:pPr marL="457200" lvl="1" indent="0" algn="r" rtl="1">
              <a:buNone/>
            </a:pPr>
            <a:endParaRPr lang="fa-IR" dirty="0">
              <a:latin typeface="Iranian Sans" panose="01000500000000020002" pitchFamily="2" charset="-78"/>
              <a:cs typeface="Iranian Sans" panose="01000500000000020002" pitchFamily="2" charset="-78"/>
            </a:endParaRPr>
          </a:p>
          <a:p>
            <a:pPr marL="457200" lvl="1" indent="0" algn="r" rtl="1">
              <a:buNone/>
            </a:pPr>
            <a:endParaRPr lang="fa-IR" dirty="0" smtClean="0">
              <a:latin typeface="Iranian Sans" panose="01000500000000020002" pitchFamily="2" charset="-78"/>
              <a:cs typeface="Iranian Sans" panose="01000500000000020002" pitchFamily="2" charset="-78"/>
            </a:endParaRPr>
          </a:p>
          <a:p>
            <a:pPr marL="457200" lvl="1" indent="0" algn="r" rtl="1">
              <a:buNone/>
            </a:pPr>
            <a:endParaRPr lang="fa-IR" dirty="0">
              <a:latin typeface="Iranian Sans" panose="01000500000000020002" pitchFamily="2" charset="-78"/>
              <a:cs typeface="Iranian Sans" panose="01000500000000020002" pitchFamily="2" charset="-78"/>
            </a:endParaRPr>
          </a:p>
          <a:p>
            <a:pPr marL="457200" lvl="1" indent="0" algn="r" rtl="1">
              <a:buNone/>
            </a:pPr>
            <a:endParaRPr lang="fa-IR" dirty="0" smtClean="0">
              <a:latin typeface="Iranian Sans" panose="01000500000000020002" pitchFamily="2" charset="-78"/>
              <a:cs typeface="Iranian Sans" panose="01000500000000020002" pitchFamily="2" charset="-78"/>
            </a:endParaRPr>
          </a:p>
          <a:p>
            <a:pPr marL="457200" lvl="1" indent="0" algn="r" rtl="1">
              <a:buNone/>
            </a:pPr>
            <a:r>
              <a:rPr lang="fa-IR" dirty="0" smtClean="0">
                <a:latin typeface="Iranian Sans" panose="01000500000000020002" pitchFamily="2" charset="-78"/>
                <a:cs typeface="Iranian Sans" panose="01000500000000020002" pitchFamily="2" charset="-78"/>
              </a:rPr>
              <a:t>همه ی متغیر ها را در ابتدای برنامه تعریف کنید.</a:t>
            </a:r>
            <a:endParaRPr lang="fa-IR" dirty="0">
              <a:latin typeface="Iranian Sans" panose="01000500000000020002" pitchFamily="2" charset="-78"/>
              <a:cs typeface="Iranian Sans" panose="01000500000000020002" pitchFamily="2" charset="-78"/>
            </a:endParaRPr>
          </a:p>
        </p:txBody>
      </p:sp>
      <p:pic>
        <p:nvPicPr>
          <p:cNvPr id="10" name="Picture 6" descr="https://cdn.pixabay.com/photo/2014/04/02/10/44/cross-mark-3043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9497" y="1690688"/>
            <a:ext cx="922597" cy="92259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renovahandcare.com/wp-content/uploads/2013/07/che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9497" y="3416916"/>
            <a:ext cx="1043864" cy="104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34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r" rtl="1"/>
            <a:r>
              <a:rPr lang="fa-IR" dirty="0" smtClean="0">
                <a:latin typeface="Iranian Sans" panose="01000500000000020002" pitchFamily="2" charset="-78"/>
                <a:cs typeface="Iranian Sans" panose="01000500000000020002" pitchFamily="2" charset="-78"/>
              </a:rPr>
              <a:t>حذف کد های بیهوده</a:t>
            </a:r>
            <a:endParaRPr lang="en-US" dirty="0">
              <a:latin typeface="Iranian Sans" panose="01000500000000020002" pitchFamily="2" charset="-78"/>
              <a:cs typeface="Iranian Sans" panose="01000500000000020002" pitchFamily="2" charset="-78"/>
            </a:endParaRPr>
          </a:p>
        </p:txBody>
      </p:sp>
      <p:sp>
        <p:nvSpPr>
          <p:cNvPr id="5" name="Content Placeholder 2"/>
          <p:cNvSpPr>
            <a:spLocks noGrp="1"/>
          </p:cNvSpPr>
          <p:nvPr>
            <p:ph idx="1"/>
          </p:nvPr>
        </p:nvSpPr>
        <p:spPr>
          <a:xfrm>
            <a:off x="857534" y="1811977"/>
            <a:ext cx="10515600" cy="4351338"/>
          </a:xfrm>
        </p:spPr>
        <p:txBody>
          <a:bodyPr/>
          <a:lstStyle/>
          <a:p>
            <a:pPr marL="457200" lvl="1" indent="0" algn="r" rtl="1">
              <a:buNone/>
            </a:pPr>
            <a:r>
              <a:rPr lang="fa-IR" dirty="0" smtClean="0">
                <a:latin typeface="Iranian Sans" panose="01000500000000020002" pitchFamily="2" charset="-78"/>
                <a:cs typeface="Iranian Sans" panose="01000500000000020002" pitchFamily="2" charset="-78"/>
              </a:rPr>
              <a:t>ممکن است پیش بیاید که یک کد را که قبلا نوشته اید کامنت کنید</a:t>
            </a:r>
            <a:br>
              <a:rPr lang="fa-IR" dirty="0" smtClean="0">
                <a:latin typeface="Iranian Sans" panose="01000500000000020002" pitchFamily="2" charset="-78"/>
                <a:cs typeface="Iranian Sans" panose="01000500000000020002" pitchFamily="2" charset="-78"/>
              </a:rPr>
            </a:br>
            <a:r>
              <a:rPr lang="fa-IR" dirty="0" smtClean="0">
                <a:latin typeface="Iranian Sans" panose="01000500000000020002" pitchFamily="2" charset="-78"/>
                <a:cs typeface="Iranian Sans" panose="01000500000000020002" pitchFamily="2" charset="-78"/>
              </a:rPr>
              <a:t>و در زیر آن یک کد دیگر بنویسید و یادتان برود که کد قبلی را پاک کنید</a:t>
            </a:r>
          </a:p>
          <a:p>
            <a:pPr marL="457200" lvl="1" indent="0" algn="r" rtl="1">
              <a:buNone/>
            </a:pPr>
            <a:endParaRPr lang="fa-IR" dirty="0">
              <a:latin typeface="Iranian Sans" panose="01000500000000020002" pitchFamily="2" charset="-78"/>
              <a:cs typeface="Iranian Sans" panose="01000500000000020002" pitchFamily="2" charset="-78"/>
            </a:endParaRPr>
          </a:p>
          <a:p>
            <a:pPr marL="457200" lvl="1" indent="0" algn="r" rtl="1">
              <a:buNone/>
            </a:pPr>
            <a:r>
              <a:rPr lang="fa-IR" dirty="0" smtClean="0">
                <a:latin typeface="Iranian Sans" panose="01000500000000020002" pitchFamily="2" charset="-78"/>
                <a:cs typeface="Iranian Sans" panose="01000500000000020002" pitchFamily="2" charset="-78"/>
              </a:rPr>
              <a:t>توصیه می شود همیشه کد های بیهوده را پاک کنید.</a:t>
            </a:r>
            <a:br>
              <a:rPr lang="fa-IR" dirty="0" smtClean="0">
                <a:latin typeface="Iranian Sans" panose="01000500000000020002" pitchFamily="2" charset="-78"/>
                <a:cs typeface="Iranian Sans" panose="01000500000000020002" pitchFamily="2" charset="-78"/>
              </a:rPr>
            </a:br>
            <a:r>
              <a:rPr lang="fa-IR" dirty="0" smtClean="0">
                <a:latin typeface="Iranian Sans" panose="01000500000000020002" pitchFamily="2" charset="-78"/>
                <a:cs typeface="Iranian Sans" panose="01000500000000020002" pitchFamily="2" charset="-78"/>
              </a:rPr>
              <a:t>البته این یشتر در برنامه های بزرگ پیش می آید.</a:t>
            </a:r>
            <a:endParaRPr lang="fa-IR" dirty="0">
              <a:latin typeface="Iranian Sans" panose="01000500000000020002" pitchFamily="2" charset="-78"/>
              <a:cs typeface="Iranian Sans" panose="01000500000000020002" pitchFamily="2" charset="-78"/>
            </a:endParaRPr>
          </a:p>
        </p:txBody>
      </p:sp>
    </p:spTree>
    <p:extLst>
      <p:ext uri="{BB962C8B-B14F-4D97-AF65-F5344CB8AC3E}">
        <p14:creationId xmlns:p14="http://schemas.microsoft.com/office/powerpoint/2010/main" val="2957377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r" rtl="1"/>
            <a:r>
              <a:rPr lang="fa-IR" dirty="0" smtClean="0">
                <a:latin typeface="Iranian Sans" panose="01000500000000020002" pitchFamily="2" charset="-78"/>
                <a:cs typeface="Iranian Sans" panose="01000500000000020002" pitchFamily="2" charset="-78"/>
              </a:rPr>
              <a:t>کد خفن و کد خوانا</a:t>
            </a:r>
            <a:endParaRPr lang="en-US" dirty="0">
              <a:latin typeface="Iranian Sans" panose="01000500000000020002" pitchFamily="2" charset="-78"/>
              <a:cs typeface="Iranian Sans" panose="01000500000000020002" pitchFamily="2" charset="-78"/>
            </a:endParaRPr>
          </a:p>
        </p:txBody>
      </p:sp>
      <p:sp>
        <p:nvSpPr>
          <p:cNvPr id="5" name="Content Placeholder 2"/>
          <p:cNvSpPr>
            <a:spLocks noGrp="1"/>
          </p:cNvSpPr>
          <p:nvPr>
            <p:ph idx="1"/>
          </p:nvPr>
        </p:nvSpPr>
        <p:spPr>
          <a:xfrm>
            <a:off x="857534" y="1811977"/>
            <a:ext cx="10515600" cy="4351338"/>
          </a:xfrm>
        </p:spPr>
        <p:txBody>
          <a:bodyPr>
            <a:normAutofit/>
          </a:bodyPr>
          <a:lstStyle/>
          <a:p>
            <a:pPr algn="r" rtl="1"/>
            <a:r>
              <a:rPr lang="fa-IR" sz="2000" dirty="0" smtClean="0">
                <a:latin typeface="Iranian Sans" panose="01000500000000020002" pitchFamily="2" charset="-78"/>
                <a:cs typeface="Iranian Sans" panose="01000500000000020002" pitchFamily="2" charset="-78"/>
              </a:rPr>
              <a:t>اکثرا بین کد خفن و کد خوانا اشتباه میشود.</a:t>
            </a:r>
          </a:p>
          <a:p>
            <a:pPr algn="r" rtl="1"/>
            <a:endParaRPr lang="fa-IR" sz="2000" dirty="0">
              <a:latin typeface="Iranian Sans" panose="01000500000000020002" pitchFamily="2" charset="-78"/>
              <a:cs typeface="Iranian Sans" panose="01000500000000020002" pitchFamily="2" charset="-78"/>
            </a:endParaRPr>
          </a:p>
          <a:p>
            <a:pPr algn="r" rtl="1"/>
            <a:r>
              <a:rPr lang="fa-IR" sz="2000" dirty="0" smtClean="0">
                <a:latin typeface="Iranian Sans" panose="01000500000000020002" pitchFamily="2" charset="-78"/>
                <a:cs typeface="Iranian Sans" panose="01000500000000020002" pitchFamily="2" charset="-78"/>
              </a:rPr>
              <a:t>شاید کسی یک کدی که دیگری در ۲۰ خط زده در یک خط بزند.</a:t>
            </a:r>
          </a:p>
          <a:p>
            <a:pPr marL="0" indent="0" algn="r" rtl="1">
              <a:buNone/>
            </a:pPr>
            <a:endParaRPr lang="fa-IR" sz="2000" dirty="0" smtClean="0">
              <a:latin typeface="Iranian Sans" panose="01000500000000020002" pitchFamily="2" charset="-78"/>
              <a:cs typeface="Iranian Sans" panose="01000500000000020002" pitchFamily="2" charset="-78"/>
            </a:endParaRPr>
          </a:p>
          <a:p>
            <a:pPr lvl="1" algn="r" rtl="1"/>
            <a:r>
              <a:rPr lang="fa-IR" sz="1600" dirty="0" smtClean="0">
                <a:latin typeface="Iranian Sans" panose="01000500000000020002" pitchFamily="2" charset="-78"/>
                <a:cs typeface="Iranian Sans" panose="01000500000000020002" pitchFamily="2" charset="-78"/>
              </a:rPr>
              <a:t>آیا این کار نشان دهنده ی خفن بودن است ؟</a:t>
            </a:r>
          </a:p>
          <a:p>
            <a:pPr lvl="1" algn="r" rtl="1"/>
            <a:r>
              <a:rPr lang="fa-IR" sz="1600" dirty="0" smtClean="0">
                <a:latin typeface="Iranian Sans" panose="01000500000000020002" pitchFamily="2" charset="-78"/>
                <a:cs typeface="Iranian Sans" panose="01000500000000020002" pitchFamily="2" charset="-78"/>
              </a:rPr>
              <a:t> آیا کدی که زده شده قابل فهم هم خواهد بود ؟</a:t>
            </a:r>
            <a:endParaRPr lang="fa-IR" sz="2000" dirty="0">
              <a:latin typeface="Iranian Sans" panose="01000500000000020002" pitchFamily="2" charset="-78"/>
              <a:cs typeface="Iranian Sans" panose="01000500000000020002" pitchFamily="2" charset="-78"/>
            </a:endParaRPr>
          </a:p>
          <a:p>
            <a:pPr lvl="1" algn="r" rtl="1"/>
            <a:r>
              <a:rPr lang="fa-IR" sz="1600" dirty="0" smtClean="0">
                <a:latin typeface="Iranian Sans" panose="01000500000000020002" pitchFamily="2" charset="-78"/>
                <a:cs typeface="Iranian Sans" panose="01000500000000020002" pitchFamily="2" charset="-78"/>
              </a:rPr>
              <a:t>گاهی اوقات آن کد یک خطی هم قابل فهم است اما اکثرا نه.</a:t>
            </a:r>
          </a:p>
          <a:p>
            <a:pPr algn="r" rtl="1"/>
            <a:endParaRPr lang="fa-IR" sz="2000" dirty="0">
              <a:latin typeface="Iranian Sans" panose="01000500000000020002" pitchFamily="2" charset="-78"/>
              <a:cs typeface="Iranian Sans" panose="01000500000000020002" pitchFamily="2" charset="-78"/>
            </a:endParaRPr>
          </a:p>
          <a:p>
            <a:pPr algn="r" rtl="1"/>
            <a:r>
              <a:rPr lang="fa-IR" sz="2000" dirty="0" smtClean="0">
                <a:latin typeface="Iranian Sans" panose="01000500000000020002" pitchFamily="2" charset="-78"/>
                <a:cs typeface="Iranian Sans" panose="01000500000000020002" pitchFamily="2" charset="-78"/>
              </a:rPr>
              <a:t>سعی کنید کد </a:t>
            </a:r>
            <a:r>
              <a:rPr lang="fa-IR" sz="2000" dirty="0" smtClean="0">
                <a:solidFill>
                  <a:schemeClr val="accent6">
                    <a:lumMod val="75000"/>
                  </a:schemeClr>
                </a:solidFill>
                <a:latin typeface="Iranian Sans" panose="01000500000000020002" pitchFamily="2" charset="-78"/>
                <a:cs typeface="Iranian Sans" panose="01000500000000020002" pitchFamily="2" charset="-78"/>
              </a:rPr>
              <a:t>قابل فهم </a:t>
            </a:r>
            <a:r>
              <a:rPr lang="fa-IR" sz="2000" dirty="0" smtClean="0">
                <a:latin typeface="Iranian Sans" panose="01000500000000020002" pitchFamily="2" charset="-78"/>
                <a:cs typeface="Iranian Sans" panose="01000500000000020002" pitchFamily="2" charset="-78"/>
              </a:rPr>
              <a:t>بزنید</a:t>
            </a:r>
          </a:p>
        </p:txBody>
      </p:sp>
      <p:pic>
        <p:nvPicPr>
          <p:cNvPr id="6" name="Picture 4" descr="http://renovahandcare.com/wp-content/uploads/2013/07/che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9998" y="4385907"/>
            <a:ext cx="1043864" cy="104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987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586</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Iranian Sans</vt:lpstr>
      <vt:lpstr>Roboto Condensed</vt:lpstr>
      <vt:lpstr>Office Theme</vt:lpstr>
      <vt:lpstr>چگونه بهتر کد بنویسیم</vt:lpstr>
      <vt:lpstr>موضوع</vt:lpstr>
      <vt:lpstr>انتخاب اسم</vt:lpstr>
      <vt:lpstr>PowerPoint Presentation</vt:lpstr>
      <vt:lpstr>محدودیت های انتخاب اسم</vt:lpstr>
      <vt:lpstr>انتخاب اسم</vt:lpstr>
      <vt:lpstr>تعریف متغیر</vt:lpstr>
      <vt:lpstr>حذف کد های بیهوده</vt:lpstr>
      <vt:lpstr>کد خفن و کد خوانا</vt:lpstr>
      <vt:lpstr>کد خوانا</vt:lpstr>
      <vt:lpstr>اسپیس و تب (فاصله و چندفاصله)</vt:lpstr>
      <vt:lpstr>اسپیس و تب</vt:lpstr>
      <vt:lpstr>اسپیس و تب</vt:lpstr>
      <vt:lpstr>کامنت گذاری</vt:lpstr>
      <vt:lpstr>ادامه دارد...</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چگونه بهتر کد بنویسیم</dc:title>
  <dc:creator>Amin</dc:creator>
  <cp:lastModifiedBy>Amin</cp:lastModifiedBy>
  <cp:revision>66</cp:revision>
  <dcterms:created xsi:type="dcterms:W3CDTF">2016-11-25T09:12:22Z</dcterms:created>
  <dcterms:modified xsi:type="dcterms:W3CDTF">2016-11-25T10:23:37Z</dcterms:modified>
</cp:coreProperties>
</file>