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932" r:id="rId5"/>
    <p:sldId id="938" r:id="rId6"/>
    <p:sldId id="934" r:id="rId7"/>
    <p:sldId id="935" r:id="rId8"/>
    <p:sldId id="937" r:id="rId9"/>
    <p:sldId id="936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89" d="100"/>
          <a:sy n="89" d="100"/>
        </p:scale>
        <p:origin x="-1260" y="-10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3130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1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9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921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126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22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8"/>
          <p:cNvSpPr>
            <a:spLocks noGrp="1" noChangeArrowheads="1"/>
          </p:cNvSpPr>
          <p:nvPr>
            <p:ph type="subTitle" sz="quarter" idx="1"/>
          </p:nvPr>
        </p:nvSpPr>
        <p:spPr>
          <a:noFill/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Artix-7</a:t>
            </a:r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Vivado</a:t>
            </a:r>
            <a:r>
              <a:rPr lang="en-US" dirty="0" smtClean="0"/>
              <a:t> 2014.2 Version</a:t>
            </a:r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FPGA Design Flow using </a:t>
            </a:r>
            <a:r>
              <a:rPr lang="en-US" dirty="0" err="1" smtClean="0"/>
              <a:t>Vivado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</a:t>
            </a:r>
            <a:r>
              <a:rPr lang="en-US" dirty="0" smtClean="0"/>
              <a:t>2014 </a:t>
            </a:r>
            <a:r>
              <a:rPr lang="en-US" dirty="0" smtClean="0"/>
              <a:t>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After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completing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this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3F3F3F"/>
                </a:solidFill>
                <a:cs typeface="Arial" pitchFamily="34" charset="0"/>
              </a:rPr>
              <a:t>course,</a:t>
            </a:r>
            <a:r>
              <a:rPr lang="en-US" altLang="zh-CN" dirty="0" smtClean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you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will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be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able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to:</a:t>
            </a:r>
          </a:p>
          <a:p>
            <a:pPr>
              <a:lnSpc>
                <a:spcPts val="1000"/>
              </a:lnSpc>
              <a:buNone/>
            </a:pP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Describe </a:t>
            </a:r>
            <a:r>
              <a:rPr lang="en-US" dirty="0"/>
              <a:t>general FPGA architectures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Understand the </a:t>
            </a:r>
            <a:r>
              <a:rPr lang="en-US" dirty="0" err="1" smtClean="0"/>
              <a:t>Vivado</a:t>
            </a:r>
            <a:r>
              <a:rPr lang="en-US" dirty="0" smtClean="0"/>
              <a:t> design flow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</a:t>
            </a:r>
            <a:r>
              <a:rPr lang="en-US" dirty="0"/>
              <a:t>and debug HDL designs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Configure FPGAs and verify hardware </a:t>
            </a:r>
            <a:r>
              <a:rPr lang="en-US" dirty="0" smtClean="0"/>
              <a:t>operation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and apply I/O and timing constraints</a:t>
            </a:r>
            <a:endParaRPr lang="en-US" dirty="0"/>
          </a:p>
          <a:p>
            <a:pPr marL="584200" marR="225425" lvl="1"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cs typeface="Arial"/>
              </a:rPr>
              <a:t>U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e the Proj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ct Man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ger to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st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rt a n</a:t>
            </a:r>
            <a:r>
              <a:rPr lang="en-US" spc="-15" dirty="0">
                <a:cs typeface="Arial"/>
              </a:rPr>
              <a:t>e</a:t>
            </a:r>
            <a:r>
              <a:rPr lang="en-US" dirty="0">
                <a:cs typeface="Arial"/>
              </a:rPr>
              <a:t>w</a:t>
            </a:r>
            <a:r>
              <a:rPr lang="en-US" spc="25" dirty="0">
                <a:cs typeface="Arial"/>
              </a:rPr>
              <a:t> </a:t>
            </a:r>
            <a:r>
              <a:rPr lang="en-US" dirty="0">
                <a:cs typeface="Arial"/>
              </a:rPr>
              <a:t>p</a:t>
            </a:r>
            <a:r>
              <a:rPr lang="en-US" spc="-15" dirty="0">
                <a:cs typeface="Arial"/>
              </a:rPr>
              <a:t>r</a:t>
            </a:r>
            <a:r>
              <a:rPr lang="en-US" dirty="0">
                <a:cs typeface="Arial"/>
              </a:rPr>
              <a:t>o</a:t>
            </a:r>
            <a:r>
              <a:rPr lang="en-US" spc="5" dirty="0">
                <a:cs typeface="Arial"/>
              </a:rPr>
              <a:t>j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t</a:t>
            </a:r>
          </a:p>
          <a:p>
            <a:pPr marL="584200"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cs typeface="Arial"/>
              </a:rPr>
              <a:t>I</a:t>
            </a:r>
            <a:r>
              <a:rPr lang="en-US" spc="5" dirty="0" smtClean="0">
                <a:cs typeface="Arial"/>
              </a:rPr>
              <a:t>d</a:t>
            </a:r>
            <a:r>
              <a:rPr lang="en-US" dirty="0" smtClean="0">
                <a:cs typeface="Arial"/>
              </a:rPr>
              <a:t>entify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f</a:t>
            </a:r>
            <a:r>
              <a:rPr lang="en-US" spc="5" dirty="0">
                <a:cs typeface="Arial"/>
              </a:rPr>
              <a:t>i</a:t>
            </a:r>
            <a:r>
              <a:rPr lang="en-US" spc="10" dirty="0">
                <a:cs typeface="Arial"/>
              </a:rPr>
              <a:t>l</a:t>
            </a:r>
            <a:r>
              <a:rPr lang="en-US" dirty="0">
                <a:cs typeface="Arial"/>
              </a:rPr>
              <a:t>e 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ets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(HDL,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XD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,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si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u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atio</a:t>
            </a:r>
            <a:r>
              <a:rPr lang="en-US" spc="5" dirty="0">
                <a:cs typeface="Arial"/>
              </a:rPr>
              <a:t>n</a:t>
            </a:r>
            <a:r>
              <a:rPr lang="en-US" dirty="0">
                <a:cs typeface="Arial"/>
              </a:rPr>
              <a:t>)</a:t>
            </a:r>
          </a:p>
          <a:p>
            <a:pPr marL="584200" marR="148590" lvl="1">
              <a:lnSpc>
                <a:spcPts val="2080"/>
              </a:lnSpc>
              <a:spcBef>
                <a:spcPts val="600"/>
              </a:spcBef>
            </a:pPr>
            <a:r>
              <a:rPr lang="en-US" spc="-30" dirty="0">
                <a:cs typeface="Arial"/>
              </a:rPr>
              <a:t>A</a:t>
            </a:r>
            <a:r>
              <a:rPr lang="en-US" spc="10" dirty="0">
                <a:cs typeface="Arial"/>
              </a:rPr>
              <a:t>n</a:t>
            </a:r>
            <a:r>
              <a:rPr lang="en-US" dirty="0">
                <a:cs typeface="Arial"/>
              </a:rPr>
              <a:t>a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yze</a:t>
            </a:r>
            <a:r>
              <a:rPr lang="en-US" spc="-10" dirty="0">
                <a:cs typeface="Arial"/>
              </a:rPr>
              <a:t> </a:t>
            </a:r>
            <a:r>
              <a:rPr lang="en-US" spc="5" dirty="0">
                <a:cs typeface="Arial"/>
              </a:rPr>
              <a:t>d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g</a:t>
            </a:r>
            <a:r>
              <a:rPr lang="en-US" dirty="0">
                <a:cs typeface="Arial"/>
              </a:rPr>
              <a:t>ns </a:t>
            </a:r>
            <a:r>
              <a:rPr lang="en-US" spc="5" dirty="0">
                <a:cs typeface="Arial"/>
              </a:rPr>
              <a:t>b</a:t>
            </a:r>
            <a:r>
              <a:rPr lang="en-US" dirty="0">
                <a:cs typeface="Arial"/>
              </a:rPr>
              <a:t>y</a:t>
            </a:r>
            <a:r>
              <a:rPr lang="en-US" spc="-20" dirty="0">
                <a:cs typeface="Arial"/>
              </a:rPr>
              <a:t> </a:t>
            </a:r>
            <a:r>
              <a:rPr lang="en-US" spc="5" dirty="0">
                <a:cs typeface="Arial"/>
              </a:rPr>
              <a:t>u</a:t>
            </a:r>
            <a:r>
              <a:rPr lang="en-US" dirty="0">
                <a:cs typeface="Arial"/>
              </a:rPr>
              <a:t>sing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os</a:t>
            </a:r>
            <a:r>
              <a:rPr lang="en-US" spc="10" dirty="0">
                <a:cs typeface="Arial"/>
              </a:rPr>
              <a:t>s-</a:t>
            </a:r>
            <a:r>
              <a:rPr lang="en-US" dirty="0">
                <a:cs typeface="Arial"/>
              </a:rPr>
              <a:t>s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l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c</a:t>
            </a:r>
            <a:r>
              <a:rPr lang="en-US" spc="5" dirty="0">
                <a:cs typeface="Arial"/>
              </a:rPr>
              <a:t>t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o</a:t>
            </a:r>
            <a:r>
              <a:rPr lang="en-US" dirty="0">
                <a:cs typeface="Arial"/>
              </a:rPr>
              <a:t>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pab</a:t>
            </a:r>
            <a:r>
              <a:rPr lang="en-US" spc="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l</a:t>
            </a:r>
            <a:r>
              <a:rPr lang="en-US" dirty="0">
                <a:cs typeface="Arial"/>
              </a:rPr>
              <a:t>it</a:t>
            </a:r>
            <a:r>
              <a:rPr lang="en-US" spc="5" dirty="0">
                <a:cs typeface="Arial"/>
              </a:rPr>
              <a:t>i</a:t>
            </a:r>
            <a:r>
              <a:rPr lang="en-US" spc="-20" dirty="0">
                <a:cs typeface="Arial"/>
              </a:rPr>
              <a:t>e</a:t>
            </a:r>
            <a:r>
              <a:rPr lang="en-US" dirty="0">
                <a:cs typeface="Arial"/>
              </a:rPr>
              <a:t>s, Sche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atic </a:t>
            </a:r>
            <a:r>
              <a:rPr lang="en-US" spc="-30" dirty="0">
                <a:cs typeface="Arial"/>
              </a:rPr>
              <a:t>v</a:t>
            </a:r>
            <a:r>
              <a:rPr lang="en-US" spc="10" dirty="0">
                <a:cs typeface="Arial"/>
              </a:rPr>
              <a:t>i</a:t>
            </a:r>
            <a:r>
              <a:rPr lang="en-US" spc="-20" dirty="0">
                <a:cs typeface="Arial"/>
              </a:rPr>
              <a:t>e</a:t>
            </a:r>
            <a:r>
              <a:rPr lang="en-US" spc="50" dirty="0">
                <a:cs typeface="Arial"/>
              </a:rPr>
              <a:t>w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,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H</a:t>
            </a:r>
            <a:r>
              <a:rPr lang="en-US" spc="-10" dirty="0">
                <a:cs typeface="Arial"/>
              </a:rPr>
              <a:t>i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spc="5" dirty="0">
                <a:cs typeface="Arial"/>
              </a:rPr>
              <a:t>a</a:t>
            </a:r>
            <a:r>
              <a:rPr lang="en-US" dirty="0">
                <a:cs typeface="Arial"/>
              </a:rPr>
              <a:t>r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h</a:t>
            </a:r>
            <a:r>
              <a:rPr lang="en-US" spc="5" dirty="0">
                <a:cs typeface="Arial"/>
              </a:rPr>
              <a:t>i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l</a:t>
            </a:r>
            <a:r>
              <a:rPr lang="en-US" spc="25" dirty="0">
                <a:cs typeface="Arial"/>
              </a:rPr>
              <a:t> </a:t>
            </a:r>
            <a:r>
              <a:rPr lang="en-US" spc="-30" dirty="0">
                <a:cs typeface="Arial"/>
              </a:rPr>
              <a:t>v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e</a:t>
            </a:r>
            <a:r>
              <a:rPr lang="en-US" spc="25" dirty="0">
                <a:cs typeface="Arial"/>
              </a:rPr>
              <a:t>w</a:t>
            </a:r>
            <a:r>
              <a:rPr lang="en-US" spc="-20" dirty="0">
                <a:cs typeface="Arial"/>
              </a:rPr>
              <a:t>e</a:t>
            </a:r>
            <a:r>
              <a:rPr lang="en-US" dirty="0">
                <a:cs typeface="Arial"/>
              </a:rPr>
              <a:t>r</a:t>
            </a:r>
          </a:p>
          <a:p>
            <a:pPr marL="584200"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cs typeface="Arial"/>
              </a:rPr>
              <a:t>S</a:t>
            </a:r>
            <a:r>
              <a:rPr lang="en-US" spc="-20" dirty="0">
                <a:cs typeface="Arial"/>
              </a:rPr>
              <a:t>y</a:t>
            </a:r>
            <a:r>
              <a:rPr lang="en-US" dirty="0">
                <a:cs typeface="Arial"/>
              </a:rPr>
              <a:t>nt</a:t>
            </a:r>
            <a:r>
              <a:rPr lang="en-US" spc="5" dirty="0">
                <a:cs typeface="Arial"/>
              </a:rPr>
              <a:t>he</a:t>
            </a:r>
            <a:r>
              <a:rPr lang="en-US" dirty="0">
                <a:cs typeface="Arial"/>
              </a:rPr>
              <a:t>size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i</a:t>
            </a:r>
            <a:r>
              <a:rPr lang="en-US" dirty="0">
                <a:cs typeface="Arial"/>
              </a:rPr>
              <a:t>mple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ent an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H</a:t>
            </a:r>
            <a:r>
              <a:rPr lang="en-US" spc="-10" dirty="0">
                <a:cs typeface="Arial"/>
              </a:rPr>
              <a:t>D</a:t>
            </a:r>
            <a:r>
              <a:rPr lang="en-US" dirty="0">
                <a:cs typeface="Arial"/>
              </a:rPr>
              <a:t>L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de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g</a:t>
            </a:r>
            <a:r>
              <a:rPr lang="en-US" dirty="0">
                <a:cs typeface="Arial"/>
              </a:rPr>
              <a:t>n</a:t>
            </a:r>
          </a:p>
          <a:p>
            <a:pPr marL="584200" marR="12700" lvl="1">
              <a:lnSpc>
                <a:spcPts val="2080"/>
              </a:lnSpc>
              <a:spcBef>
                <a:spcPts val="600"/>
              </a:spcBef>
            </a:pPr>
            <a:r>
              <a:rPr lang="en-US" dirty="0">
                <a:cs typeface="Arial"/>
              </a:rPr>
              <a:t>Util</a:t>
            </a:r>
            <a:r>
              <a:rPr lang="en-US" spc="5" dirty="0">
                <a:cs typeface="Arial"/>
              </a:rPr>
              <a:t>i</a:t>
            </a:r>
            <a:r>
              <a:rPr lang="en-US" dirty="0">
                <a:cs typeface="Arial"/>
              </a:rPr>
              <a:t>ze the </a:t>
            </a:r>
            <a:r>
              <a:rPr lang="en-US" spc="5" dirty="0">
                <a:cs typeface="Arial"/>
              </a:rPr>
              <a:t>a</a:t>
            </a:r>
            <a:r>
              <a:rPr lang="en-US" spc="-30" dirty="0">
                <a:cs typeface="Arial"/>
              </a:rPr>
              <a:t>v</a:t>
            </a:r>
            <a:r>
              <a:rPr lang="en-US" spc="5" dirty="0">
                <a:cs typeface="Arial"/>
              </a:rPr>
              <a:t>a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able s</a:t>
            </a:r>
            <a:r>
              <a:rPr lang="en-US" spc="-20" dirty="0">
                <a:cs typeface="Arial"/>
              </a:rPr>
              <a:t>y</a:t>
            </a:r>
            <a:r>
              <a:rPr lang="en-US" dirty="0">
                <a:cs typeface="Arial"/>
              </a:rPr>
              <a:t>nt</a:t>
            </a:r>
            <a:r>
              <a:rPr lang="en-US" spc="5" dirty="0">
                <a:cs typeface="Arial"/>
              </a:rPr>
              <a:t>h</a:t>
            </a:r>
            <a:r>
              <a:rPr lang="en-US" dirty="0">
                <a:cs typeface="Arial"/>
              </a:rPr>
              <a:t>esis 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nd</a:t>
            </a:r>
            <a:r>
              <a:rPr lang="en-US" spc="5" dirty="0">
                <a:cs typeface="Arial"/>
              </a:rPr>
              <a:t> i</a:t>
            </a:r>
            <a:r>
              <a:rPr lang="en-US" dirty="0">
                <a:cs typeface="Arial"/>
              </a:rPr>
              <a:t>mple</a:t>
            </a:r>
            <a:r>
              <a:rPr lang="en-US" spc="-20" dirty="0">
                <a:cs typeface="Arial"/>
              </a:rPr>
              <a:t>m</a:t>
            </a:r>
            <a:r>
              <a:rPr lang="en-US" dirty="0">
                <a:cs typeface="Arial"/>
              </a:rPr>
              <a:t>entation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r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p</a:t>
            </a:r>
            <a:r>
              <a:rPr lang="en-US" spc="5" dirty="0">
                <a:cs typeface="Arial"/>
              </a:rPr>
              <a:t>o</a:t>
            </a:r>
            <a:r>
              <a:rPr lang="en-US" spc="-20" dirty="0">
                <a:cs typeface="Arial"/>
              </a:rPr>
              <a:t>r</a:t>
            </a:r>
            <a:r>
              <a:rPr lang="en-US" dirty="0">
                <a:cs typeface="Arial"/>
              </a:rPr>
              <a:t>ts to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l</a:t>
            </a:r>
            <a:r>
              <a:rPr lang="en-US" spc="-15" dirty="0">
                <a:cs typeface="Arial"/>
              </a:rPr>
              <a:t>y</a:t>
            </a:r>
            <a:r>
              <a:rPr lang="en-US" dirty="0">
                <a:cs typeface="Arial"/>
              </a:rPr>
              <a:t>ze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 de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g</a:t>
            </a:r>
            <a:r>
              <a:rPr lang="en-US" dirty="0">
                <a:cs typeface="Arial"/>
              </a:rPr>
              <a:t>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(u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i</a:t>
            </a:r>
            <a:r>
              <a:rPr lang="en-US" spc="10" dirty="0">
                <a:cs typeface="Arial"/>
              </a:rPr>
              <a:t>z</a:t>
            </a:r>
            <a:r>
              <a:rPr lang="en-US" spc="-20" dirty="0">
                <a:cs typeface="Arial"/>
              </a:rPr>
              <a:t>a</a:t>
            </a:r>
            <a:r>
              <a:rPr lang="en-US" dirty="0">
                <a:cs typeface="Arial"/>
              </a:rPr>
              <a:t>ti</a:t>
            </a:r>
            <a:r>
              <a:rPr lang="en-US" spc="5" dirty="0">
                <a:cs typeface="Arial"/>
              </a:rPr>
              <a:t>o</a:t>
            </a:r>
            <a:r>
              <a:rPr lang="en-US" dirty="0">
                <a:cs typeface="Arial"/>
              </a:rPr>
              <a:t>n, timing, </a:t>
            </a:r>
            <a:r>
              <a:rPr lang="en-US" spc="-15" dirty="0">
                <a:cs typeface="Arial"/>
              </a:rPr>
              <a:t>p</a:t>
            </a:r>
            <a:r>
              <a:rPr lang="en-US" spc="-20" dirty="0">
                <a:cs typeface="Arial"/>
              </a:rPr>
              <a:t>o</a:t>
            </a:r>
            <a:r>
              <a:rPr lang="en-US" spc="35" dirty="0">
                <a:cs typeface="Arial"/>
              </a:rPr>
              <a:t>w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,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et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.)</a:t>
            </a:r>
          </a:p>
          <a:p>
            <a:pPr lvl="1">
              <a:lnSpc>
                <a:spcPts val="1800"/>
              </a:lnSpc>
              <a:tabLst>
                <a:tab pos="228600" algn="l"/>
              </a:tabLst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</a:t>
            </a:r>
            <a:r>
              <a:rPr lang="en-US" dirty="0" smtClean="0"/>
              <a:t>2014 </a:t>
            </a:r>
            <a:r>
              <a:rPr lang="en-US" dirty="0" smtClean="0"/>
              <a:t>Xilinx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b="1" smtClean="0"/>
              <a:t>The course consists of the following modules:</a:t>
            </a:r>
          </a:p>
          <a:p>
            <a:r>
              <a:rPr lang="en-US" smtClean="0"/>
              <a:t>7-Series Architecture Overview</a:t>
            </a:r>
          </a:p>
          <a:p>
            <a:r>
              <a:rPr lang="en-US" smtClean="0"/>
              <a:t>Vivado Design Flow</a:t>
            </a:r>
          </a:p>
          <a:p>
            <a:r>
              <a:rPr lang="en-US" b="1" smtClean="0"/>
              <a:t>Lab 1</a:t>
            </a:r>
            <a:r>
              <a:rPr lang="en-US" smtClean="0"/>
              <a:t>: Vivado Design Flow</a:t>
            </a:r>
          </a:p>
          <a:p>
            <a:r>
              <a:rPr lang="en-US" smtClean="0"/>
              <a:t>Synthesis Technique</a:t>
            </a:r>
          </a:p>
          <a:p>
            <a:r>
              <a:rPr lang="en-US" b="1" smtClean="0"/>
              <a:t>Lab 2</a:t>
            </a:r>
            <a:r>
              <a:rPr lang="en-US" smtClean="0"/>
              <a:t>: Synthesizing a RTL Design</a:t>
            </a:r>
          </a:p>
          <a:p>
            <a:r>
              <a:rPr lang="en-US" smtClean="0"/>
              <a:t>Implementation and Static Timing Analysis</a:t>
            </a:r>
          </a:p>
          <a:p>
            <a:r>
              <a:rPr lang="en-US" b="1" smtClean="0"/>
              <a:t>Lab 3</a:t>
            </a:r>
            <a:r>
              <a:rPr lang="en-US" smtClean="0"/>
              <a:t>: Implementing the Design</a:t>
            </a: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Outline</a:t>
            </a:r>
            <a:br>
              <a:rPr lang="en-US" smtClean="0"/>
            </a:br>
            <a:r>
              <a:rPr lang="en-US" smtClean="0"/>
              <a:t>Day 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</a:t>
            </a:r>
            <a:r>
              <a:rPr lang="en-US" dirty="0" smtClean="0"/>
              <a:t>2014 </a:t>
            </a:r>
            <a:r>
              <a:rPr lang="en-US" dirty="0" smtClean="0"/>
              <a:t>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Integrator </a:t>
            </a:r>
          </a:p>
          <a:p>
            <a:r>
              <a:rPr lang="en-US" dirty="0" smtClean="0"/>
              <a:t>Lab 4: Using the IP Catalog and IP Integrator</a:t>
            </a:r>
          </a:p>
          <a:p>
            <a:r>
              <a:rPr lang="en-US" dirty="0" smtClean="0"/>
              <a:t>Xilinx Design Constraints</a:t>
            </a:r>
          </a:p>
          <a:p>
            <a:r>
              <a:rPr lang="en-US" dirty="0" smtClean="0"/>
              <a:t>Lab 5: Xilinx Design Constraints</a:t>
            </a:r>
          </a:p>
          <a:p>
            <a:r>
              <a:rPr lang="en-US" dirty="0" smtClean="0"/>
              <a:t>Hardware Debugging</a:t>
            </a:r>
            <a:endParaRPr lang="en-US" dirty="0"/>
          </a:p>
          <a:p>
            <a:r>
              <a:rPr lang="en-US" dirty="0" smtClean="0"/>
              <a:t>Lab 6: Hardware Debugging</a:t>
            </a:r>
          </a:p>
          <a:p>
            <a:endParaRPr lang="en-US" sz="28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br>
              <a:rPr lang="en-US" dirty="0" smtClean="0"/>
            </a:br>
            <a:r>
              <a:rPr lang="en-US" dirty="0" smtClean="0"/>
              <a:t>Day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</a:t>
            </a:r>
            <a:r>
              <a:rPr lang="en-US" dirty="0" smtClean="0"/>
              <a:t>2014 </a:t>
            </a:r>
            <a:r>
              <a:rPr lang="en-US" dirty="0" smtClean="0"/>
              <a:t>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Basic HDL knowledge (VHDL or Verilog)</a:t>
            </a:r>
          </a:p>
          <a:p>
            <a:r>
              <a:rPr lang="en-US" b="0" dirty="0" smtClean="0"/>
              <a:t>Digital design knowledge and experience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</a:t>
            </a:r>
            <a:r>
              <a:rPr lang="en-US" dirty="0" smtClean="0"/>
              <a:t>2014 </a:t>
            </a:r>
            <a:r>
              <a:rPr lang="en-US" dirty="0" smtClean="0"/>
              <a:t>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Vivado</a:t>
            </a:r>
            <a:r>
              <a:rPr lang="en-US" altLang="zh-CN" dirty="0" smtClean="0">
                <a:ea typeface="宋体" charset="-122"/>
              </a:rPr>
              <a:t> System Design Suite 2014.2</a:t>
            </a:r>
          </a:p>
          <a:p>
            <a:r>
              <a:rPr lang="en-US" altLang="zh-CN" dirty="0" smtClean="0">
                <a:ea typeface="宋体" charset="-122"/>
              </a:rPr>
              <a:t>Xilinx University board</a:t>
            </a:r>
          </a:p>
          <a:p>
            <a:pPr lvl="1"/>
            <a:r>
              <a:rPr lang="en-US" altLang="zh-CN" dirty="0" err="1" smtClean="0">
                <a:ea typeface="宋体" charset="-122"/>
              </a:rPr>
              <a:t>Digilent</a:t>
            </a:r>
            <a:r>
              <a:rPr lang="en-US" altLang="zh-CN" dirty="0" smtClean="0">
                <a:ea typeface="宋体" charset="-122"/>
              </a:rPr>
              <a:t> Nexys4 or Basys3</a:t>
            </a:r>
          </a:p>
          <a:p>
            <a:r>
              <a:rPr lang="en-US" altLang="zh-CN" dirty="0" smtClean="0">
                <a:ea typeface="宋体" charset="-122"/>
              </a:rPr>
              <a:t>Supported Operating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XP (SP2) (32/64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7 and 7 SP1 Professional (32/64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8.1 Professional (64 Bit)</a:t>
            </a:r>
          </a:p>
          <a:p>
            <a:pPr marL="342900" lvl="1" indent="0">
              <a:buNone/>
            </a:pP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Red Hat Enterprise Workstation 5.8 – 5.10 Linux (32/64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Red Hat Enterprise Workstation 6.4 – 6.5 Linux (32/64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SUSE Linux Enterprise 11.1 – 11.2 Linux (32/64 Bit)</a:t>
            </a:r>
          </a:p>
          <a:p>
            <a:pPr lvl="1"/>
            <a:r>
              <a:rPr lang="en-US" altLang="zh-CN" sz="2000" dirty="0" err="1" smtClean="0">
                <a:ea typeface="宋体" charset="-122"/>
              </a:rPr>
              <a:t>CentOS</a:t>
            </a:r>
            <a:r>
              <a:rPr lang="en-US" altLang="zh-CN" sz="2000" dirty="0" smtClean="0">
                <a:ea typeface="宋体" charset="-122"/>
              </a:rPr>
              <a:t> 6.4 – 6.5 Linux (64 Bit)</a:t>
            </a: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Platform Support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</p:spPr>
        <p:txBody>
          <a:bodyPr/>
          <a:lstStyle/>
          <a:p>
            <a:r>
              <a:rPr lang="en-US" dirty="0" smtClean="0"/>
              <a:t>© Copyright </a:t>
            </a:r>
            <a:r>
              <a:rPr lang="en-US" dirty="0" smtClean="0"/>
              <a:t>2014 </a:t>
            </a:r>
            <a:r>
              <a:rPr lang="en-US" dirty="0" smtClean="0"/>
              <a:t>Xilinx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46A7F71-384C-4B0A-B6CB-1869FF28952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1453</TotalTime>
  <Words>325</Words>
  <Application>Microsoft Office PowerPoint</Application>
  <PresentationFormat>Custom</PresentationFormat>
  <Paragraphs>59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Xilinx_All_Programmable_Template</vt:lpstr>
      <vt:lpstr>FPGA Design Flow using Vivado </vt:lpstr>
      <vt:lpstr>Course Objectives</vt:lpstr>
      <vt:lpstr>Course Outline Day 1</vt:lpstr>
      <vt:lpstr>Course Outline  Day 2</vt:lpstr>
      <vt:lpstr>Prerequisites</vt:lpstr>
      <vt:lpstr>Platform Support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Development with MicroBlaze and AXI4</dc:title>
  <dc:creator>Xilinx</dc:creator>
  <cp:keywords>Public</cp:keywords>
  <cp:lastModifiedBy>admin</cp:lastModifiedBy>
  <cp:revision>37</cp:revision>
  <cp:lastPrinted>2013-08-16T21:42:47Z</cp:lastPrinted>
  <dcterms:created xsi:type="dcterms:W3CDTF">2012-07-11T02:09:45Z</dcterms:created>
  <dcterms:modified xsi:type="dcterms:W3CDTF">2014-08-22T20:11:32Z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f0d08812-0b9f-4a57-9cc8-aba15e51397b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