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899" r:id="rId5"/>
    <p:sldId id="932" r:id="rId6"/>
    <p:sldId id="933" r:id="rId7"/>
    <p:sldId id="973" r:id="rId8"/>
    <p:sldId id="975" r:id="rId9"/>
    <p:sldId id="974" r:id="rId10"/>
    <p:sldId id="976" r:id="rId11"/>
    <p:sldId id="977" r:id="rId12"/>
    <p:sldId id="978" r:id="rId13"/>
    <p:sldId id="981" r:id="rId14"/>
    <p:sldId id="982" r:id="rId15"/>
    <p:sldId id="995" r:id="rId16"/>
    <p:sldId id="996" r:id="rId17"/>
    <p:sldId id="997" r:id="rId18"/>
    <p:sldId id="998" r:id="rId19"/>
    <p:sldId id="1000" r:id="rId20"/>
    <p:sldId id="1001" r:id="rId21"/>
    <p:sldId id="983" r:id="rId22"/>
    <p:sldId id="1004" r:id="rId23"/>
    <p:sldId id="1003" r:id="rId24"/>
    <p:sldId id="999" r:id="rId25"/>
    <p:sldId id="984" r:id="rId26"/>
    <p:sldId id="985" r:id="rId27"/>
    <p:sldId id="986" r:id="rId28"/>
    <p:sldId id="987" r:id="rId29"/>
    <p:sldId id="988" r:id="rId30"/>
    <p:sldId id="989" r:id="rId31"/>
    <p:sldId id="990" r:id="rId32"/>
    <p:sldId id="991" r:id="rId33"/>
    <p:sldId id="1006" r:id="rId34"/>
    <p:sldId id="1007" r:id="rId35"/>
    <p:sldId id="1008" r:id="rId36"/>
    <p:sldId id="1009" r:id="rId37"/>
    <p:sldId id="992" r:id="rId38"/>
    <p:sldId id="993" r:id="rId39"/>
    <p:sldId id="994" r:id="rId40"/>
    <p:sldId id="1002" r:id="rId41"/>
    <p:sldId id="1005" r:id="rId42"/>
    <p:sldId id="971" r:id="rId4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3741" autoAdjust="0"/>
  </p:normalViewPr>
  <p:slideViewPr>
    <p:cSldViewPr snapToGrid="0" showGuides="1">
      <p:cViewPr varScale="1">
        <p:scale>
          <a:sx n="89" d="100"/>
          <a:sy n="89" d="100"/>
        </p:scale>
        <p:origin x="-1260" y="-10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513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After you have elaborated the design, the Project Manager appears. Note that the Flow Navigator has changed (note the new options under RTL Analysis). The figure shows the RTL Schematic layout, but other views can be selected.</a:t>
            </a:r>
          </a:p>
          <a:p>
            <a:r>
              <a:rPr lang="en-US" sz="1200" kern="1200" dirty="0" smtClean="0">
                <a:solidFill>
                  <a:schemeClr val="tx1"/>
                </a:solidFill>
                <a:effectLst/>
                <a:latin typeface="Arial" charset="0"/>
                <a:ea typeface="+mn-ea"/>
                <a:cs typeface="+mn-cs"/>
              </a:rPr>
              <a:t>RTL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window: Shows a name for each primitive in the design. </a:t>
            </a:r>
          </a:p>
          <a:p>
            <a:r>
              <a:rPr lang="en-US" sz="1200" kern="1200" dirty="0" smtClean="0">
                <a:solidFill>
                  <a:schemeClr val="tx1"/>
                </a:solidFill>
                <a:effectLst/>
                <a:latin typeface="Arial" charset="0"/>
                <a:ea typeface="+mn-ea"/>
                <a:cs typeface="+mn-cs"/>
              </a:rPr>
              <a:t>As each is selected, the Instance Properties view shows specific details. Physical constraints: list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associated with the design. Device view: Shows the specific resources on the die that are selected. It also shows location constraints (LOCs) and range assignments on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dirty="0"/>
          </a:p>
        </p:txBody>
      </p:sp>
    </p:spTree>
    <p:extLst>
      <p:ext uri="{BB962C8B-B14F-4D97-AF65-F5344CB8AC3E}">
        <p14:creationId xmlns:p14="http://schemas.microsoft.com/office/powerpoint/2010/main" val="112062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652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376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Typical designers are involved in complex, high-density designs. They do not mind using a more interactive and iterative approach, as opposed to a pushbutton flow (as long as it produces improved timing results).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users also include those who want to be more involved (in control) of what the implementation tools are doing.</a:t>
            </a:r>
          </a:p>
          <a:p>
            <a:r>
              <a:rPr lang="en-US" sz="1200" kern="1200" dirty="0" smtClean="0">
                <a:solidFill>
                  <a:schemeClr val="tx1"/>
                </a:solidFill>
                <a:effectLst/>
                <a:latin typeface="Arial" charset="0"/>
                <a:ea typeface="+mn-ea"/>
                <a:cs typeface="+mn-cs"/>
              </a:rPr>
              <a:t>The productivity gains enabled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will help reduce the overall implementation iterations required by these types of designs.</a:t>
            </a:r>
          </a:p>
          <a:p>
            <a:r>
              <a:rPr lang="en-US" sz="1200" kern="1200" dirty="0" smtClean="0">
                <a:solidFill>
                  <a:schemeClr val="tx1"/>
                </a:solidFill>
                <a:effectLst/>
                <a:latin typeface="Arial" charset="0"/>
                <a:ea typeface="+mn-ea"/>
                <a:cs typeface="+mn-cs"/>
              </a:rPr>
              <a:t>Typical designers need extra performance and have experienced implementation issues previously. </a:t>
            </a:r>
          </a:p>
          <a:p>
            <a:r>
              <a:rPr lang="en-US" sz="1200" kern="1200" dirty="0" smtClean="0">
                <a:solidFill>
                  <a:schemeClr val="tx1"/>
                </a:solidFill>
                <a:effectLst/>
                <a:latin typeface="Arial" charset="0"/>
                <a:ea typeface="+mn-ea"/>
                <a:cs typeface="+mn-cs"/>
              </a:rPr>
              <a:t>Often, complex designs require many iterations to finalize the performance. This is because designers run the risk of not meeting their timing with each iteration when running implementation on the entire design. The use of area constraints can improve the consistency of your timing results, although it does not guarantee meeting your timing objectives.</a:t>
            </a:r>
          </a:p>
          <a:p>
            <a:endParaRPr lang="en-US" dirty="0"/>
          </a:p>
        </p:txBody>
      </p:sp>
    </p:spTree>
    <p:extLst>
      <p:ext uri="{BB962C8B-B14F-4D97-AF65-F5344CB8AC3E}">
        <p14:creationId xmlns:p14="http://schemas.microsoft.com/office/powerpoint/2010/main" val="372290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a comprehensive environment for analyzing timing issues and easily constraining timing-critical logic to improve performance. Results can be used to plan a </a:t>
            </a:r>
            <a:r>
              <a:rPr lang="en-US" sz="1200" kern="1200" dirty="0" err="1" smtClean="0">
                <a:solidFill>
                  <a:schemeClr val="tx1"/>
                </a:solidFill>
                <a:effectLst/>
                <a:latin typeface="Arial" charset="0"/>
                <a:ea typeface="+mn-ea"/>
                <a:cs typeface="+mn-cs"/>
              </a:rPr>
              <a:t>floorplan</a:t>
            </a:r>
            <a:r>
              <a:rPr lang="en-US" sz="1200" kern="1200" dirty="0" smtClean="0">
                <a:solidFill>
                  <a:schemeClr val="tx1"/>
                </a:solidFill>
                <a:effectLst/>
                <a:latin typeface="Arial" charset="0"/>
                <a:ea typeface="+mn-ea"/>
                <a:cs typeface="+mn-cs"/>
              </a:rPr>
              <a:t> of the design by determining what logic should be grouped together and where it should placed on the die. When timing-critical logic is grouped closer together, the implementation tools can use faster routing resources to improve timing. </a:t>
            </a:r>
          </a:p>
          <a:p>
            <a:r>
              <a:rPr lang="en-US" sz="1200" kern="1200" dirty="0" smtClean="0">
                <a:solidFill>
                  <a:schemeClr val="tx1"/>
                </a:solidFill>
                <a:effectLst/>
                <a:latin typeface="Arial" charset="0"/>
                <a:ea typeface="+mn-ea"/>
                <a:cs typeface="+mn-cs"/>
              </a:rPr>
              <a:t>Grouping logic is performed with physical blocks (called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by selecting logic in a variety of different ways.</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also provides resource utilization estimates to help size any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These same statistics report clock information, carry chain size, and a variety of other useful information.</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excellent insight into the design by displaying I/O interconnect as well as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Inter-</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change color and size depending on the number of signals shared by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This makes it easy to see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and the data flow through the FPGA. Designers can then take corrective action to place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closer or merge them into one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p>
          <a:p>
            <a:endParaRPr lang="en-US" dirty="0"/>
          </a:p>
        </p:txBody>
      </p:sp>
    </p:spTree>
    <p:extLst>
      <p:ext uri="{BB962C8B-B14F-4D97-AF65-F5344CB8AC3E}">
        <p14:creationId xmlns:p14="http://schemas.microsoft.com/office/powerpoint/2010/main" val="403487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synth_design</a:t>
            </a:r>
            <a:r>
              <a:rPr lang="en-US" sz="1200" kern="1200" dirty="0" smtClean="0">
                <a:solidFill>
                  <a:schemeClr val="tx1"/>
                </a:solidFill>
                <a:effectLst/>
                <a:latin typeface="Arial" charset="0"/>
                <a:ea typeface="+mn-ea"/>
                <a:cs typeface="+mn-cs"/>
              </a:rPr>
              <a:t> is normal except that it now can read in XDC constraints into synthesis.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includes a timing-driven synthesis tool that uses a common constraint language throughout the flow. From synthesis all the way through place and route.  </a:t>
            </a:r>
          </a:p>
          <a:p>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linking is done in </a:t>
            </a:r>
            <a:r>
              <a:rPr lang="en-US" sz="1200" kern="1200" dirty="0" err="1" smtClean="0">
                <a:solidFill>
                  <a:schemeClr val="tx1"/>
                </a:solidFill>
                <a:effectLst/>
                <a:latin typeface="Arial" charset="0"/>
                <a:ea typeface="+mn-ea"/>
                <a:cs typeface="+mn-cs"/>
              </a:rPr>
              <a:t>link_design</a:t>
            </a:r>
            <a:r>
              <a:rPr lang="en-US" sz="1200" kern="1200" dirty="0" smtClean="0">
                <a:solidFill>
                  <a:schemeClr val="tx1"/>
                </a:solidFill>
                <a:effectLst/>
                <a:latin typeface="Arial" charset="0"/>
                <a:ea typeface="+mn-ea"/>
                <a:cs typeface="+mn-cs"/>
              </a:rPr>
              <a:t>. Here if you do have third-party EDF, the files can be read into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t>
            </a:r>
          </a:p>
          <a:p>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and </a:t>
            </a:r>
            <a:r>
              <a:rPr lang="en-US" sz="1200" kern="1200" dirty="0" err="1" smtClean="0">
                <a:solidFill>
                  <a:schemeClr val="tx1"/>
                </a:solidFill>
                <a:effectLst/>
                <a:latin typeface="Arial" charset="0"/>
                <a:ea typeface="+mn-ea"/>
                <a:cs typeface="+mn-cs"/>
              </a:rPr>
              <a:t>place_design</a:t>
            </a:r>
            <a:r>
              <a:rPr lang="en-US" sz="1200" kern="1200" dirty="0" smtClean="0">
                <a:solidFill>
                  <a:schemeClr val="tx1"/>
                </a:solidFill>
                <a:effectLst/>
                <a:latin typeface="Arial" charset="0"/>
                <a:ea typeface="+mn-ea"/>
                <a:cs typeface="+mn-cs"/>
              </a:rPr>
              <a:t> are the packing and placement functions.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is optional, however.</a:t>
            </a:r>
          </a:p>
          <a:p>
            <a:endParaRPr lang="en-US" dirty="0" smtClean="0"/>
          </a:p>
          <a:p>
            <a:r>
              <a:rPr lang="en-US" sz="1200" kern="1200" dirty="0" err="1" smtClean="0">
                <a:solidFill>
                  <a:schemeClr val="tx1"/>
                </a:solidFill>
                <a:effectLst/>
                <a:latin typeface="Arial" charset="0"/>
                <a:ea typeface="+mn-ea"/>
                <a:cs typeface="+mn-cs"/>
              </a:rPr>
              <a:t>phys_opt_design</a:t>
            </a:r>
            <a:r>
              <a:rPr lang="en-US" sz="1200" kern="1200" dirty="0" smtClean="0">
                <a:solidFill>
                  <a:schemeClr val="tx1"/>
                </a:solidFill>
                <a:effectLst/>
                <a:latin typeface="Arial" charset="0"/>
                <a:ea typeface="+mn-ea"/>
                <a:cs typeface="+mn-cs"/>
              </a:rPr>
              <a:t> is also optional. The significant thing is that all of data is stored in one data model. </a:t>
            </a:r>
          </a:p>
          <a:p>
            <a:r>
              <a:rPr lang="en-US" sz="1200" kern="1200" dirty="0" smtClean="0">
                <a:solidFill>
                  <a:schemeClr val="tx1"/>
                </a:solidFill>
                <a:effectLst/>
                <a:latin typeface="Arial" charset="0"/>
                <a:ea typeface="+mn-ea"/>
                <a:cs typeface="+mn-cs"/>
              </a:rPr>
              <a:t>You can run that entire flow in memory and never write anything files out when using the non-project batch design flow. But in any flow there is no data translation, no data model. There are huge advantages to that in terms of speed. Checkpoints can be saved at any stage of the design flow when using the non-project batch design flow. A checkpoint is basically a snapshot of your design in time. All of these commands can be scripted, so the flow is very flexible.  </a:t>
            </a:r>
          </a:p>
          <a:p>
            <a:r>
              <a:rPr lang="en-US" sz="1200" kern="1200" dirty="0" smtClean="0">
                <a:solidFill>
                  <a:schemeClr val="tx1"/>
                </a:solidFill>
                <a:effectLst/>
                <a:latin typeface="Arial" charset="0"/>
                <a:ea typeface="+mn-ea"/>
                <a:cs typeface="+mn-cs"/>
              </a:rPr>
              <a:t>The single data model in memory allows you to do a lot of things, such as cross-probing and fixing your timing at the end of the implementation without having to </a:t>
            </a:r>
            <a:r>
              <a:rPr lang="en-US" sz="1200" kern="1200" dirty="0" err="1" smtClean="0">
                <a:solidFill>
                  <a:schemeClr val="tx1"/>
                </a:solidFill>
                <a:effectLst/>
                <a:latin typeface="Arial" charset="0"/>
                <a:ea typeface="+mn-ea"/>
                <a:cs typeface="+mn-cs"/>
              </a:rPr>
              <a:t>reimplement</a:t>
            </a:r>
            <a:r>
              <a:rPr lang="en-US" sz="1200" kern="1200" dirty="0" smtClean="0">
                <a:solidFill>
                  <a:schemeClr val="tx1"/>
                </a:solidFill>
                <a:effectLst/>
                <a:latin typeface="Arial" charset="0"/>
                <a:ea typeface="+mn-ea"/>
                <a:cs typeface="+mn-cs"/>
              </a:rPr>
              <a:t> again.</a:t>
            </a:r>
          </a:p>
          <a:p>
            <a:endParaRPr lang="en-US" dirty="0"/>
          </a:p>
        </p:txBody>
      </p:sp>
    </p:spTree>
    <p:extLst>
      <p:ext uri="{BB962C8B-B14F-4D97-AF65-F5344CB8AC3E}">
        <p14:creationId xmlns:p14="http://schemas.microsoft.com/office/powerpoint/2010/main" val="11746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p>
          <a:p>
            <a:endParaRPr lang="en-US"/>
          </a:p>
        </p:txBody>
      </p:sp>
    </p:spTree>
    <p:extLst>
      <p:ext uri="{BB962C8B-B14F-4D97-AF65-F5344CB8AC3E}">
        <p14:creationId xmlns:p14="http://schemas.microsoft.com/office/powerpoint/2010/main" val="28444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p>
          <a:p>
            <a:r>
              <a:rPr lang="en-US" sz="1200" kern="1200" dirty="0" smtClean="0">
                <a:solidFill>
                  <a:schemeClr val="tx1"/>
                </a:solidFill>
                <a:effectLst/>
                <a:latin typeface="Arial" charset="0"/>
                <a:ea typeface="+mn-ea"/>
                <a:cs typeface="+mn-cs"/>
              </a:rPr>
              <a:t>Post-synthesis Project:</a:t>
            </a: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p>
          <a:p>
            <a:r>
              <a:rPr lang="en-US" sz="1200" kern="1200" dirty="0" smtClean="0">
                <a:solidFill>
                  <a:schemeClr val="tx1"/>
                </a:solidFill>
                <a:effectLst/>
                <a:latin typeface="Arial" charset="0"/>
                <a:ea typeface="+mn-ea"/>
                <a:cs typeface="+mn-cs"/>
              </a:rPr>
              <a:t>Import ISE tool results: </a:t>
            </a: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p>
          <a:p>
            <a:endParaRPr lang="en-US" dirty="0"/>
          </a:p>
        </p:txBody>
      </p:sp>
    </p:spTree>
    <p:extLst>
      <p:ext uri="{BB962C8B-B14F-4D97-AF65-F5344CB8AC3E}">
        <p14:creationId xmlns:p14="http://schemas.microsoft.com/office/powerpoint/2010/main" val="2362787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Design Flow</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400786" cy="4268337"/>
          </a:xfrm>
        </p:spPr>
        <p:txBody>
          <a:bodyPr/>
          <a:lstStyle/>
          <a:p>
            <a:pPr lvl="0"/>
            <a:r>
              <a:rPr lang="en-US" dirty="0"/>
              <a:t>Interactive IP plug-n-play environment</a:t>
            </a:r>
          </a:p>
          <a:p>
            <a:pPr lvl="1"/>
            <a:r>
              <a:rPr lang="en-US" dirty="0"/>
              <a:t>AXI4, IP_XACT</a:t>
            </a:r>
          </a:p>
          <a:p>
            <a:pPr lvl="0"/>
            <a:r>
              <a:rPr lang="en-US" dirty="0"/>
              <a:t>Common constraint language (XDC) throughout flow</a:t>
            </a:r>
          </a:p>
          <a:p>
            <a:pPr lvl="1"/>
            <a:r>
              <a:rPr lang="en-US" dirty="0"/>
              <a:t>Apply constraints at any stage</a:t>
            </a:r>
          </a:p>
          <a:p>
            <a:pPr lvl="0"/>
            <a:r>
              <a:rPr lang="en-US" dirty="0" smtClean="0"/>
              <a:t>Reporting </a:t>
            </a:r>
            <a:r>
              <a:rPr lang="en-US" dirty="0"/>
              <a:t>at any stage</a:t>
            </a:r>
          </a:p>
          <a:p>
            <a:pPr lvl="1"/>
            <a:r>
              <a:rPr lang="en-US" dirty="0"/>
              <a:t>Robust </a:t>
            </a:r>
            <a:r>
              <a:rPr lang="en-US" dirty="0" err="1"/>
              <a:t>Tcl</a:t>
            </a:r>
            <a:r>
              <a:rPr lang="en-US" dirty="0"/>
              <a:t> </a:t>
            </a:r>
            <a:r>
              <a:rPr lang="en-US" dirty="0" smtClean="0"/>
              <a:t>API</a:t>
            </a:r>
          </a:p>
          <a:p>
            <a:pPr lvl="0"/>
            <a:r>
              <a:rPr lang="en-US" dirty="0"/>
              <a:t>Common data model throughout the flow</a:t>
            </a:r>
          </a:p>
          <a:p>
            <a:pPr lvl="1"/>
            <a:r>
              <a:rPr lang="en-US" dirty="0"/>
              <a:t>“In memory” model improves speed</a:t>
            </a:r>
          </a:p>
          <a:p>
            <a:pPr lvl="1"/>
            <a:r>
              <a:rPr lang="en-US" dirty="0"/>
              <a:t>Generate reports at all stages</a:t>
            </a:r>
          </a:p>
          <a:p>
            <a:pPr lvl="0"/>
            <a:r>
              <a:rPr lang="en-US" dirty="0"/>
              <a:t>Save checkpoint designs at any stage</a:t>
            </a:r>
          </a:p>
          <a:p>
            <a:pPr lvl="1"/>
            <a:r>
              <a:rPr lang="en-US" dirty="0"/>
              <a:t>Netlist, constraints, place and route results</a:t>
            </a:r>
          </a:p>
        </p:txBody>
      </p:sp>
      <p:sp>
        <p:nvSpPr>
          <p:cNvPr id="3" name="Title 2"/>
          <p:cNvSpPr>
            <a:spLocks noGrp="1"/>
          </p:cNvSpPr>
          <p:nvPr>
            <p:ph type="title"/>
          </p:nvPr>
        </p:nvSpPr>
        <p:spPr/>
        <p:txBody>
          <a:bodyPr/>
          <a:lstStyle/>
          <a:p>
            <a:r>
              <a:rPr lang="en-US" dirty="0" smtClean="0"/>
              <a:t>Typical </a:t>
            </a:r>
            <a:r>
              <a:rPr lang="en-US" dirty="0" err="1" smtClean="0"/>
              <a:t>vs</a:t>
            </a:r>
            <a:r>
              <a:rPr lang="en-US" dirty="0" smtClean="0"/>
              <a:t> </a:t>
            </a:r>
            <a:r>
              <a:rPr lang="en-US" dirty="0" err="1" smtClean="0"/>
              <a:t>Vivado</a:t>
            </a:r>
            <a:r>
              <a:rPr lang="en-US" dirty="0" smtClean="0"/>
              <a:t> Design Flow</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10</a:t>
            </a:fld>
            <a:endParaRPr lang="en-US" dirty="0"/>
          </a:p>
        </p:txBody>
      </p:sp>
      <p:pic>
        <p:nvPicPr>
          <p:cNvPr id="409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1581150"/>
            <a:ext cx="5562600" cy="48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56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1430" cy="4268337"/>
          </a:xfrm>
        </p:spPr>
        <p:txBody>
          <a:bodyPr/>
          <a:lstStyle/>
          <a:p>
            <a:pPr lvl="0"/>
            <a:r>
              <a:rPr lang="en-US" dirty="0"/>
              <a:t>Processes access the underlying database of your design</a:t>
            </a:r>
          </a:p>
          <a:p>
            <a:pPr lvl="1"/>
            <a:r>
              <a:rPr lang="en-US" dirty="0"/>
              <a:t>Each process operates on a netlist and will modify the netlist or create a new netlist</a:t>
            </a:r>
          </a:p>
          <a:p>
            <a:pPr lvl="0"/>
            <a:r>
              <a:rPr lang="en-US" dirty="0"/>
              <a:t>Different netlists are used throughout the design process</a:t>
            </a:r>
          </a:p>
          <a:p>
            <a:pPr lvl="1"/>
            <a:r>
              <a:rPr lang="en-US" dirty="0"/>
              <a:t>Elaborated</a:t>
            </a:r>
          </a:p>
          <a:p>
            <a:pPr lvl="1"/>
            <a:r>
              <a:rPr lang="en-US" dirty="0"/>
              <a:t>Synthesized</a:t>
            </a:r>
          </a:p>
          <a:p>
            <a:pPr lvl="1"/>
            <a:r>
              <a:rPr lang="en-US" dirty="0"/>
              <a:t>Implemented</a:t>
            </a:r>
          </a:p>
        </p:txBody>
      </p:sp>
      <p:sp>
        <p:nvSpPr>
          <p:cNvPr id="3" name="Title 2"/>
          <p:cNvSpPr>
            <a:spLocks noGrp="1"/>
          </p:cNvSpPr>
          <p:nvPr>
            <p:ph type="title"/>
          </p:nvPr>
        </p:nvSpPr>
        <p:spPr/>
        <p:txBody>
          <a:bodyPr/>
          <a:lstStyle/>
          <a:p>
            <a:r>
              <a:rPr lang="en-US" dirty="0" smtClean="0"/>
              <a:t>Design Database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11</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919" y="1733550"/>
            <a:ext cx="5453856" cy="486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331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p>
          <a:p>
            <a:pPr lvl="1"/>
            <a:r>
              <a:rPr lang="en-US" dirty="0" smtClean="0"/>
              <a:t>Consists of cells, pins, port and nets</a:t>
            </a:r>
          </a:p>
          <a:p>
            <a:pPr lvl="1"/>
            <a:r>
              <a:rPr lang="en-US" dirty="0" smtClean="0"/>
              <a:t>Cells are design objects</a:t>
            </a:r>
          </a:p>
          <a:p>
            <a:pPr lvl="2"/>
            <a:r>
              <a:rPr lang="en-US" dirty="0" smtClean="0"/>
              <a:t>Instances of user modules/entities</a:t>
            </a:r>
          </a:p>
          <a:p>
            <a:pPr lvl="2"/>
            <a:r>
              <a:rPr lang="en-US" dirty="0" smtClean="0"/>
              <a:t>Instances of library Basic Elements (BELs)</a:t>
            </a:r>
          </a:p>
          <a:p>
            <a:pPr lvl="3"/>
            <a:r>
              <a:rPr lang="en-US" dirty="0" smtClean="0"/>
              <a:t>LUTs, FF, RAMs, DSP cells, etc…</a:t>
            </a:r>
          </a:p>
          <a:p>
            <a:pPr lvl="2"/>
            <a:r>
              <a:rPr lang="en-US" dirty="0" smtClean="0"/>
              <a:t>Generic technology representations of hardware functions</a:t>
            </a:r>
          </a:p>
          <a:p>
            <a:pPr lvl="2"/>
            <a:r>
              <a:rPr lang="en-US" dirty="0" smtClean="0"/>
              <a:t>Black boxes</a:t>
            </a:r>
          </a:p>
          <a:p>
            <a:pPr lvl="1"/>
            <a:r>
              <a:rPr lang="en-US" dirty="0" smtClean="0"/>
              <a:t>Pins are connection points on cells</a:t>
            </a:r>
          </a:p>
          <a:p>
            <a:pPr lvl="1"/>
            <a:r>
              <a:rPr lang="en-US" dirty="0" smtClean="0"/>
              <a:t>Ports are the top level ports of your design</a:t>
            </a:r>
          </a:p>
          <a:p>
            <a:pPr lvl="1"/>
            <a:r>
              <a:rPr lang="en-US" dirty="0" smtClean="0"/>
              <a:t>Nets make connections between pins and from pins to ports</a:t>
            </a:r>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409" y="1604554"/>
            <a:ext cx="4397811" cy="367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110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13</a:t>
            </a:fld>
            <a:endParaRPr 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47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8058261" cy="4268337"/>
          </a:xfrm>
        </p:spPr>
        <p:txBody>
          <a:bodyPr/>
          <a:lstStyle/>
          <a:p>
            <a:pPr lvl="0"/>
            <a:r>
              <a:rPr lang="en-US" smtClean="0"/>
              <a:t>Accessed through the Flow Navigator by selecting Open Elaborated Design</a:t>
            </a:r>
          </a:p>
          <a:p>
            <a:pPr lvl="0"/>
            <a:r>
              <a:rPr lang="en-US" smtClean="0"/>
              <a:t>Representation of the design before synthesis</a:t>
            </a:r>
          </a:p>
          <a:p>
            <a:pPr lvl="1"/>
            <a:r>
              <a:rPr lang="en-US" smtClean="0"/>
              <a:t>Interconnected netlist of hierarchical and generic technology cells</a:t>
            </a:r>
          </a:p>
          <a:p>
            <a:pPr lvl="2"/>
            <a:r>
              <a:rPr lang="en-US" smtClean="0"/>
              <a:t>Instances of modules/entities</a:t>
            </a:r>
          </a:p>
          <a:p>
            <a:pPr lvl="2"/>
            <a:r>
              <a:rPr lang="en-US" smtClean="0"/>
              <a:t>Generic technology representations of hardware components</a:t>
            </a:r>
          </a:p>
          <a:p>
            <a:pPr lvl="3"/>
            <a:r>
              <a:rPr lang="en-US" smtClean="0"/>
              <a:t>AND, OR, buffer, multiplexers, adders, comparators, etc…</a:t>
            </a:r>
          </a:p>
          <a:p>
            <a:endParaRPr lang="en-US" dirty="0"/>
          </a:p>
        </p:txBody>
      </p:sp>
      <p:sp>
        <p:nvSpPr>
          <p:cNvPr id="5" name="Title 4"/>
          <p:cNvSpPr>
            <a:spLocks noGrp="1"/>
          </p:cNvSpPr>
          <p:nvPr>
            <p:ph type="title"/>
          </p:nvPr>
        </p:nvSpPr>
        <p:spPr/>
        <p:txBody>
          <a:bodyPr/>
          <a:lstStyle/>
          <a:p>
            <a:r>
              <a:rPr lang="en-US" smtClean="0"/>
              <a:t>Elaborated Design</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14</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2" y="4234541"/>
            <a:ext cx="9010651" cy="197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c:\temp\SNAGHTML600755d.PNG"/>
          <p:cNvPicPr>
            <a:picLocks noChangeAspect="1" noChangeArrowheads="1"/>
          </p:cNvPicPr>
          <p:nvPr/>
        </p:nvPicPr>
        <p:blipFill rotWithShape="1">
          <a:blip r:embed="rId3">
            <a:extLst>
              <a:ext uri="{28A0092B-C50C-407E-A947-70E740481C1C}">
                <a14:useLocalDpi xmlns:a14="http://schemas.microsoft.com/office/drawing/2010/main" val="0"/>
              </a:ext>
            </a:extLst>
          </a:blip>
          <a:srcRect b="19014"/>
          <a:stretch/>
        </p:blipFill>
        <p:spPr bwMode="auto">
          <a:xfrm>
            <a:off x="9620250" y="1619249"/>
            <a:ext cx="2095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960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38" y="1790700"/>
            <a:ext cx="8240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mtClean="0"/>
              <a:t>Object names are extracted from RTL</a:t>
            </a:r>
          </a:p>
          <a:p>
            <a:pPr lvl="1"/>
            <a:r>
              <a:rPr lang="en-US" smtClean="0"/>
              <a:t>Instance and pin names of hierarchical objects</a:t>
            </a:r>
          </a:p>
          <a:p>
            <a:pPr lvl="1"/>
            <a:r>
              <a:rPr lang="en-US" smtClean="0"/>
              <a:t>Inferred flip-flops from underlying reg/signal/logic</a:t>
            </a:r>
          </a:p>
          <a:p>
            <a:pPr lvl="2"/>
            <a:r>
              <a:rPr lang="en-US" smtClean="0"/>
              <a:t>Suffix _reg is added</a:t>
            </a:r>
          </a:p>
          <a:p>
            <a:pPr lvl="1"/>
            <a:r>
              <a:rPr lang="en-US" smtClean="0"/>
              <a:t>Nets from underlying reg/signal/logic when it makes sense</a:t>
            </a:r>
          </a:p>
          <a:p>
            <a:pPr lvl="1"/>
            <a:endParaRPr lang="en-US" dirty="0"/>
          </a:p>
        </p:txBody>
      </p:sp>
      <p:sp>
        <p:nvSpPr>
          <p:cNvPr id="3" name="Title 2"/>
          <p:cNvSpPr>
            <a:spLocks noGrp="1"/>
          </p:cNvSpPr>
          <p:nvPr>
            <p:ph type="title"/>
          </p:nvPr>
        </p:nvSpPr>
        <p:spPr/>
        <p:txBody>
          <a:bodyPr/>
          <a:lstStyle/>
          <a:p>
            <a:r>
              <a:rPr lang="en-US" smtClean="0"/>
              <a:t>Object Names in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15</a:t>
            </a:fld>
            <a:endParaRPr lang="en-US" dirty="0"/>
          </a:p>
        </p:txBody>
      </p:sp>
    </p:spTree>
    <p:extLst>
      <p:ext uri="{BB962C8B-B14F-4D97-AF65-F5344CB8AC3E}">
        <p14:creationId xmlns:p14="http://schemas.microsoft.com/office/powerpoint/2010/main" val="1134836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10437924" cy="4268337"/>
          </a:xfrm>
        </p:spPr>
        <p:txBody>
          <a:bodyPr/>
          <a:lstStyle/>
          <a:p>
            <a:pPr lvl="0"/>
            <a:r>
              <a:rPr lang="en-US" dirty="0"/>
              <a:t>Accessed through the Flow Navigator by selecting Open Synthesized Design</a:t>
            </a:r>
          </a:p>
          <a:p>
            <a:r>
              <a:rPr lang="en-US" dirty="0"/>
              <a:t>Representation of the design after synthesis</a:t>
            </a:r>
          </a:p>
          <a:p>
            <a:pPr lvl="1"/>
            <a:r>
              <a:rPr lang="en-US" dirty="0"/>
              <a:t>Interconnected netlist of hierarchical and B</a:t>
            </a:r>
            <a:r>
              <a:rPr lang="en-US" dirty="0" smtClean="0"/>
              <a:t>asic </a:t>
            </a:r>
            <a:r>
              <a:rPr lang="en-US" dirty="0"/>
              <a:t>E</a:t>
            </a:r>
            <a:r>
              <a:rPr lang="en-US" dirty="0" smtClean="0"/>
              <a:t>lements </a:t>
            </a:r>
            <a:r>
              <a:rPr lang="en-US" dirty="0"/>
              <a:t>(BELs)</a:t>
            </a:r>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a:p>
            <a:endParaRPr lang="en-US" dirty="0"/>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16</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108575"/>
            <a:ext cx="51054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9213" y="2063750"/>
            <a:ext cx="1676400"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77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Accessed through the Flow Navigator by selecting Open Implemented Design</a:t>
            </a:r>
          </a:p>
          <a:p>
            <a:pPr lvl="0"/>
            <a:r>
              <a:rPr lang="en-US" smtClean="0"/>
              <a:t>Representation of the design during and after the implementation process</a:t>
            </a:r>
          </a:p>
          <a:p>
            <a:pPr lvl="1"/>
            <a:r>
              <a:rPr lang="en-US" smtClean="0"/>
              <a:t>Structurally similar to the Synthesized Design</a:t>
            </a:r>
          </a:p>
          <a:p>
            <a:pPr lvl="1"/>
            <a:r>
              <a:rPr lang="en-US" smtClean="0"/>
              <a:t>Cells have locations, and nets are mapped to specific routing channels</a:t>
            </a:r>
          </a:p>
          <a:p>
            <a:endParaRPr lang="en-US" dirty="0"/>
          </a:p>
        </p:txBody>
      </p:sp>
      <p:sp>
        <p:nvSpPr>
          <p:cNvPr id="3" name="Title 2"/>
          <p:cNvSpPr>
            <a:spLocks noGrp="1"/>
          </p:cNvSpPr>
          <p:nvPr>
            <p:ph type="title"/>
          </p:nvPr>
        </p:nvSpPr>
        <p:spPr/>
        <p:txBody>
          <a:bodyPr/>
          <a:lstStyle/>
          <a:p>
            <a:r>
              <a:rPr lang="en-US" smtClean="0"/>
              <a:t>Implemented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17</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4" y="3171825"/>
            <a:ext cx="7272837"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387" y="2413000"/>
            <a:ext cx="2249487" cy="38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661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p>
          <a:p>
            <a:pPr lvl="1"/>
            <a:r>
              <a:rPr lang="en-US" i="1" dirty="0" err="1" smtClean="0"/>
              <a:t>project_name.xpr</a:t>
            </a:r>
            <a:r>
              <a:rPr lang="en-US" dirty="0" smtClean="0"/>
              <a:t>  file: </a:t>
            </a:r>
            <a:r>
              <a:rPr lang="en-US" dirty="0" err="1" smtClean="0"/>
              <a:t>Vivado</a:t>
            </a:r>
            <a:r>
              <a:rPr lang="en-US" dirty="0" smtClean="0"/>
              <a:t> project file, contains project settings</a:t>
            </a:r>
          </a:p>
          <a:p>
            <a:pPr lvl="1"/>
            <a:r>
              <a:rPr lang="en-US" i="1" dirty="0" err="1" smtClean="0"/>
              <a:t>project_name.runs</a:t>
            </a:r>
            <a:r>
              <a:rPr lang="en-US" dirty="0" smtClean="0"/>
              <a:t> directory: Contains all run data</a:t>
            </a:r>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3554049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p>
          <a:p>
            <a:pPr lvl="0"/>
            <a:r>
              <a:rPr lang="en-US" dirty="0" smtClean="0"/>
              <a:t>Log file (vivado.log)</a:t>
            </a:r>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p>
          <a:p>
            <a:pPr lvl="0"/>
            <a:r>
              <a:rPr lang="en-US" dirty="0" smtClean="0"/>
              <a:t>Location</a:t>
            </a:r>
          </a:p>
          <a:p>
            <a:pPr lvl="1"/>
            <a:r>
              <a:rPr lang="en-US" dirty="0" smtClean="0"/>
              <a:t>Linux: directory where the </a:t>
            </a:r>
            <a:r>
              <a:rPr lang="en-US" dirty="0" err="1" smtClean="0"/>
              <a:t>Vivado</a:t>
            </a:r>
            <a:r>
              <a:rPr lang="en-US" dirty="0" smtClean="0"/>
              <a:t> IDE is invoked</a:t>
            </a:r>
          </a:p>
          <a:p>
            <a:pPr lvl="1"/>
            <a:r>
              <a:rPr lang="en-US" dirty="0" smtClean="0"/>
              <a:t>Windows via icon: %APPDATA%\Xilinx\</a:t>
            </a:r>
            <a:r>
              <a:rPr lang="en-US" dirty="0" err="1" smtClean="0"/>
              <a:t>Vivado</a:t>
            </a:r>
            <a:r>
              <a:rPr lang="en-US" dirty="0" smtClean="0"/>
              <a:t> or C:\Users\&lt;user_name&gt;\AppData\Roaming\Xilinx\Vivado</a:t>
            </a:r>
          </a:p>
          <a:p>
            <a:pPr lvl="1"/>
            <a:r>
              <a:rPr lang="en-US" dirty="0" smtClean="0"/>
              <a:t>Windows via command line: directory where the </a:t>
            </a:r>
            <a:r>
              <a:rPr lang="en-US" dirty="0" err="1" smtClean="0"/>
              <a:t>Vivado</a:t>
            </a:r>
            <a:r>
              <a:rPr lang="en-US" dirty="0" smtClean="0"/>
              <a:t> IDE is invoked</a:t>
            </a:r>
          </a:p>
          <a:p>
            <a:pPr lvl="1"/>
            <a:r>
              <a:rPr lang="en-US" dirty="0" smtClean="0"/>
              <a:t>From the GUI</a:t>
            </a:r>
          </a:p>
          <a:p>
            <a:pPr lvl="2"/>
            <a:r>
              <a:rPr lang="en-US" dirty="0" smtClean="0"/>
              <a:t>Select File &gt; Open Log File</a:t>
            </a:r>
          </a:p>
          <a:p>
            <a:pPr lvl="2"/>
            <a:r>
              <a:rPr lang="en-US" dirty="0" smtClean="0"/>
              <a:t>Select File &gt; Open Journal File</a:t>
            </a:r>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19</a:t>
            </a:fld>
            <a:endParaRPr lang="en-US" dirty="0"/>
          </a:p>
        </p:txBody>
      </p:sp>
    </p:spTree>
    <p:extLst>
      <p:ext uri="{BB962C8B-B14F-4D97-AF65-F5344CB8AC3E}">
        <p14:creationId xmlns:p14="http://schemas.microsoft.com/office/powerpoint/2010/main" val="4041572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smtClean="0"/>
              <a:t>Explain </a:t>
            </a:r>
            <a:r>
              <a:rPr lang="en-US" dirty="0"/>
              <a:t>how the design analysis features of the Vivado IDE can help in FPGA design development</a:t>
            </a:r>
          </a:p>
          <a:p>
            <a:pPr lvl="1"/>
            <a:r>
              <a:rPr lang="en-US" dirty="0"/>
              <a:t>List the main features of the </a:t>
            </a:r>
            <a:r>
              <a:rPr lang="en-US" dirty="0" err="1"/>
              <a:t>Vivado</a:t>
            </a:r>
            <a:r>
              <a:rPr lang="en-US" dirty="0"/>
              <a:t> </a:t>
            </a:r>
            <a:r>
              <a:rPr lang="en-US" dirty="0" smtClean="0"/>
              <a:t>IDE</a:t>
            </a:r>
          </a:p>
          <a:p>
            <a:pPr lvl="1"/>
            <a:r>
              <a:rPr lang="en-US" dirty="0" smtClean="0"/>
              <a:t>Describe the </a:t>
            </a:r>
            <a:r>
              <a:rPr lang="en-US" dirty="0" err="1" smtClean="0"/>
              <a:t>Vivado</a:t>
            </a:r>
            <a:r>
              <a:rPr lang="en-US" dirty="0" smtClean="0"/>
              <a:t> IDE Design flow</a:t>
            </a:r>
          </a:p>
          <a:p>
            <a:pPr lvl="1"/>
            <a:r>
              <a:rPr lang="en-US" dirty="0" smtClean="0"/>
              <a:t>Introduce </a:t>
            </a:r>
            <a:r>
              <a:rPr lang="en-US" dirty="0"/>
              <a:t>the scripted Vivado IDE design flows</a:t>
            </a:r>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Saves the database from memory to disk</a:t>
            </a:r>
          </a:p>
          <a:p>
            <a:pPr lvl="1"/>
            <a:r>
              <a:rPr lang="en-US" dirty="0" err="1" smtClean="0"/>
              <a:t>Netlist</a:t>
            </a:r>
            <a:r>
              <a:rPr lang="en-US" dirty="0" smtClean="0"/>
              <a:t> – </a:t>
            </a:r>
            <a:r>
              <a:rPr lang="en-US" dirty="0" err="1" smtClean="0"/>
              <a:t>edif</a:t>
            </a:r>
            <a:r>
              <a:rPr lang="en-US" dirty="0" smtClean="0"/>
              <a:t> (eventually a Verilog </a:t>
            </a:r>
            <a:r>
              <a:rPr lang="en-US" dirty="0" err="1" smtClean="0"/>
              <a:t>netlist</a:t>
            </a:r>
            <a:r>
              <a:rPr lang="en-US" dirty="0" smtClean="0"/>
              <a:t>)</a:t>
            </a:r>
          </a:p>
          <a:p>
            <a:pPr lvl="1"/>
            <a:r>
              <a:rPr lang="en-US" dirty="0" smtClean="0"/>
              <a:t>Constraints – </a:t>
            </a:r>
            <a:r>
              <a:rPr lang="en-US" dirty="0" err="1" smtClean="0"/>
              <a:t>xdc</a:t>
            </a:r>
            <a:r>
              <a:rPr lang="en-US" dirty="0" smtClean="0"/>
              <a:t> </a:t>
            </a:r>
          </a:p>
          <a:p>
            <a:pPr lvl="1"/>
            <a:r>
              <a:rPr lang="en-US" dirty="0" smtClean="0"/>
              <a:t>Placement/routing/</a:t>
            </a:r>
            <a:r>
              <a:rPr lang="en-US" dirty="0" err="1" smtClean="0"/>
              <a:t>config</a:t>
            </a:r>
            <a:r>
              <a:rPr lang="en-US" dirty="0" smtClean="0"/>
              <a:t> </a:t>
            </a:r>
            <a:r>
              <a:rPr lang="en-US" dirty="0" err="1" smtClean="0"/>
              <a:t>db</a:t>
            </a:r>
            <a:r>
              <a:rPr lang="en-US" dirty="0" smtClean="0"/>
              <a:t> – </a:t>
            </a:r>
            <a:r>
              <a:rPr lang="en-US" dirty="0" err="1" smtClean="0"/>
              <a:t>xdef</a:t>
            </a:r>
            <a:endParaRPr lang="en-US" dirty="0" smtClean="0"/>
          </a:p>
          <a:p>
            <a:pPr lvl="0"/>
            <a:r>
              <a:rPr lang="en-US" dirty="0" err="1" smtClean="0"/>
              <a:t>Tcl</a:t>
            </a:r>
            <a:r>
              <a:rPr lang="en-US" dirty="0" smtClean="0"/>
              <a:t> commands</a:t>
            </a:r>
          </a:p>
          <a:p>
            <a:pPr lvl="1"/>
            <a:r>
              <a:rPr lang="en-US" dirty="0" err="1" smtClean="0"/>
              <a:t>write_checkpoint</a:t>
            </a:r>
            <a:r>
              <a:rPr lang="en-US" dirty="0" smtClean="0"/>
              <a:t> &lt;filename&gt;</a:t>
            </a:r>
          </a:p>
          <a:p>
            <a:pPr lvl="2"/>
            <a:r>
              <a:rPr lang="en-US" dirty="0" smtClean="0"/>
              <a:t>Results in a </a:t>
            </a:r>
            <a:r>
              <a:rPr lang="en-US" dirty="0" err="1" smtClean="0"/>
              <a:t>filename.dcp</a:t>
            </a:r>
            <a:r>
              <a:rPr lang="en-US" dirty="0" smtClean="0"/>
              <a:t> file, which is a compressed file</a:t>
            </a:r>
          </a:p>
          <a:p>
            <a:pPr lvl="2"/>
            <a:r>
              <a:rPr lang="en-US" dirty="0" smtClean="0"/>
              <a:t>Can unzip this file if needed: </a:t>
            </a:r>
            <a:r>
              <a:rPr lang="en-US" dirty="0" err="1" smtClean="0"/>
              <a:t>filename.edf</a:t>
            </a:r>
            <a:r>
              <a:rPr lang="en-US" dirty="0" smtClean="0"/>
              <a:t>, </a:t>
            </a:r>
            <a:r>
              <a:rPr lang="en-US" dirty="0" err="1" smtClean="0"/>
              <a:t>filename.xdc</a:t>
            </a:r>
            <a:r>
              <a:rPr lang="en-US" dirty="0" smtClean="0"/>
              <a:t>, </a:t>
            </a:r>
            <a:r>
              <a:rPr lang="en-US" dirty="0" err="1" smtClean="0"/>
              <a:t>filename.xdef</a:t>
            </a:r>
            <a:r>
              <a:rPr lang="en-US" dirty="0" smtClean="0"/>
              <a:t>, </a:t>
            </a:r>
            <a:r>
              <a:rPr lang="en-US" dirty="0" err="1" smtClean="0"/>
              <a:t>filename.wdf</a:t>
            </a:r>
            <a:r>
              <a:rPr lang="en-US" dirty="0" smtClean="0"/>
              <a:t>, and dcp.xml</a:t>
            </a:r>
          </a:p>
          <a:p>
            <a:pPr lvl="1"/>
            <a:r>
              <a:rPr lang="en-US" dirty="0" err="1" smtClean="0"/>
              <a:t>read_checkpoint</a:t>
            </a:r>
            <a:r>
              <a:rPr lang="en-US" dirty="0" smtClean="0"/>
              <a:t> &lt;filename&gt;</a:t>
            </a:r>
          </a:p>
          <a:p>
            <a:pPr lvl="0"/>
            <a:r>
              <a:rPr lang="en-US" dirty="0" smtClean="0"/>
              <a:t>Can read and write in the IDE as well</a:t>
            </a:r>
          </a:p>
          <a:p>
            <a:pPr lvl="1"/>
            <a:r>
              <a:rPr lang="en-US" dirty="0" smtClean="0"/>
              <a:t>When read in gives a project-less setup</a:t>
            </a:r>
          </a:p>
          <a:p>
            <a:pPr lvl="0"/>
            <a:r>
              <a:rPr lang="en-US" dirty="0" smtClean="0"/>
              <a:t>Can open and modify checkpoints in IDE</a:t>
            </a:r>
          </a:p>
          <a:p>
            <a:endParaRPr lang="en-US" dirty="0"/>
          </a:p>
        </p:txBody>
      </p:sp>
      <p:sp>
        <p:nvSpPr>
          <p:cNvPr id="3" name="Title 2"/>
          <p:cNvSpPr>
            <a:spLocks noGrp="1"/>
          </p:cNvSpPr>
          <p:nvPr>
            <p:ph type="title"/>
          </p:nvPr>
        </p:nvSpPr>
        <p:spPr/>
        <p:txBody>
          <a:bodyPr/>
          <a:lstStyle/>
          <a:p>
            <a:r>
              <a:rPr lang="en-US" smtClean="0"/>
              <a:t>Checkpoints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20</a:t>
            </a:fld>
            <a:endParaRPr lang="en-US" dirty="0"/>
          </a:p>
        </p:txBody>
      </p:sp>
    </p:spTree>
    <p:extLst>
      <p:ext uri="{BB962C8B-B14F-4D97-AF65-F5344CB8AC3E}">
        <p14:creationId xmlns:p14="http://schemas.microsoft.com/office/powerpoint/2010/main" val="204751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p>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Suite Introduction</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Flow</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921478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p>
          <a:p>
            <a:pPr lvl="0"/>
            <a:r>
              <a:rPr lang="en-US" dirty="0" smtClean="0"/>
              <a:t>Quick Start</a:t>
            </a:r>
          </a:p>
          <a:p>
            <a:pPr lvl="1"/>
            <a:r>
              <a:rPr lang="en-US" dirty="0" smtClean="0"/>
              <a:t>Previous projects can quickly opened</a:t>
            </a:r>
            <a:endParaRPr lang="en-US" dirty="0"/>
          </a:p>
          <a:p>
            <a:pPr lvl="1"/>
            <a:r>
              <a:rPr lang="en-US" dirty="0" smtClean="0"/>
              <a:t>Links to create new or example projects</a:t>
            </a:r>
          </a:p>
          <a:p>
            <a:r>
              <a:rPr lang="en-US" dirty="0" smtClean="0"/>
              <a:t>Tasks</a:t>
            </a:r>
          </a:p>
          <a:p>
            <a:pPr lvl="1"/>
            <a:r>
              <a:rPr lang="en-US" dirty="0" smtClean="0"/>
              <a:t>IP management, </a:t>
            </a:r>
            <a:r>
              <a:rPr lang="en-US" dirty="0"/>
              <a:t>h</a:t>
            </a:r>
            <a:r>
              <a:rPr lang="en-US" dirty="0" smtClean="0"/>
              <a:t>ardware manager, </a:t>
            </a:r>
            <a:r>
              <a:rPr lang="en-US" dirty="0" err="1" smtClean="0"/>
              <a:t>Tcl</a:t>
            </a:r>
            <a:r>
              <a:rPr lang="en-US" dirty="0" smtClean="0"/>
              <a:t> Store</a:t>
            </a:r>
          </a:p>
          <a:p>
            <a:pPr lvl="0"/>
            <a:r>
              <a:rPr lang="en-US" dirty="0" smtClean="0"/>
              <a:t>Helpful links</a:t>
            </a:r>
          </a:p>
          <a:p>
            <a:pPr lvl="1"/>
            <a:r>
              <a:rPr lang="en-US" dirty="0" smtClean="0"/>
              <a:t>Docs and tutorials </a:t>
            </a:r>
          </a:p>
          <a:p>
            <a:pPr lvl="2"/>
            <a:r>
              <a:rPr lang="en-US" dirty="0" smtClean="0"/>
              <a:t>Invokes PDF viewer for documentation</a:t>
            </a:r>
          </a:p>
          <a:p>
            <a:pPr lvl="1"/>
            <a:r>
              <a:rPr lang="en-US" dirty="0" smtClean="0"/>
              <a:t>Video overviews of features and concepts</a:t>
            </a:r>
          </a:p>
          <a:p>
            <a:pPr lvl="1"/>
            <a:r>
              <a:rPr lang="en-US" dirty="0" smtClean="0"/>
              <a:t>Notes for the current software release are</a:t>
            </a:r>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22</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4" y="1755113"/>
            <a:ext cx="5810337" cy="396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70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70674" cy="4268337"/>
          </a:xfrm>
        </p:spPr>
        <p:txBody>
          <a:bodyPr/>
          <a:lstStyle/>
          <a:p>
            <a:pPr lvl="0"/>
            <a:r>
              <a:rPr lang="en-US" dirty="0" smtClean="0"/>
              <a:t>Very first step in project creation with four choices</a:t>
            </a:r>
          </a:p>
          <a:p>
            <a:pPr lvl="0"/>
            <a:r>
              <a:rPr lang="en-US" dirty="0" smtClean="0"/>
              <a:t>Four different types of projects:</a:t>
            </a:r>
          </a:p>
          <a:p>
            <a:pPr lvl="1"/>
            <a:r>
              <a:rPr lang="en-US" dirty="0" smtClean="0"/>
              <a:t>RTL</a:t>
            </a:r>
          </a:p>
          <a:p>
            <a:pPr lvl="2"/>
            <a:r>
              <a:rPr lang="en-US" dirty="0" smtClean="0"/>
              <a:t>Front-to-back (even for Block Designs)</a:t>
            </a:r>
          </a:p>
          <a:p>
            <a:pPr lvl="1"/>
            <a:r>
              <a:rPr lang="en-US" dirty="0" smtClean="0"/>
              <a:t>Post-synthesis</a:t>
            </a:r>
          </a:p>
          <a:p>
            <a:pPr lvl="2"/>
            <a:r>
              <a:rPr lang="en-US" dirty="0" smtClean="0"/>
              <a:t>EDIF or NGC</a:t>
            </a:r>
          </a:p>
          <a:p>
            <a:pPr lvl="1"/>
            <a:r>
              <a:rPr lang="en-US" dirty="0" smtClean="0"/>
              <a:t>I/O planning</a:t>
            </a:r>
          </a:p>
          <a:p>
            <a:pPr lvl="2"/>
            <a:r>
              <a:rPr lang="en-US" dirty="0" smtClean="0"/>
              <a:t>For early pin testing</a:t>
            </a:r>
          </a:p>
          <a:p>
            <a:pPr lvl="2"/>
            <a:r>
              <a:rPr lang="en-US" dirty="0" smtClean="0"/>
              <a:t>No design sources</a:t>
            </a:r>
          </a:p>
          <a:p>
            <a:pPr lvl="1"/>
            <a:r>
              <a:rPr lang="en-US" dirty="0" smtClean="0"/>
              <a:t>Import Project imports existing project from ISE Project Navigator, XST, and </a:t>
            </a:r>
            <a:r>
              <a:rPr lang="en-US" dirty="0" err="1" smtClean="0"/>
              <a:t>Synplify</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23</a:t>
            </a:fld>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163" y="1754188"/>
            <a:ext cx="5457772"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614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p>
          <a:p>
            <a:pPr lvl="0"/>
            <a:r>
              <a:rPr lang="en-US" sz="1800" dirty="0" smtClean="0"/>
              <a:t>Select source files in RTL project creation </a:t>
            </a:r>
          </a:p>
          <a:p>
            <a:pPr lvl="1"/>
            <a:r>
              <a:rPr lang="en-US" sz="1600" dirty="0" smtClean="0"/>
              <a:t>All recognized source files, Verilog, VHDL, in the directory and subdirectories, can be added</a:t>
            </a:r>
          </a:p>
          <a:p>
            <a:pPr lvl="0"/>
            <a:r>
              <a:rPr lang="en-US" sz="1800" dirty="0" smtClean="0"/>
              <a:t>Select post-synthesized </a:t>
            </a:r>
            <a:r>
              <a:rPr lang="en-US" sz="1800" dirty="0" err="1" smtClean="0"/>
              <a:t>netlist</a:t>
            </a:r>
            <a:r>
              <a:rPr lang="en-US" sz="1800" dirty="0" smtClean="0"/>
              <a:t> in Post-synthesized project creation</a:t>
            </a:r>
          </a:p>
          <a:p>
            <a:pPr lvl="1"/>
            <a:r>
              <a:rPr lang="en-US" sz="1600" dirty="0" smtClean="0"/>
              <a:t>All synthesized files in the directory and subdirectories, are added</a:t>
            </a:r>
          </a:p>
          <a:p>
            <a:pPr lvl="0"/>
            <a:r>
              <a:rPr lang="en-US" sz="1800" dirty="0" smtClean="0"/>
              <a:t>Select constraint files</a:t>
            </a:r>
          </a:p>
          <a:p>
            <a:pPr lvl="1"/>
            <a:r>
              <a:rPr lang="en-US" sz="1600" dirty="0" smtClean="0"/>
              <a:t>One or more constraints files including IP specific and top-level can be added</a:t>
            </a:r>
          </a:p>
          <a:p>
            <a:pPr lvl="0"/>
            <a:r>
              <a:rPr lang="en-US" sz="1800" dirty="0" smtClean="0"/>
              <a:t>Select target device or pre-defined board</a:t>
            </a:r>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smtClean="0"/>
              <a:pPr/>
              <a:t>24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115" y="1369681"/>
            <a:ext cx="3103879" cy="2211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115" y="3876255"/>
            <a:ext cx="3103879" cy="221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680" y="4097329"/>
            <a:ext cx="3103879" cy="222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435" y="4330190"/>
            <a:ext cx="3060319" cy="218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4443" y="1919679"/>
            <a:ext cx="3064382" cy="217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0702" y="4630116"/>
            <a:ext cx="2407937" cy="174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7772400" y="2675968"/>
            <a:ext cx="13063" cy="1421361"/>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412480" y="3876255"/>
            <a:ext cx="1449977" cy="1331098"/>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11321143" y="3725963"/>
            <a:ext cx="13063" cy="1421361"/>
          </a:xfrm>
          <a:prstGeom prst="straightConnector1">
            <a:avLst/>
          </a:prstGeom>
          <a:solidFill>
            <a:schemeClr val="tx2"/>
          </a:solidFill>
          <a:ln w="222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1411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p>
          <a:p>
            <a:pPr lvl="2"/>
            <a:r>
              <a:rPr lang="en-US" dirty="0"/>
              <a:t>Any constraint set can be made active by right-clicking and selecting Make Active</a:t>
            </a:r>
          </a:p>
          <a:p>
            <a:r>
              <a:rPr lang="en-US" dirty="0"/>
              <a:t>Target XDC</a:t>
            </a:r>
          </a:p>
          <a:p>
            <a:pPr lvl="1"/>
            <a:r>
              <a:rPr lang="en-US" dirty="0"/>
              <a:t>The XDC file in a constraint set to which </a:t>
            </a:r>
            <a:r>
              <a:rPr lang="en-US" dirty="0" smtClean="0"/>
              <a:t>new </a:t>
            </a:r>
            <a:r>
              <a:rPr lang="en-US" dirty="0"/>
              <a:t>constraints are </a:t>
            </a:r>
            <a:r>
              <a:rPr lang="en-US" dirty="0" smtClean="0"/>
              <a:t>written</a:t>
            </a:r>
          </a:p>
          <a:p>
            <a:pPr lvl="2"/>
            <a:r>
              <a:rPr lang="en-US" dirty="0" smtClean="0"/>
              <a:t>From the Constraints Wizard for example</a:t>
            </a:r>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25</a:t>
            </a:fld>
            <a:endParaRPr lang="en-US" dirty="0"/>
          </a:p>
        </p:txBody>
      </p:sp>
      <p:pic>
        <p:nvPicPr>
          <p:cNvPr id="92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1704974"/>
            <a:ext cx="5016316"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04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p>
          <a:p>
            <a:pPr lvl="0"/>
            <a:r>
              <a:rPr lang="en-US" dirty="0" smtClean="0"/>
              <a:t>Flow Navigator</a:t>
            </a:r>
          </a:p>
          <a:p>
            <a:pPr lvl="0"/>
            <a:r>
              <a:rPr lang="en-US" dirty="0" smtClean="0"/>
              <a:t>Sources view</a:t>
            </a:r>
          </a:p>
          <a:p>
            <a:pPr lvl="1"/>
            <a:r>
              <a:rPr lang="en-US" dirty="0" smtClean="0"/>
              <a:t>Hierarchical display of sources, including constraints files</a:t>
            </a:r>
          </a:p>
          <a:p>
            <a:pPr lvl="1"/>
            <a:r>
              <a:rPr lang="en-US" dirty="0" smtClean="0"/>
              <a:t>IP Sources and Libraries view</a:t>
            </a:r>
          </a:p>
          <a:p>
            <a:pPr lvl="2"/>
            <a:r>
              <a:rPr lang="en-US" dirty="0" smtClean="0"/>
              <a:t>HDL and </a:t>
            </a:r>
            <a:r>
              <a:rPr lang="en-US" dirty="0" err="1" smtClean="0"/>
              <a:t>netlists</a:t>
            </a:r>
            <a:r>
              <a:rPr lang="en-US" dirty="0" smtClean="0"/>
              <a:t> including references to library and location</a:t>
            </a:r>
          </a:p>
          <a:p>
            <a:pPr lvl="0"/>
            <a:r>
              <a:rPr lang="en-US" dirty="0" smtClean="0"/>
              <a:t>Project Summary</a:t>
            </a:r>
          </a:p>
          <a:p>
            <a:pPr lvl="1"/>
            <a:r>
              <a:rPr lang="en-US" dirty="0" smtClean="0"/>
              <a:t>Gives access to device utilization (resources), timing summary, and strategy information</a:t>
            </a:r>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633" y="1688124"/>
            <a:ext cx="5451130" cy="442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794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p>
          <a:p>
            <a:pPr lvl="1"/>
            <a:r>
              <a:rPr lang="en-US" dirty="0" smtClean="0"/>
              <a:t>Select </a:t>
            </a:r>
            <a:r>
              <a:rPr lang="en-US" dirty="0"/>
              <a:t>device</a:t>
            </a:r>
          </a:p>
          <a:p>
            <a:pPr lvl="1"/>
            <a:r>
              <a:rPr lang="en-US" dirty="0"/>
              <a:t>Target HDL language</a:t>
            </a:r>
          </a:p>
          <a:p>
            <a:pPr lvl="1"/>
            <a:r>
              <a:rPr lang="en-US" dirty="0"/>
              <a:t>Simulation tool (Vivado simulator included)</a:t>
            </a:r>
          </a:p>
          <a:p>
            <a:pPr lvl="1"/>
            <a:r>
              <a:rPr lang="en-US" dirty="0"/>
              <a:t>Top module name</a:t>
            </a:r>
          </a:p>
          <a:p>
            <a:pPr lvl="1"/>
            <a:r>
              <a:rPr lang="en-US" dirty="0" smtClean="0"/>
              <a:t>Language options</a:t>
            </a:r>
          </a:p>
          <a:p>
            <a:pPr lvl="1"/>
            <a:endParaRPr lang="en-US" dirty="0"/>
          </a:p>
          <a:p>
            <a:r>
              <a:rPr lang="en-US" dirty="0" smtClean="0"/>
              <a:t>Other settings are covered in their respective modules</a:t>
            </a:r>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257" y="1643743"/>
            <a:ext cx="5180162" cy="478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640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p>
          <a:p>
            <a:pPr lvl="1"/>
            <a:r>
              <a:rPr lang="en-US" dirty="0" smtClean="0"/>
              <a:t>Add HDL source files, constraints files, simulation files, block designs</a:t>
            </a:r>
          </a:p>
          <a:p>
            <a:pPr lvl="0"/>
            <a:r>
              <a:rPr lang="en-US" dirty="0" smtClean="0"/>
              <a:t>IP Integrator</a:t>
            </a:r>
          </a:p>
          <a:p>
            <a:pPr lvl="1"/>
            <a:r>
              <a:rPr lang="en-US" dirty="0" smtClean="0"/>
              <a:t>Create, open, generate a block design</a:t>
            </a:r>
          </a:p>
          <a:p>
            <a:pPr lvl="0"/>
            <a:r>
              <a:rPr lang="en-US" dirty="0" smtClean="0"/>
              <a:t>Run Simulation</a:t>
            </a:r>
          </a:p>
          <a:p>
            <a:pPr lvl="1"/>
            <a:r>
              <a:rPr lang="en-US" dirty="0" smtClean="0"/>
              <a:t>XSIM simulator included</a:t>
            </a:r>
          </a:p>
          <a:p>
            <a:pPr lvl="1"/>
            <a:r>
              <a:rPr lang="en-US" dirty="0" smtClean="0"/>
              <a:t>Behavioral, post-synthesis, post-implementation</a:t>
            </a:r>
          </a:p>
          <a:p>
            <a:pPr lvl="0"/>
            <a:r>
              <a:rPr lang="en-US" dirty="0" smtClean="0"/>
              <a:t>RTL Analysis</a:t>
            </a:r>
          </a:p>
          <a:p>
            <a:pPr lvl="1"/>
            <a:r>
              <a:rPr lang="en-US" dirty="0" smtClean="0"/>
              <a:t>Open Elaborated Design button: Loads the elaborated RTL design</a:t>
            </a:r>
          </a:p>
          <a:p>
            <a:pPr lvl="0"/>
            <a:r>
              <a:rPr lang="en-US" dirty="0" smtClean="0"/>
              <a:t>Run Synthesis</a:t>
            </a:r>
          </a:p>
          <a:p>
            <a:pPr lvl="1"/>
            <a:r>
              <a:rPr lang="en-US" dirty="0" smtClean="0"/>
              <a:t>Timing driven</a:t>
            </a:r>
          </a:p>
          <a:p>
            <a:pPr lvl="1"/>
            <a:r>
              <a:rPr lang="en-US" dirty="0" smtClean="0"/>
              <a:t>Open Synthesized Design button: Loads synthesized </a:t>
            </a:r>
            <a:r>
              <a:rPr lang="en-US" dirty="0" err="1" smtClean="0"/>
              <a:t>netlist</a:t>
            </a:r>
            <a:endParaRPr lang="en-US" dirty="0" smtClean="0"/>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28</a:t>
            </a:fld>
            <a:endParaRPr lang="en-US" dirty="0"/>
          </a:p>
        </p:txBody>
      </p:sp>
      <p:pic>
        <p:nvPicPr>
          <p:cNvPr id="1229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1263"/>
          <a:stretch/>
        </p:blipFill>
        <p:spPr bwMode="auto">
          <a:xfrm>
            <a:off x="9180513" y="1680889"/>
            <a:ext cx="2068512" cy="453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943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Run Implement button: Runs implementation tools</a:t>
            </a:r>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p>
          <a:p>
            <a:pPr lvl="1"/>
            <a:r>
              <a:rPr lang="en-US" dirty="0" smtClean="0"/>
              <a:t>Open Implemented Design button: Loads implemented design</a:t>
            </a:r>
          </a:p>
          <a:p>
            <a:r>
              <a:rPr lang="en-US" dirty="0" smtClean="0"/>
              <a:t>Program and Debug: Launches programming and debugging tools</a:t>
            </a:r>
          </a:p>
          <a:p>
            <a:pPr lvl="1"/>
            <a:r>
              <a:rPr lang="en-US" dirty="0" smtClean="0"/>
              <a:t>Open Hardware Manager to program the FPGA</a:t>
            </a:r>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165" y="1589314"/>
            <a:ext cx="1980040" cy="4787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775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IDE Features and Benefits</a:t>
            </a:r>
          </a:p>
          <a:p>
            <a:pPr>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Suite Introduction</a:t>
            </a:r>
          </a:p>
          <a:p>
            <a:pPr>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Flow</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p>
          <a:p>
            <a:r>
              <a:rPr lang="en-US" dirty="0" smtClean="0"/>
              <a:t>Part of the </a:t>
            </a:r>
            <a:r>
              <a:rPr lang="en-US" dirty="0" err="1" smtClean="0"/>
              <a:t>Vivado</a:t>
            </a:r>
            <a:r>
              <a:rPr lang="en-US" dirty="0" smtClean="0"/>
              <a:t> installation</a:t>
            </a:r>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30</a:t>
            </a:fld>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43" y="1632858"/>
            <a:ext cx="5603948" cy="4507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79" y="3079089"/>
            <a:ext cx="37719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432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p>
          <a:p>
            <a:pPr lvl="1"/>
            <a:r>
              <a:rPr lang="en-US" dirty="0" smtClean="0"/>
              <a:t>In the Flow Navigator, click Add Sources</a:t>
            </a:r>
          </a:p>
          <a:p>
            <a:pPr lvl="1"/>
            <a:r>
              <a:rPr lang="en-US" dirty="0" smtClean="0"/>
              <a:t>Select Add or Create Simulation Sources option and click Next</a:t>
            </a:r>
          </a:p>
          <a:p>
            <a:pPr lvl="1"/>
            <a:r>
              <a:rPr lang="en-US" dirty="0" smtClean="0"/>
              <a:t>Click on Add Files…, Add directories… buttons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p>
          <a:p>
            <a:pPr lvl="1"/>
            <a:r>
              <a:rPr lang="en-US" dirty="0" smtClean="0"/>
              <a:t>Select a file type- Verilog, Verilog Header, </a:t>
            </a:r>
            <a:r>
              <a:rPr lang="en-US" dirty="0" err="1" smtClean="0"/>
              <a:t>SystemVerilog</a:t>
            </a:r>
            <a:r>
              <a:rPr lang="en-US" dirty="0" smtClean="0"/>
              <a:t>, or VHDL </a:t>
            </a:r>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31</a:t>
            </a:fld>
            <a:endParaRPr lang="en-US" dirty="0"/>
          </a:p>
        </p:txBody>
      </p:sp>
      <p:pic>
        <p:nvPicPr>
          <p:cNvPr id="1028" name="Picture 4" descr="c:\temp\SNAGHTML2dab6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301" y="1684338"/>
            <a:ext cx="3854449" cy="29293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temp\SNAGHTML2d338e.PNG"/>
          <p:cNvPicPr>
            <a:picLocks noChangeAspect="1" noChangeArrowheads="1"/>
          </p:cNvPicPr>
          <p:nvPr/>
        </p:nvPicPr>
        <p:blipFill rotWithShape="1">
          <a:blip r:embed="rId3">
            <a:extLst>
              <a:ext uri="{28A0092B-C50C-407E-A947-70E740481C1C}">
                <a14:useLocalDpi xmlns:a14="http://schemas.microsoft.com/office/drawing/2010/main" val="0"/>
              </a:ext>
            </a:extLst>
          </a:blip>
          <a:srcRect r="9269" b="37302"/>
          <a:stretch/>
        </p:blipFill>
        <p:spPr bwMode="auto">
          <a:xfrm>
            <a:off x="7350125" y="3574701"/>
            <a:ext cx="4537075" cy="238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53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p>
          <a:p>
            <a:pPr lvl="1"/>
            <a:r>
              <a:rPr lang="en-US" dirty="0" smtClean="0"/>
              <a:t>From the Flow Navigator, click Simulation Settings</a:t>
            </a:r>
          </a:p>
          <a:p>
            <a:pPr lvl="1"/>
            <a:r>
              <a:rPr lang="en-US" dirty="0" smtClean="0"/>
              <a:t>The simulation top module is the </a:t>
            </a:r>
            <a:r>
              <a:rPr lang="en-US" dirty="0" err="1" smtClean="0"/>
              <a:t>testbench</a:t>
            </a:r>
            <a:r>
              <a:rPr lang="en-US" dirty="0" smtClean="0"/>
              <a:t> you have written and specify</a:t>
            </a:r>
          </a:p>
          <a:p>
            <a:pPr lvl="1"/>
            <a:r>
              <a:rPr lang="en-US" dirty="0" smtClean="0"/>
              <a:t>Additional options can be entered</a:t>
            </a:r>
          </a:p>
          <a:p>
            <a:pPr lvl="2"/>
            <a:r>
              <a:rPr lang="en-US" dirty="0" smtClean="0"/>
              <a:t>More Compilation Options field under Compilation tab</a:t>
            </a:r>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32</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742" y="1621971"/>
            <a:ext cx="5211268" cy="4819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30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p>
          <a:p>
            <a:pPr lvl="0"/>
            <a:r>
              <a:rPr lang="en-US" dirty="0"/>
              <a:t>Toolbar buttons for adding markers, measuring delays, and zooming</a:t>
            </a:r>
          </a:p>
          <a:p>
            <a:pPr lvl="0"/>
            <a:r>
              <a:rPr lang="en-US" dirty="0"/>
              <a:t>Buses can be expanded to view individual signals</a:t>
            </a:r>
          </a:p>
          <a:p>
            <a:pPr lvl="0"/>
            <a:r>
              <a:rPr lang="en-US" dirty="0"/>
              <a:t>Dividers can be inserted to visually isolate groups of related </a:t>
            </a:r>
            <a:r>
              <a:rPr lang="en-US" dirty="0" smtClean="0"/>
              <a:t>signals</a:t>
            </a:r>
          </a:p>
          <a:p>
            <a:pPr lvl="0"/>
            <a:r>
              <a:rPr lang="en-US" dirty="0" smtClean="0"/>
              <a:t>Console displays any messages output from </a:t>
            </a:r>
            <a:r>
              <a:rPr lang="en-US" dirty="0" err="1" smtClean="0"/>
              <a:t>testbench</a:t>
            </a:r>
            <a:endParaRPr lang="en-US" dirty="0"/>
          </a:p>
          <a:p>
            <a:pPr lvl="0"/>
            <a:r>
              <a:rPr lang="en-US" dirty="0"/>
              <a:t>By default, the top-level signals are displayed</a:t>
            </a:r>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33</a:t>
            </a:fld>
            <a:endParaRPr lang="en-US" dirty="0"/>
          </a:p>
        </p:txBody>
      </p:sp>
    </p:spTree>
    <p:extLst>
      <p:ext uri="{BB962C8B-B14F-4D97-AF65-F5344CB8AC3E}">
        <p14:creationId xmlns:p14="http://schemas.microsoft.com/office/powerpoint/2010/main" val="2532953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541043" cy="4268337"/>
          </a:xfrm>
        </p:spPr>
        <p:txBody>
          <a:bodyPr/>
          <a:lstStyle/>
          <a:p>
            <a:pPr lvl="0"/>
            <a:r>
              <a:rPr lang="en-US" dirty="0" smtClean="0"/>
              <a:t>The RTL schematics is available</a:t>
            </a:r>
          </a:p>
          <a:p>
            <a:pPr lvl="1"/>
            <a:r>
              <a:rPr lang="en-US" dirty="0" smtClean="0"/>
              <a:t>RTL schematics reflect the RTL code as closely as possible</a:t>
            </a:r>
          </a:p>
          <a:p>
            <a:pPr lvl="1"/>
            <a:r>
              <a:rPr lang="en-US" dirty="0" smtClean="0"/>
              <a:t>Useful for visualizing RTL design</a:t>
            </a:r>
          </a:p>
          <a:p>
            <a:pPr lvl="0"/>
            <a:r>
              <a:rPr lang="en-US" dirty="0" smtClean="0"/>
              <a:t>DRC can be run on design</a:t>
            </a:r>
          </a:p>
          <a:p>
            <a:pPr lvl="0"/>
            <a:r>
              <a:rPr lang="en-US" dirty="0" smtClean="0"/>
              <a:t>Report noise identifies potential simultaneous switching violation</a:t>
            </a:r>
          </a:p>
          <a:p>
            <a:pPr marL="0" lvl="0" indent="0">
              <a:buNone/>
            </a:pPr>
            <a:endParaRPr lang="en-US" dirty="0"/>
          </a:p>
        </p:txBody>
      </p:sp>
      <p:sp>
        <p:nvSpPr>
          <p:cNvPr id="3" name="Title 2"/>
          <p:cNvSpPr>
            <a:spLocks noGrp="1"/>
          </p:cNvSpPr>
          <p:nvPr>
            <p:ph type="title"/>
          </p:nvPr>
        </p:nvSpPr>
        <p:spPr/>
        <p:txBody>
          <a:bodyPr/>
          <a:lstStyle/>
          <a:p>
            <a:r>
              <a:rPr lang="en-US" dirty="0" smtClean="0"/>
              <a:t>After Elaboration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34</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035" y="4263632"/>
            <a:ext cx="13112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31" y="1715066"/>
            <a:ext cx="6686775" cy="435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7195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2561148"/>
            <a:ext cx="6021388" cy="390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90" y="1600201"/>
            <a:ext cx="5515086" cy="4268337"/>
          </a:xfrm>
        </p:spPr>
        <p:txBody>
          <a:bodyPr/>
          <a:lstStyle/>
          <a:p>
            <a:r>
              <a:rPr lang="en-US" dirty="0" smtClean="0"/>
              <a:t>The </a:t>
            </a:r>
            <a:r>
              <a:rPr lang="en-US" dirty="0"/>
              <a:t>Flow Navigator </a:t>
            </a:r>
            <a:r>
              <a:rPr lang="en-US" dirty="0" smtClean="0"/>
              <a:t>changes from Elaboration to reflect the operations available after Synthesis</a:t>
            </a:r>
          </a:p>
          <a:p>
            <a:r>
              <a:rPr lang="en-US" dirty="0" smtClean="0"/>
              <a:t>The Constraints Wizard lets the tools identify and constrain paths in the design</a:t>
            </a:r>
          </a:p>
          <a:p>
            <a:r>
              <a:rPr lang="en-US" dirty="0" smtClean="0"/>
              <a:t>The schematic view will be opened including input/output buffers</a:t>
            </a:r>
          </a:p>
          <a:p>
            <a:pPr lvl="1"/>
            <a:r>
              <a:rPr lang="en-US" dirty="0"/>
              <a:t>Views can selected by purpose</a:t>
            </a:r>
          </a:p>
          <a:p>
            <a:pPr lvl="1"/>
            <a:r>
              <a:rPr lang="en-US" dirty="0"/>
              <a:t>All timing information is only an estimate (until implementation has completed)</a:t>
            </a:r>
          </a:p>
          <a:p>
            <a:pPr lvl="1"/>
            <a:r>
              <a:rPr lang="en-US" dirty="0"/>
              <a:t>Setup debug </a:t>
            </a:r>
            <a:r>
              <a:rPr lang="en-US" dirty="0" smtClean="0"/>
              <a:t>tool allow signals to be marked for debug</a:t>
            </a:r>
            <a:endParaRPr lang="en-US" dirty="0"/>
          </a:p>
          <a:p>
            <a:endParaRPr lang="en-US"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35</a:t>
            </a:fld>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704" y="1647209"/>
            <a:ext cx="23431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270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981936" cy="4268337"/>
          </a:xfrm>
        </p:spPr>
        <p:txBody>
          <a:bodyPr/>
          <a:lstStyle/>
          <a:p>
            <a:pPr lvl="0"/>
            <a:r>
              <a:rPr lang="en-US" dirty="0"/>
              <a:t>Sources and Netlist tabs do not change</a:t>
            </a:r>
          </a:p>
          <a:p>
            <a:pPr lvl="0"/>
            <a:r>
              <a:rPr lang="en-US" dirty="0"/>
              <a:t>Now as each resources is selected, it will show the exact placement of the resource on the </a:t>
            </a:r>
            <a:r>
              <a:rPr lang="en-US" dirty="0" smtClean="0"/>
              <a:t>die</a:t>
            </a:r>
          </a:p>
          <a:p>
            <a:pPr lvl="0"/>
            <a:r>
              <a:rPr lang="en-US" dirty="0" smtClean="0"/>
              <a:t>The Constraints Wizard is also accessible at this stage</a:t>
            </a:r>
            <a:endParaRPr lang="en-US" dirty="0"/>
          </a:p>
          <a:p>
            <a:pPr lvl="0"/>
            <a:r>
              <a:rPr lang="en-US" dirty="0"/>
              <a:t>Timing results have to be generated with the Report Timing Summary</a:t>
            </a:r>
          </a:p>
          <a:p>
            <a:pPr lvl="1"/>
            <a:r>
              <a:rPr lang="en-US" dirty="0"/>
              <a:t>As each path is selected, the placement of the logic and its connections is shown in the Device view</a:t>
            </a:r>
          </a:p>
          <a:p>
            <a:pPr lvl="1"/>
            <a:r>
              <a:rPr lang="en-US" dirty="0"/>
              <a:t>This is the cross-probing feature that helps with static timing analysis</a:t>
            </a:r>
          </a:p>
        </p:txBody>
      </p:sp>
      <p:sp>
        <p:nvSpPr>
          <p:cNvPr id="3" name="Title 2"/>
          <p:cNvSpPr>
            <a:spLocks noGrp="1"/>
          </p:cNvSpPr>
          <p:nvPr>
            <p:ph type="title"/>
          </p:nvPr>
        </p:nvSpPr>
        <p:spPr/>
        <p:txBody>
          <a:bodyPr/>
          <a:lstStyle/>
          <a:p>
            <a:r>
              <a:rPr lang="en-US" dirty="0"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36</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524" y="1584394"/>
            <a:ext cx="3651377" cy="4441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076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267560" cy="4268337"/>
          </a:xfrm>
        </p:spPr>
        <p:txBody>
          <a:bodyPr/>
          <a:lstStyle/>
          <a:p>
            <a:pPr lvl="0"/>
            <a:r>
              <a:rPr lang="en-US" dirty="0"/>
              <a:t>Vivado tools support two flows</a:t>
            </a:r>
          </a:p>
          <a:p>
            <a:pPr lvl="1"/>
            <a:r>
              <a:rPr lang="en-US" dirty="0"/>
              <a:t>Project based</a:t>
            </a:r>
          </a:p>
          <a:p>
            <a:pPr lvl="1"/>
            <a:r>
              <a:rPr lang="en-US" dirty="0"/>
              <a:t>Non-project </a:t>
            </a:r>
            <a:r>
              <a:rPr lang="en-US" dirty="0" smtClean="0"/>
              <a:t>batch</a:t>
            </a:r>
            <a:endParaRPr lang="en-US" dirty="0"/>
          </a:p>
          <a:p>
            <a:pPr lvl="0"/>
            <a:r>
              <a:rPr lang="en-US" dirty="0"/>
              <a:t>Non-project batch flow</a:t>
            </a:r>
          </a:p>
          <a:p>
            <a:pPr lvl="1"/>
            <a:r>
              <a:rPr lang="en-US" dirty="0"/>
              <a:t>No project infrastructure</a:t>
            </a:r>
          </a:p>
          <a:p>
            <a:pPr lvl="1"/>
            <a:r>
              <a:rPr lang="en-US" dirty="0"/>
              <a:t>Tcl based</a:t>
            </a:r>
          </a:p>
          <a:p>
            <a:pPr lvl="1"/>
            <a:r>
              <a:rPr lang="en-US" dirty="0"/>
              <a:t>Can use GUI for visualization via </a:t>
            </a:r>
            <a:r>
              <a:rPr lang="en-US" dirty="0" smtClean="0"/>
              <a:t>the </a:t>
            </a:r>
            <a:r>
              <a:rPr lang="en-US" dirty="0" err="1" smtClean="0"/>
              <a:t>start_gui</a:t>
            </a:r>
            <a:r>
              <a:rPr lang="en-US" dirty="0" smtClean="0"/>
              <a:t> command</a:t>
            </a:r>
            <a:endParaRPr lang="en-US" dirty="0"/>
          </a:p>
          <a:p>
            <a:pPr lvl="1"/>
            <a:r>
              <a:rPr lang="en-US" dirty="0"/>
              <a:t>Must manually create reports and </a:t>
            </a:r>
            <a:r>
              <a:rPr lang="en-US" dirty="0" smtClean="0"/>
              <a:t>checkpoints via commands</a:t>
            </a:r>
            <a:endParaRPr lang="en-US" dirty="0"/>
          </a:p>
          <a:p>
            <a:pPr lvl="0"/>
            <a:r>
              <a:rPr lang="en-US" dirty="0"/>
              <a:t>Project-based flow</a:t>
            </a:r>
          </a:p>
          <a:p>
            <a:pPr lvl="1"/>
            <a:r>
              <a:rPr lang="en-US" dirty="0"/>
              <a:t>Project </a:t>
            </a:r>
            <a:r>
              <a:rPr lang="en-US" dirty="0" smtClean="0"/>
              <a:t>infrastructure is saved in *.XPR file</a:t>
            </a:r>
            <a:endParaRPr lang="en-US" dirty="0"/>
          </a:p>
          <a:p>
            <a:pPr lvl="1"/>
            <a:r>
              <a:rPr lang="en-US" dirty="0" smtClean="0"/>
              <a:t>Reports/state/runs/cross-probing is available</a:t>
            </a:r>
            <a:endParaRPr lang="en-US" dirty="0"/>
          </a:p>
          <a:p>
            <a:pPr lvl="1"/>
            <a:r>
              <a:rPr lang="en-US" dirty="0"/>
              <a:t>IDE </a:t>
            </a:r>
            <a:r>
              <a:rPr lang="en-US" dirty="0" smtClean="0"/>
              <a:t>GUI or </a:t>
            </a:r>
            <a:r>
              <a:rPr lang="en-US" dirty="0" err="1"/>
              <a:t>Tcl</a:t>
            </a:r>
            <a:r>
              <a:rPr lang="en-US" dirty="0"/>
              <a:t> </a:t>
            </a:r>
            <a:r>
              <a:rPr lang="en-US" dirty="0" smtClean="0"/>
              <a:t>script both available</a:t>
            </a:r>
            <a:endParaRPr lang="en-US" dirty="0"/>
          </a:p>
        </p:txBody>
      </p:sp>
      <p:sp>
        <p:nvSpPr>
          <p:cNvPr id="3" name="Title 2"/>
          <p:cNvSpPr>
            <a:spLocks noGrp="1"/>
          </p:cNvSpPr>
          <p:nvPr>
            <p:ph type="title"/>
          </p:nvPr>
        </p:nvSpPr>
        <p:spPr/>
        <p:txBody>
          <a:bodyPr/>
          <a:lstStyle/>
          <a:p>
            <a:r>
              <a:rPr lang="en-US" dirty="0" smtClean="0"/>
              <a:t>Project Based </a:t>
            </a:r>
            <a:r>
              <a:rPr lang="en-US" dirty="0" err="1" smtClean="0"/>
              <a:t>vs</a:t>
            </a:r>
            <a:r>
              <a:rPr lang="en-US" dirty="0" smtClean="0"/>
              <a:t> Non-Project Batch Flows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37</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49" y="1752600"/>
            <a:ext cx="46021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002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p>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Suite Introduction</a:t>
            </a:r>
          </a:p>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Flow</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491111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rgbClr val="3E3E3E"/>
                </a:solidFill>
                <a:cs typeface="Arial"/>
              </a:rPr>
              <a:t>Fea</a:t>
            </a:r>
            <a:r>
              <a:rPr lang="en-US" spc="5" dirty="0">
                <a:solidFill>
                  <a:srgbClr val="3E3E3E"/>
                </a:solidFill>
                <a:cs typeface="Arial"/>
              </a:rPr>
              <a:t>t</a:t>
            </a:r>
            <a:r>
              <a:rPr lang="en-US" spc="-15" dirty="0">
                <a:solidFill>
                  <a:srgbClr val="3E3E3E"/>
                </a:solidFill>
                <a:cs typeface="Arial"/>
              </a:rPr>
              <a:t>u</a:t>
            </a:r>
            <a:r>
              <a:rPr lang="en-US" dirty="0">
                <a:solidFill>
                  <a:srgbClr val="3E3E3E"/>
                </a:solidFill>
                <a:cs typeface="Arial"/>
              </a:rPr>
              <a:t>res a</a:t>
            </a:r>
            <a:r>
              <a:rPr lang="en-US" spc="-15" dirty="0">
                <a:solidFill>
                  <a:srgbClr val="3E3E3E"/>
                </a:solidFill>
                <a:cs typeface="Arial"/>
              </a:rPr>
              <a:t>n</a:t>
            </a:r>
            <a:r>
              <a:rPr lang="en-US" dirty="0">
                <a:solidFill>
                  <a:srgbClr val="3E3E3E"/>
                </a:solidFill>
                <a:cs typeface="Arial"/>
              </a:rPr>
              <a:t>d benef</a:t>
            </a:r>
            <a:r>
              <a:rPr lang="en-US" spc="-20" dirty="0">
                <a:solidFill>
                  <a:srgbClr val="3E3E3E"/>
                </a:solidFill>
                <a:cs typeface="Arial"/>
              </a:rPr>
              <a:t>i</a:t>
            </a:r>
            <a:r>
              <a:rPr lang="en-US" dirty="0">
                <a:solidFill>
                  <a:srgbClr val="3E3E3E"/>
                </a:solidFill>
                <a:cs typeface="Arial"/>
              </a:rPr>
              <a:t>ts</a:t>
            </a:r>
            <a:r>
              <a:rPr lang="en-US" spc="5" dirty="0">
                <a:solidFill>
                  <a:srgbClr val="3E3E3E"/>
                </a:solidFill>
                <a:cs typeface="Arial"/>
              </a:rPr>
              <a:t> </a:t>
            </a:r>
            <a:r>
              <a:rPr lang="en-US" dirty="0">
                <a:solidFill>
                  <a:srgbClr val="3E3E3E"/>
                </a:solidFill>
                <a:cs typeface="Arial"/>
              </a:rPr>
              <a:t>of</a:t>
            </a:r>
            <a:r>
              <a:rPr lang="en-US" spc="-15" dirty="0">
                <a:solidFill>
                  <a:srgbClr val="3E3E3E"/>
                </a:solidFill>
                <a:cs typeface="Arial"/>
              </a:rPr>
              <a:t> </a:t>
            </a:r>
            <a:r>
              <a:rPr lang="en-US" dirty="0">
                <a:solidFill>
                  <a:srgbClr val="3E3E3E"/>
                </a:solidFill>
                <a:cs typeface="Arial"/>
              </a:rPr>
              <a:t>the</a:t>
            </a:r>
            <a:r>
              <a:rPr lang="en-US" spc="5" dirty="0">
                <a:solidFill>
                  <a:srgbClr val="3E3E3E"/>
                </a:solidFill>
                <a:cs typeface="Arial"/>
              </a:rPr>
              <a:t> </a:t>
            </a:r>
            <a:r>
              <a:rPr lang="en-US" dirty="0" err="1">
                <a:solidFill>
                  <a:srgbClr val="3E3E3E"/>
                </a:solidFill>
                <a:cs typeface="Arial"/>
              </a:rPr>
              <a:t>Vi</a:t>
            </a:r>
            <a:r>
              <a:rPr lang="en-US" spc="-20" dirty="0" err="1">
                <a:solidFill>
                  <a:srgbClr val="3E3E3E"/>
                </a:solidFill>
                <a:cs typeface="Arial"/>
              </a:rPr>
              <a:t>v</a:t>
            </a:r>
            <a:r>
              <a:rPr lang="en-US" dirty="0" err="1">
                <a:solidFill>
                  <a:srgbClr val="3E3E3E"/>
                </a:solidFill>
                <a:cs typeface="Arial"/>
              </a:rPr>
              <a:t>ado</a:t>
            </a:r>
            <a:r>
              <a:rPr lang="en-US" dirty="0">
                <a:solidFill>
                  <a:srgbClr val="3E3E3E"/>
                </a:solidFill>
                <a:cs typeface="Arial"/>
              </a:rPr>
              <a:t> I</a:t>
            </a:r>
            <a:r>
              <a:rPr lang="en-US" spc="5" dirty="0">
                <a:solidFill>
                  <a:srgbClr val="3E3E3E"/>
                </a:solidFill>
                <a:cs typeface="Arial"/>
              </a:rPr>
              <a:t>D</a:t>
            </a:r>
            <a:r>
              <a:rPr lang="en-US" dirty="0">
                <a:solidFill>
                  <a:srgbClr val="3E3E3E"/>
                </a:solidFill>
                <a:cs typeface="Arial"/>
              </a:rPr>
              <a:t>E</a:t>
            </a:r>
            <a:r>
              <a:rPr lang="en-US" spc="-10" dirty="0">
                <a:solidFill>
                  <a:srgbClr val="3E3E3E"/>
                </a:solidFill>
                <a:cs typeface="Arial"/>
              </a:rPr>
              <a:t> </a:t>
            </a:r>
            <a:r>
              <a:rPr lang="en-US" dirty="0" smtClean="0">
                <a:solidFill>
                  <a:srgbClr val="3E3E3E"/>
                </a:solidFill>
                <a:cs typeface="Arial"/>
              </a:rPr>
              <a:t>inc</a:t>
            </a:r>
            <a:r>
              <a:rPr lang="en-US" spc="-10" dirty="0" smtClean="0">
                <a:solidFill>
                  <a:srgbClr val="3E3E3E"/>
                </a:solidFill>
                <a:cs typeface="Arial"/>
              </a:rPr>
              <a:t>l</a:t>
            </a:r>
            <a:r>
              <a:rPr lang="en-US" dirty="0" smtClean="0">
                <a:solidFill>
                  <a:srgbClr val="3E3E3E"/>
                </a:solidFill>
                <a:cs typeface="Arial"/>
              </a:rPr>
              <a:t>ude</a:t>
            </a:r>
          </a:p>
          <a:p>
            <a:pPr marR="360045" lvl="1">
              <a:lnSpc>
                <a:spcPts val="2080"/>
              </a:lnSpc>
            </a:pPr>
            <a:r>
              <a:rPr lang="en-US" dirty="0">
                <a:cs typeface="Arial"/>
              </a:rPr>
              <a:t>Improv</a:t>
            </a:r>
            <a:r>
              <a:rPr lang="en-US" spc="-10" dirty="0">
                <a:cs typeface="Arial"/>
              </a:rPr>
              <a:t>e</a:t>
            </a:r>
            <a:r>
              <a:rPr lang="en-US" dirty="0">
                <a:cs typeface="Arial"/>
              </a:rPr>
              <a:t>d perf</a:t>
            </a:r>
            <a:r>
              <a:rPr lang="en-US" spc="5" dirty="0">
                <a:cs typeface="Arial"/>
              </a:rPr>
              <a:t>o</a:t>
            </a:r>
            <a:r>
              <a:rPr lang="en-US" dirty="0">
                <a:cs typeface="Arial"/>
              </a:rPr>
              <a:t>rma</a:t>
            </a:r>
            <a:r>
              <a:rPr lang="en-US" spc="-10" dirty="0">
                <a:cs typeface="Arial"/>
              </a:rPr>
              <a:t>n</a:t>
            </a:r>
            <a:r>
              <a:rPr lang="en-US" dirty="0">
                <a:cs typeface="Arial"/>
              </a:rPr>
              <a:t>ce and</a:t>
            </a:r>
            <a:r>
              <a:rPr lang="en-US" spc="-10" dirty="0">
                <a:cs typeface="Arial"/>
              </a:rPr>
              <a:t> </a:t>
            </a:r>
            <a:r>
              <a:rPr lang="en-US" spc="5" dirty="0">
                <a:cs typeface="Arial"/>
              </a:rPr>
              <a:t>de</a:t>
            </a:r>
            <a:r>
              <a:rPr lang="en-US" dirty="0">
                <a:cs typeface="Arial"/>
              </a:rPr>
              <a:t>vice</a:t>
            </a:r>
            <a:r>
              <a:rPr lang="en-US" spc="-10" dirty="0">
                <a:cs typeface="Arial"/>
              </a:rPr>
              <a:t> </a:t>
            </a:r>
            <a:r>
              <a:rPr lang="en-US" dirty="0">
                <a:cs typeface="Arial"/>
              </a:rPr>
              <a:t>uti</a:t>
            </a:r>
            <a:r>
              <a:rPr lang="en-US" spc="5" dirty="0">
                <a:cs typeface="Arial"/>
              </a:rPr>
              <a:t>l</a:t>
            </a:r>
            <a:r>
              <a:rPr lang="en-US" dirty="0">
                <a:cs typeface="Arial"/>
              </a:rPr>
              <a:t>iz</a:t>
            </a:r>
            <a:r>
              <a:rPr lang="en-US" spc="-10" dirty="0">
                <a:cs typeface="Arial"/>
              </a:rPr>
              <a:t>a</a:t>
            </a:r>
            <a:r>
              <a:rPr lang="en-US" dirty="0">
                <a:cs typeface="Arial"/>
              </a:rPr>
              <a:t>ti</a:t>
            </a:r>
            <a:r>
              <a:rPr lang="en-US" spc="5" dirty="0">
                <a:cs typeface="Arial"/>
              </a:rPr>
              <a:t>o</a:t>
            </a:r>
            <a:r>
              <a:rPr lang="en-US" dirty="0">
                <a:cs typeface="Arial"/>
              </a:rPr>
              <a:t>n</a:t>
            </a:r>
            <a:r>
              <a:rPr lang="en-US" spc="5" dirty="0">
                <a:cs typeface="Arial"/>
              </a:rPr>
              <a:t> </a:t>
            </a:r>
            <a:r>
              <a:rPr lang="en-US" spc="-20" dirty="0">
                <a:cs typeface="Arial"/>
              </a:rPr>
              <a:t>w</a:t>
            </a:r>
            <a:r>
              <a:rPr lang="en-US" dirty="0">
                <a:cs typeface="Arial"/>
              </a:rPr>
              <a:t>i</a:t>
            </a:r>
            <a:r>
              <a:rPr lang="en-US" spc="10" dirty="0">
                <a:cs typeface="Arial"/>
              </a:rPr>
              <a:t>t</a:t>
            </a:r>
            <a:r>
              <a:rPr lang="en-US" dirty="0">
                <a:cs typeface="Arial"/>
              </a:rPr>
              <a:t>h the</a:t>
            </a:r>
            <a:r>
              <a:rPr lang="en-US" spc="-10" dirty="0">
                <a:cs typeface="Arial"/>
              </a:rPr>
              <a:t> </a:t>
            </a:r>
            <a:r>
              <a:rPr lang="en-US" dirty="0">
                <a:cs typeface="Arial"/>
              </a:rPr>
              <a:t>u</a:t>
            </a:r>
            <a:r>
              <a:rPr lang="en-US" spc="5" dirty="0">
                <a:cs typeface="Arial"/>
              </a:rPr>
              <a:t>s</a:t>
            </a:r>
            <a:r>
              <a:rPr lang="en-US" dirty="0">
                <a:cs typeface="Arial"/>
              </a:rPr>
              <a:t>e </a:t>
            </a:r>
            <a:r>
              <a:rPr lang="en-US" spc="-10" dirty="0">
                <a:cs typeface="Arial"/>
              </a:rPr>
              <a:t>o</a:t>
            </a:r>
            <a:r>
              <a:rPr lang="en-US" dirty="0">
                <a:cs typeface="Arial"/>
              </a:rPr>
              <a:t>f</a:t>
            </a:r>
            <a:r>
              <a:rPr lang="en-US" spc="5" dirty="0">
                <a:cs typeface="Arial"/>
              </a:rPr>
              <a:t> </a:t>
            </a:r>
            <a:r>
              <a:rPr lang="en-US" dirty="0" err="1">
                <a:cs typeface="Arial"/>
              </a:rPr>
              <a:t>P</a:t>
            </a:r>
            <a:r>
              <a:rPr lang="en-US" spc="-10" dirty="0" err="1">
                <a:cs typeface="Arial"/>
              </a:rPr>
              <a:t>b</a:t>
            </a:r>
            <a:r>
              <a:rPr lang="en-US" dirty="0" err="1">
                <a:cs typeface="Arial"/>
              </a:rPr>
              <a:t>l</a:t>
            </a:r>
            <a:r>
              <a:rPr lang="en-US" spc="-10" dirty="0" err="1">
                <a:cs typeface="Arial"/>
              </a:rPr>
              <a:t>o</a:t>
            </a:r>
            <a:r>
              <a:rPr lang="en-US" dirty="0" err="1">
                <a:cs typeface="Arial"/>
              </a:rPr>
              <a:t>cks</a:t>
            </a:r>
            <a:r>
              <a:rPr lang="en-US" dirty="0">
                <a:cs typeface="Arial"/>
              </a:rPr>
              <a:t> </a:t>
            </a:r>
            <a:r>
              <a:rPr lang="en-US" spc="5" dirty="0">
                <a:cs typeface="Arial"/>
              </a:rPr>
              <a:t>a</a:t>
            </a:r>
            <a:r>
              <a:rPr lang="en-US" dirty="0">
                <a:cs typeface="Arial"/>
              </a:rPr>
              <a:t>nd ar</a:t>
            </a:r>
            <a:r>
              <a:rPr lang="en-US" spc="-10" dirty="0">
                <a:cs typeface="Arial"/>
              </a:rPr>
              <a:t>e</a:t>
            </a:r>
            <a:r>
              <a:rPr lang="en-US" dirty="0">
                <a:cs typeface="Arial"/>
              </a:rPr>
              <a:t>a constr</a:t>
            </a:r>
            <a:r>
              <a:rPr lang="en-US" spc="-10" dirty="0">
                <a:cs typeface="Arial"/>
              </a:rPr>
              <a:t>a</a:t>
            </a:r>
            <a:r>
              <a:rPr lang="en-US" spc="5" dirty="0">
                <a:cs typeface="Arial"/>
              </a:rPr>
              <a:t>i</a:t>
            </a:r>
            <a:r>
              <a:rPr lang="en-US" dirty="0">
                <a:cs typeface="Arial"/>
              </a:rPr>
              <a:t>nts</a:t>
            </a:r>
          </a:p>
          <a:p>
            <a:pPr lvl="1">
              <a:lnSpc>
                <a:spcPct val="100000"/>
              </a:lnSpc>
              <a:spcBef>
                <a:spcPts val="145"/>
              </a:spcBef>
            </a:pPr>
            <a:r>
              <a:rPr lang="en-US" dirty="0">
                <a:cs typeface="Arial"/>
              </a:rPr>
              <a:t>P</a:t>
            </a:r>
            <a:r>
              <a:rPr lang="en-US" spc="-10" dirty="0">
                <a:cs typeface="Arial"/>
              </a:rPr>
              <a:t>e</a:t>
            </a:r>
            <a:r>
              <a:rPr lang="en-US" dirty="0">
                <a:cs typeface="Arial"/>
              </a:rPr>
              <a:t>rforma</a:t>
            </a:r>
            <a:r>
              <a:rPr lang="en-US" spc="-10" dirty="0">
                <a:cs typeface="Arial"/>
              </a:rPr>
              <a:t>n</a:t>
            </a:r>
            <a:r>
              <a:rPr lang="en-US" spc="10" dirty="0">
                <a:cs typeface="Arial"/>
              </a:rPr>
              <a:t>c</a:t>
            </a:r>
            <a:r>
              <a:rPr lang="en-US" dirty="0">
                <a:cs typeface="Arial"/>
              </a:rPr>
              <a:t>e pre</a:t>
            </a:r>
            <a:r>
              <a:rPr lang="en-US" spc="-10" dirty="0">
                <a:cs typeface="Arial"/>
              </a:rPr>
              <a:t>d</a:t>
            </a:r>
            <a:r>
              <a:rPr lang="en-US" dirty="0">
                <a:cs typeface="Arial"/>
              </a:rPr>
              <a:t>ict</a:t>
            </a:r>
            <a:r>
              <a:rPr lang="en-US" spc="5" dirty="0">
                <a:cs typeface="Arial"/>
              </a:rPr>
              <a:t>a</a:t>
            </a:r>
            <a:r>
              <a:rPr lang="en-US" dirty="0">
                <a:cs typeface="Arial"/>
              </a:rPr>
              <a:t>b</a:t>
            </a:r>
            <a:r>
              <a:rPr lang="en-US" spc="-10" dirty="0">
                <a:cs typeface="Arial"/>
              </a:rPr>
              <a:t>i</a:t>
            </a:r>
            <a:r>
              <a:rPr lang="en-US" spc="5" dirty="0">
                <a:cs typeface="Arial"/>
              </a:rPr>
              <a:t>l</a:t>
            </a:r>
            <a:r>
              <a:rPr lang="en-US" dirty="0">
                <a:cs typeface="Arial"/>
              </a:rPr>
              <a:t>i</a:t>
            </a:r>
            <a:r>
              <a:rPr lang="en-US" spc="10" dirty="0">
                <a:cs typeface="Arial"/>
              </a:rPr>
              <a:t>t</a:t>
            </a:r>
            <a:r>
              <a:rPr lang="en-US" dirty="0">
                <a:cs typeface="Arial"/>
              </a:rPr>
              <a:t>y</a:t>
            </a:r>
          </a:p>
          <a:p>
            <a:pPr marR="12700" lvl="1">
              <a:lnSpc>
                <a:spcPct val="109500"/>
              </a:lnSpc>
              <a:spcBef>
                <a:spcPts val="10"/>
              </a:spcBef>
            </a:pPr>
            <a:r>
              <a:rPr lang="en-US" dirty="0">
                <a:cs typeface="Arial"/>
              </a:rPr>
              <a:t>D</a:t>
            </a:r>
            <a:r>
              <a:rPr lang="en-US" spc="-10" dirty="0">
                <a:cs typeface="Arial"/>
              </a:rPr>
              <a:t>e</a:t>
            </a:r>
            <a:r>
              <a:rPr lang="en-US" dirty="0">
                <a:cs typeface="Arial"/>
              </a:rPr>
              <a:t>s</a:t>
            </a:r>
            <a:r>
              <a:rPr lang="en-US" spc="5" dirty="0">
                <a:cs typeface="Arial"/>
              </a:rPr>
              <a:t>i</a:t>
            </a:r>
            <a:r>
              <a:rPr lang="en-US" dirty="0">
                <a:cs typeface="Arial"/>
              </a:rPr>
              <a:t>gn</a:t>
            </a:r>
            <a:r>
              <a:rPr lang="en-US" spc="-80" dirty="0">
                <a:cs typeface="Arial"/>
              </a:rPr>
              <a:t> </a:t>
            </a:r>
            <a:r>
              <a:rPr lang="en-US" dirty="0">
                <a:cs typeface="Arial"/>
              </a:rPr>
              <a:t>anal</a:t>
            </a:r>
            <a:r>
              <a:rPr lang="en-US" spc="-15" dirty="0">
                <a:cs typeface="Arial"/>
              </a:rPr>
              <a:t>y</a:t>
            </a:r>
            <a:r>
              <a:rPr lang="en-US" spc="10" dirty="0">
                <a:cs typeface="Arial"/>
              </a:rPr>
              <a:t>s</a:t>
            </a:r>
            <a:r>
              <a:rPr lang="en-US" spc="5" dirty="0">
                <a:cs typeface="Arial"/>
              </a:rPr>
              <a:t>i</a:t>
            </a:r>
            <a:r>
              <a:rPr lang="en-US" dirty="0">
                <a:cs typeface="Arial"/>
              </a:rPr>
              <a:t>s</a:t>
            </a:r>
            <a:r>
              <a:rPr lang="en-US" spc="-70"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a:t>
            </a:r>
            <a:r>
              <a:rPr lang="en-US" spc="-70" dirty="0">
                <a:cs typeface="Arial"/>
              </a:rPr>
              <a:t> </a:t>
            </a:r>
            <a:r>
              <a:rPr lang="en-US" dirty="0">
                <a:cs typeface="Arial"/>
              </a:rPr>
              <a:t>th</a:t>
            </a:r>
            <a:r>
              <a:rPr lang="en-US" spc="-10" dirty="0">
                <a:cs typeface="Arial"/>
              </a:rPr>
              <a:t>a</a:t>
            </a:r>
            <a:r>
              <a:rPr lang="en-US" dirty="0">
                <a:cs typeface="Arial"/>
              </a:rPr>
              <a:t>t</a:t>
            </a:r>
            <a:r>
              <a:rPr lang="en-US" spc="-65" dirty="0">
                <a:cs typeface="Arial"/>
              </a:rPr>
              <a:t> </a:t>
            </a:r>
            <a:r>
              <a:rPr lang="en-US" dirty="0">
                <a:cs typeface="Arial"/>
              </a:rPr>
              <a:t>sp</a:t>
            </a:r>
            <a:r>
              <a:rPr lang="en-US" spc="-10" dirty="0">
                <a:cs typeface="Arial"/>
              </a:rPr>
              <a:t>e</a:t>
            </a:r>
            <a:r>
              <a:rPr lang="en-US" spc="5" dirty="0">
                <a:cs typeface="Arial"/>
              </a:rPr>
              <a:t>e</a:t>
            </a:r>
            <a:r>
              <a:rPr lang="en-US" dirty="0">
                <a:cs typeface="Arial"/>
              </a:rPr>
              <a:t>d</a:t>
            </a:r>
            <a:r>
              <a:rPr lang="en-US" spc="-75" dirty="0">
                <a:cs typeface="Arial"/>
              </a:rPr>
              <a:t> </a:t>
            </a:r>
            <a:r>
              <a:rPr lang="en-US" dirty="0">
                <a:cs typeface="Arial"/>
              </a:rPr>
              <a:t>a</a:t>
            </a:r>
            <a:r>
              <a:rPr lang="en-US" spc="-75" dirty="0">
                <a:cs typeface="Arial"/>
              </a:rPr>
              <a:t> </a:t>
            </a:r>
            <a:r>
              <a:rPr lang="en-US" dirty="0">
                <a:cs typeface="Arial"/>
              </a:rPr>
              <a:t>d</a:t>
            </a:r>
            <a:r>
              <a:rPr lang="en-US" spc="-10" dirty="0">
                <a:cs typeface="Arial"/>
              </a:rPr>
              <a:t>e</a:t>
            </a:r>
            <a:r>
              <a:rPr lang="en-US" spc="10" dirty="0">
                <a:cs typeface="Arial"/>
              </a:rPr>
              <a:t>s</a:t>
            </a:r>
            <a:r>
              <a:rPr lang="en-US" dirty="0">
                <a:cs typeface="Arial"/>
              </a:rPr>
              <a:t>i</a:t>
            </a:r>
            <a:r>
              <a:rPr lang="en-US" spc="-10" dirty="0">
                <a:cs typeface="Arial"/>
              </a:rPr>
              <a:t>g</a:t>
            </a:r>
            <a:r>
              <a:rPr lang="en-US" spc="5" dirty="0">
                <a:cs typeface="Arial"/>
              </a:rPr>
              <a:t>n</a:t>
            </a:r>
            <a:r>
              <a:rPr lang="en-US" dirty="0">
                <a:cs typeface="Arial"/>
              </a:rPr>
              <a:t>er's</a:t>
            </a:r>
            <a:r>
              <a:rPr lang="en-US" spc="-70" dirty="0">
                <a:cs typeface="Arial"/>
              </a:rPr>
              <a:t> </a:t>
            </a:r>
            <a:r>
              <a:rPr lang="en-US" dirty="0">
                <a:cs typeface="Arial"/>
              </a:rPr>
              <a:t>a</a:t>
            </a:r>
            <a:r>
              <a:rPr lang="en-US" spc="-10" dirty="0">
                <a:cs typeface="Arial"/>
              </a:rPr>
              <a:t>b</a:t>
            </a:r>
            <a:r>
              <a:rPr lang="en-US" dirty="0">
                <a:cs typeface="Arial"/>
              </a:rPr>
              <a:t>ili</a:t>
            </a:r>
            <a:r>
              <a:rPr lang="en-US" spc="10" dirty="0">
                <a:cs typeface="Arial"/>
              </a:rPr>
              <a:t>t</a:t>
            </a:r>
            <a:r>
              <a:rPr lang="en-US" dirty="0">
                <a:cs typeface="Arial"/>
              </a:rPr>
              <a:t>y</a:t>
            </a:r>
            <a:r>
              <a:rPr lang="en-US" spc="-95" dirty="0">
                <a:cs typeface="Arial"/>
              </a:rPr>
              <a:t> </a:t>
            </a:r>
            <a:r>
              <a:rPr lang="en-US" dirty="0">
                <a:cs typeface="Arial"/>
              </a:rPr>
              <a:t>to</a:t>
            </a:r>
            <a:r>
              <a:rPr lang="en-US" spc="-75" dirty="0">
                <a:cs typeface="Arial"/>
              </a:rPr>
              <a:t> </a:t>
            </a:r>
            <a:r>
              <a:rPr lang="en-US" dirty="0">
                <a:cs typeface="Arial"/>
              </a:rPr>
              <a:t>gain</a:t>
            </a:r>
            <a:r>
              <a:rPr lang="en-US" spc="-75" dirty="0">
                <a:cs typeface="Arial"/>
              </a:rPr>
              <a:t> </a:t>
            </a:r>
            <a:r>
              <a:rPr lang="en-US" dirty="0">
                <a:cs typeface="Arial"/>
              </a:rPr>
              <a:t>timing</a:t>
            </a:r>
            <a:r>
              <a:rPr lang="en-US" spc="-70" dirty="0">
                <a:cs typeface="Arial"/>
              </a:rPr>
              <a:t> </a:t>
            </a:r>
            <a:r>
              <a:rPr lang="en-US" dirty="0">
                <a:cs typeface="Arial"/>
              </a:rPr>
              <a:t>cl</a:t>
            </a:r>
            <a:r>
              <a:rPr lang="en-US" spc="-10" dirty="0">
                <a:cs typeface="Arial"/>
              </a:rPr>
              <a:t>o</a:t>
            </a:r>
            <a:r>
              <a:rPr lang="en-US" dirty="0">
                <a:cs typeface="Arial"/>
              </a:rPr>
              <a:t>su</a:t>
            </a:r>
            <a:r>
              <a:rPr lang="en-US" spc="5" dirty="0">
                <a:cs typeface="Arial"/>
              </a:rPr>
              <a:t>r</a:t>
            </a:r>
            <a:r>
              <a:rPr lang="en-US" dirty="0">
                <a:cs typeface="Arial"/>
              </a:rPr>
              <a:t>e </a:t>
            </a:r>
            <a:r>
              <a:rPr lang="en-US" spc="10" dirty="0" err="1">
                <a:cs typeface="Arial"/>
              </a:rPr>
              <a:t>T</a:t>
            </a:r>
            <a:r>
              <a:rPr lang="en-US" dirty="0" err="1">
                <a:cs typeface="Arial"/>
              </a:rPr>
              <a:t>cl</a:t>
            </a:r>
            <a:r>
              <a:rPr lang="en-US" spc="-15"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 (commands) th</a:t>
            </a:r>
            <a:r>
              <a:rPr lang="en-US" spc="-10" dirty="0">
                <a:cs typeface="Arial"/>
              </a:rPr>
              <a:t>a</a:t>
            </a:r>
            <a:r>
              <a:rPr lang="en-US" dirty="0">
                <a:cs typeface="Arial"/>
              </a:rPr>
              <a:t>t</a:t>
            </a:r>
            <a:r>
              <a:rPr lang="en-US" spc="5" dirty="0">
                <a:cs typeface="Arial"/>
              </a:rPr>
              <a:t> </a:t>
            </a:r>
            <a:r>
              <a:rPr lang="en-US" dirty="0">
                <a:cs typeface="Arial"/>
              </a:rPr>
              <a:t>make scri</a:t>
            </a:r>
            <a:r>
              <a:rPr lang="en-US" spc="-10" dirty="0">
                <a:cs typeface="Arial"/>
              </a:rPr>
              <a:t>p</a:t>
            </a:r>
            <a:r>
              <a:rPr lang="en-US" dirty="0">
                <a:cs typeface="Arial"/>
              </a:rPr>
              <a:t>ti</a:t>
            </a:r>
            <a:r>
              <a:rPr lang="en-US" spc="5" dirty="0">
                <a:cs typeface="Arial"/>
              </a:rPr>
              <a:t>n</a:t>
            </a:r>
            <a:r>
              <a:rPr lang="en-US" dirty="0">
                <a:cs typeface="Arial"/>
              </a:rPr>
              <a:t>g</a:t>
            </a:r>
            <a:r>
              <a:rPr lang="en-US" spc="5" dirty="0">
                <a:cs typeface="Arial"/>
              </a:rPr>
              <a:t> </a:t>
            </a:r>
            <a:r>
              <a:rPr lang="en-US" dirty="0">
                <a:cs typeface="Arial"/>
              </a:rPr>
              <a:t>e</a:t>
            </a:r>
            <a:r>
              <a:rPr lang="en-US" spc="-10" dirty="0">
                <a:cs typeface="Arial"/>
              </a:rPr>
              <a:t>a</a:t>
            </a:r>
            <a:r>
              <a:rPr lang="en-US" dirty="0">
                <a:cs typeface="Arial"/>
              </a:rPr>
              <a:t>si</a:t>
            </a:r>
            <a:r>
              <a:rPr lang="en-US" spc="-10" dirty="0">
                <a:cs typeface="Arial"/>
              </a:rPr>
              <a:t>e</a:t>
            </a:r>
            <a:r>
              <a:rPr lang="en-US" dirty="0">
                <a:cs typeface="Arial"/>
              </a:rPr>
              <a:t>r </a:t>
            </a:r>
            <a:r>
              <a:rPr lang="en-US" spc="5" dirty="0">
                <a:cs typeface="Arial"/>
              </a:rPr>
              <a:t>a</a:t>
            </a:r>
            <a:r>
              <a:rPr lang="en-US" dirty="0">
                <a:cs typeface="Arial"/>
              </a:rPr>
              <a:t>nd</a:t>
            </a:r>
            <a:r>
              <a:rPr lang="en-US" spc="-10" dirty="0">
                <a:cs typeface="Arial"/>
              </a:rPr>
              <a:t> </a:t>
            </a:r>
            <a:r>
              <a:rPr lang="en-US" spc="5" dirty="0">
                <a:cs typeface="Arial"/>
              </a:rPr>
              <a:t>po</a:t>
            </a:r>
            <a:r>
              <a:rPr lang="en-US" spc="-20" dirty="0">
                <a:cs typeface="Arial"/>
              </a:rPr>
              <a:t>w</a:t>
            </a:r>
            <a:r>
              <a:rPr lang="en-US" spc="5" dirty="0">
                <a:cs typeface="Arial"/>
              </a:rPr>
              <a:t>e</a:t>
            </a:r>
            <a:r>
              <a:rPr lang="en-US" dirty="0">
                <a:cs typeface="Arial"/>
              </a:rPr>
              <a:t>rful</a:t>
            </a:r>
          </a:p>
          <a:p>
            <a:pPr lvl="0"/>
            <a:r>
              <a:rPr lang="en-US" dirty="0"/>
              <a:t>Vivado tools use a common data model throughout the FPGA design </a:t>
            </a:r>
            <a:r>
              <a:rPr lang="en-US" dirty="0" smtClean="0"/>
              <a:t>process</a:t>
            </a:r>
          </a:p>
          <a:p>
            <a:pPr lvl="1"/>
            <a:r>
              <a:rPr lang="en-US" dirty="0" smtClean="0"/>
              <a:t>This </a:t>
            </a:r>
            <a:r>
              <a:rPr lang="en-US" dirty="0"/>
              <a:t>yields runtime and memory resource benefits to the user</a:t>
            </a:r>
          </a:p>
          <a:p>
            <a:pPr lvl="0"/>
            <a:r>
              <a:rPr lang="en-US" dirty="0"/>
              <a:t>Vivado tools support scripting in non-project batch and project-based design flows</a:t>
            </a:r>
          </a:p>
          <a:p>
            <a:pPr lvl="1"/>
            <a:r>
              <a:rPr lang="en-US" dirty="0"/>
              <a:t>Vivado tools support the use of Tcl for all commands</a:t>
            </a:r>
          </a:p>
          <a:p>
            <a:pPr lvl="0"/>
            <a:r>
              <a:rPr lang="en-US" dirty="0"/>
              <a:t>Vivado tools use a common constraint language (XDC) throughout the </a:t>
            </a:r>
            <a:r>
              <a:rPr lang="en-US" dirty="0" smtClean="0"/>
              <a:t>design process</a:t>
            </a:r>
            <a:endParaRPr lang="en-US" dirty="0"/>
          </a:p>
          <a:p>
            <a:pPr lvl="1"/>
            <a:r>
              <a:rPr lang="en-US" dirty="0"/>
              <a:t>This enables synthesis optimization significantly better than the ISE software</a:t>
            </a:r>
          </a:p>
          <a:p>
            <a:pPr lvl="0"/>
            <a:r>
              <a:rPr lang="en-US" dirty="0" smtClean="0"/>
              <a:t>Pushbutton </a:t>
            </a:r>
            <a:r>
              <a:rPr lang="en-US" dirty="0"/>
              <a:t>flows for most designs</a:t>
            </a:r>
          </a:p>
          <a:p>
            <a:r>
              <a:rPr lang="en-US" dirty="0"/>
              <a:t>Advanced tools for challenging designs</a:t>
            </a:r>
          </a:p>
          <a:p>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smtClean="0"/>
              <a:t>Interactive design and analysis</a:t>
            </a:r>
          </a:p>
          <a:p>
            <a:pPr lvl="1"/>
            <a:r>
              <a:rPr lang="en-US" dirty="0" smtClean="0"/>
              <a:t>Timing analysis, connectivity, resource utilization, timing constraint analysis, and entry</a:t>
            </a:r>
          </a:p>
          <a:p>
            <a:r>
              <a:rPr lang="en-US" dirty="0" smtClean="0"/>
              <a:t>RTL development and analysis</a:t>
            </a:r>
          </a:p>
          <a:p>
            <a:pPr lvl="1"/>
            <a:r>
              <a:rPr lang="en-US" dirty="0" smtClean="0"/>
              <a:t>Elaboration of HDL </a:t>
            </a:r>
          </a:p>
          <a:p>
            <a:pPr lvl="1"/>
            <a:r>
              <a:rPr lang="en-US" dirty="0" smtClean="0"/>
              <a:t>Hierarchical exploration</a:t>
            </a:r>
          </a:p>
          <a:p>
            <a:pPr lvl="1"/>
            <a:r>
              <a:rPr lang="en-US" dirty="0" smtClean="0"/>
              <a:t>Schematic generation</a:t>
            </a:r>
          </a:p>
          <a:p>
            <a:r>
              <a:rPr lang="en-US" dirty="0" smtClean="0"/>
              <a:t>XSIM simulator integration</a:t>
            </a:r>
          </a:p>
          <a:p>
            <a:r>
              <a:rPr lang="en-US" dirty="0" smtClean="0"/>
              <a:t>Synthesis and implementation in one package</a:t>
            </a:r>
          </a:p>
          <a:p>
            <a:r>
              <a:rPr lang="en-US" dirty="0" smtClean="0"/>
              <a:t>I/O pin planning</a:t>
            </a:r>
          </a:p>
          <a:p>
            <a:pPr lvl="1"/>
            <a:r>
              <a:rPr lang="en-US" dirty="0" smtClean="0"/>
              <a:t>Interactive rule-based I/O assignment</a:t>
            </a:r>
            <a:endParaRPr lang="en-US" dirty="0"/>
          </a:p>
        </p:txBody>
      </p:sp>
      <p:sp>
        <p:nvSpPr>
          <p:cNvPr id="3" name="Title 2"/>
          <p:cNvSpPr>
            <a:spLocks noGrp="1"/>
          </p:cNvSpPr>
          <p:nvPr>
            <p:ph type="title"/>
          </p:nvPr>
        </p:nvSpPr>
        <p:spPr/>
        <p:txBody>
          <a:bodyPr/>
          <a:lstStyle/>
          <a:p>
            <a:r>
              <a:rPr lang="en-US" smtClean="0"/>
              <a:t>Vivado IDE Solution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4</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620" y="1667544"/>
            <a:ext cx="5561625" cy="4481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01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Designers needing an interactive design approach</a:t>
            </a:r>
          </a:p>
          <a:p>
            <a:pPr lvl="1"/>
            <a:r>
              <a:rPr lang="en-US" dirty="0" smtClean="0"/>
              <a:t>Analysis and area constraints to drive place &amp; route</a:t>
            </a:r>
          </a:p>
          <a:p>
            <a:pPr lvl="0"/>
            <a:r>
              <a:rPr lang="en-US" dirty="0" smtClean="0"/>
              <a:t>Challenging designs</a:t>
            </a:r>
          </a:p>
          <a:p>
            <a:pPr lvl="1"/>
            <a:r>
              <a:rPr lang="en-US" dirty="0" smtClean="0"/>
              <a:t>Large devices, complex constraints, and high device utilization</a:t>
            </a:r>
          </a:p>
          <a:p>
            <a:pPr lvl="1"/>
            <a:r>
              <a:rPr lang="en-US" dirty="0" smtClean="0"/>
              <a:t>Advantages are also seen with small devices</a:t>
            </a:r>
          </a:p>
          <a:p>
            <a:pPr lvl="0"/>
            <a:r>
              <a:rPr lang="en-US" dirty="0" smtClean="0"/>
              <a:t>Designs experiencing implementation issues</a:t>
            </a:r>
          </a:p>
          <a:p>
            <a:pPr lvl="1"/>
            <a:r>
              <a:rPr lang="en-US" dirty="0" smtClean="0"/>
              <a:t>Performance, capacity, run time, and repeatability</a:t>
            </a:r>
          </a:p>
          <a:p>
            <a:pPr lvl="0"/>
            <a:r>
              <a:rPr lang="en-US" dirty="0" smtClean="0"/>
              <a:t>Designs requiring implementation control</a:t>
            </a:r>
          </a:p>
          <a:p>
            <a:pPr lvl="1"/>
            <a:r>
              <a:rPr lang="en-US" dirty="0" smtClean="0"/>
              <a:t>Users looking for options other than just a pushbutton flow</a:t>
            </a:r>
          </a:p>
          <a:p>
            <a:pPr lvl="1"/>
            <a:r>
              <a:rPr lang="en-US" dirty="0" smtClean="0"/>
              <a:t>Visualize design issues from many aspects</a:t>
            </a:r>
          </a:p>
          <a:p>
            <a:pPr lvl="1"/>
            <a:r>
              <a:rPr lang="en-US" dirty="0" smtClean="0"/>
              <a:t>Block-based design constraints</a:t>
            </a:r>
          </a:p>
          <a:p>
            <a:r>
              <a:rPr lang="en-US" dirty="0" smtClean="0"/>
              <a:t>Designs targeting the 7-Series (or newer) devices</a:t>
            </a:r>
            <a:endParaRPr lang="en-US" dirty="0"/>
          </a:p>
        </p:txBody>
      </p:sp>
      <p:sp>
        <p:nvSpPr>
          <p:cNvPr id="3" name="Title 2"/>
          <p:cNvSpPr>
            <a:spLocks noGrp="1"/>
          </p:cNvSpPr>
          <p:nvPr>
            <p:ph type="title"/>
          </p:nvPr>
        </p:nvSpPr>
        <p:spPr/>
        <p:txBody>
          <a:bodyPr/>
          <a:lstStyle/>
          <a:p>
            <a:r>
              <a:rPr lang="en-US" smtClean="0"/>
              <a:t>Who Should Use Vivado?</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5</a:t>
            </a:fld>
            <a:endParaRPr lang="en-US" dirty="0"/>
          </a:p>
        </p:txBody>
      </p:sp>
    </p:spTree>
    <p:extLst>
      <p:ext uri="{BB962C8B-B14F-4D97-AF65-F5344CB8AC3E}">
        <p14:creationId xmlns:p14="http://schemas.microsoft.com/office/powerpoint/2010/main" val="1318902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p>
          <a:p>
            <a:pPr lvl="1"/>
            <a:r>
              <a:rPr lang="en-US" dirty="0" smtClean="0"/>
              <a:t>Cross-probing between </a:t>
            </a:r>
            <a:r>
              <a:rPr lang="en-US" dirty="0" err="1" smtClean="0"/>
              <a:t>netlist</a:t>
            </a:r>
            <a:r>
              <a:rPr lang="en-US" dirty="0" smtClean="0"/>
              <a:t>/schematic/RTL</a:t>
            </a:r>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6</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93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Analyze multiple implementation results</a:t>
            </a:r>
          </a:p>
          <a:p>
            <a:pPr lvl="1"/>
            <a:r>
              <a:rPr lang="en-US" smtClean="0"/>
              <a:t>Highlight failing timing paths from post-route timing analysis</a:t>
            </a:r>
          </a:p>
          <a:p>
            <a:pPr lvl="1"/>
            <a:r>
              <a:rPr lang="en-US" smtClean="0"/>
              <a:t>Quickly identify and constrain critical path logic</a:t>
            </a:r>
          </a:p>
          <a:p>
            <a:r>
              <a:rPr lang="en-US" smtClean="0"/>
              <a:t>Hierarchical floorplanning</a:t>
            </a:r>
          </a:p>
          <a:p>
            <a:pPr lvl="1"/>
            <a:r>
              <a:rPr lang="en-US" smtClean="0"/>
              <a:t>Guide place &amp; route toward better results</a:t>
            </a:r>
          </a:p>
          <a:p>
            <a:pPr lvl="0"/>
            <a:r>
              <a:rPr lang="en-US" smtClean="0"/>
              <a:t>Utilization estimates</a:t>
            </a:r>
          </a:p>
          <a:p>
            <a:pPr lvl="1"/>
            <a:r>
              <a:rPr lang="en-US" smtClean="0"/>
              <a:t>All resource types shown for each Pblock</a:t>
            </a:r>
          </a:p>
          <a:p>
            <a:pPr lvl="1"/>
            <a:r>
              <a:rPr lang="en-US" smtClean="0"/>
              <a:t>Clocks or carry chains</a:t>
            </a:r>
          </a:p>
          <a:p>
            <a:pPr lvl="0"/>
            <a:r>
              <a:rPr lang="en-US" smtClean="0"/>
              <a:t>Connectivity display</a:t>
            </a:r>
          </a:p>
          <a:p>
            <a:pPr lvl="1"/>
            <a:r>
              <a:rPr lang="en-US" smtClean="0"/>
              <a:t>I/Os, net bundles, clock domains</a:t>
            </a:r>
            <a:endParaRPr lang="en-US" dirty="0"/>
          </a:p>
        </p:txBody>
      </p:sp>
      <p:sp>
        <p:nvSpPr>
          <p:cNvPr id="3" name="Title 2"/>
          <p:cNvSpPr>
            <a:spLocks noGrp="1"/>
          </p:cNvSpPr>
          <p:nvPr>
            <p:ph type="title"/>
          </p:nvPr>
        </p:nvSpPr>
        <p:spPr/>
        <p:txBody>
          <a:bodyPr/>
          <a:lstStyle/>
          <a:p>
            <a:r>
              <a:rPr lang="en-US" smtClean="0"/>
              <a:t>Gain Faster Timing Closure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7</a:t>
            </a:fld>
            <a:endParaRPr lang="en-US" dirty="0"/>
          </a:p>
        </p:txBody>
      </p:sp>
      <p:pic>
        <p:nvPicPr>
          <p:cNvPr id="307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1714500"/>
            <a:ext cx="3219450" cy="45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923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Tcl</a:t>
            </a:r>
            <a:r>
              <a:rPr lang="en-US" dirty="0" smtClean="0"/>
              <a:t> Console enables the designer to actively query the design </a:t>
            </a:r>
            <a:r>
              <a:rPr lang="en-US" dirty="0" err="1" smtClean="0"/>
              <a:t>netlist</a:t>
            </a:r>
            <a:endParaRPr lang="en-US" dirty="0" smtClean="0"/>
          </a:p>
          <a:p>
            <a:r>
              <a:rPr lang="en-US" dirty="0" smtClean="0"/>
              <a:t>Full </a:t>
            </a:r>
            <a:r>
              <a:rPr lang="en-US" dirty="0" err="1" smtClean="0"/>
              <a:t>Tcl</a:t>
            </a:r>
            <a:r>
              <a:rPr lang="en-US" dirty="0" smtClean="0"/>
              <a:t> scripting support in two design flows</a:t>
            </a:r>
          </a:p>
          <a:p>
            <a:pPr lvl="1"/>
            <a:r>
              <a:rPr lang="en-US" dirty="0" smtClean="0"/>
              <a:t>Project-based design flow provides easy project management by the </a:t>
            </a:r>
            <a:r>
              <a:rPr lang="en-US" dirty="0" err="1" smtClean="0"/>
              <a:t>Vivado</a:t>
            </a:r>
            <a:r>
              <a:rPr lang="en-US" dirty="0" smtClean="0"/>
              <a:t> IDE</a:t>
            </a:r>
          </a:p>
          <a:p>
            <a:pPr lvl="1"/>
            <a:r>
              <a:rPr lang="en-US" dirty="0" smtClean="0"/>
              <a:t>Non-project batch design flow enables entire flow to be executed in memory</a:t>
            </a:r>
          </a:p>
          <a:p>
            <a:r>
              <a:rPr lang="en-US" dirty="0" smtClean="0"/>
              <a:t>Journal and log files can be used for script construction</a:t>
            </a:r>
          </a:p>
        </p:txBody>
      </p:sp>
      <p:sp>
        <p:nvSpPr>
          <p:cNvPr id="3" name="Title 2"/>
          <p:cNvSpPr>
            <a:spLocks noGrp="1"/>
          </p:cNvSpPr>
          <p:nvPr>
            <p:ph type="title"/>
          </p:nvPr>
        </p:nvSpPr>
        <p:spPr/>
        <p:txBody>
          <a:bodyPr/>
          <a:lstStyle/>
          <a:p>
            <a:r>
              <a:rPr lang="en-US" smtClean="0"/>
              <a:t>Tcl Capability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8</a:t>
            </a:fld>
            <a:endParaRPr lang="en-US" dirty="0"/>
          </a:p>
        </p:txBody>
      </p:sp>
    </p:spTree>
    <p:extLst>
      <p:ext uri="{BB962C8B-B14F-4D97-AF65-F5344CB8AC3E}">
        <p14:creationId xmlns:p14="http://schemas.microsoft.com/office/powerpoint/2010/main" val="210298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Suite Introduction</a:t>
            </a:r>
          </a:p>
          <a:p>
            <a:pPr>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Flow</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915996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D46A7F71-384C-4B0A-B6CB-1869FF28952A"/>
    <ds:schemaRef ds:uri="http://purl.org/dc/elements/1.1/"/>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4846</TotalTime>
  <Words>3020</Words>
  <Application>Microsoft Office PowerPoint</Application>
  <PresentationFormat>Custom</PresentationFormat>
  <Paragraphs>422</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Xilinx_All_Programmable_Template</vt:lpstr>
      <vt:lpstr>Vivado Design Flow</vt:lpstr>
      <vt:lpstr>Objectives</vt:lpstr>
      <vt:lpstr>Outline</vt:lpstr>
      <vt:lpstr>Vivado IDE Solution</vt:lpstr>
      <vt:lpstr>Who Should Use Vivado?</vt:lpstr>
      <vt:lpstr>Vivado’s Visualization Feature</vt:lpstr>
      <vt:lpstr>Gain Faster Timing Closure</vt:lpstr>
      <vt:lpstr>Tcl Capability</vt:lpstr>
      <vt:lpstr>Outline</vt:lpstr>
      <vt:lpstr>Typical vs Vivado Design Flow</vt:lpstr>
      <vt:lpstr>Design Database</vt:lpstr>
      <vt:lpstr>What is a Netlist?</vt:lpstr>
      <vt:lpstr>Netlist Objects</vt:lpstr>
      <vt:lpstr>Elaborated Design</vt:lpstr>
      <vt:lpstr>Object Names in Elaborated Design</vt:lpstr>
      <vt:lpstr>Synthesized Design</vt:lpstr>
      <vt:lpstr>Implemented Design</vt:lpstr>
      <vt:lpstr>Project Data</vt:lpstr>
      <vt:lpstr>Journal and Log Files</vt:lpstr>
      <vt:lpstr>Checkpoints</vt:lpstr>
      <vt:lpstr>Outline</vt:lpstr>
      <vt:lpstr>Getting Started Jump Page</vt:lpstr>
      <vt:lpstr>New Project Creation Wizard</vt:lpstr>
      <vt:lpstr>Project creation flow (RTL/Synthesized Design)</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After Elaboration</vt:lpstr>
      <vt:lpstr>After Synthesis</vt:lpstr>
      <vt:lpstr>After Implementation</vt:lpstr>
      <vt:lpstr>Project Based vs Non-Project Batch Flows</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202</cp:revision>
  <cp:lastPrinted>2013-08-16T21:50:46Z</cp:lastPrinted>
  <dcterms:created xsi:type="dcterms:W3CDTF">2012-06-30T11:52:27Z</dcterms:created>
  <dcterms:modified xsi:type="dcterms:W3CDTF">2014-08-22T20:15:55Z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