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899" r:id="rId5"/>
    <p:sldId id="908" r:id="rId6"/>
    <p:sldId id="911" r:id="rId7"/>
    <p:sldId id="906" r:id="rId8"/>
    <p:sldId id="912" r:id="rId9"/>
    <p:sldId id="909" r:id="rId10"/>
  </p:sldIdLst>
  <p:sldSz cx="12188825" cy="6858000"/>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446A"/>
    <a:srgbClr val="965B8E"/>
    <a:srgbClr val="7B4B88"/>
    <a:srgbClr val="E9EEF1"/>
    <a:srgbClr val="91B800"/>
    <a:srgbClr val="CA1D10"/>
    <a:srgbClr val="E06262"/>
    <a:srgbClr val="CF7373"/>
    <a:srgbClr val="C1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5732" autoAdjust="0"/>
    <p:restoredTop sz="83800" autoAdjust="0"/>
  </p:normalViewPr>
  <p:slideViewPr>
    <p:cSldViewPr snapToGrid="0" showGuides="1">
      <p:cViewPr varScale="1">
        <p:scale>
          <a:sx n="89" d="100"/>
          <a:sy n="89" d="100"/>
        </p:scale>
        <p:origin x="-1260" y="-102"/>
      </p:cViewPr>
      <p:guideLst>
        <p:guide orient="horz" pos="2160"/>
        <p:guide orient="horz" pos="836"/>
        <p:guide pos="7306"/>
        <p:guide pos="384"/>
        <p:guide pos="3840"/>
      </p:guideLst>
    </p:cSldViewPr>
  </p:slideViewPr>
  <p:outlineViewPr>
    <p:cViewPr>
      <p:scale>
        <a:sx n="33" d="100"/>
        <a:sy n="33" d="100"/>
      </p:scale>
      <p:origin x="0" y="1758"/>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3" d="100"/>
          <a:sy n="73" d="100"/>
        </p:scale>
        <p:origin x="-2909" y="-6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4143377" y="9120191"/>
            <a:ext cx="3170237" cy="479425"/>
          </a:xfrm>
          <a:prstGeom prst="rect">
            <a:avLst/>
          </a:prstGeom>
        </p:spPr>
        <p:txBody>
          <a:bodyPr vert="horz" lIns="91474" tIns="45737" rIns="91474" bIns="45737" rtlCol="0" anchor="b"/>
          <a:lstStyle>
            <a:lvl1pPr algn="r">
              <a:defRPr sz="1200"/>
            </a:lvl1pPr>
          </a:lstStyle>
          <a:p>
            <a:fld id="{31C9CEC6-6AD2-4F32-A6B2-F8D8783008D8}" type="slidenum">
              <a:rPr lang="en-US" smtClean="0"/>
              <a:pPr/>
              <a:t>‹#›</a:t>
            </a:fld>
            <a:endParaRPr lang="en-US"/>
          </a:p>
        </p:txBody>
      </p:sp>
    </p:spTree>
    <p:extLst>
      <p:ext uri="{BB962C8B-B14F-4D97-AF65-F5344CB8AC3E}">
        <p14:creationId xmlns:p14="http://schemas.microsoft.com/office/powerpoint/2010/main" val="3824887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1" y="1"/>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l" defTabSz="967143">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4143377" y="1"/>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r" defTabSz="967143">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457200" y="719138"/>
            <a:ext cx="6400800" cy="3602037"/>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731840" y="4560891"/>
            <a:ext cx="5851525" cy="4319586"/>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1" y="9120191"/>
            <a:ext cx="3170237" cy="479425"/>
          </a:xfrm>
          <a:prstGeom prst="rect">
            <a:avLst/>
          </a:prstGeom>
          <a:noFill/>
          <a:ln w="9525">
            <a:noFill/>
            <a:miter lim="800000"/>
            <a:headEnd/>
            <a:tailEnd/>
          </a:ln>
          <a:effectLst/>
        </p:spPr>
        <p:txBody>
          <a:bodyPr vert="horz" wrap="square" lIns="96697" tIns="48349" rIns="96697" bIns="48349" numCol="1" anchor="b" anchorCtr="0" compatLnSpc="1">
            <a:prstTxWarp prst="textNoShape">
              <a:avLst/>
            </a:prstTxWarp>
          </a:bodyPr>
          <a:lstStyle>
            <a:lvl1pPr algn="l" defTabSz="967143">
              <a:defRPr sz="1200">
                <a:latin typeface="Arial" charset="0"/>
              </a:defRPr>
            </a:lvl1pPr>
          </a:lstStyle>
          <a:p>
            <a:pPr>
              <a:defRPr/>
            </a:pPr>
            <a:endParaRPr lang="en-US"/>
          </a:p>
        </p:txBody>
      </p:sp>
    </p:spTree>
    <p:extLst>
      <p:ext uri="{BB962C8B-B14F-4D97-AF65-F5344CB8AC3E}">
        <p14:creationId xmlns:p14="http://schemas.microsoft.com/office/powerpoint/2010/main" val="34203952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20475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lab uses a</a:t>
            </a:r>
            <a:r>
              <a:rPr lang="en-US" baseline="0" dirty="0" smtClean="0"/>
              <a:t> USB UART </a:t>
            </a:r>
            <a:r>
              <a:rPr lang="en-US" baseline="0" dirty="0" err="1" smtClean="0"/>
              <a:t>Pmod</a:t>
            </a:r>
            <a:r>
              <a:rPr lang="en-US" baseline="0" dirty="0" smtClean="0"/>
              <a:t>. </a:t>
            </a:r>
          </a:p>
          <a:p>
            <a:r>
              <a:rPr lang="en-US" baseline="0" dirty="0" smtClean="0"/>
              <a:t>I only have 8 </a:t>
            </a:r>
            <a:r>
              <a:rPr lang="en-US" baseline="0" dirty="0" err="1" smtClean="0"/>
              <a:t>Pmods</a:t>
            </a:r>
            <a:r>
              <a:rPr lang="en-US" baseline="0" dirty="0" smtClean="0"/>
              <a:t> but since everyone does the exercise at different rates, perhaps we can share them among people who completed the exercise and people who are still working on it.</a:t>
            </a:r>
            <a:endParaRPr lang="en-US" dirty="0"/>
          </a:p>
        </p:txBody>
      </p:sp>
    </p:spTree>
    <p:extLst>
      <p:ext uri="{BB962C8B-B14F-4D97-AF65-F5344CB8AC3E}">
        <p14:creationId xmlns:p14="http://schemas.microsoft.com/office/powerpoint/2010/main" val="4071175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block</a:t>
            </a:r>
            <a:r>
              <a:rPr lang="en-US" baseline="0" dirty="0" smtClean="0"/>
              <a:t> diagram of the design. </a:t>
            </a:r>
            <a:endParaRPr lang="en-US" dirty="0"/>
          </a:p>
        </p:txBody>
      </p:sp>
    </p:spTree>
    <p:extLst>
      <p:ext uri="{BB962C8B-B14F-4D97-AF65-F5344CB8AC3E}">
        <p14:creationId xmlns:p14="http://schemas.microsoft.com/office/powerpoint/2010/main" val="3151843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process will</a:t>
            </a:r>
            <a:r>
              <a:rPr lang="en-US" baseline="0" dirty="0" smtClean="0"/>
              <a:t> be a bit simpler but a bit more involved than the last lab. We do not need to do as many different activities as the last one but there are more back and forth on this one to get </a:t>
            </a:r>
            <a:r>
              <a:rPr lang="en-US" baseline="0" smtClean="0"/>
              <a:t>ideas across.</a:t>
            </a:r>
            <a:endParaRPr lang="en-US"/>
          </a:p>
        </p:txBody>
      </p:sp>
    </p:spTree>
    <p:extLst>
      <p:ext uri="{BB962C8B-B14F-4D97-AF65-F5344CB8AC3E}">
        <p14:creationId xmlns:p14="http://schemas.microsoft.com/office/powerpoint/2010/main" val="345516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quick glance of the overview of the entire lab. It doesn’t look too difficult.</a:t>
            </a:r>
            <a:r>
              <a:rPr lang="en-US" baseline="0" dirty="0" smtClean="0"/>
              <a:t> ;)</a:t>
            </a:r>
            <a:endParaRPr lang="en-US" dirty="0"/>
          </a:p>
        </p:txBody>
      </p:sp>
    </p:spTree>
    <p:extLst>
      <p:ext uri="{BB962C8B-B14F-4D97-AF65-F5344CB8AC3E}">
        <p14:creationId xmlns:p14="http://schemas.microsoft.com/office/powerpoint/2010/main" val="42694261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rrowheads="1"/>
          </p:cNvPicPr>
          <p:nvPr userDrawn="1"/>
        </p:nvPicPr>
        <p:blipFill>
          <a:blip r:embed="rId2"/>
          <a:srcRect t="24879"/>
          <a:stretch>
            <a:fillRect/>
          </a:stretch>
        </p:blipFill>
        <p:spPr bwMode="auto">
          <a:xfrm>
            <a:off x="-7943" y="0"/>
            <a:ext cx="12196768" cy="6876288"/>
          </a:xfrm>
          <a:prstGeom prst="rect">
            <a:avLst/>
          </a:prstGeom>
          <a:noFill/>
        </p:spPr>
      </p:pic>
      <p:sp>
        <p:nvSpPr>
          <p:cNvPr id="19462" name="Rectangle 6"/>
          <p:cNvSpPr>
            <a:spLocks noGrp="1" noChangeArrowheads="1"/>
          </p:cNvSpPr>
          <p:nvPr>
            <p:ph type="subTitle" sz="quarter" idx="1"/>
          </p:nvPr>
        </p:nvSpPr>
        <p:spPr>
          <a:xfrm>
            <a:off x="181986" y="5535486"/>
            <a:ext cx="6627673" cy="676275"/>
          </a:xfrm>
          <a:noFill/>
          <a:ln w="9525">
            <a:noFill/>
            <a:miter lim="800000"/>
            <a:headEnd/>
            <a:tailEnd/>
          </a:ln>
        </p:spPr>
        <p:txBody>
          <a:bodyPr vert="horz" wrap="square" lIns="91440" tIns="45720" rIns="91440" bIns="45720" numCol="1" anchor="ctr" anchorCtr="0" compatLnSpc="1">
            <a:prstTxWarp prst="textNoShape">
              <a:avLst/>
            </a:prstTxWarp>
          </a:bodyP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US" smtClean="0"/>
              <a:t>Click to edit Master subtitle style</a:t>
            </a:r>
            <a:endParaRPr lang="en-US" dirty="0"/>
          </a:p>
        </p:txBody>
      </p:sp>
      <p:sp>
        <p:nvSpPr>
          <p:cNvPr id="19467" name="Rectangle 11"/>
          <p:cNvSpPr>
            <a:spLocks noGrp="1" noChangeArrowheads="1"/>
          </p:cNvSpPr>
          <p:nvPr>
            <p:ph type="ctrTitle" sz="quarter"/>
          </p:nvPr>
        </p:nvSpPr>
        <p:spPr>
          <a:xfrm>
            <a:off x="167171" y="3660649"/>
            <a:ext cx="7099834" cy="1114425"/>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2800" b="1" dirty="0">
                <a:solidFill>
                  <a:schemeClr val="bg2"/>
                </a:solidFill>
                <a:latin typeface="+mj-lt"/>
                <a:ea typeface="+mj-ea"/>
                <a:cs typeface="+mj-cs"/>
              </a:defRPr>
            </a:lvl1pPr>
          </a:lstStyle>
          <a:p>
            <a:r>
              <a:rPr lang="en-US" smtClean="0"/>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6977319" y="1068534"/>
            <a:ext cx="4340322" cy="1307592"/>
          </a:xfrm>
          <a:prstGeom prst="rect">
            <a:avLst/>
          </a:prstGeom>
        </p:spPr>
      </p:pic>
      <p:sp>
        <p:nvSpPr>
          <p:cNvPr id="9"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
        <p:nvSpPr>
          <p:cNvPr id="7" name="Rectangle 11"/>
          <p:cNvSpPr txBox="1">
            <a:spLocks noGrp="1" noChangeArrowheads="1"/>
          </p:cNvSpPr>
          <p:nvPr userDrawn="1"/>
        </p:nvSpPr>
        <p:spPr bwMode="auto">
          <a:xfrm>
            <a:off x="325438" y="6621463"/>
            <a:ext cx="4440237" cy="230187"/>
          </a:xfrm>
          <a:prstGeom prst="rect">
            <a:avLst/>
          </a:prstGeom>
          <a:noFill/>
          <a:ln>
            <a:miter lim="800000"/>
            <a:headEnd/>
            <a:tailEnd/>
          </a:ln>
        </p:spPr>
        <p:txBody>
          <a:bodyPr/>
          <a:lstStyle/>
          <a:p>
            <a:pPr>
              <a:defRPr/>
            </a:pPr>
            <a:r>
              <a:rPr lang="en-US" sz="1000" dirty="0">
                <a:solidFill>
                  <a:schemeClr val="bg2"/>
                </a:solidFill>
                <a:latin typeface="+mj-lt"/>
              </a:rPr>
              <a:t>This material exempt per Department of Commerce license exception TSU </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600200"/>
            <a:ext cx="10975336"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23"/>
          <p:cNvSpPr>
            <a:spLocks noGrp="1" noChangeArrowheads="1"/>
          </p:cNvSpPr>
          <p:nvPr>
            <p:ph type="sldNum" sz="quarter" idx="10"/>
          </p:nvPr>
        </p:nvSpPr>
        <p:spPr>
          <a:xfrm>
            <a:off x="609441" y="6577014"/>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Lab2 Intro 13a- </a:t>
            </a:r>
            <a:fld id="{060BD193-E118-4B16-863C-C8C12C675E3E}" type="slidenum">
              <a:rPr lang="en-US" smtClean="0"/>
              <a:pPr>
                <a:defRPr/>
              </a:pPr>
              <a:t>‹#›</a:t>
            </a:fld>
            <a:endParaRPr lang="en-US" dirty="0"/>
          </a:p>
        </p:txBody>
      </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12188825"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nvGrpSpPr>
          <p:cNvPr id="9" name="Group 8"/>
          <p:cNvGrpSpPr/>
          <p:nvPr userDrawn="1"/>
        </p:nvGrpSpPr>
        <p:grpSpPr>
          <a:xfrm>
            <a:off x="0" y="0"/>
            <a:ext cx="12188825"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4" name="Rectangle 23"/>
          <p:cNvSpPr>
            <a:spLocks noGrp="1" noChangeArrowheads="1"/>
          </p:cNvSpPr>
          <p:nvPr>
            <p:ph type="sldNum" sz="quarter" idx="10"/>
          </p:nvPr>
        </p:nvSpPr>
        <p:spPr>
          <a:xfrm>
            <a:off x="609441" y="6577014"/>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Lab2 Intro 13a- </a:t>
            </a:r>
            <a:fld id="{060BD193-E118-4B16-863C-C8C12C675E3E}" type="slidenum">
              <a:rPr lang="en-US" smtClean="0"/>
              <a:pPr>
                <a:defRPr/>
              </a:pPr>
              <a:t>‹#›</a:t>
            </a:fld>
            <a:endParaRPr lang="en-US" dirty="0"/>
          </a:p>
        </p:txBody>
      </p:sp>
      <p:sp>
        <p:nvSpPr>
          <p:cNvPr id="8"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1"/>
            <a:ext cx="5078677"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6462951" y="1600201"/>
            <a:ext cx="5135478"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Rectangle 23"/>
          <p:cNvSpPr>
            <a:spLocks noGrp="1" noChangeArrowheads="1"/>
          </p:cNvSpPr>
          <p:nvPr>
            <p:ph type="sldNum" sz="quarter" idx="10"/>
          </p:nvPr>
        </p:nvSpPr>
        <p:spPr>
          <a:xfrm>
            <a:off x="609441" y="6577014"/>
            <a:ext cx="1117309" cy="244475"/>
          </a:xfrm>
          <a:prstGeom prst="rect">
            <a:avLst/>
          </a:prstGeom>
          <a:ln/>
        </p:spPr>
        <p:txBody>
          <a:bodyPr/>
          <a:lstStyle>
            <a:lvl1pPr>
              <a:defRPr/>
            </a:lvl1pPr>
          </a:lstStyle>
          <a:p>
            <a:pPr>
              <a:defRPr/>
            </a:pPr>
            <a:r>
              <a:rPr lang="en-US" dirty="0" smtClean="0"/>
              <a:t>Lab2 Intro 13a- </a:t>
            </a:r>
            <a:fld id="{99D29FBF-A473-46DA-BC14-675AC1C8F9A5}" type="slidenum">
              <a:rPr lang="en-US"/>
              <a:pPr>
                <a:defRPr/>
              </a:pPr>
              <a:t>‹#›</a:t>
            </a:fld>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23"/>
          <p:cNvSpPr>
            <a:spLocks noGrp="1" noChangeArrowheads="1"/>
          </p:cNvSpPr>
          <p:nvPr>
            <p:ph type="sldNum" sz="quarter" idx="10"/>
          </p:nvPr>
        </p:nvSpPr>
        <p:spPr>
          <a:xfrm>
            <a:off x="609441" y="6577014"/>
            <a:ext cx="1117309" cy="244475"/>
          </a:xfrm>
          <a:prstGeom prst="rect">
            <a:avLst/>
          </a:prstGeom>
          <a:ln/>
        </p:spPr>
        <p:txBody>
          <a:bodyPr/>
          <a:lstStyle>
            <a:lvl1pPr>
              <a:defRPr/>
            </a:lvl1pPr>
          </a:lstStyle>
          <a:p>
            <a:pPr>
              <a:defRPr/>
            </a:pPr>
            <a:r>
              <a:rPr lang="en-US" dirty="0" smtClean="0"/>
              <a:t>Lab2 Intro 13a- </a:t>
            </a:r>
            <a:fld id="{48005198-8FB0-4BE5-A5FF-99FA69737174}" type="slidenum">
              <a:rPr lang="en-US"/>
              <a:pPr>
                <a:defRPr/>
              </a:pPr>
              <a:t>‹#›</a:t>
            </a:fld>
            <a:endParaRPr lang="en-US" dirty="0"/>
          </a:p>
        </p:txBody>
      </p:sp>
      <p:sp>
        <p:nvSpPr>
          <p:cNvPr id="4"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0" y="0"/>
            <a:ext cx="12188825"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5" name="Picture 17" descr="Red Header"/>
            <p:cNvPicPr>
              <a:picLocks noChangeArrowheads="1"/>
            </p:cNvPicPr>
            <p:nvPr userDrawn="1"/>
          </p:nvPicPr>
          <p:blipFill>
            <a:blip r:embed="rId7" cstate="print"/>
            <a:srcRect/>
            <a:stretch>
              <a:fillRect/>
            </a:stretch>
          </p:blipFill>
          <p:spPr bwMode="invGray">
            <a:xfrm>
              <a:off x="8043576" y="0"/>
              <a:ext cx="1100424"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609441" y="209550"/>
            <a:ext cx="10969943"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2052" name="Rectangle 10"/>
          <p:cNvSpPr>
            <a:spLocks noGrp="1" noChangeArrowheads="1"/>
          </p:cNvSpPr>
          <p:nvPr>
            <p:ph type="body" idx="1"/>
          </p:nvPr>
        </p:nvSpPr>
        <p:spPr bwMode="auto">
          <a:xfrm>
            <a:off x="609441" y="1600200"/>
            <a:ext cx="10964549"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Slide Number Placeholder 2"/>
          <p:cNvSpPr>
            <a:spLocks noGrp="1"/>
          </p:cNvSpPr>
          <p:nvPr>
            <p:ph type="sldNum" sz="quarter" idx="4"/>
          </p:nvPr>
        </p:nvSpPr>
        <p:spPr>
          <a:xfrm>
            <a:off x="609441" y="6580373"/>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Lab2 Intro 13a- </a:t>
            </a:r>
            <a:fld id="{060BD193-E118-4B16-863C-C8C12C675E3E}" type="slidenum">
              <a:rPr lang="en-US" smtClean="0"/>
              <a:pPr>
                <a:defRPr/>
              </a:pPr>
              <a:t>‹#›</a:t>
            </a:fld>
            <a:endParaRPr lang="en-US" dirty="0"/>
          </a:p>
        </p:txBody>
      </p:sp>
      <p:pic>
        <p:nvPicPr>
          <p:cNvPr id="16" name="Picture 15" descr="All_Programmable_Text_FINAL.jpg"/>
          <p:cNvPicPr>
            <a:picLocks noChangeAspect="1"/>
          </p:cNvPicPr>
          <p:nvPr/>
        </p:nvPicPr>
        <p:blipFill>
          <a:blip r:embed="rId8"/>
          <a:stretch>
            <a:fillRect/>
          </a:stretch>
        </p:blipFill>
        <p:spPr>
          <a:xfrm>
            <a:off x="8913890" y="6623977"/>
            <a:ext cx="3108960" cy="157267"/>
          </a:xfrm>
          <a:prstGeom prst="rect">
            <a:avLst/>
          </a:prstGeom>
        </p:spPr>
      </p:pic>
      <p:sp>
        <p:nvSpPr>
          <p:cNvPr id="17"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 bg1="lt1" tx1="dk1" bg2="lt2" tx2="dk2" accent1="accent1" accent2="accent2" accent3="accent3" accent4="accent4" accent5="accent5" accent6="accent6" hlink="hlink" folHlink="folHlink"/>
  <p:sldLayoutIdLst>
    <p:sldLayoutId id="2147483949" r:id="rId1"/>
    <p:sldLayoutId id="2147483905" r:id="rId2"/>
    <p:sldLayoutId id="2147483948" r:id="rId3"/>
    <p:sldLayoutId id="2147483907" r:id="rId4"/>
    <p:sldLayoutId id="2147483910" r:id="rId5"/>
  </p:sldLayoutIdLst>
  <p:timing>
    <p:tnLst>
      <p:par>
        <p:cTn id="1" dur="indefinite" restart="never" nodeType="tmRoot"/>
      </p:par>
    </p:tnLst>
  </p:timing>
  <p:hf hd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9"/>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181986" y="5535487"/>
            <a:ext cx="6627674" cy="676275"/>
          </a:xfrm>
        </p:spPr>
        <p:txBody>
          <a:bodyPr/>
          <a:lstStyle/>
          <a:p>
            <a:r>
              <a:rPr lang="en-US" dirty="0" smtClean="0"/>
              <a:t>Artix-7</a:t>
            </a:r>
          </a:p>
          <a:p>
            <a:r>
              <a:rPr lang="en-US" dirty="0" err="1"/>
              <a:t>Vivado</a:t>
            </a:r>
            <a:r>
              <a:rPr lang="en-US" dirty="0"/>
              <a:t> </a:t>
            </a:r>
            <a:r>
              <a:rPr lang="en-US" dirty="0" smtClean="0"/>
              <a:t>2014.2 Version</a:t>
            </a:r>
          </a:p>
          <a:p>
            <a:r>
              <a:rPr lang="en-US" smtClean="0"/>
              <a:t>Nexys4/Basys3</a:t>
            </a:r>
            <a:endParaRPr lang="en-US" dirty="0"/>
          </a:p>
        </p:txBody>
      </p:sp>
      <p:sp>
        <p:nvSpPr>
          <p:cNvPr id="3" name="Title 2"/>
          <p:cNvSpPr>
            <a:spLocks noGrp="1"/>
          </p:cNvSpPr>
          <p:nvPr>
            <p:ph type="ctrTitle" sz="quarter"/>
          </p:nvPr>
        </p:nvSpPr>
        <p:spPr>
          <a:xfrm>
            <a:off x="167173" y="3660650"/>
            <a:ext cx="7099835" cy="1114425"/>
          </a:xfrm>
        </p:spPr>
        <p:txBody>
          <a:bodyPr/>
          <a:lstStyle/>
          <a:p>
            <a:r>
              <a:rPr lang="en-US" dirty="0" smtClean="0"/>
              <a:t>Lab2 Intro</a:t>
            </a:r>
            <a:br>
              <a:rPr lang="en-US" dirty="0" smtClean="0"/>
            </a:br>
            <a:r>
              <a:rPr lang="en-US" dirty="0" smtClean="0"/>
              <a:t>Synthesizing a RTL Design</a:t>
            </a:r>
            <a:endParaRPr lang="en-US" dirty="0"/>
          </a:p>
        </p:txBody>
      </p:sp>
      <p:sp>
        <p:nvSpPr>
          <p:cNvPr id="5" name="Footer Placeholder 4"/>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This lab </a:t>
            </a:r>
            <a:r>
              <a:rPr lang="en-US" dirty="0" smtClean="0"/>
              <a:t>uses a simple </a:t>
            </a:r>
            <a:r>
              <a:rPr lang="en-US" dirty="0" err="1" smtClean="0"/>
              <a:t>uart</a:t>
            </a:r>
            <a:r>
              <a:rPr lang="en-US" dirty="0" smtClean="0"/>
              <a:t>-led design.  The design takes an input via a terminal operating at 115200 baud and displays the binary equivalent of the ASCII character the user has typed on the 8-LEDs.  If the BTNU is pressed then the upper and lower nibbles of the binary number gets swapped. </a:t>
            </a:r>
          </a:p>
          <a:p>
            <a:r>
              <a:rPr lang="en-US" dirty="0" smtClean="0"/>
              <a:t>You will synthesize the design with the default settings as well as some settings changed and observe the effect</a:t>
            </a:r>
          </a:p>
        </p:txBody>
      </p:sp>
      <p:sp>
        <p:nvSpPr>
          <p:cNvPr id="3" name="Slide Number Placeholder 2"/>
          <p:cNvSpPr>
            <a:spLocks noGrp="1"/>
          </p:cNvSpPr>
          <p:nvPr>
            <p:ph type="sldNum" sz="quarter" idx="10"/>
          </p:nvPr>
        </p:nvSpPr>
        <p:spPr/>
        <p:txBody>
          <a:bodyPr/>
          <a:lstStyle/>
          <a:p>
            <a:pPr>
              <a:defRPr/>
            </a:pPr>
            <a:r>
              <a:rPr lang="en-US" dirty="0" smtClean="0"/>
              <a:t>Lab2 Intro 13a- </a:t>
            </a:r>
            <a:fld id="{060BD193-E118-4B16-863C-C8C12C675E3E}" type="slidenum">
              <a:rPr lang="en-US" smtClean="0"/>
              <a:pPr>
                <a:defRPr/>
              </a:pPr>
              <a:t>2</a:t>
            </a:fld>
            <a:endParaRPr lang="en-US" dirty="0"/>
          </a:p>
        </p:txBody>
      </p:sp>
      <p:sp>
        <p:nvSpPr>
          <p:cNvPr id="5" name="Title 4"/>
          <p:cNvSpPr>
            <a:spLocks noGrp="1"/>
          </p:cNvSpPr>
          <p:nvPr>
            <p:ph type="title"/>
          </p:nvPr>
        </p:nvSpPr>
        <p:spPr/>
        <p:txBody>
          <a:bodyPr/>
          <a:lstStyle/>
          <a:p>
            <a:r>
              <a:rPr lang="en-US" dirty="0" smtClean="0"/>
              <a:t>Introduction</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Design</a:t>
            </a:r>
            <a:endParaRPr lang="en-US" dirty="0"/>
          </a:p>
        </p:txBody>
      </p:sp>
      <p:sp>
        <p:nvSpPr>
          <p:cNvPr id="3" name="Slide Number Placeholder 2"/>
          <p:cNvSpPr>
            <a:spLocks noGrp="1"/>
          </p:cNvSpPr>
          <p:nvPr>
            <p:ph type="sldNum" sz="quarter" idx="10"/>
          </p:nvPr>
        </p:nvSpPr>
        <p:spPr/>
        <p:txBody>
          <a:bodyPr/>
          <a:lstStyle/>
          <a:p>
            <a:pPr>
              <a:defRPr/>
            </a:pPr>
            <a:r>
              <a:rPr lang="en-US" dirty="0" smtClean="0"/>
              <a:t>Lab2 Intro 13a- </a:t>
            </a:r>
            <a:fld id="{060BD193-E118-4B16-863C-C8C12C675E3E}" type="slidenum">
              <a:rPr lang="en-US" smtClean="0"/>
              <a:pPr>
                <a:defRPr/>
              </a:pPr>
              <a:t>3</a:t>
            </a:fld>
            <a:endParaRPr lang="en-US" dirty="0"/>
          </a:p>
        </p:txBody>
      </p:sp>
      <p:sp>
        <p:nvSpPr>
          <p:cNvPr id="5" name="Footer Placeholder 4"/>
          <p:cNvSpPr>
            <a:spLocks noGrp="1"/>
          </p:cNvSpPr>
          <p:nvPr>
            <p:ph type="ftr" sz="quarter" idx="3"/>
          </p:nvPr>
        </p:nvSpPr>
        <p:spPr/>
        <p:txBody>
          <a:bodyPr/>
          <a:lstStyle/>
          <a:p>
            <a:r>
              <a:rPr lang="en-US" dirty="0" smtClean="0"/>
              <a:t>© Copyright 2014 Xilinx</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346" y="1186664"/>
            <a:ext cx="7643812" cy="515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7015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Create a project using </a:t>
            </a:r>
            <a:r>
              <a:rPr lang="en-US" dirty="0" err="1" smtClean="0"/>
              <a:t>Vivado</a:t>
            </a:r>
            <a:r>
              <a:rPr lang="en-US" dirty="0" smtClean="0"/>
              <a:t> IDE using the provided HDL files and timing constraints</a:t>
            </a:r>
          </a:p>
          <a:p>
            <a:r>
              <a:rPr lang="en-US" dirty="0" smtClean="0"/>
              <a:t>Elaborate the design and view noise report and the schematic</a:t>
            </a:r>
          </a:p>
          <a:p>
            <a:r>
              <a:rPr lang="en-US" dirty="0" smtClean="0"/>
              <a:t>Synthesize the design with the default settings</a:t>
            </a:r>
          </a:p>
          <a:p>
            <a:r>
              <a:rPr lang="en-US" dirty="0" smtClean="0"/>
              <a:t>Open the synthesized design and view schematic</a:t>
            </a:r>
          </a:p>
          <a:p>
            <a:r>
              <a:rPr lang="en-US" dirty="0" smtClean="0"/>
              <a:t>View various reports including the timing summary, resource utilization, and power</a:t>
            </a:r>
          </a:p>
          <a:p>
            <a:r>
              <a:rPr lang="en-US" dirty="0" smtClean="0"/>
              <a:t>Write the checkpoint</a:t>
            </a:r>
          </a:p>
          <a:p>
            <a:r>
              <a:rPr lang="en-US" dirty="0"/>
              <a:t>Synthesize the design with </a:t>
            </a:r>
            <a:r>
              <a:rPr lang="en-US" dirty="0" smtClean="0"/>
              <a:t>one of the settings changed</a:t>
            </a:r>
            <a:endParaRPr lang="en-US" dirty="0"/>
          </a:p>
          <a:p>
            <a:r>
              <a:rPr lang="en-US" dirty="0" smtClean="0"/>
              <a:t>Compare the generated schematic, timing summary, power and resource utilization</a:t>
            </a:r>
          </a:p>
          <a:p>
            <a:r>
              <a:rPr lang="en-US" dirty="0" smtClean="0"/>
              <a:t>Write another checkpoint</a:t>
            </a:r>
          </a:p>
          <a:p>
            <a:r>
              <a:rPr lang="en-US" dirty="0" smtClean="0"/>
              <a:t>Read previously written checkpoints and perform the same analysis</a:t>
            </a:r>
          </a:p>
          <a:p>
            <a:pPr marL="0" indent="0">
              <a:buNone/>
            </a:pPr>
            <a:endParaRPr lang="en-US" dirty="0" smtClean="0"/>
          </a:p>
          <a:p>
            <a:pPr marL="0" indent="0">
              <a:buNone/>
            </a:pPr>
            <a:endParaRPr lang="en-US" dirty="0" smtClean="0"/>
          </a:p>
          <a:p>
            <a:endParaRPr lang="en-US" dirty="0"/>
          </a:p>
        </p:txBody>
      </p:sp>
      <p:sp>
        <p:nvSpPr>
          <p:cNvPr id="4" name="Title 3"/>
          <p:cNvSpPr>
            <a:spLocks noGrp="1"/>
          </p:cNvSpPr>
          <p:nvPr>
            <p:ph type="title"/>
          </p:nvPr>
        </p:nvSpPr>
        <p:spPr/>
        <p:txBody>
          <a:bodyPr/>
          <a:lstStyle/>
          <a:p>
            <a:r>
              <a:rPr lang="en-US" dirty="0" smtClean="0"/>
              <a:t>Procedure</a:t>
            </a:r>
            <a:endParaRPr lang="en-US" dirty="0"/>
          </a:p>
        </p:txBody>
      </p:sp>
      <p:sp>
        <p:nvSpPr>
          <p:cNvPr id="6" name="Slide Number Placeholder 5"/>
          <p:cNvSpPr>
            <a:spLocks noGrp="1"/>
          </p:cNvSpPr>
          <p:nvPr>
            <p:ph type="sldNum" sz="quarter" idx="10"/>
          </p:nvPr>
        </p:nvSpPr>
        <p:spPr/>
        <p:txBody>
          <a:bodyPr/>
          <a:lstStyle/>
          <a:p>
            <a:pPr>
              <a:defRPr/>
            </a:pPr>
            <a:r>
              <a:rPr lang="en-US" dirty="0" smtClean="0"/>
              <a:t>Lab2 Intro 13a- </a:t>
            </a:r>
            <a:fld id="{060BD193-E118-4B16-863C-C8C12C675E3E}" type="slidenum">
              <a:rPr lang="en-US" smtClean="0"/>
              <a:pPr>
                <a:defRPr/>
              </a:pPr>
              <a:t>4</a:t>
            </a:fld>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dirty="0" smtClean="0"/>
              <a:t>The lab is written for either the Nexys4 or the Basys3.</a:t>
            </a:r>
          </a:p>
          <a:p>
            <a:r>
              <a:rPr lang="en-US" dirty="0" smtClean="0"/>
              <a:t>Nexys4 targets the XC7A100TCSG324-1</a:t>
            </a:r>
          </a:p>
          <a:p>
            <a:r>
              <a:rPr lang="en-US" dirty="0" smtClean="0"/>
              <a:t>Basys3 targets the XC7A35TCPG236-1</a:t>
            </a:r>
          </a:p>
          <a:p>
            <a:r>
              <a:rPr lang="en-US" dirty="0" smtClean="0"/>
              <a:t>The procedure in the lab differentiates between the two boards</a:t>
            </a:r>
          </a:p>
          <a:p>
            <a:pPr lvl="1"/>
            <a:r>
              <a:rPr lang="en-US" dirty="0" smtClean="0"/>
              <a:t>Please pay attention to the instructions to ensure the right steps are followed</a:t>
            </a:r>
          </a:p>
          <a:p>
            <a:pPr lvl="1"/>
            <a:r>
              <a:rPr lang="en-US" dirty="0" smtClean="0"/>
              <a:t>Also make sure the XDC file used is specific to the target device/board</a:t>
            </a:r>
          </a:p>
          <a:p>
            <a:pPr marL="0" indent="0">
              <a:buNone/>
            </a:pPr>
            <a:endParaRPr lang="en-US" dirty="0" smtClean="0"/>
          </a:p>
          <a:p>
            <a:endParaRPr lang="en-US" dirty="0"/>
          </a:p>
        </p:txBody>
      </p:sp>
      <p:sp>
        <p:nvSpPr>
          <p:cNvPr id="4" name="Title 3"/>
          <p:cNvSpPr>
            <a:spLocks noGrp="1"/>
          </p:cNvSpPr>
          <p:nvPr>
            <p:ph type="title"/>
          </p:nvPr>
        </p:nvSpPr>
        <p:spPr/>
        <p:txBody>
          <a:bodyPr/>
          <a:lstStyle/>
          <a:p>
            <a:r>
              <a:rPr lang="en-US" dirty="0" smtClean="0"/>
              <a:t>Note on target board/device</a:t>
            </a:r>
            <a:endParaRPr lang="en-US" dirty="0"/>
          </a:p>
        </p:txBody>
      </p:sp>
      <p:sp>
        <p:nvSpPr>
          <p:cNvPr id="6" name="Slide Number Placeholder 5"/>
          <p:cNvSpPr>
            <a:spLocks noGrp="1"/>
          </p:cNvSpPr>
          <p:nvPr>
            <p:ph type="sldNum" sz="quarter" idx="10"/>
          </p:nvPr>
        </p:nvSpPr>
        <p:spPr/>
        <p:txBody>
          <a:bodyPr/>
          <a:lstStyle/>
          <a:p>
            <a:pPr>
              <a:defRPr/>
            </a:pPr>
            <a:r>
              <a:rPr lang="en-US" dirty="0" smtClean="0"/>
              <a:t>Lab1 Intro 12a- </a:t>
            </a:r>
            <a:fld id="{060BD193-E118-4B16-863C-C8C12C675E3E}" type="slidenum">
              <a:rPr lang="en-US" smtClean="0"/>
              <a:pPr>
                <a:defRPr/>
              </a:pPr>
              <a:t>5</a:t>
            </a:fld>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Tree>
    <p:extLst>
      <p:ext uri="{BB962C8B-B14F-4D97-AF65-F5344CB8AC3E}">
        <p14:creationId xmlns:p14="http://schemas.microsoft.com/office/powerpoint/2010/main" val="2691766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this lab you applied the timing constraints and synthesized the design.  You viewed various post-synthesis reports.  You wrote checkpoints and read it back to perform the analysis you were doing during the design flow. You saw the effect of changing synthesis settings.  </a:t>
            </a:r>
          </a:p>
          <a:p>
            <a:endParaRPr lang="en-US" dirty="0"/>
          </a:p>
          <a:p>
            <a:pPr marL="0" indent="0">
              <a:buNone/>
            </a:pPr>
            <a:endParaRPr lang="en-US" dirty="0"/>
          </a:p>
        </p:txBody>
      </p:sp>
      <p:sp>
        <p:nvSpPr>
          <p:cNvPr id="3" name="Slide Number Placeholder 2"/>
          <p:cNvSpPr>
            <a:spLocks noGrp="1"/>
          </p:cNvSpPr>
          <p:nvPr>
            <p:ph type="sldNum" sz="quarter" idx="10"/>
          </p:nvPr>
        </p:nvSpPr>
        <p:spPr/>
        <p:txBody>
          <a:bodyPr/>
          <a:lstStyle/>
          <a:p>
            <a:pPr>
              <a:defRPr/>
            </a:pPr>
            <a:r>
              <a:rPr lang="en-US" dirty="0" smtClean="0"/>
              <a:t>Lab2 Intro 13a- </a:t>
            </a:r>
            <a:fld id="{060BD193-E118-4B16-863C-C8C12C675E3E}" type="slidenum">
              <a:rPr lang="en-US" smtClean="0"/>
              <a:pPr>
                <a:defRPr/>
              </a:pPr>
              <a:t>6</a:t>
            </a:fld>
            <a:endParaRPr lang="en-US" dirty="0"/>
          </a:p>
        </p:txBody>
      </p:sp>
      <p:sp>
        <p:nvSpPr>
          <p:cNvPr id="4" name="Title 3"/>
          <p:cNvSpPr>
            <a:spLocks noGrp="1"/>
          </p:cNvSpPr>
          <p:nvPr>
            <p:ph type="title"/>
          </p:nvPr>
        </p:nvSpPr>
        <p:spPr/>
        <p:txBody>
          <a:bodyPr/>
          <a:lstStyle/>
          <a:p>
            <a:r>
              <a:rPr lang="en-US" dirty="0" smtClean="0"/>
              <a:t>Summary</a:t>
            </a:r>
            <a:endParaRPr lang="en-US" dirty="0"/>
          </a:p>
        </p:txBody>
      </p:sp>
      <p:sp>
        <p:nvSpPr>
          <p:cNvPr id="5" name="Footer Placeholder 4"/>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Xilinx_All_Programmable_Template">
  <a:themeElements>
    <a:clrScheme name="Custom 34">
      <a:dk1>
        <a:srgbClr val="000000"/>
      </a:dk1>
      <a:lt1>
        <a:srgbClr val="FFFFFF"/>
      </a:lt1>
      <a:dk2>
        <a:srgbClr val="EC891D"/>
      </a:dk2>
      <a:lt2>
        <a:srgbClr val="EE3424"/>
      </a:lt2>
      <a:accent1>
        <a:srgbClr val="008CA8"/>
      </a:accent1>
      <a:accent2>
        <a:srgbClr val="B20838"/>
      </a:accent2>
      <a:accent3>
        <a:srgbClr val="008CA8"/>
      </a:accent3>
      <a:accent4>
        <a:srgbClr val="000000"/>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Description0 xmlns="D46A7F71-384C-4B0A-B6CB-1869FF28952A">The wide-frame format of the new All Programmable template.</Description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17F6AD44C380A4BB6CB1869FF28952A" ma:contentTypeVersion="0" ma:contentTypeDescription="Create a new document." ma:contentTypeScope="" ma:versionID="cbec7fb8faa159a01dcec9b5572a4f9b">
  <xsd:schema xmlns:xsd="http://www.w3.org/2001/XMLSchema" xmlns:p="http://schemas.microsoft.com/office/2006/metadata/properties" xmlns:ns2="D46A7F71-384C-4B0A-B6CB-1869FF28952A" targetNamespace="http://schemas.microsoft.com/office/2006/metadata/properties" ma:root="true" ma:fieldsID="e6a1f69f03052b316a7875f7c9741570" ns2:_="">
    <xsd:import namespace="D46A7F71-384C-4B0A-B6CB-1869FF28952A"/>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D46A7F71-384C-4B0A-B6CB-1869FF28952A"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7747654C-B272-4B15-B46C-BB332E6C5466}">
  <ds:schemaRefs>
    <ds:schemaRef ds:uri="http://purl.org/dc/terms/"/>
    <ds:schemaRef ds:uri="http://purl.org/dc/dcmitype/"/>
    <ds:schemaRef ds:uri="http://purl.org/dc/elements/1.1/"/>
    <ds:schemaRef ds:uri="http://schemas.microsoft.com/office/2006/documentManagement/types"/>
    <ds:schemaRef ds:uri="http://schemas.microsoft.com/office/2006/metadata/properties"/>
    <ds:schemaRef ds:uri="http://www.w3.org/XML/1998/namespace"/>
    <ds:schemaRef ds:uri="http://schemas.openxmlformats.org/package/2006/metadata/core-properties"/>
    <ds:schemaRef ds:uri="D46A7F71-384C-4B0A-B6CB-1869FF28952A"/>
  </ds:schemaRefs>
</ds:datastoreItem>
</file>

<file path=customXml/itemProps2.xml><?xml version="1.0" encoding="utf-8"?>
<ds:datastoreItem xmlns:ds="http://schemas.openxmlformats.org/officeDocument/2006/customXml" ds:itemID="{3645E401-49A1-479D-B023-F249450A84E9}">
  <ds:schemaRefs>
    <ds:schemaRef ds:uri="http://schemas.microsoft.com/sharepoint/v3/contenttype/forms"/>
  </ds:schemaRefs>
</ds:datastoreItem>
</file>

<file path=customXml/itemProps3.xml><?xml version="1.0" encoding="utf-8"?>
<ds:datastoreItem xmlns:ds="http://schemas.openxmlformats.org/officeDocument/2006/customXml" ds:itemID="{A2570465-C410-4C49-BB43-C779FFF280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6A7F71-384C-4B0A-B6CB-1869FF28952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Xilinx_All_Programmable_Template</Template>
  <TotalTime>2428</TotalTime>
  <Words>442</Words>
  <Application>Microsoft Office PowerPoint</Application>
  <PresentationFormat>Custom</PresentationFormat>
  <Paragraphs>45</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Xilinx_All_Programmable_Template</vt:lpstr>
      <vt:lpstr>Lab2 Intro Synthesizing a RTL Design</vt:lpstr>
      <vt:lpstr>Introduction</vt:lpstr>
      <vt:lpstr>The Design</vt:lpstr>
      <vt:lpstr>Procedure</vt:lpstr>
      <vt:lpstr>Note on target board/device</vt:lpstr>
      <vt:lpstr>Summary</vt:lpstr>
    </vt:vector>
  </TitlesOfParts>
  <Company>Xilinx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Lab1 Intro</dc:title>
  <dc:creator>Xilinx</dc:creator>
  <cp:keywords>Public</cp:keywords>
  <cp:lastModifiedBy>admin</cp:lastModifiedBy>
  <cp:revision>93</cp:revision>
  <cp:lastPrinted>2013-08-16T21:54:58Z</cp:lastPrinted>
  <dcterms:created xsi:type="dcterms:W3CDTF">2012-07-09T23:27:55Z</dcterms:created>
  <dcterms:modified xsi:type="dcterms:W3CDTF">2014-08-22T22:34:36Z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cription0">
    <vt:lpwstr/>
  </property>
  <property fmtid="{D5CDD505-2E9C-101B-9397-08002B2CF9AE}" pid="3" name="ContentTypeId">
    <vt:lpwstr>0x010100717F6AD44C380A4BB6CB1869FF28952A</vt:lpwstr>
  </property>
  <property fmtid="{D5CDD505-2E9C-101B-9397-08002B2CF9AE}" pid="4" name="TitusGUID">
    <vt:lpwstr>b327c3df-9841-4ccf-b1a0-a5b6dd6f2b54</vt:lpwstr>
  </property>
  <property fmtid="{D5CDD505-2E9C-101B-9397-08002B2CF9AE}" pid="5" name="TITUSCustom1">
    <vt:lpwstr>1</vt:lpwstr>
  </property>
  <property fmtid="{D5CDD505-2E9C-101B-9397-08002B2CF9AE}" pid="6" name="XilinxClassification">
    <vt:lpwstr>Public</vt:lpwstr>
  </property>
  <property fmtid="{D5CDD505-2E9C-101B-9397-08002B2CF9AE}" pid="7" name="XilinxVisual Markings">
    <vt:lpwstr>No</vt:lpwstr>
  </property>
  <property fmtid="{D5CDD505-2E9C-101B-9397-08002B2CF9AE}" pid="8" name="XilinxPublication Year">
    <vt:lpwstr>2012</vt:lpwstr>
  </property>
  <property fmtid="{D5CDD505-2E9C-101B-9397-08002B2CF9AE}" pid="9" name="XilinxRemoveLegacyFooters">
    <vt:lpwstr>Yes</vt:lpwstr>
  </property>
</Properties>
</file>