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2"/>
  </p:notesMasterIdLst>
  <p:handoutMasterIdLst>
    <p:handoutMasterId r:id="rId43"/>
  </p:handoutMasterIdLst>
  <p:sldIdLst>
    <p:sldId id="899" r:id="rId5"/>
    <p:sldId id="932" r:id="rId6"/>
    <p:sldId id="933" r:id="rId7"/>
    <p:sldId id="937" r:id="rId8"/>
    <p:sldId id="938" r:id="rId9"/>
    <p:sldId id="939" r:id="rId10"/>
    <p:sldId id="971" r:id="rId11"/>
    <p:sldId id="942" r:id="rId12"/>
    <p:sldId id="943" r:id="rId13"/>
    <p:sldId id="944" r:id="rId14"/>
    <p:sldId id="945" r:id="rId15"/>
    <p:sldId id="946" r:id="rId16"/>
    <p:sldId id="947" r:id="rId17"/>
    <p:sldId id="961" r:id="rId18"/>
    <p:sldId id="962" r:id="rId19"/>
    <p:sldId id="963" r:id="rId20"/>
    <p:sldId id="964" r:id="rId21"/>
    <p:sldId id="935" r:id="rId22"/>
    <p:sldId id="965" r:id="rId23"/>
    <p:sldId id="950" r:id="rId24"/>
    <p:sldId id="970" r:id="rId25"/>
    <p:sldId id="966" r:id="rId26"/>
    <p:sldId id="967" r:id="rId27"/>
    <p:sldId id="968" r:id="rId28"/>
    <p:sldId id="948" r:id="rId29"/>
    <p:sldId id="953" r:id="rId30"/>
    <p:sldId id="952" r:id="rId31"/>
    <p:sldId id="954" r:id="rId32"/>
    <p:sldId id="958" r:id="rId33"/>
    <p:sldId id="955" r:id="rId34"/>
    <p:sldId id="956" r:id="rId35"/>
    <p:sldId id="972" r:id="rId36"/>
    <p:sldId id="957" r:id="rId37"/>
    <p:sldId id="959" r:id="rId38"/>
    <p:sldId id="960" r:id="rId39"/>
    <p:sldId id="949" r:id="rId40"/>
    <p:sldId id="934" r:id="rId41"/>
  </p:sldIdLst>
  <p:sldSz cx="12188825" cy="6858000"/>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446A"/>
    <a:srgbClr val="FFFFFF"/>
    <a:srgbClr val="965B8E"/>
    <a:srgbClr val="7B4B88"/>
    <a:srgbClr val="E9EEF1"/>
    <a:srgbClr val="91B800"/>
    <a:srgbClr val="CA1D10"/>
    <a:srgbClr val="E06262"/>
    <a:srgbClr val="CF7373"/>
    <a:srgbClr val="C1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5747" autoAdjust="0"/>
    <p:restoredTop sz="91576" autoAdjust="0"/>
  </p:normalViewPr>
  <p:slideViewPr>
    <p:cSldViewPr snapToGrid="0" showGuides="1">
      <p:cViewPr>
        <p:scale>
          <a:sx n="80" d="100"/>
          <a:sy n="80" d="100"/>
        </p:scale>
        <p:origin x="-1578" y="-282"/>
      </p:cViewPr>
      <p:guideLst>
        <p:guide orient="horz" pos="2160"/>
        <p:guide orient="horz" pos="836"/>
        <p:guide pos="7307"/>
        <p:guide pos="384"/>
        <p:guide pos="38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47" d="100"/>
          <a:sy n="47" d="100"/>
        </p:scale>
        <p:origin x="-2304" y="-8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143377" y="9120190"/>
            <a:ext cx="3170237" cy="479425"/>
          </a:xfrm>
          <a:prstGeom prst="rect">
            <a:avLst/>
          </a:prstGeom>
        </p:spPr>
        <p:txBody>
          <a:bodyPr vert="horz" lIns="91474" tIns="45737" rIns="91474" bIns="45737" rtlCol="0" anchor="b"/>
          <a:lstStyle>
            <a:lvl1pPr algn="r">
              <a:defRPr sz="1200"/>
            </a:lvl1pPr>
          </a:lstStyle>
          <a:p>
            <a:fld id="{31C9CEC6-6AD2-4F32-A6B2-F8D8783008D8}" type="slidenum">
              <a:rPr lang="en-US" smtClean="0"/>
              <a:pPr/>
              <a:t>‹#›</a:t>
            </a:fld>
            <a:endParaRPr lang="en-US"/>
          </a:p>
        </p:txBody>
      </p:sp>
    </p:spTree>
    <p:extLst>
      <p:ext uri="{BB962C8B-B14F-4D97-AF65-F5344CB8AC3E}">
        <p14:creationId xmlns:p14="http://schemas.microsoft.com/office/powerpoint/2010/main" val="18507488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2" y="0"/>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l" defTabSz="967143">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4143377" y="0"/>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r" defTabSz="967143">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457200" y="719138"/>
            <a:ext cx="6400800" cy="3602037"/>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731840" y="4560891"/>
            <a:ext cx="5851525" cy="4319586"/>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2" y="9120190"/>
            <a:ext cx="3170237" cy="479425"/>
          </a:xfrm>
          <a:prstGeom prst="rect">
            <a:avLst/>
          </a:prstGeom>
          <a:noFill/>
          <a:ln w="9525">
            <a:noFill/>
            <a:miter lim="800000"/>
            <a:headEnd/>
            <a:tailEnd/>
          </a:ln>
          <a:effectLst/>
        </p:spPr>
        <p:txBody>
          <a:bodyPr vert="horz" wrap="square" lIns="96697" tIns="48349" rIns="96697" bIns="48349" numCol="1" anchor="b" anchorCtr="0" compatLnSpc="1">
            <a:prstTxWarp prst="textNoShape">
              <a:avLst/>
            </a:prstTxWarp>
          </a:bodyPr>
          <a:lstStyle>
            <a:lvl1pPr algn="l" defTabSz="967143">
              <a:defRPr sz="1200">
                <a:latin typeface="Arial" charset="0"/>
              </a:defRPr>
            </a:lvl1pPr>
          </a:lstStyle>
          <a:p>
            <a:pPr>
              <a:defRPr/>
            </a:pPr>
            <a:endParaRPr lang="en-US"/>
          </a:p>
        </p:txBody>
      </p:sp>
    </p:spTree>
    <p:extLst>
      <p:ext uri="{BB962C8B-B14F-4D97-AF65-F5344CB8AC3E}">
        <p14:creationId xmlns:p14="http://schemas.microsoft.com/office/powerpoint/2010/main" val="12249416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15225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Vivado</a:t>
            </a:r>
            <a:r>
              <a:rPr lang="en-US" baseline="0" dirty="0" smtClean="0"/>
              <a:t> supports reuse of IP is by providing users a means to capture their individual IP or IP subsystems and package that IP, and then make the IP available to other users through the </a:t>
            </a:r>
            <a:r>
              <a:rPr lang="en-US" baseline="0" dirty="0" err="1" smtClean="0"/>
              <a:t>Vivado</a:t>
            </a:r>
            <a:r>
              <a:rPr lang="en-US" baseline="0" dirty="0" smtClean="0"/>
              <a:t> IP catalog.  This approach also benefits third party IP providers, who now have a standard way of providing their IP for both evaluation and purchase, and that IP will be visible through the IP Catalog.  </a:t>
            </a:r>
          </a:p>
          <a:p>
            <a:r>
              <a:rPr lang="en-US" baseline="0" dirty="0" smtClean="0"/>
              <a:t>Packaging an IP Integrator diagram takes one </a:t>
            </a:r>
            <a:r>
              <a:rPr lang="en-US" baseline="0" dirty="0" err="1" smtClean="0"/>
              <a:t>Tcl</a:t>
            </a:r>
            <a:r>
              <a:rPr lang="en-US" baseline="0" dirty="0" smtClean="0"/>
              <a:t> command, or several mouse clicks.</a:t>
            </a:r>
            <a:endParaRPr lang="en-US" dirty="0" smtClean="0"/>
          </a:p>
          <a:p>
            <a:endParaRPr lang="en-US" dirty="0"/>
          </a:p>
        </p:txBody>
      </p:sp>
    </p:spTree>
    <p:extLst>
      <p:ext uri="{BB962C8B-B14F-4D97-AF65-F5344CB8AC3E}">
        <p14:creationId xmlns:p14="http://schemas.microsoft.com/office/powerpoint/2010/main" val="2728059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u="none" dirty="0" err="1" smtClean="0"/>
              <a:t>Vivado</a:t>
            </a:r>
            <a:r>
              <a:rPr lang="en-US" sz="1200" b="0" u="none" dirty="0" smtClean="0"/>
              <a:t> IP Packager</a:t>
            </a:r>
            <a:r>
              <a:rPr lang="en-US" sz="1200" b="0" u="none" baseline="0" dirty="0" smtClean="0"/>
              <a:t> is a powerful wizard built into </a:t>
            </a:r>
            <a:r>
              <a:rPr lang="en-US" sz="1200" b="0" u="none" baseline="0" dirty="0" err="1" smtClean="0"/>
              <a:t>Vivado</a:t>
            </a:r>
            <a:r>
              <a:rPr lang="en-US" sz="1200" b="0" u="none" baseline="0" dirty="0" smtClean="0"/>
              <a:t> that guides the user through the necessary steps of packaging IP.  Xilinx uses an industry standard method of capturing IP sources, metadata, constraints, and documentation – that method is commonly called IP –XACT.  Users can package HDL source or </a:t>
            </a:r>
            <a:r>
              <a:rPr lang="en-US" sz="1200" b="0" u="none" baseline="0" dirty="0" err="1" smtClean="0"/>
              <a:t>netlists</a:t>
            </a:r>
            <a:r>
              <a:rPr lang="en-US" sz="1200" b="0" u="none" baseline="0" dirty="0" smtClean="0"/>
              <a:t>, and once packaged, add them to repositories that can be visible to other designers. </a:t>
            </a:r>
            <a:endParaRPr lang="en-US" sz="1200" b="0" u="none" dirty="0" smtClean="0"/>
          </a:p>
          <a:p>
            <a:endParaRPr lang="en-US" dirty="0"/>
          </a:p>
        </p:txBody>
      </p:sp>
    </p:spTree>
    <p:extLst>
      <p:ext uri="{BB962C8B-B14F-4D97-AF65-F5344CB8AC3E}">
        <p14:creationId xmlns:p14="http://schemas.microsoft.com/office/powerpoint/2010/main" val="1599649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packager</a:t>
            </a:r>
            <a:r>
              <a:rPr lang="en-US" baseline="0" dirty="0" smtClean="0"/>
              <a:t> handles all the IP-XACT specific file creation, manages IP versions, recognizes interfaces, and creates customized configuration dialogs, as well as more advanced functionality.</a:t>
            </a:r>
            <a:endParaRPr lang="en-US" dirty="0" smtClean="0"/>
          </a:p>
          <a:p>
            <a:endParaRPr lang="en-US" dirty="0"/>
          </a:p>
        </p:txBody>
      </p:sp>
    </p:spTree>
    <p:extLst>
      <p:ext uri="{BB962C8B-B14F-4D97-AF65-F5344CB8AC3E}">
        <p14:creationId xmlns:p14="http://schemas.microsoft.com/office/powerpoint/2010/main" val="1129329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4"/>
          <p:cNvSpPr>
            <a:spLocks noGrp="1" noRot="1" noChangeAspect="1" noChangeArrowheads="1" noTextEdit="1"/>
          </p:cNvSpPr>
          <p:nvPr>
            <p:ph type="sldImg"/>
          </p:nvPr>
        </p:nvSpPr>
        <p:spPr>
          <a:xfrm>
            <a:off x="238125" y="504825"/>
            <a:ext cx="6840538" cy="3849688"/>
          </a:xfrm>
          <a:ln/>
        </p:spPr>
      </p:sp>
      <p:sp>
        <p:nvSpPr>
          <p:cNvPr id="84995" name="Rectangle 5"/>
          <p:cNvSpPr>
            <a:spLocks noGrp="1" noChangeArrowheads="1"/>
          </p:cNvSpPr>
          <p:nvPr>
            <p:ph type="body" idx="1"/>
          </p:nvPr>
        </p:nvSpPr>
        <p:spPr>
          <a:xfrm>
            <a:off x="1030289" y="4983165"/>
            <a:ext cx="5241925" cy="3883025"/>
          </a:xfrm>
          <a:noFill/>
          <a:ln/>
        </p:spPr>
        <p:txBody>
          <a:bodyPr lIns="98472" tIns="49237" rIns="98472" bIns="49237"/>
          <a:lstStyle/>
          <a:p>
            <a:pPr>
              <a:tabLst>
                <a:tab pos="118426" algn="l"/>
              </a:tabLst>
            </a:pP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Vivado</a:t>
            </a:r>
            <a:r>
              <a:rPr lang="en-US" dirty="0" smtClean="0"/>
              <a:t> has a unified IP catalog – all IP available in one place.  The catalog can be extended through use of additional repositories.  IP can be selected</a:t>
            </a:r>
            <a:r>
              <a:rPr lang="en-US" baseline="0" dirty="0" smtClean="0"/>
              <a:t> in the catalog and customization GUIs launched.  IP is then added directly to a </a:t>
            </a:r>
            <a:r>
              <a:rPr lang="en-US" baseline="0" dirty="0" err="1" smtClean="0"/>
              <a:t>Vivado</a:t>
            </a:r>
            <a:r>
              <a:rPr lang="en-US" baseline="0" dirty="0" smtClean="0"/>
              <a:t> project, or in the case of IP Integrator, added to the diagram.  The user can select simulation or implementation files.  IP can be accessed and customized entirely from the </a:t>
            </a:r>
            <a:r>
              <a:rPr lang="en-US" baseline="0" dirty="0" err="1" smtClean="0"/>
              <a:t>Tcl</a:t>
            </a:r>
            <a:r>
              <a:rPr lang="en-US" baseline="0" dirty="0" smtClean="0"/>
              <a:t> console as well.</a:t>
            </a:r>
            <a:endParaRPr lang="en-US" dirty="0"/>
          </a:p>
        </p:txBody>
      </p:sp>
    </p:spTree>
    <p:extLst>
      <p:ext uri="{BB962C8B-B14F-4D97-AF65-F5344CB8AC3E}">
        <p14:creationId xmlns:p14="http://schemas.microsoft.com/office/powerpoint/2010/main" val="1776709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14454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94033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89336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01341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of the advanced feature of IP Integrator</a:t>
            </a:r>
            <a:r>
              <a:rPr lang="en-US" baseline="0" dirty="0" smtClean="0"/>
              <a:t> are highlighted here.  Beginning in the upper left, all of the IP sources and resulting HDL generated from a diagram are shown in the </a:t>
            </a:r>
            <a:r>
              <a:rPr lang="en-US" baseline="0" dirty="0" err="1" smtClean="0"/>
              <a:t>Vivado</a:t>
            </a:r>
            <a:r>
              <a:rPr lang="en-US" baseline="0" dirty="0" smtClean="0"/>
              <a:t> sources window.  IP Integrator does not generate separate project files, so integration issues are nonexistent.  </a:t>
            </a:r>
          </a:p>
          <a:p>
            <a:r>
              <a:rPr lang="en-US" baseline="0" dirty="0" smtClean="0"/>
              <a:t>When making connections between blocks, DRC are run real time.  These DRCs show the designer the valid connection possibilities, and do not allow improper connections.  </a:t>
            </a:r>
          </a:p>
          <a:p>
            <a:r>
              <a:rPr lang="en-US" baseline="0" dirty="0" smtClean="0"/>
              <a:t>IP Integrator supports arbitrary levels of hierarchy.  It is very easy to place a related group of IPs into a new level of hierarchy, and equally easy to break the hierarchy if needed.  </a:t>
            </a:r>
          </a:p>
          <a:p>
            <a:r>
              <a:rPr lang="en-US" baseline="0" dirty="0" smtClean="0"/>
              <a:t>A simple right click on a diagram opens the searchable IP Catalog, allowing any IP to be quickly added to a diagram.  </a:t>
            </a:r>
          </a:p>
          <a:p>
            <a:r>
              <a:rPr lang="en-US" baseline="0" dirty="0" smtClean="0"/>
              <a:t>Finally, every graphical action has a corresponding </a:t>
            </a:r>
            <a:r>
              <a:rPr lang="en-US" baseline="0" dirty="0" err="1" smtClean="0"/>
              <a:t>Tcl</a:t>
            </a:r>
            <a:r>
              <a:rPr lang="en-US" baseline="0" dirty="0" smtClean="0"/>
              <a:t> command that is run.  The </a:t>
            </a:r>
            <a:r>
              <a:rPr lang="en-US" baseline="0" dirty="0" err="1" smtClean="0"/>
              <a:t>Tcl</a:t>
            </a:r>
            <a:r>
              <a:rPr lang="en-US" baseline="0" dirty="0" smtClean="0"/>
              <a:t> console updates for each action.  A special </a:t>
            </a:r>
            <a:r>
              <a:rPr lang="en-US" baseline="0" dirty="0" err="1" smtClean="0"/>
              <a:t>Tcl</a:t>
            </a:r>
            <a:r>
              <a:rPr lang="en-US" baseline="0" dirty="0" smtClean="0"/>
              <a:t> command is available that will generate a complete script that can be used to recreate any diagram, including parameter settings on IP.</a:t>
            </a:r>
            <a:endParaRPr lang="en-US" dirty="0" smtClean="0"/>
          </a:p>
          <a:p>
            <a:endParaRPr lang="en-US" dirty="0"/>
          </a:p>
        </p:txBody>
      </p:sp>
    </p:spTree>
    <p:extLst>
      <p:ext uri="{BB962C8B-B14F-4D97-AF65-F5344CB8AC3E}">
        <p14:creationId xmlns:p14="http://schemas.microsoft.com/office/powerpoint/2010/main" val="3364313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real time DRCs that run will alert the designer to errors that may exist in a diagram.  DRCs can be run at any time to provide feedback.  In some cases, IP Integrator can alert the user to a problem and provide an automated means to correct the problem.</a:t>
            </a:r>
          </a:p>
          <a:p>
            <a:r>
              <a:rPr lang="en-US" baseline="0" dirty="0" smtClean="0"/>
              <a:t>Some IP is almost always connected to other IP in a standard way.  In this case, IP can contain automation rules that will handle adding and connecting the other IP.  An example of this is </a:t>
            </a:r>
            <a:r>
              <a:rPr lang="en-US" baseline="0" dirty="0" err="1" smtClean="0"/>
              <a:t>MicroBlaze</a:t>
            </a:r>
            <a:r>
              <a:rPr lang="en-US" baseline="0" dirty="0" smtClean="0"/>
              <a:t>.  If a </a:t>
            </a:r>
            <a:r>
              <a:rPr lang="en-US" baseline="0" dirty="0" err="1" smtClean="0"/>
              <a:t>MicroBlaze</a:t>
            </a:r>
            <a:r>
              <a:rPr lang="en-US" baseline="0" dirty="0" smtClean="0"/>
              <a:t> is in a design, there is almost always local BRAM memory, a reset block, possible a DDR memory controller, and common peripherals.  When the </a:t>
            </a:r>
            <a:r>
              <a:rPr lang="en-US" baseline="0" dirty="0" err="1" smtClean="0"/>
              <a:t>MicroBlaze</a:t>
            </a:r>
            <a:r>
              <a:rPr lang="en-US" baseline="0" dirty="0" smtClean="0"/>
              <a:t> is added to a diagram, the user is alerted to the fact that automation rules exist for </a:t>
            </a:r>
            <a:r>
              <a:rPr lang="en-US" baseline="0" dirty="0" err="1" smtClean="0"/>
              <a:t>MicroBlaze</a:t>
            </a:r>
            <a:r>
              <a:rPr lang="en-US" baseline="0" dirty="0" smtClean="0"/>
              <a:t>.  If the user chooses to run the rules, a dialog will open prompting the user to answer some questions, and then IP Integrator will add and connect the other IP.</a:t>
            </a:r>
          </a:p>
          <a:p>
            <a:r>
              <a:rPr lang="en-US" baseline="0" dirty="0" smtClean="0"/>
              <a:t>Parameter propagation is one of the most power features available in IP Integrator.  IP can be packaged with specific propagation and design rules, and IP Integrator will run these rules as the diagram is created.  For example, IP0 is added to a diagram, and by default, has a 64 bit wide data bus.  IP1 is then added and connected, as is IP2.  In this case, IP2 has a default </a:t>
            </a:r>
            <a:r>
              <a:rPr lang="en-US" baseline="0" dirty="0" err="1" smtClean="0"/>
              <a:t>databus</a:t>
            </a:r>
            <a:r>
              <a:rPr lang="en-US" baseline="0" dirty="0" smtClean="0"/>
              <a:t> width of 32 bits.  When the parameter propagation rules are run, the user is alerted to the fact that IP2 has a different bus width.  Assuming that the data bus width of IP2 can be changed through a change of parameter, IP Integrator can automatically update IP2.  This is a simple example, but demonstrates the power of parameter propagation.  The types of errors that can be corrected by parameter propagation are often errors not found until simulation.</a:t>
            </a:r>
          </a:p>
          <a:p>
            <a:r>
              <a:rPr lang="en-US" baseline="0" dirty="0" smtClean="0"/>
              <a:t>If an IP does not support changing of a certain parameter, IP Integrator can sometimes resolve the incompatibility using parameter resolution.  For example, different bus widths can be fixed by the automatic addition of a bus width converter.  Active signal levels can be resolved by auto insertion of inverters.  </a:t>
            </a:r>
            <a:endParaRPr lang="en-US" dirty="0" smtClean="0"/>
          </a:p>
          <a:p>
            <a:endParaRPr lang="en-US" dirty="0"/>
          </a:p>
        </p:txBody>
      </p:sp>
    </p:spTree>
    <p:extLst>
      <p:ext uri="{BB962C8B-B14F-4D97-AF65-F5344CB8AC3E}">
        <p14:creationId xmlns:p14="http://schemas.microsoft.com/office/powerpoint/2010/main" val="1134225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rrowheads="1"/>
          </p:cNvPicPr>
          <p:nvPr userDrawn="1"/>
        </p:nvPicPr>
        <p:blipFill>
          <a:blip r:embed="rId2"/>
          <a:srcRect t="24879"/>
          <a:stretch>
            <a:fillRect/>
          </a:stretch>
        </p:blipFill>
        <p:spPr bwMode="auto">
          <a:xfrm>
            <a:off x="-7940" y="0"/>
            <a:ext cx="12196768" cy="6876288"/>
          </a:xfrm>
          <a:prstGeom prst="rect">
            <a:avLst/>
          </a:prstGeom>
          <a:noFill/>
        </p:spPr>
      </p:pic>
      <p:sp>
        <p:nvSpPr>
          <p:cNvPr id="19462" name="Rectangle 6"/>
          <p:cNvSpPr>
            <a:spLocks noGrp="1" noChangeArrowheads="1"/>
          </p:cNvSpPr>
          <p:nvPr>
            <p:ph type="subTitle" sz="quarter" idx="1"/>
          </p:nvPr>
        </p:nvSpPr>
        <p:spPr>
          <a:xfrm>
            <a:off x="181987" y="5535557"/>
            <a:ext cx="6627674" cy="676275"/>
          </a:xfr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US" smtClean="0"/>
              <a:t>Click to edit Master subtitle style</a:t>
            </a:r>
            <a:endParaRPr lang="en-US" dirty="0"/>
          </a:p>
        </p:txBody>
      </p:sp>
      <p:sp>
        <p:nvSpPr>
          <p:cNvPr id="19467" name="Rectangle 11"/>
          <p:cNvSpPr>
            <a:spLocks noGrp="1" noChangeArrowheads="1"/>
          </p:cNvSpPr>
          <p:nvPr>
            <p:ph type="ctrTitle" sz="quarter"/>
          </p:nvPr>
        </p:nvSpPr>
        <p:spPr>
          <a:xfrm>
            <a:off x="167217" y="3660720"/>
            <a:ext cx="7099835" cy="1114425"/>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US" smtClean="0"/>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6977366" y="1068534"/>
            <a:ext cx="4340321" cy="1307592"/>
          </a:xfrm>
          <a:prstGeom prst="rect">
            <a:avLst/>
          </a:prstGeom>
        </p:spPr>
      </p:pic>
      <p:sp>
        <p:nvSpPr>
          <p:cNvPr id="9"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
        <p:nvSpPr>
          <p:cNvPr id="7" name="Rectangle 11"/>
          <p:cNvSpPr txBox="1">
            <a:spLocks noGrp="1" noChangeArrowheads="1"/>
          </p:cNvSpPr>
          <p:nvPr userDrawn="1"/>
        </p:nvSpPr>
        <p:spPr bwMode="auto">
          <a:xfrm>
            <a:off x="325485" y="6621534"/>
            <a:ext cx="4440237" cy="230187"/>
          </a:xfrm>
          <a:prstGeom prst="rect">
            <a:avLst/>
          </a:prstGeom>
          <a:noFill/>
          <a:ln>
            <a:miter lim="800000"/>
            <a:headEnd/>
            <a:tailEnd/>
          </a:ln>
        </p:spPr>
        <p:txBody>
          <a:bodyPr/>
          <a:lstStyle/>
          <a:p>
            <a:pPr>
              <a:defRPr/>
            </a:pPr>
            <a:r>
              <a:rPr lang="en-US" sz="1000" dirty="0">
                <a:solidFill>
                  <a:schemeClr val="bg2"/>
                </a:solidFill>
                <a:latin typeface="+mj-lt"/>
              </a:rPr>
              <a:t>This material exempt per Department of Commerce license exception TSU </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89" y="1600201"/>
            <a:ext cx="10975337"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
        <p:nvSpPr>
          <p:cNvPr id="7"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IP Integrator and IP Catalog 15-</a:t>
            </a:r>
            <a:fld id="{060BD193-E118-4B16-863C-C8C12C675E3E}"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12188825"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nvGrpSpPr>
          <p:cNvPr id="9" name="Group 8"/>
          <p:cNvGrpSpPr/>
          <p:nvPr userDrawn="1"/>
        </p:nvGrpSpPr>
        <p:grpSpPr>
          <a:xfrm>
            <a:off x="0" y="71"/>
            <a:ext cx="12188825"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8"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
        <p:nvSpPr>
          <p:cNvPr id="12"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IP Integrator and IP Catalog 15-</a:t>
            </a:r>
            <a:fld id="{060BD193-E118-4B16-863C-C8C12C675E3E}"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6"/>
            <a:ext cx="5078677"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6462953" y="1600206"/>
            <a:ext cx="5135478"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
        <p:nvSpPr>
          <p:cNvPr id="7"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IP Integrator and IP Catalog 15-</a:t>
            </a:r>
            <a:fld id="{060BD193-E118-4B16-863C-C8C12C675E3E}"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
        <p:nvSpPr>
          <p:cNvPr id="5"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IP Integrator and IP Catalog 15-</a:t>
            </a:r>
            <a:fld id="{060BD193-E118-4B16-863C-C8C12C675E3E}"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71"/>
            <a:ext cx="12188825"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5" name="Picture 17" descr="Red Header"/>
            <p:cNvPicPr>
              <a:picLocks noChangeArrowheads="1"/>
            </p:cNvPicPr>
            <p:nvPr userDrawn="1"/>
          </p:nvPicPr>
          <p:blipFill>
            <a:blip r:embed="rId7" cstate="print"/>
            <a:srcRect/>
            <a:stretch>
              <a:fillRect/>
            </a:stretch>
          </p:blipFill>
          <p:spPr bwMode="invGray">
            <a:xfrm>
              <a:off x="8043576" y="0"/>
              <a:ext cx="1100424"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609441" y="209550"/>
            <a:ext cx="10969943"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2052" name="Rectangle 10"/>
          <p:cNvSpPr>
            <a:spLocks noGrp="1" noChangeArrowheads="1"/>
          </p:cNvSpPr>
          <p:nvPr>
            <p:ph type="body" idx="1"/>
          </p:nvPr>
        </p:nvSpPr>
        <p:spPr bwMode="auto">
          <a:xfrm>
            <a:off x="609443" y="1600201"/>
            <a:ext cx="10964548"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IP Integrator and IP Catalog 15-</a:t>
            </a:r>
            <a:fld id="{060BD193-E118-4B16-863C-C8C12C675E3E}" type="slidenum">
              <a:rPr lang="en-US" smtClean="0"/>
              <a:pPr>
                <a:defRPr/>
              </a:pPr>
              <a:t>‹#›</a:t>
            </a:fld>
            <a:endParaRPr lang="en-US" dirty="0"/>
          </a:p>
        </p:txBody>
      </p:sp>
      <p:pic>
        <p:nvPicPr>
          <p:cNvPr id="16" name="Picture 15" descr="All_Programmable_Text_FINAL.jpg"/>
          <p:cNvPicPr>
            <a:picLocks noChangeAspect="1"/>
          </p:cNvPicPr>
          <p:nvPr/>
        </p:nvPicPr>
        <p:blipFill>
          <a:blip r:embed="rId8"/>
          <a:stretch>
            <a:fillRect/>
          </a:stretch>
        </p:blipFill>
        <p:spPr>
          <a:xfrm>
            <a:off x="8913890" y="6624048"/>
            <a:ext cx="3108961" cy="157267"/>
          </a:xfrm>
          <a:prstGeom prst="rect">
            <a:avLst/>
          </a:prstGeom>
        </p:spPr>
      </p:pic>
      <p:sp>
        <p:nvSpPr>
          <p:cNvPr id="17"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 bg1="lt1" tx1="dk1" bg2="lt2" tx2="dk2" accent1="accent1" accent2="accent2" accent3="accent3" accent4="accent4" accent5="accent5" accent6="accent6" hlink="hlink" folHlink="folHlink"/>
  <p:sldLayoutIdLst>
    <p:sldLayoutId id="2147483949" r:id="rId1"/>
    <p:sldLayoutId id="2147483905" r:id="rId2"/>
    <p:sldLayoutId id="2147483948" r:id="rId3"/>
    <p:sldLayoutId id="2147483907" r:id="rId4"/>
    <p:sldLayoutId id="2147483910" r:id="rId5"/>
  </p:sldLayoutIdLst>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9"/>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181987" y="5535558"/>
            <a:ext cx="6627674" cy="676275"/>
          </a:xfrm>
        </p:spPr>
        <p:txBody>
          <a:bodyPr/>
          <a:lstStyle/>
          <a:p>
            <a:r>
              <a:rPr lang="en-US" dirty="0" smtClean="0"/>
              <a:t>Artix-7</a:t>
            </a:r>
            <a:endParaRPr lang="en-US" dirty="0" smtClean="0"/>
          </a:p>
          <a:p>
            <a:r>
              <a:rPr lang="en-US" dirty="0" err="1" smtClean="0"/>
              <a:t>Vivado</a:t>
            </a:r>
            <a:r>
              <a:rPr lang="en-US" dirty="0" smtClean="0"/>
              <a:t> 2014.2 Version</a:t>
            </a:r>
            <a:endParaRPr lang="en-US" dirty="0"/>
          </a:p>
        </p:txBody>
      </p:sp>
      <p:sp>
        <p:nvSpPr>
          <p:cNvPr id="3" name="Title 2"/>
          <p:cNvSpPr>
            <a:spLocks noGrp="1"/>
          </p:cNvSpPr>
          <p:nvPr>
            <p:ph type="ctrTitle" sz="quarter"/>
          </p:nvPr>
        </p:nvSpPr>
        <p:spPr>
          <a:xfrm>
            <a:off x="167221" y="3660720"/>
            <a:ext cx="7099835" cy="1114425"/>
          </a:xfrm>
        </p:spPr>
        <p:txBody>
          <a:bodyPr/>
          <a:lstStyle/>
          <a:p>
            <a:r>
              <a:rPr lang="en-US" dirty="0" smtClean="0"/>
              <a:t>IP Integrator and IP Catalog</a:t>
            </a:r>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IP from many sources can be packaged and made available in </a:t>
            </a:r>
            <a:r>
              <a:rPr lang="en-US" dirty="0" err="1"/>
              <a:t>Vivado</a:t>
            </a:r>
            <a:endParaRPr lang="en-US" dirty="0"/>
          </a:p>
          <a:p>
            <a:r>
              <a:rPr lang="en-US" dirty="0"/>
              <a:t>All IP available in the </a:t>
            </a:r>
            <a:r>
              <a:rPr lang="en-US" dirty="0" err="1"/>
              <a:t>Vivado</a:t>
            </a:r>
            <a:r>
              <a:rPr lang="en-US" dirty="0"/>
              <a:t> IP Catalog can be used to create IP Integrator designs</a:t>
            </a:r>
          </a:p>
          <a:p>
            <a:r>
              <a:rPr lang="en-US" dirty="0"/>
              <a:t>Any IP Integrator diagram can be quickly packaged as a single complex IP</a:t>
            </a:r>
          </a:p>
          <a:p>
            <a:endParaRPr lang="en-US" dirty="0"/>
          </a:p>
        </p:txBody>
      </p:sp>
      <p:sp>
        <p:nvSpPr>
          <p:cNvPr id="3" name="Title 2"/>
          <p:cNvSpPr>
            <a:spLocks noGrp="1"/>
          </p:cNvSpPr>
          <p:nvPr>
            <p:ph type="title"/>
          </p:nvPr>
        </p:nvSpPr>
        <p:spPr/>
        <p:txBody>
          <a:bodyPr/>
          <a:lstStyle/>
          <a:p>
            <a:r>
              <a:rPr lang="en-US" dirty="0" smtClean="0"/>
              <a:t>Reusing Your IP</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grpSp>
        <p:nvGrpSpPr>
          <p:cNvPr id="34" name="Group 33"/>
          <p:cNvGrpSpPr/>
          <p:nvPr/>
        </p:nvGrpSpPr>
        <p:grpSpPr>
          <a:xfrm>
            <a:off x="1865480" y="3475973"/>
            <a:ext cx="7976763" cy="2330303"/>
            <a:chOff x="1865480" y="3475973"/>
            <a:chExt cx="7976763" cy="2330303"/>
          </a:xfrm>
        </p:grpSpPr>
        <p:sp>
          <p:nvSpPr>
            <p:cNvPr id="6" name="Round Same Side Corner Rectangle 5"/>
            <p:cNvSpPr/>
            <p:nvPr/>
          </p:nvSpPr>
          <p:spPr bwMode="auto">
            <a:xfrm>
              <a:off x="5312446" y="3475973"/>
              <a:ext cx="1772530" cy="487646"/>
            </a:xfrm>
            <a:prstGeom prst="round2SameRect">
              <a:avLst/>
            </a:prstGeom>
            <a:solidFill>
              <a:schemeClr val="bg1"/>
            </a:solidFill>
            <a:ln w="9525" cap="flat" cmpd="sng" algn="ctr">
              <a:gradFill>
                <a:gsLst>
                  <a:gs pos="0">
                    <a:srgbClr val="C00000">
                      <a:alpha val="71000"/>
                    </a:srgbClr>
                  </a:gs>
                  <a:gs pos="100000">
                    <a:schemeClr val="accent1">
                      <a:tint val="23500"/>
                      <a:satMod val="160000"/>
                      <a:alpha val="0"/>
                    </a:schemeClr>
                  </a:gs>
                </a:gsLst>
                <a:lin ang="5400000" scaled="0"/>
              </a:gradFill>
              <a:prstDash val="solid"/>
              <a:round/>
              <a:headEnd type="none" w="med" len="med"/>
              <a:tailEnd type="none" w="med" len="med"/>
            </a:ln>
            <a:effectLst>
              <a:outerShdw blurRad="101600" dist="63500" dir="18900000" algn="bl" rotWithShape="0">
                <a:srgbClr val="643808">
                  <a:alpha val="40000"/>
                </a:srgbClr>
              </a:outerShdw>
            </a:effectLst>
          </p:spPr>
          <p:txBody>
            <a:bodyPr vert="horz" wrap="square" lIns="91440" tIns="45720" rIns="91440" bIns="45720" numCol="1" rtlCol="0" anchor="ctr" anchorCtr="0" compatLnSpc="1">
              <a:prstTxWarp prst="textNoShape">
                <a:avLst/>
              </a:prstTxWarp>
              <a:noAutofit/>
            </a:bodyPr>
            <a:lstStyle/>
            <a:p>
              <a:pPr algn="ctr"/>
              <a:endParaRPr lang="en-US" sz="1400" dirty="0" smtClean="0">
                <a:solidFill>
                  <a:srgbClr val="000000"/>
                </a:solidFill>
              </a:endParaRPr>
            </a:p>
          </p:txBody>
        </p:sp>
        <p:sp>
          <p:nvSpPr>
            <p:cNvPr id="7" name="Round Same Side Corner Rectangle 6"/>
            <p:cNvSpPr/>
            <p:nvPr/>
          </p:nvSpPr>
          <p:spPr bwMode="auto">
            <a:xfrm>
              <a:off x="7133756" y="3647130"/>
              <a:ext cx="2708487" cy="822926"/>
            </a:xfrm>
            <a:prstGeom prst="round2SameRect">
              <a:avLst/>
            </a:prstGeom>
            <a:solidFill>
              <a:schemeClr val="bg1"/>
            </a:solidFill>
            <a:ln w="9525" cap="flat" cmpd="sng" algn="ctr">
              <a:gradFill>
                <a:gsLst>
                  <a:gs pos="0">
                    <a:srgbClr val="C00000">
                      <a:alpha val="71000"/>
                    </a:srgbClr>
                  </a:gs>
                  <a:gs pos="100000">
                    <a:schemeClr val="accent1">
                      <a:tint val="23500"/>
                      <a:satMod val="160000"/>
                      <a:alpha val="0"/>
                    </a:schemeClr>
                  </a:gs>
                </a:gsLst>
                <a:lin ang="5400000" scaled="0"/>
              </a:gradFill>
              <a:prstDash val="solid"/>
              <a:round/>
              <a:headEnd type="none" w="med" len="med"/>
              <a:tailEnd type="none" w="med" len="med"/>
            </a:ln>
            <a:effectLst>
              <a:outerShdw blurRad="101600" dist="63500" dir="18900000" algn="bl" rotWithShape="0">
                <a:srgbClr val="643808">
                  <a:alpha val="40000"/>
                </a:srgbClr>
              </a:outerShdw>
            </a:effectLst>
          </p:spPr>
          <p:txBody>
            <a:bodyPr vert="horz" wrap="square" lIns="91440" tIns="45720" rIns="91440" bIns="45720" numCol="1" rtlCol="0" anchor="ctr" anchorCtr="0" compatLnSpc="1">
              <a:prstTxWarp prst="textNoShape">
                <a:avLst/>
              </a:prstTxWarp>
              <a:noAutofit/>
            </a:bodyPr>
            <a:lstStyle/>
            <a:p>
              <a:pPr algn="ctr"/>
              <a:endParaRPr lang="en-US" sz="1400" dirty="0" smtClean="0">
                <a:solidFill>
                  <a:srgbClr val="000000"/>
                </a:solidFill>
              </a:endParaRPr>
            </a:p>
          </p:txBody>
        </p:sp>
        <p:grpSp>
          <p:nvGrpSpPr>
            <p:cNvPr id="8" name="Group 73"/>
            <p:cNvGrpSpPr/>
            <p:nvPr/>
          </p:nvGrpSpPr>
          <p:grpSpPr>
            <a:xfrm>
              <a:off x="1865480" y="3634206"/>
              <a:ext cx="7614894" cy="2172070"/>
              <a:chOff x="-95249" y="1230720"/>
              <a:chExt cx="8519453" cy="2441910"/>
            </a:xfrm>
          </p:grpSpPr>
          <p:sp>
            <p:nvSpPr>
              <p:cNvPr id="9" name="Rectangle 8"/>
              <p:cNvSpPr/>
              <p:nvPr/>
            </p:nvSpPr>
            <p:spPr bwMode="auto">
              <a:xfrm>
                <a:off x="2266951" y="2009056"/>
                <a:ext cx="1600200" cy="1219200"/>
              </a:xfrm>
              <a:prstGeom prst="rect">
                <a:avLst/>
              </a:prstGeom>
              <a:solidFill>
                <a:schemeClr val="accent6"/>
              </a:solidFill>
              <a:ln w="9525" cap="flat" cmpd="sng" algn="ctr">
                <a:solidFill>
                  <a:schemeClr val="bg2">
                    <a:lumMod val="50000"/>
                  </a:schemeClr>
                </a:solidFill>
                <a:prstDash val="solid"/>
                <a:round/>
                <a:headEnd type="oval"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ctr" defTabSz="914400" rtl="0" eaLnBrk="1" fontAlgn="base" latinLnBrk="0" hangingPunct="1">
                  <a:lnSpc>
                    <a:spcPct val="8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2114551" y="2215570"/>
                <a:ext cx="1905000" cy="584775"/>
              </a:xfrm>
              <a:prstGeom prst="rect">
                <a:avLst/>
              </a:prstGeom>
              <a:noFill/>
            </p:spPr>
            <p:txBody>
              <a:bodyPr wrap="square" rtlCol="0">
                <a:spAutoFit/>
              </a:bodyPr>
              <a:lstStyle/>
              <a:p>
                <a:pPr algn="ctr"/>
                <a:endParaRPr/>
              </a:p>
              <a:p>
                <a:pPr algn="ctr"/>
                <a:r>
                  <a:rPr lang="en-US" sz="1400" b="1" dirty="0" smtClean="0">
                    <a:solidFill>
                      <a:schemeClr val="bg1"/>
                    </a:solidFill>
                  </a:rPr>
                  <a:t>IP Packager</a:t>
                </a:r>
                <a:endParaRPr lang="en-US" sz="1400" b="1" dirty="0">
                  <a:solidFill>
                    <a:schemeClr val="bg1"/>
                  </a:solidFill>
                </a:endParaRPr>
              </a:p>
            </p:txBody>
          </p:sp>
          <p:cxnSp>
            <p:nvCxnSpPr>
              <p:cNvPr id="11" name="Straight Arrow Connector 10"/>
              <p:cNvCxnSpPr/>
              <p:nvPr/>
            </p:nvCxnSpPr>
            <p:spPr bwMode="auto">
              <a:xfrm>
                <a:off x="1809751" y="2161456"/>
                <a:ext cx="457200" cy="0"/>
              </a:xfrm>
              <a:prstGeom prst="straightConnector1">
                <a:avLst/>
              </a:prstGeom>
              <a:noFill/>
              <a:ln w="57150" cap="flat" cmpd="sng" algn="ctr">
                <a:solidFill>
                  <a:schemeClr val="tx1"/>
                </a:solidFill>
                <a:prstDash val="solid"/>
                <a:round/>
                <a:headEnd type="none" w="med" len="med"/>
                <a:tailEnd type="triangle" w="med" len="med"/>
              </a:ln>
              <a:effectLst/>
            </p:spPr>
          </p:cxnSp>
          <p:cxnSp>
            <p:nvCxnSpPr>
              <p:cNvPr id="12" name="Straight Arrow Connector 11"/>
              <p:cNvCxnSpPr/>
              <p:nvPr/>
            </p:nvCxnSpPr>
            <p:spPr bwMode="auto">
              <a:xfrm>
                <a:off x="1809751" y="2390056"/>
                <a:ext cx="457200" cy="0"/>
              </a:xfrm>
              <a:prstGeom prst="straightConnector1">
                <a:avLst/>
              </a:prstGeom>
              <a:noFill/>
              <a:ln w="57150" cap="flat" cmpd="sng" algn="ctr">
                <a:solidFill>
                  <a:schemeClr val="tx1"/>
                </a:solidFill>
                <a:prstDash val="solid"/>
                <a:round/>
                <a:headEnd type="none" w="med" len="med"/>
                <a:tailEnd type="triangle" w="med" len="med"/>
              </a:ln>
              <a:effectLst/>
            </p:spPr>
          </p:cxnSp>
          <p:cxnSp>
            <p:nvCxnSpPr>
              <p:cNvPr id="13" name="Straight Arrow Connector 12"/>
              <p:cNvCxnSpPr/>
              <p:nvPr/>
            </p:nvCxnSpPr>
            <p:spPr bwMode="auto">
              <a:xfrm>
                <a:off x="1809751" y="2618657"/>
                <a:ext cx="457200" cy="0"/>
              </a:xfrm>
              <a:prstGeom prst="straightConnector1">
                <a:avLst/>
              </a:prstGeom>
              <a:noFill/>
              <a:ln w="57150" cap="flat" cmpd="sng" algn="ctr">
                <a:solidFill>
                  <a:schemeClr val="tx1"/>
                </a:solidFill>
                <a:prstDash val="solid"/>
                <a:round/>
                <a:headEnd type="none" w="med" len="med"/>
                <a:tailEnd type="triangle" w="med" len="med"/>
              </a:ln>
              <a:effectLst/>
            </p:spPr>
          </p:cxnSp>
          <p:cxnSp>
            <p:nvCxnSpPr>
              <p:cNvPr id="14" name="Straight Arrow Connector 13"/>
              <p:cNvCxnSpPr/>
              <p:nvPr/>
            </p:nvCxnSpPr>
            <p:spPr bwMode="auto">
              <a:xfrm>
                <a:off x="1809751" y="2847258"/>
                <a:ext cx="457200" cy="0"/>
              </a:xfrm>
              <a:prstGeom prst="straightConnector1">
                <a:avLst/>
              </a:prstGeom>
              <a:noFill/>
              <a:ln w="57150" cap="flat" cmpd="sng" algn="ctr">
                <a:solidFill>
                  <a:schemeClr val="tx1"/>
                </a:solidFill>
                <a:prstDash val="solid"/>
                <a:round/>
                <a:headEnd type="none" w="med" len="med"/>
                <a:tailEnd type="triangle" w="med" len="med"/>
              </a:ln>
              <a:effectLst/>
            </p:spPr>
          </p:cxnSp>
          <p:cxnSp>
            <p:nvCxnSpPr>
              <p:cNvPr id="15" name="Straight Arrow Connector 14"/>
              <p:cNvCxnSpPr/>
              <p:nvPr/>
            </p:nvCxnSpPr>
            <p:spPr bwMode="auto">
              <a:xfrm>
                <a:off x="1809751" y="3075856"/>
                <a:ext cx="457200" cy="0"/>
              </a:xfrm>
              <a:prstGeom prst="straightConnector1">
                <a:avLst/>
              </a:prstGeom>
              <a:noFill/>
              <a:ln w="57150" cap="flat" cmpd="sng" algn="ctr">
                <a:solidFill>
                  <a:schemeClr val="tx1"/>
                </a:solidFill>
                <a:prstDash val="solid"/>
                <a:round/>
                <a:headEnd type="none" w="med" len="med"/>
                <a:tailEnd type="triangle" w="med" len="med"/>
              </a:ln>
              <a:effectLst/>
            </p:spPr>
          </p:cxnSp>
          <p:sp>
            <p:nvSpPr>
              <p:cNvPr id="16" name="TextBox 15"/>
              <p:cNvSpPr txBox="1"/>
              <p:nvPr/>
            </p:nvSpPr>
            <p:spPr>
              <a:xfrm>
                <a:off x="-95249" y="2057400"/>
                <a:ext cx="1905000" cy="276810"/>
              </a:xfrm>
              <a:prstGeom prst="rect">
                <a:avLst/>
              </a:prstGeom>
              <a:noFill/>
            </p:spPr>
            <p:txBody>
              <a:bodyPr wrap="square" rtlCol="0">
                <a:spAutoFit/>
              </a:bodyPr>
              <a:lstStyle/>
              <a:p>
                <a:pPr algn="r"/>
                <a:r>
                  <a:rPr lang="en-US" sz="1000" b="1" i="1" dirty="0" smtClean="0"/>
                  <a:t>Source (C, RTL, IP, etc)</a:t>
                </a:r>
                <a:endParaRPr lang="en-US" sz="1000" b="1" i="1" dirty="0"/>
              </a:p>
            </p:txBody>
          </p:sp>
          <p:sp>
            <p:nvSpPr>
              <p:cNvPr id="17" name="TextBox 16"/>
              <p:cNvSpPr txBox="1"/>
              <p:nvPr/>
            </p:nvSpPr>
            <p:spPr>
              <a:xfrm>
                <a:off x="-95249" y="2295525"/>
                <a:ext cx="1905000" cy="276810"/>
              </a:xfrm>
              <a:prstGeom prst="rect">
                <a:avLst/>
              </a:prstGeom>
              <a:noFill/>
            </p:spPr>
            <p:txBody>
              <a:bodyPr wrap="square" rtlCol="0">
                <a:spAutoFit/>
              </a:bodyPr>
              <a:lstStyle/>
              <a:p>
                <a:pPr algn="r"/>
                <a:r>
                  <a:rPr lang="en-US" sz="1000" b="1" i="1" dirty="0" smtClean="0"/>
                  <a:t>Simulation Models</a:t>
                </a:r>
                <a:endParaRPr lang="en-US" sz="1000" b="1" i="1" dirty="0"/>
              </a:p>
            </p:txBody>
          </p:sp>
          <p:sp>
            <p:nvSpPr>
              <p:cNvPr id="18" name="TextBox 17"/>
              <p:cNvSpPr txBox="1"/>
              <p:nvPr/>
            </p:nvSpPr>
            <p:spPr>
              <a:xfrm>
                <a:off x="-95249" y="2510883"/>
                <a:ext cx="1905000" cy="276810"/>
              </a:xfrm>
              <a:prstGeom prst="rect">
                <a:avLst/>
              </a:prstGeom>
              <a:noFill/>
            </p:spPr>
            <p:txBody>
              <a:bodyPr wrap="square" rtlCol="0">
                <a:spAutoFit/>
              </a:bodyPr>
              <a:lstStyle/>
              <a:p>
                <a:pPr algn="r"/>
                <a:r>
                  <a:rPr lang="en-US" sz="1000" b="1" i="1" dirty="0" smtClean="0"/>
                  <a:t>Documentation</a:t>
                </a:r>
                <a:endParaRPr lang="en-US" sz="1000" b="1" i="1" dirty="0"/>
              </a:p>
            </p:txBody>
          </p:sp>
          <p:sp>
            <p:nvSpPr>
              <p:cNvPr id="19" name="TextBox 18"/>
              <p:cNvSpPr txBox="1"/>
              <p:nvPr/>
            </p:nvSpPr>
            <p:spPr>
              <a:xfrm>
                <a:off x="-95249" y="2739484"/>
                <a:ext cx="1905000" cy="276810"/>
              </a:xfrm>
              <a:prstGeom prst="rect">
                <a:avLst/>
              </a:prstGeom>
              <a:noFill/>
            </p:spPr>
            <p:txBody>
              <a:bodyPr wrap="square" rtlCol="0">
                <a:spAutoFit/>
              </a:bodyPr>
              <a:lstStyle/>
              <a:p>
                <a:pPr algn="r"/>
                <a:r>
                  <a:rPr lang="en-US" sz="1000" b="1" i="1" dirty="0" smtClean="0"/>
                  <a:t>Example Designs</a:t>
                </a:r>
                <a:endParaRPr lang="en-US" sz="1000" b="1" i="1" dirty="0"/>
              </a:p>
            </p:txBody>
          </p:sp>
          <p:sp>
            <p:nvSpPr>
              <p:cNvPr id="20" name="TextBox 19"/>
              <p:cNvSpPr txBox="1"/>
              <p:nvPr/>
            </p:nvSpPr>
            <p:spPr>
              <a:xfrm>
                <a:off x="-95249" y="2977609"/>
                <a:ext cx="1905000" cy="276810"/>
              </a:xfrm>
              <a:prstGeom prst="rect">
                <a:avLst/>
              </a:prstGeom>
              <a:noFill/>
            </p:spPr>
            <p:txBody>
              <a:bodyPr wrap="square" rtlCol="0">
                <a:spAutoFit/>
              </a:bodyPr>
              <a:lstStyle/>
              <a:p>
                <a:pPr algn="r"/>
                <a:r>
                  <a:rPr lang="en-US" sz="1000" b="1" i="1" dirty="0" smtClean="0"/>
                  <a:t>Test Bench</a:t>
                </a:r>
                <a:endParaRPr lang="en-US" sz="1000" b="1" i="1" dirty="0"/>
              </a:p>
            </p:txBody>
          </p:sp>
          <p:cxnSp>
            <p:nvCxnSpPr>
              <p:cNvPr id="21" name="Straight Arrow Connector 20"/>
              <p:cNvCxnSpPr/>
              <p:nvPr/>
            </p:nvCxnSpPr>
            <p:spPr bwMode="auto">
              <a:xfrm>
                <a:off x="5454921" y="2619347"/>
                <a:ext cx="409208" cy="0"/>
              </a:xfrm>
              <a:prstGeom prst="straightConnector1">
                <a:avLst/>
              </a:prstGeom>
              <a:noFill/>
              <a:ln w="57150" cap="flat" cmpd="sng" algn="ctr">
                <a:solidFill>
                  <a:schemeClr val="tx1"/>
                </a:solidFill>
                <a:prstDash val="solid"/>
                <a:round/>
                <a:headEnd type="none" w="med" len="med"/>
                <a:tailEnd type="triangle" w="med" len="med"/>
              </a:ln>
              <a:effectLst/>
            </p:spPr>
          </p:cxnSp>
          <p:sp>
            <p:nvSpPr>
              <p:cNvPr id="22" name="U-Turn Arrow 21"/>
              <p:cNvSpPr/>
              <p:nvPr/>
            </p:nvSpPr>
            <p:spPr bwMode="auto">
              <a:xfrm rot="10800000">
                <a:off x="2895600" y="3304455"/>
                <a:ext cx="4343400" cy="368175"/>
              </a:xfrm>
              <a:prstGeom prst="uturnArrow">
                <a:avLst>
                  <a:gd name="adj1" fmla="val 25000"/>
                  <a:gd name="adj2" fmla="val 25000"/>
                  <a:gd name="adj3" fmla="val 25000"/>
                  <a:gd name="adj4" fmla="val 43750"/>
                  <a:gd name="adj5" fmla="val 100000"/>
                </a:avLst>
              </a:prstGeom>
              <a:solidFill>
                <a:schemeClr val="tx1">
                  <a:lumMod val="65000"/>
                  <a:lumOff val="35000"/>
                </a:schemeClr>
              </a:solidFill>
              <a:ln w="3175" cap="flat" cmpd="sng" algn="ctr">
                <a:solidFill>
                  <a:schemeClr val="bg1">
                    <a:lumMod val="75000"/>
                  </a:schemeClr>
                </a:solidFill>
                <a:prstDash val="solid"/>
                <a:miter lim="800000"/>
                <a:headEnd type="oval" w="med" len="med"/>
                <a:tailEnd type="none" w="med" len="med"/>
              </a:ln>
              <a:effectLst/>
            </p:spPr>
            <p:txBody>
              <a:bodyPr vert="horz" wrap="square" lIns="91440" tIns="45720" rIns="91440" bIns="45720" numCol="1" rtlCol="0" anchor="ctr" anchorCtr="1" compatLnSpc="1">
                <a:prstTxWarp prst="textNoShape">
                  <a:avLst/>
                </a:prstTxWarp>
                <a:noAutofit/>
              </a:bodyPr>
              <a:lstStyle/>
              <a:p>
                <a:pPr marL="0" marR="0" indent="0" algn="ctr" defTabSz="914400" rtl="0" eaLnBrk="1" fontAlgn="base" latinLnBrk="0" hangingPunct="1">
                  <a:lnSpc>
                    <a:spcPct val="8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TextBox 22"/>
              <p:cNvSpPr txBox="1"/>
              <p:nvPr/>
            </p:nvSpPr>
            <p:spPr>
              <a:xfrm>
                <a:off x="6284869" y="1393966"/>
                <a:ext cx="2139335" cy="346013"/>
              </a:xfrm>
              <a:prstGeom prst="rect">
                <a:avLst/>
              </a:prstGeom>
              <a:noFill/>
            </p:spPr>
            <p:txBody>
              <a:bodyPr wrap="none" rtlCol="0">
                <a:spAutoFit/>
              </a:bodyPr>
              <a:lstStyle/>
              <a:p>
                <a:r>
                  <a:rPr lang="en-US" sz="1400" b="1" i="1" dirty="0" smtClean="0"/>
                  <a:t>Vivado IP Integrator </a:t>
                </a:r>
                <a:endParaRPr lang="en-US" sz="1400" b="1" i="1" dirty="0"/>
              </a:p>
            </p:txBody>
          </p:sp>
          <p:sp>
            <p:nvSpPr>
              <p:cNvPr id="24" name="Rectangle 23"/>
              <p:cNvSpPr/>
              <p:nvPr/>
            </p:nvSpPr>
            <p:spPr>
              <a:xfrm>
                <a:off x="3355295" y="1230720"/>
                <a:ext cx="2819399" cy="523219"/>
              </a:xfrm>
              <a:prstGeom prst="rect">
                <a:avLst/>
              </a:prstGeom>
            </p:spPr>
            <p:txBody>
              <a:bodyPr wrap="square">
                <a:spAutoFit/>
              </a:bodyPr>
              <a:lstStyle/>
              <a:p>
                <a:pPr algn="ctr" fontAlgn="auto">
                  <a:spcBef>
                    <a:spcPts val="0"/>
                  </a:spcBef>
                  <a:spcAft>
                    <a:spcPts val="0"/>
                  </a:spcAft>
                  <a:defRPr/>
                </a:pPr>
                <a:r>
                  <a:rPr lang="en-US" sz="1200" b="1" dirty="0"/>
                  <a:t>Standardized IP-XACT </a:t>
                </a:r>
                <a:r>
                  <a:rPr lang="en-US" sz="1200" b="1" dirty="0" smtClean="0"/>
                  <a:t>representation</a:t>
                </a:r>
                <a:endParaRPr lang="en-US" sz="1200" b="1" kern="0" dirty="0"/>
              </a:p>
            </p:txBody>
          </p:sp>
          <p:grpSp>
            <p:nvGrpSpPr>
              <p:cNvPr id="25" name="Group 41"/>
              <p:cNvGrpSpPr/>
              <p:nvPr/>
            </p:nvGrpSpPr>
            <p:grpSpPr>
              <a:xfrm>
                <a:off x="3829050" y="1676400"/>
                <a:ext cx="1905000" cy="1828800"/>
                <a:chOff x="3886200" y="1600200"/>
                <a:chExt cx="1905000" cy="1828800"/>
              </a:xfrm>
            </p:grpSpPr>
            <p:sp>
              <p:nvSpPr>
                <p:cNvPr id="26" name="Flowchart: Magnetic Disk 25"/>
                <p:cNvSpPr/>
                <p:nvPr/>
              </p:nvSpPr>
              <p:spPr bwMode="auto">
                <a:xfrm>
                  <a:off x="4191000" y="1676400"/>
                  <a:ext cx="1295400" cy="1752600"/>
                </a:xfrm>
                <a:prstGeom prst="flowChartMagneticDisk">
                  <a:avLst/>
                </a:prstGeom>
                <a:solidFill>
                  <a:schemeClr val="accent6"/>
                </a:solidFill>
                <a:ln w="9525" cap="flat" cmpd="sng" algn="ctr">
                  <a:solidFill>
                    <a:schemeClr val="bg2">
                      <a:lumMod val="50000"/>
                    </a:schemeClr>
                  </a:solidFill>
                  <a:prstDash val="solid"/>
                  <a:round/>
                  <a:headEnd type="oval"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a:lnSpc>
                      <a:spcPct val="80000"/>
                    </a:lnSpc>
                  </a:pPr>
                  <a:endParaRPr lang="en-US" sz="2400" dirty="0" smtClean="0"/>
                </a:p>
              </p:txBody>
            </p:sp>
            <p:sp>
              <p:nvSpPr>
                <p:cNvPr id="27" name="TextBox 26"/>
                <p:cNvSpPr txBox="1"/>
                <p:nvPr/>
              </p:nvSpPr>
              <p:spPr>
                <a:xfrm>
                  <a:off x="3886200" y="1600200"/>
                  <a:ext cx="1905000" cy="523220"/>
                </a:xfrm>
                <a:prstGeom prst="rect">
                  <a:avLst/>
                </a:prstGeom>
                <a:noFill/>
              </p:spPr>
              <p:txBody>
                <a:bodyPr wrap="square" rtlCol="0">
                  <a:spAutoFit/>
                  <a:scene3d>
                    <a:camera prst="perspectiveRelaxedModerately"/>
                    <a:lightRig rig="threePt" dir="t"/>
                  </a:scene3d>
                </a:bodyPr>
                <a:lstStyle/>
                <a:p>
                  <a:pPr algn="ctr"/>
                  <a:endParaRPr/>
                </a:p>
                <a:p>
                  <a:pPr algn="ctr"/>
                  <a:r>
                    <a:rPr lang="en-US" sz="1200" b="1" dirty="0" smtClean="0">
                      <a:solidFill>
                        <a:schemeClr val="bg1"/>
                      </a:solidFill>
                      <a:effectLst>
                        <a:outerShdw blurRad="38100" dist="38100" dir="2700000" algn="tl">
                          <a:srgbClr val="000000">
                            <a:alpha val="43137"/>
                          </a:srgbClr>
                        </a:outerShdw>
                      </a:effectLst>
                    </a:rPr>
                    <a:t>IP Catalog</a:t>
                  </a:r>
                  <a:endParaRPr lang="en-US" sz="1200" b="1" dirty="0">
                    <a:solidFill>
                      <a:schemeClr val="bg1"/>
                    </a:solidFill>
                    <a:effectLst>
                      <a:outerShdw blurRad="38100" dist="38100" dir="2700000" algn="tl">
                        <a:srgbClr val="000000">
                          <a:alpha val="43137"/>
                        </a:srgbClr>
                      </a:outerShdw>
                    </a:effectLst>
                  </a:endParaRPr>
                </a:p>
              </p:txBody>
            </p:sp>
            <p:sp>
              <p:nvSpPr>
                <p:cNvPr id="28" name="TextBox 27"/>
                <p:cNvSpPr txBox="1"/>
                <p:nvPr/>
              </p:nvSpPr>
              <p:spPr>
                <a:xfrm>
                  <a:off x="4229100" y="2286000"/>
                  <a:ext cx="1219200" cy="261610"/>
                </a:xfrm>
                <a:prstGeom prst="rect">
                  <a:avLst/>
                </a:prstGeom>
                <a:noFill/>
              </p:spPr>
              <p:txBody>
                <a:bodyPr wrap="square" rtlCol="0">
                  <a:noAutofit/>
                </a:bodyPr>
                <a:lstStyle/>
                <a:p>
                  <a:pPr algn="ctr"/>
                  <a:r>
                    <a:rPr lang="en-US" sz="1200" b="1" dirty="0" smtClean="0">
                      <a:solidFill>
                        <a:schemeClr val="bg1"/>
                      </a:solidFill>
                      <a:effectLst>
                        <a:outerShdw blurRad="38100" dist="38100" dir="2700000" algn="tl">
                          <a:srgbClr val="000000">
                            <a:alpha val="43137"/>
                          </a:srgbClr>
                        </a:outerShdw>
                      </a:effectLst>
                    </a:rPr>
                    <a:t>Xilinx IP</a:t>
                  </a:r>
                </a:p>
              </p:txBody>
            </p:sp>
            <p:sp>
              <p:nvSpPr>
                <p:cNvPr id="29" name="TextBox 28"/>
                <p:cNvSpPr txBox="1"/>
                <p:nvPr/>
              </p:nvSpPr>
              <p:spPr>
                <a:xfrm>
                  <a:off x="4229100" y="2667000"/>
                  <a:ext cx="1219200" cy="261610"/>
                </a:xfrm>
                <a:prstGeom prst="rect">
                  <a:avLst/>
                </a:prstGeom>
                <a:noFill/>
              </p:spPr>
              <p:txBody>
                <a:bodyPr wrap="square" rtlCol="0">
                  <a:noAutofit/>
                </a:bodyPr>
                <a:lstStyle/>
                <a:p>
                  <a:pPr algn="ctr"/>
                  <a:r>
                    <a:rPr lang="en-US" sz="1200" b="1" dirty="0" smtClean="0">
                      <a:solidFill>
                        <a:schemeClr val="bg1"/>
                      </a:solidFill>
                      <a:effectLst>
                        <a:outerShdw blurRad="38100" dist="38100" dir="2700000" algn="tl">
                          <a:srgbClr val="000000">
                            <a:alpha val="43137"/>
                          </a:srgbClr>
                        </a:outerShdw>
                      </a:effectLst>
                    </a:rPr>
                    <a:t>3</a:t>
                  </a:r>
                  <a:r>
                    <a:rPr lang="en-US" sz="1200" b="1" baseline="30000" dirty="0" smtClean="0">
                      <a:solidFill>
                        <a:schemeClr val="bg1"/>
                      </a:solidFill>
                      <a:effectLst>
                        <a:outerShdw blurRad="38100" dist="38100" dir="2700000" algn="tl">
                          <a:srgbClr val="000000">
                            <a:alpha val="43137"/>
                          </a:srgbClr>
                        </a:outerShdw>
                      </a:effectLst>
                    </a:rPr>
                    <a:t>rd</a:t>
                  </a:r>
                  <a:r>
                    <a:rPr lang="en-US" sz="1200" b="1" dirty="0" smtClean="0">
                      <a:solidFill>
                        <a:schemeClr val="bg1"/>
                      </a:solidFill>
                      <a:effectLst>
                        <a:outerShdw blurRad="38100" dist="38100" dir="2700000" algn="tl">
                          <a:srgbClr val="000000">
                            <a:alpha val="43137"/>
                          </a:srgbClr>
                        </a:outerShdw>
                      </a:effectLst>
                    </a:rPr>
                    <a:t> Party IP</a:t>
                  </a:r>
                </a:p>
              </p:txBody>
            </p:sp>
            <p:sp>
              <p:nvSpPr>
                <p:cNvPr id="30" name="TextBox 29"/>
                <p:cNvSpPr txBox="1"/>
                <p:nvPr/>
              </p:nvSpPr>
              <p:spPr>
                <a:xfrm>
                  <a:off x="4229100" y="3048000"/>
                  <a:ext cx="1219200" cy="261610"/>
                </a:xfrm>
                <a:prstGeom prst="rect">
                  <a:avLst/>
                </a:prstGeom>
                <a:noFill/>
              </p:spPr>
              <p:txBody>
                <a:bodyPr wrap="square" rtlCol="0">
                  <a:noAutofit/>
                </a:bodyPr>
                <a:lstStyle/>
                <a:p>
                  <a:pPr algn="ctr"/>
                  <a:r>
                    <a:rPr lang="en-US" sz="1200" b="1" dirty="0" smtClean="0">
                      <a:solidFill>
                        <a:schemeClr val="bg1"/>
                      </a:solidFill>
                      <a:effectLst>
                        <a:outerShdw blurRad="38100" dist="38100" dir="2700000" algn="tl">
                          <a:srgbClr val="000000">
                            <a:alpha val="43137"/>
                          </a:srgbClr>
                        </a:outerShdw>
                      </a:effectLst>
                    </a:rPr>
                    <a:t>User IP</a:t>
                  </a:r>
                </a:p>
              </p:txBody>
            </p:sp>
            <p:sp>
              <p:nvSpPr>
                <p:cNvPr id="31" name="Arc 30"/>
                <p:cNvSpPr/>
                <p:nvPr/>
              </p:nvSpPr>
              <p:spPr bwMode="auto">
                <a:xfrm>
                  <a:off x="4191000" y="2110769"/>
                  <a:ext cx="1295400" cy="556231"/>
                </a:xfrm>
                <a:prstGeom prst="arc">
                  <a:avLst>
                    <a:gd name="adj1" fmla="val 200612"/>
                    <a:gd name="adj2" fmla="val 10691195"/>
                  </a:avLst>
                </a:prstGeom>
                <a:noFill/>
                <a:ln w="9525" cap="flat" cmpd="sng" algn="ctr">
                  <a:solidFill>
                    <a:schemeClr val="bg2">
                      <a:lumMod val="50000"/>
                    </a:schemeClr>
                  </a:solidFill>
                  <a:prstDash val="solid"/>
                  <a:round/>
                  <a:headEnd type="none" w="med" len="med"/>
                  <a:tailEnd type="none" w="med" len="med"/>
                </a:ln>
                <a:effectLst/>
              </p:spPr>
              <p:txBody>
                <a:bodyPr rtlCol="0" anchor="ctr"/>
                <a:lstStyle/>
                <a:p>
                  <a:pPr algn="ctr"/>
                  <a:endParaRPr lang="en-US" sz="2400" dirty="0"/>
                </a:p>
              </p:txBody>
            </p:sp>
            <p:sp>
              <p:nvSpPr>
                <p:cNvPr id="32" name="Arc 31"/>
                <p:cNvSpPr/>
                <p:nvPr/>
              </p:nvSpPr>
              <p:spPr bwMode="auto">
                <a:xfrm>
                  <a:off x="4191000" y="2491769"/>
                  <a:ext cx="1295400" cy="556231"/>
                </a:xfrm>
                <a:prstGeom prst="arc">
                  <a:avLst>
                    <a:gd name="adj1" fmla="val 200612"/>
                    <a:gd name="adj2" fmla="val 10691195"/>
                  </a:avLst>
                </a:prstGeom>
                <a:noFill/>
                <a:ln w="9525" cap="flat" cmpd="sng" algn="ctr">
                  <a:solidFill>
                    <a:srgbClr val="585A06"/>
                  </a:solidFill>
                  <a:prstDash val="solid"/>
                  <a:round/>
                  <a:headEnd type="none" w="med" len="med"/>
                  <a:tailEnd type="none" w="med" len="med"/>
                </a:ln>
                <a:effectLst/>
              </p:spPr>
              <p:txBody>
                <a:bodyPr rtlCol="0" anchor="ctr"/>
                <a:lstStyle/>
                <a:p>
                  <a:pPr algn="ctr"/>
                  <a:endParaRPr lang="en-US" sz="2400" dirty="0"/>
                </a:p>
              </p:txBody>
            </p:sp>
          </p:grpSp>
        </p:grpSp>
        <p:pic>
          <p:nvPicPr>
            <p:cNvPr id="33" name="Picture 32" descr="image002"/>
            <p:cNvPicPr>
              <a:picLocks noChangeAspect="1" noChangeArrowheads="1"/>
            </p:cNvPicPr>
            <p:nvPr/>
          </p:nvPicPr>
          <p:blipFill>
            <a:blip r:embed="rId3" cstate="print"/>
            <a:srcRect/>
            <a:stretch>
              <a:fillRect/>
            </a:stretch>
          </p:blipFill>
          <p:spPr bwMode="auto">
            <a:xfrm>
              <a:off x="7199480" y="4171118"/>
              <a:ext cx="2620489" cy="1295400"/>
            </a:xfrm>
            <a:prstGeom prst="rect">
              <a:avLst/>
            </a:prstGeom>
            <a:solidFill>
              <a:schemeClr val="bg1"/>
            </a:solid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pic>
      </p:grpSp>
      <p:sp>
        <p:nvSpPr>
          <p:cNvPr id="36" name="Slide Number Placeholder 35"/>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10</a:t>
            </a:fld>
            <a:endParaRPr lang="en-US" dirty="0"/>
          </a:p>
        </p:txBody>
      </p:sp>
    </p:spTree>
    <p:extLst>
      <p:ext uri="{BB962C8B-B14F-4D97-AF65-F5344CB8AC3E}">
        <p14:creationId xmlns:p14="http://schemas.microsoft.com/office/powerpoint/2010/main" val="25535331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Wizard-based flow </a:t>
            </a:r>
          </a:p>
          <a:p>
            <a:pPr lvl="1"/>
            <a:r>
              <a:rPr lang="en-US" dirty="0"/>
              <a:t>Automates generation of IP-XACT </a:t>
            </a:r>
            <a:r>
              <a:rPr lang="en-US" dirty="0" smtClean="0"/>
              <a:t>IPs</a:t>
            </a:r>
            <a:endParaRPr lang="en-US" dirty="0"/>
          </a:p>
          <a:p>
            <a:pPr lvl="1"/>
            <a:r>
              <a:rPr lang="en-US" dirty="0"/>
              <a:t>Many pieces of meta-data automatically inferred</a:t>
            </a:r>
          </a:p>
          <a:p>
            <a:pPr lvl="1"/>
            <a:r>
              <a:rPr lang="en-US" dirty="0"/>
              <a:t>Users can add additional meta-data</a:t>
            </a:r>
          </a:p>
          <a:p>
            <a:endParaRPr lang="en-US" dirty="0"/>
          </a:p>
        </p:txBody>
      </p:sp>
      <p:sp>
        <p:nvSpPr>
          <p:cNvPr id="3" name="Title 2"/>
          <p:cNvSpPr>
            <a:spLocks noGrp="1"/>
          </p:cNvSpPr>
          <p:nvPr>
            <p:ph type="title"/>
          </p:nvPr>
        </p:nvSpPr>
        <p:spPr/>
        <p:txBody>
          <a:bodyPr/>
          <a:lstStyle/>
          <a:p>
            <a:r>
              <a:rPr lang="en-US" dirty="0"/>
              <a:t>Capture Your IP Using the </a:t>
            </a:r>
            <a:r>
              <a:rPr lang="en-US" dirty="0" err="1"/>
              <a:t>Vivado</a:t>
            </a:r>
            <a:r>
              <a:rPr lang="en-US" dirty="0"/>
              <a:t> IP Packager</a:t>
            </a:r>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8" name="Slide Number Placeholder 7"/>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11</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5996" y="2595933"/>
            <a:ext cx="5140367" cy="39295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91059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8395" y="1739596"/>
            <a:ext cx="7883505" cy="3716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5"/>
          <p:cNvSpPr>
            <a:spLocks noGrp="1"/>
          </p:cNvSpPr>
          <p:nvPr>
            <p:ph type="title"/>
          </p:nvPr>
        </p:nvSpPr>
        <p:spPr/>
        <p:txBody>
          <a:bodyPr/>
          <a:lstStyle/>
          <a:p>
            <a:r>
              <a:rPr lang="en-US" dirty="0"/>
              <a:t>Customizing IP for Reuse in IP Packager</a:t>
            </a:r>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grpSp>
        <p:nvGrpSpPr>
          <p:cNvPr id="8" name="Group 11"/>
          <p:cNvGrpSpPr/>
          <p:nvPr/>
        </p:nvGrpSpPr>
        <p:grpSpPr>
          <a:xfrm>
            <a:off x="2415500" y="4770076"/>
            <a:ext cx="7507459" cy="1371607"/>
            <a:chOff x="681932" y="5212843"/>
            <a:chExt cx="7447207" cy="392417"/>
          </a:xfrm>
        </p:grpSpPr>
        <p:sp>
          <p:nvSpPr>
            <p:cNvPr id="9" name="Rectangle 36"/>
            <p:cNvSpPr>
              <a:spLocks noChangeArrowheads="1"/>
            </p:cNvSpPr>
            <p:nvPr/>
          </p:nvSpPr>
          <p:spPr bwMode="auto">
            <a:xfrm>
              <a:off x="4456045" y="5212843"/>
              <a:ext cx="3673094" cy="392415"/>
            </a:xfrm>
            <a:prstGeom prst="rect">
              <a:avLst/>
            </a:prstGeom>
            <a:solidFill>
              <a:schemeClr val="bg1"/>
            </a:solidFill>
            <a:ln w="9525" cap="flat" cmpd="sng" algn="ctr">
              <a:gradFill flip="none" rotWithShape="1">
                <a:gsLst>
                  <a:gs pos="69000">
                    <a:srgbClr val="C00000"/>
                  </a:gs>
                  <a:gs pos="89000">
                    <a:schemeClr val="accent1">
                      <a:tint val="23500"/>
                      <a:satMod val="160000"/>
                      <a:alpha val="0"/>
                    </a:schemeClr>
                  </a:gs>
                </a:gsLst>
                <a:lin ang="16200000" scaled="1"/>
                <a:tileRect/>
              </a:gradFill>
              <a:prstDash val="solid"/>
              <a:round/>
              <a:headEnd type="none" w="med" len="med"/>
              <a:tailEnd type="none" w="med" len="med"/>
            </a:ln>
            <a:effectLst>
              <a:outerShdw blurRad="127000" dist="88900" dir="18900000" algn="bl" rotWithShape="0">
                <a:srgbClr val="643808">
                  <a:alpha val="40000"/>
                </a:srgbClr>
              </a:outerShdw>
            </a:effectLst>
          </p:spPr>
          <p:txBody>
            <a:bodyPr vert="horz" wrap="square" lIns="91440" tIns="45720" rIns="91440" bIns="45720" numCol="1" rtlCol="0" anchor="ctr" anchorCtr="0" compatLnSpc="1">
              <a:prstTxWarp prst="textNoShape">
                <a:avLst/>
              </a:prstTxWarp>
              <a:noAutofit/>
            </a:bodyPr>
            <a:lstStyle/>
            <a:p>
              <a:r>
                <a:rPr lang="en-US" sz="2000" b="1" dirty="0" smtClean="0">
                  <a:solidFill>
                    <a:srgbClr val="000000"/>
                  </a:solidFill>
                </a:rPr>
                <a:t> Add, Edit or </a:t>
              </a:r>
              <a:br>
                <a:rPr lang="en-US" sz="2000" b="1" dirty="0" smtClean="0">
                  <a:solidFill>
                    <a:srgbClr val="000000"/>
                  </a:solidFill>
                </a:rPr>
              </a:br>
              <a:r>
                <a:rPr lang="en-US" sz="2000" b="1" dirty="0" smtClean="0">
                  <a:solidFill>
                    <a:srgbClr val="000000"/>
                  </a:solidFill>
                </a:rPr>
                <a:t>change defaults   </a:t>
              </a:r>
              <a:endParaRPr lang="en-US" sz="2000" b="1" dirty="0">
                <a:solidFill>
                  <a:srgbClr val="000000"/>
                </a:solidFill>
              </a:endParaRPr>
            </a:p>
          </p:txBody>
        </p:sp>
        <p:sp>
          <p:nvSpPr>
            <p:cNvPr id="10" name="Rectangle 36"/>
            <p:cNvSpPr>
              <a:spLocks noChangeArrowheads="1"/>
            </p:cNvSpPr>
            <p:nvPr/>
          </p:nvSpPr>
          <p:spPr bwMode="auto">
            <a:xfrm>
              <a:off x="681932" y="5212845"/>
              <a:ext cx="1301857" cy="392415"/>
            </a:xfrm>
            <a:prstGeom prst="rect">
              <a:avLst/>
            </a:prstGeom>
            <a:solidFill>
              <a:schemeClr val="bg1"/>
            </a:solidFill>
            <a:ln w="9525" cap="flat" cmpd="sng" algn="ctr">
              <a:gradFill flip="none" rotWithShape="1">
                <a:gsLst>
                  <a:gs pos="69000">
                    <a:srgbClr val="C00000"/>
                  </a:gs>
                  <a:gs pos="89000">
                    <a:schemeClr val="accent1">
                      <a:tint val="23500"/>
                      <a:satMod val="160000"/>
                      <a:alpha val="0"/>
                    </a:schemeClr>
                  </a:gs>
                </a:gsLst>
                <a:lin ang="16200000" scaled="1"/>
                <a:tileRect/>
              </a:gradFill>
              <a:prstDash val="solid"/>
              <a:round/>
              <a:headEnd type="none" w="med" len="med"/>
              <a:tailEnd type="none" w="med" len="med"/>
            </a:ln>
            <a:effectLst>
              <a:outerShdw blurRad="127000" dist="88900" dir="18900000" algn="bl" rotWithShape="0">
                <a:srgbClr val="643808">
                  <a:alpha val="40000"/>
                </a:srgbClr>
              </a:outerShdw>
            </a:effectLst>
          </p:spPr>
          <p:txBody>
            <a:bodyPr vert="horz" wrap="square" lIns="91440" tIns="45720" rIns="91440" bIns="45720" numCol="1" rtlCol="0" anchor="ctr" anchorCtr="0" compatLnSpc="1">
              <a:prstTxWarp prst="textNoShape">
                <a:avLst/>
              </a:prstTxWarp>
              <a:noAutofit/>
            </a:bodyPr>
            <a:lstStyle/>
            <a:p>
              <a:pPr marL="228600" indent="-228600"/>
              <a:r>
                <a:rPr lang="en-US" sz="2000" b="1" dirty="0" smtClean="0">
                  <a:solidFill>
                    <a:srgbClr val="000000"/>
                  </a:solidFill>
                </a:rPr>
                <a:t> Select</a:t>
              </a:r>
            </a:p>
            <a:p>
              <a:pPr marL="228600" indent="-228600"/>
              <a:r>
                <a:rPr lang="en-US" sz="2000" b="1" dirty="0" smtClean="0">
                  <a:solidFill>
                    <a:srgbClr val="000000"/>
                  </a:solidFill>
                </a:rPr>
                <a:t>Options</a:t>
              </a:r>
              <a:endParaRPr lang="en-US" sz="2000" b="1" dirty="0">
                <a:solidFill>
                  <a:srgbClr val="000000"/>
                </a:solidFill>
              </a:endParaRPr>
            </a:p>
          </p:txBody>
        </p:sp>
      </p:grpSp>
      <p:sp>
        <p:nvSpPr>
          <p:cNvPr id="12" name="Slide Number Placeholder 11"/>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12</a:t>
            </a:fld>
            <a:endParaRPr lang="en-US" dirty="0"/>
          </a:p>
        </p:txBody>
      </p:sp>
    </p:spTree>
    <p:extLst>
      <p:ext uri="{BB962C8B-B14F-4D97-AF65-F5344CB8AC3E}">
        <p14:creationId xmlns:p14="http://schemas.microsoft.com/office/powerpoint/2010/main" val="21124934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a:t>The </a:t>
            </a:r>
            <a:r>
              <a:rPr lang="en-US" dirty="0" err="1"/>
              <a:t>Vivado</a:t>
            </a:r>
            <a:r>
              <a:rPr lang="en-US" dirty="0"/>
              <a:t> IP Catalog can be extended by adding additional IP Repositories.  Third party IP, your custom IP, and Xilinx provided IP are displayed in the identical manner</a:t>
            </a:r>
          </a:p>
        </p:txBody>
      </p:sp>
      <p:sp>
        <p:nvSpPr>
          <p:cNvPr id="7" name="Title 6"/>
          <p:cNvSpPr>
            <a:spLocks noGrp="1"/>
          </p:cNvSpPr>
          <p:nvPr>
            <p:ph type="title"/>
          </p:nvPr>
        </p:nvSpPr>
        <p:spPr/>
        <p:txBody>
          <a:bodyPr/>
          <a:lstStyle/>
          <a:p>
            <a:r>
              <a:rPr lang="en-US" dirty="0"/>
              <a:t>Using and Reusing Packaged IP</a:t>
            </a:r>
          </a:p>
        </p:txBody>
      </p:sp>
      <p:sp>
        <p:nvSpPr>
          <p:cNvPr id="3" name="Footer Placeholder 2"/>
          <p:cNvSpPr>
            <a:spLocks noGrp="1"/>
          </p:cNvSpPr>
          <p:nvPr>
            <p:ph type="ftr" sz="quarter" idx="3"/>
          </p:nvPr>
        </p:nvSpPr>
        <p:spPr/>
        <p:txBody>
          <a:bodyPr/>
          <a:lstStyle/>
          <a:p>
            <a:r>
              <a:rPr lang="en-US" dirty="0" smtClean="0"/>
              <a:t>© Copyright 2014 Xilinx</a:t>
            </a:r>
            <a:endParaRPr lang="en-US" dirty="0"/>
          </a:p>
        </p:txBody>
      </p:sp>
      <p:sp>
        <p:nvSpPr>
          <p:cNvPr id="12" name="Slide Number Placeholder 11"/>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13</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3802" y="2390469"/>
            <a:ext cx="3784821" cy="4112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1127" y="2390469"/>
            <a:ext cx="4409153" cy="4077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36251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3152" y="2969574"/>
            <a:ext cx="3954026" cy="3027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770" name="Rectangle 2"/>
          <p:cNvSpPr>
            <a:spLocks noGrp="1" noChangeArrowheads="1"/>
          </p:cNvSpPr>
          <p:nvPr>
            <p:ph type="title" idx="4294967295"/>
          </p:nvPr>
        </p:nvSpPr>
        <p:spPr/>
        <p:txBody>
          <a:bodyPr/>
          <a:lstStyle/>
          <a:p>
            <a:r>
              <a:rPr lang="en-US" dirty="0" smtClean="0"/>
              <a:t>IP Packager</a:t>
            </a:r>
          </a:p>
        </p:txBody>
      </p:sp>
      <p:sp>
        <p:nvSpPr>
          <p:cNvPr id="32771" name="Rectangle 3"/>
          <p:cNvSpPr>
            <a:spLocks noGrp="1" noChangeArrowheads="1"/>
          </p:cNvSpPr>
          <p:nvPr>
            <p:ph type="body" idx="4294967295"/>
          </p:nvPr>
        </p:nvSpPr>
        <p:spPr>
          <a:xfrm>
            <a:off x="812590" y="1389063"/>
            <a:ext cx="5062694" cy="4694103"/>
          </a:xfrm>
        </p:spPr>
        <p:txBody>
          <a:bodyPr/>
          <a:lstStyle/>
          <a:p>
            <a:r>
              <a:rPr lang="en-US" dirty="0" smtClean="0"/>
              <a:t>The IP Packager allows a core to be packaged and included in the IP Catalog, or for distribution</a:t>
            </a:r>
          </a:p>
          <a:p>
            <a:r>
              <a:rPr lang="en-IE" dirty="0" smtClean="0"/>
              <a:t>Complete set of files include</a:t>
            </a:r>
          </a:p>
          <a:p>
            <a:pPr lvl="1"/>
            <a:r>
              <a:rPr lang="en-IE" dirty="0" smtClean="0"/>
              <a:t>Source code, Constraints, Test Benches (simulation files), documentation</a:t>
            </a:r>
            <a:endParaRPr lang="en-US" dirty="0" smtClean="0"/>
          </a:p>
          <a:p>
            <a:r>
              <a:rPr lang="en-US" dirty="0" smtClean="0"/>
              <a:t>IP Packager can be run from Vivado on the current project, or on a specified directory</a:t>
            </a:r>
          </a:p>
          <a:p>
            <a:pPr marL="0" indent="0">
              <a:buNone/>
            </a:pPr>
            <a:endParaRPr lang="en-US" sz="2000" dirty="0" smtClean="0"/>
          </a:p>
          <a:p>
            <a:endParaRPr lang="en-US" sz="2400" dirty="0" smtClean="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
        <p:nvSpPr>
          <p:cNvPr id="3" name="Slide Number Placeholder 2"/>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14</a:t>
            </a:fld>
            <a:endParaRPr lang="en-US"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1876" y="1151536"/>
            <a:ext cx="3324225"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4799" y="3248273"/>
            <a:ext cx="4102438" cy="3134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622876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US" dirty="0" smtClean="0"/>
              <a:t>© Copyright 2014 Xilinx</a:t>
            </a:r>
            <a:endParaRPr lang="en-US" dirty="0"/>
          </a:p>
        </p:txBody>
      </p:sp>
      <p:sp>
        <p:nvSpPr>
          <p:cNvPr id="5" name="Title 3"/>
          <p:cNvSpPr txBox="1">
            <a:spLocks/>
          </p:cNvSpPr>
          <p:nvPr/>
        </p:nvSpPr>
        <p:spPr>
          <a:xfrm>
            <a:off x="609441" y="209550"/>
            <a:ext cx="10969943" cy="1143000"/>
          </a:xfrm>
          <a:prstGeom prst="rect">
            <a:avLst/>
          </a:prstGeom>
        </p:spPr>
        <p:txBody>
          <a:bodyPr/>
          <a:lst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IE" smtClean="0"/>
              <a:t>IP Packager</a:t>
            </a:r>
            <a:endParaRPr lang="en-IE"/>
          </a:p>
        </p:txBody>
      </p:sp>
      <p:sp>
        <p:nvSpPr>
          <p:cNvPr id="6" name="Content Placeholder 1"/>
          <p:cNvSpPr txBox="1">
            <a:spLocks/>
          </p:cNvSpPr>
          <p:nvPr/>
        </p:nvSpPr>
        <p:spPr>
          <a:xfrm>
            <a:off x="609441" y="1600200"/>
            <a:ext cx="5283359" cy="4268337"/>
          </a:xfrm>
          <a:prstGeom prst="rect">
            <a:avLst/>
          </a:prstGeom>
        </p:spPr>
        <p:txBody>
          <a:bodyPr/>
          <a:lst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a:lstStyle>
          <a:p>
            <a:r>
              <a:rPr lang="en-IE" dirty="0"/>
              <a:t>Automatically </a:t>
            </a:r>
            <a:r>
              <a:rPr lang="en-IE" dirty="0" err="1"/>
              <a:t>analyze</a:t>
            </a:r>
            <a:r>
              <a:rPr lang="en-IE" dirty="0"/>
              <a:t> project/files to determine parameters</a:t>
            </a:r>
          </a:p>
          <a:p>
            <a:r>
              <a:rPr lang="en-IE" dirty="0" smtClean="0"/>
              <a:t>Initial Summary</a:t>
            </a:r>
          </a:p>
          <a:p>
            <a:r>
              <a:rPr lang="en-IE" dirty="0" smtClean="0"/>
              <a:t>Identifies</a:t>
            </a:r>
          </a:p>
          <a:p>
            <a:pPr lvl="1"/>
            <a:r>
              <a:rPr lang="en-IE" dirty="0" smtClean="0"/>
              <a:t>Files</a:t>
            </a:r>
          </a:p>
          <a:p>
            <a:pPr lvl="1"/>
            <a:r>
              <a:rPr lang="en-IE" dirty="0" smtClean="0"/>
              <a:t>Parameters</a:t>
            </a:r>
          </a:p>
          <a:p>
            <a:pPr lvl="1"/>
            <a:r>
              <a:rPr lang="en-IE" dirty="0" smtClean="0"/>
              <a:t>Ports</a:t>
            </a:r>
          </a:p>
          <a:p>
            <a:pPr lvl="1"/>
            <a:r>
              <a:rPr lang="en-IE" dirty="0" smtClean="0"/>
              <a:t>Interfaces</a:t>
            </a:r>
          </a:p>
          <a:p>
            <a:r>
              <a:rPr lang="en-IE" dirty="0" smtClean="0"/>
              <a:t>Creates GUI Layout for IPI</a:t>
            </a:r>
            <a:endParaRPr lang="en-IE" dirty="0"/>
          </a:p>
        </p:txBody>
      </p:sp>
      <p:sp>
        <p:nvSpPr>
          <p:cNvPr id="7" name="Slide Number Placeholder 6"/>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15</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2587" y="2252292"/>
            <a:ext cx="6846797" cy="3293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10940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600200"/>
            <a:ext cx="5283359" cy="4268337"/>
          </a:xfrm>
        </p:spPr>
        <p:txBody>
          <a:bodyPr/>
          <a:lstStyle/>
          <a:p>
            <a:r>
              <a:rPr lang="en-IE" dirty="0" smtClean="0"/>
              <a:t>Modify configuration</a:t>
            </a:r>
          </a:p>
          <a:p>
            <a:pPr lvl="1"/>
            <a:r>
              <a:rPr lang="en-IE" dirty="0" smtClean="0"/>
              <a:t>Properties</a:t>
            </a:r>
          </a:p>
          <a:p>
            <a:pPr lvl="1"/>
            <a:r>
              <a:rPr lang="en-IE" dirty="0" smtClean="0"/>
              <a:t>Compatibility</a:t>
            </a:r>
          </a:p>
          <a:p>
            <a:pPr lvl="1"/>
            <a:r>
              <a:rPr lang="en-IE" dirty="0" smtClean="0"/>
              <a:t>Files</a:t>
            </a:r>
          </a:p>
          <a:p>
            <a:pPr lvl="1"/>
            <a:r>
              <a:rPr lang="en-IE" dirty="0" smtClean="0"/>
              <a:t>Custom parameters</a:t>
            </a:r>
          </a:p>
          <a:p>
            <a:pPr lvl="1"/>
            <a:r>
              <a:rPr lang="en-IE" dirty="0" smtClean="0"/>
              <a:t>Ports</a:t>
            </a:r>
          </a:p>
          <a:p>
            <a:pPr lvl="1"/>
            <a:r>
              <a:rPr lang="en-IE" dirty="0" smtClean="0"/>
              <a:t>Interfaces</a:t>
            </a:r>
          </a:p>
          <a:p>
            <a:pPr lvl="1"/>
            <a:r>
              <a:rPr lang="en-IE" dirty="0" smtClean="0"/>
              <a:t>Address and Memory</a:t>
            </a:r>
          </a:p>
          <a:p>
            <a:pPr lvl="1"/>
            <a:r>
              <a:rPr lang="en-IE" dirty="0" smtClean="0"/>
              <a:t>IP and security</a:t>
            </a:r>
          </a:p>
          <a:p>
            <a:pPr lvl="1"/>
            <a:endParaRPr lang="en-IE" dirty="0"/>
          </a:p>
        </p:txBody>
      </p:sp>
      <p:sp>
        <p:nvSpPr>
          <p:cNvPr id="4" name="Title 3"/>
          <p:cNvSpPr>
            <a:spLocks noGrp="1"/>
          </p:cNvSpPr>
          <p:nvPr>
            <p:ph type="title"/>
          </p:nvPr>
        </p:nvSpPr>
        <p:spPr/>
        <p:txBody>
          <a:bodyPr/>
          <a:lstStyle/>
          <a:p>
            <a:r>
              <a:rPr lang="en-IE" dirty="0" smtClean="0"/>
              <a:t>IP Packager</a:t>
            </a:r>
            <a:endParaRPr lang="en-US" dirty="0"/>
          </a:p>
        </p:txBody>
      </p:sp>
      <p:sp>
        <p:nvSpPr>
          <p:cNvPr id="5" name="Footer Placeholder 4"/>
          <p:cNvSpPr>
            <a:spLocks noGrp="1"/>
          </p:cNvSpPr>
          <p:nvPr>
            <p:ph type="ftr" sz="quarter" idx="3"/>
          </p:nvPr>
        </p:nvSpPr>
        <p:spPr/>
        <p:txBody>
          <a:bodyPr/>
          <a:lstStyle/>
          <a:p>
            <a:r>
              <a:rPr lang="en-US" dirty="0" smtClean="0"/>
              <a:t>© Copyright 2014 Xilinx</a:t>
            </a:r>
            <a:endParaRPr lang="en-US" dirty="0"/>
          </a:p>
        </p:txBody>
      </p:sp>
      <p:sp>
        <p:nvSpPr>
          <p:cNvPr id="8" name="Slide Number Placeholder 7"/>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16</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0009" y="1682338"/>
            <a:ext cx="7577004" cy="3602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70477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600200"/>
            <a:ext cx="5476049" cy="4268337"/>
          </a:xfrm>
        </p:spPr>
        <p:txBody>
          <a:bodyPr/>
          <a:lstStyle/>
          <a:p>
            <a:r>
              <a:rPr lang="en-IE" dirty="0" smtClean="0"/>
              <a:t>Creates .xml file for the IP</a:t>
            </a:r>
          </a:p>
          <a:p>
            <a:r>
              <a:rPr lang="en-IE" dirty="0" smtClean="0"/>
              <a:t>Specify the directory in the repository</a:t>
            </a:r>
          </a:p>
          <a:p>
            <a:r>
              <a:rPr lang="en-IE" dirty="0" smtClean="0"/>
              <a:t>Displays IP in the repository</a:t>
            </a:r>
            <a:endParaRPr lang="en-US" dirty="0"/>
          </a:p>
        </p:txBody>
      </p:sp>
      <p:sp>
        <p:nvSpPr>
          <p:cNvPr id="4" name="Title 3"/>
          <p:cNvSpPr>
            <a:spLocks noGrp="1"/>
          </p:cNvSpPr>
          <p:nvPr>
            <p:ph type="title"/>
          </p:nvPr>
        </p:nvSpPr>
        <p:spPr/>
        <p:txBody>
          <a:bodyPr/>
          <a:lstStyle/>
          <a:p>
            <a:r>
              <a:rPr lang="en-IE" dirty="0" smtClean="0"/>
              <a:t>IP Repository</a:t>
            </a:r>
            <a:endParaRPr lang="en-US" dirty="0"/>
          </a:p>
        </p:txBody>
      </p:sp>
      <p:sp>
        <p:nvSpPr>
          <p:cNvPr id="5" name="Footer Placeholder 4"/>
          <p:cNvSpPr>
            <a:spLocks noGrp="1"/>
          </p:cNvSpPr>
          <p:nvPr>
            <p:ph type="ftr" sz="quarter" idx="3"/>
          </p:nvPr>
        </p:nvSpPr>
        <p:spPr/>
        <p:txBody>
          <a:bodyPr/>
          <a:lstStyle/>
          <a:p>
            <a:r>
              <a:rPr lang="en-US" dirty="0" smtClean="0"/>
              <a:t>© Copyright 2014 Xilinx</a:t>
            </a:r>
            <a:endParaRPr lang="en-US" dirty="0"/>
          </a:p>
        </p:txBody>
      </p:sp>
      <p:sp>
        <p:nvSpPr>
          <p:cNvPr id="7" name="Slide Number Placeholder 6"/>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17</a:t>
            </a:fld>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8925" y="1438398"/>
            <a:ext cx="5342432" cy="4931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18540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rgbClr val="FF0000"/>
                </a:solidFill>
                <a:cs typeface="Arial" pitchFamily="34" charset="0"/>
              </a:rPr>
              <a:t>IP Integrator</a:t>
            </a:r>
          </a:p>
          <a:p>
            <a:pPr>
              <a:lnSpc>
                <a:spcPts val="2200"/>
              </a:lnSpc>
              <a:tabLst>
                <a:tab pos="228600" algn="l"/>
              </a:tabLst>
            </a:pPr>
            <a:r>
              <a:rPr lang="en-US" altLang="zh-CN" dirty="0">
                <a:solidFill>
                  <a:srgbClr val="EE3424"/>
                </a:solidFill>
                <a:cs typeface="Arial" pitchFamily="34" charset="0"/>
              </a:rPr>
              <a:t>IP Packager</a:t>
            </a:r>
          </a:p>
          <a:p>
            <a:pPr>
              <a:lnSpc>
                <a:spcPts val="2200"/>
              </a:lnSpc>
              <a:tabLst>
                <a:tab pos="228600" algn="l"/>
              </a:tabLst>
            </a:pPr>
            <a:r>
              <a:rPr lang="en-US" altLang="zh-CN" i="1" dirty="0" smtClean="0">
                <a:solidFill>
                  <a:schemeClr val="tx1"/>
                </a:solidFill>
                <a:cs typeface="Arial" pitchFamily="34" charset="0"/>
              </a:rPr>
              <a:t>IP Catalog</a:t>
            </a:r>
          </a:p>
          <a:p>
            <a:pPr>
              <a:lnSpc>
                <a:spcPts val="2200"/>
              </a:lnSpc>
              <a:tabLst>
                <a:tab pos="228600" algn="l"/>
              </a:tabLst>
            </a:pPr>
            <a:r>
              <a:rPr lang="en-US" altLang="zh-CN" dirty="0" smtClean="0">
                <a:solidFill>
                  <a:srgbClr val="EE3424"/>
                </a:solidFill>
                <a:cs typeface="Arial" pitchFamily="34" charset="0"/>
              </a:rPr>
              <a:t>Clocking Wizard</a:t>
            </a:r>
          </a:p>
          <a:p>
            <a:pPr>
              <a:lnSpc>
                <a:spcPts val="2200"/>
              </a:lnSpc>
              <a:tabLst>
                <a:tab pos="228600" algn="l"/>
              </a:tabLst>
            </a:pPr>
            <a:r>
              <a:rPr lang="en-US" altLang="zh-CN" dirty="0" smtClean="0">
                <a:solidFill>
                  <a:srgbClr val="FF0000"/>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6" name="Slide Number Placeholder 5"/>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18</a:t>
            </a:fld>
            <a:endParaRPr lang="en-US" dirty="0"/>
          </a:p>
        </p:txBody>
      </p:sp>
    </p:spTree>
    <p:extLst>
      <p:ext uri="{BB962C8B-B14F-4D97-AF65-F5344CB8AC3E}">
        <p14:creationId xmlns:p14="http://schemas.microsoft.com/office/powerpoint/2010/main" val="873633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600200"/>
            <a:ext cx="5677059" cy="4866588"/>
          </a:xfrm>
        </p:spPr>
        <p:txBody>
          <a:bodyPr/>
          <a:lstStyle/>
          <a:p>
            <a:r>
              <a:rPr lang="en-US" dirty="0" smtClean="0"/>
              <a:t>The IP Catalog contain a collection of IP that can be used </a:t>
            </a:r>
            <a:r>
              <a:rPr lang="en-US" dirty="0"/>
              <a:t>to assemble </a:t>
            </a:r>
            <a:r>
              <a:rPr lang="en-US" dirty="0" smtClean="0"/>
              <a:t>a system</a:t>
            </a:r>
          </a:p>
          <a:p>
            <a:r>
              <a:rPr lang="en-IE" dirty="0" smtClean="0"/>
              <a:t>Supported by IPI</a:t>
            </a:r>
            <a:endParaRPr lang="en-US" dirty="0"/>
          </a:p>
          <a:p>
            <a:r>
              <a:rPr lang="en-US" dirty="0" smtClean="0"/>
              <a:t>Facilitates </a:t>
            </a:r>
            <a:r>
              <a:rPr lang="en-US" dirty="0"/>
              <a:t>quick system construction</a:t>
            </a:r>
          </a:p>
          <a:p>
            <a:r>
              <a:rPr lang="en-US" dirty="0"/>
              <a:t>Each IP </a:t>
            </a:r>
            <a:r>
              <a:rPr lang="en-US" dirty="0" smtClean="0"/>
              <a:t>block has </a:t>
            </a:r>
            <a:r>
              <a:rPr lang="en-US" dirty="0"/>
              <a:t>its own configuration parameters</a:t>
            </a:r>
          </a:p>
          <a:p>
            <a:r>
              <a:rPr lang="en-US" dirty="0"/>
              <a:t>Most of the </a:t>
            </a:r>
            <a:r>
              <a:rPr lang="en-US" dirty="0" smtClean="0"/>
              <a:t>IP are </a:t>
            </a:r>
            <a:r>
              <a:rPr lang="en-US" dirty="0"/>
              <a:t>free, </a:t>
            </a:r>
            <a:r>
              <a:rPr lang="en-US" dirty="0" smtClean="0"/>
              <a:t>some require </a:t>
            </a:r>
            <a:r>
              <a:rPr lang="en-US" dirty="0"/>
              <a:t>licenses</a:t>
            </a:r>
          </a:p>
          <a:p>
            <a:r>
              <a:rPr lang="en-US" dirty="0"/>
              <a:t>Stored as source code in the install directory</a:t>
            </a:r>
          </a:p>
          <a:p>
            <a:pPr lvl="1"/>
            <a:r>
              <a:rPr lang="en-US" dirty="0"/>
              <a:t>Always synthesized with the latest tools</a:t>
            </a:r>
          </a:p>
          <a:p>
            <a:pPr lvl="1"/>
            <a:r>
              <a:rPr lang="en-US" dirty="0"/>
              <a:t>Some proprietary source code is </a:t>
            </a:r>
            <a:r>
              <a:rPr lang="en-US" dirty="0" smtClean="0"/>
              <a:t>encrypted</a:t>
            </a:r>
            <a:endParaRPr lang="en-US" dirty="0"/>
          </a:p>
        </p:txBody>
      </p:sp>
      <p:sp>
        <p:nvSpPr>
          <p:cNvPr id="7" name="Title 6"/>
          <p:cNvSpPr>
            <a:spLocks noGrp="1"/>
          </p:cNvSpPr>
          <p:nvPr>
            <p:ph type="title"/>
          </p:nvPr>
        </p:nvSpPr>
        <p:spPr/>
        <p:txBody>
          <a:bodyPr/>
          <a:lstStyle/>
          <a:p>
            <a:r>
              <a:rPr lang="en-US" dirty="0" smtClean="0"/>
              <a:t>IP Catalog</a:t>
            </a:r>
            <a:endParaRPr lang="en-US" dirty="0"/>
          </a:p>
        </p:txBody>
      </p:sp>
      <p:sp>
        <p:nvSpPr>
          <p:cNvPr id="11" name="Footer Placeholder 10"/>
          <p:cNvSpPr>
            <a:spLocks noGrp="1"/>
          </p:cNvSpPr>
          <p:nvPr>
            <p:ph type="ftr" sz="quarter" idx="3"/>
          </p:nvPr>
        </p:nvSpPr>
        <p:spPr/>
        <p:txBody>
          <a:bodyPr/>
          <a:lstStyle/>
          <a:p>
            <a:r>
              <a:rPr lang="en-US" dirty="0" smtClean="0"/>
              <a:t>© Copyright 2014 Xilinx</a:t>
            </a:r>
            <a:endParaRPr lang="en-US" dirty="0"/>
          </a:p>
        </p:txBody>
      </p:sp>
      <p:sp>
        <p:nvSpPr>
          <p:cNvPr id="4" name="Slide Number Placeholder 3"/>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19</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6410" y="1980892"/>
            <a:ext cx="6095712" cy="2944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60992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a:solidFill>
                  <a:srgbClr val="3F3F3F"/>
                </a:solidFill>
                <a:latin typeface="Arial" pitchFamily="34" charset="0"/>
                <a:cs typeface="Arial" pitchFamily="34" charset="0"/>
              </a:rPr>
              <a:t>After</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completing</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this</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module,</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you</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will</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be</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able</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to:</a:t>
            </a:r>
          </a:p>
          <a:p>
            <a:pPr>
              <a:lnSpc>
                <a:spcPts val="1000"/>
              </a:lnSpc>
              <a:buNone/>
            </a:pPr>
            <a:endParaRPr lang="en-US" altLang="zh-CN" dirty="0"/>
          </a:p>
          <a:p>
            <a:pPr lvl="1"/>
            <a:r>
              <a:rPr lang="en-US" kern="1200" dirty="0">
                <a:solidFill>
                  <a:srgbClr val="000000"/>
                </a:solidFill>
              </a:rPr>
              <a:t>Achieve greater design productivity using </a:t>
            </a:r>
            <a:r>
              <a:rPr lang="en-US" kern="1200" dirty="0" err="1">
                <a:solidFill>
                  <a:srgbClr val="000000"/>
                </a:solidFill>
              </a:rPr>
              <a:t>Vivado</a:t>
            </a:r>
            <a:r>
              <a:rPr lang="en-US" kern="1200" dirty="0">
                <a:solidFill>
                  <a:srgbClr val="000000"/>
                </a:solidFill>
              </a:rPr>
              <a:t> IP Integrator </a:t>
            </a:r>
            <a:endParaRPr lang="en-US" kern="1200" dirty="0" smtClean="0">
              <a:solidFill>
                <a:srgbClr val="000000"/>
              </a:solidFill>
            </a:endParaRPr>
          </a:p>
          <a:p>
            <a:pPr lvl="1"/>
            <a:r>
              <a:rPr lang="en-US" kern="1200" dirty="0" smtClean="0">
                <a:solidFill>
                  <a:srgbClr val="000000"/>
                </a:solidFill>
              </a:rPr>
              <a:t>Rapidly </a:t>
            </a:r>
            <a:r>
              <a:rPr lang="en-US" kern="1200" dirty="0">
                <a:solidFill>
                  <a:srgbClr val="000000"/>
                </a:solidFill>
              </a:rPr>
              <a:t>create and reuse subsystem level IP with </a:t>
            </a:r>
            <a:r>
              <a:rPr lang="en-US" kern="1200" dirty="0" err="1">
                <a:solidFill>
                  <a:srgbClr val="000000"/>
                </a:solidFill>
              </a:rPr>
              <a:t>Vivado</a:t>
            </a:r>
            <a:r>
              <a:rPr lang="en-US" kern="1200" dirty="0">
                <a:solidFill>
                  <a:srgbClr val="000000"/>
                </a:solidFill>
              </a:rPr>
              <a:t> and IP Integrator </a:t>
            </a:r>
            <a:endParaRPr lang="en-US" kern="1200" dirty="0" smtClean="0">
              <a:solidFill>
                <a:srgbClr val="000000"/>
              </a:solidFill>
            </a:endParaRPr>
          </a:p>
          <a:p>
            <a:pPr lvl="1"/>
            <a:r>
              <a:rPr lang="en-US" dirty="0" smtClean="0"/>
              <a:t>Describe the IP Packager features</a:t>
            </a:r>
          </a:p>
          <a:p>
            <a:pPr lvl="1"/>
            <a:r>
              <a:rPr lang="en-US" dirty="0" smtClean="0"/>
              <a:t>Differentiate between the free and evaluation base IP available in IP Catalog</a:t>
            </a:r>
          </a:p>
          <a:p>
            <a:pPr lvl="1"/>
            <a:r>
              <a:rPr lang="en-US" dirty="0" smtClean="0"/>
              <a:t>Use </a:t>
            </a:r>
            <a:r>
              <a:rPr lang="en-US" dirty="0"/>
              <a:t>the </a:t>
            </a:r>
            <a:r>
              <a:rPr lang="en-US" dirty="0" smtClean="0"/>
              <a:t>Clocking Wizard </a:t>
            </a:r>
            <a:r>
              <a:rPr lang="en-US" dirty="0"/>
              <a:t>to configure and add </a:t>
            </a:r>
            <a:r>
              <a:rPr lang="en-US" dirty="0" smtClean="0"/>
              <a:t>clocking resources </a:t>
            </a:r>
            <a:r>
              <a:rPr lang="en-US" dirty="0"/>
              <a:t>to the design</a:t>
            </a:r>
          </a:p>
          <a:p>
            <a:pPr lvl="1"/>
            <a:endParaRPr lang="en-US" dirty="0"/>
          </a:p>
        </p:txBody>
      </p:sp>
      <p:sp>
        <p:nvSpPr>
          <p:cNvPr id="4" name="Title 3"/>
          <p:cNvSpPr>
            <a:spLocks noGrp="1"/>
          </p:cNvSpPr>
          <p:nvPr>
            <p:ph type="title"/>
          </p:nvPr>
        </p:nvSpPr>
        <p:spPr/>
        <p:txBody>
          <a:bodyPr/>
          <a:lstStyle/>
          <a:p>
            <a:r>
              <a:rPr lang="en-US" altLang="zh-CN" dirty="0" smtClean="0">
                <a:solidFill>
                  <a:srgbClr val="EE3424"/>
                </a:solidFill>
                <a:latin typeface="Arial" pitchFamily="34" charset="0"/>
                <a:cs typeface="Arial" pitchFamily="34" charset="0"/>
              </a:rPr>
              <a:t>Objectives</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9" name="Slide Number Placeholder 8"/>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Integrated IP Support</a:t>
            </a:r>
          </a:p>
          <a:p>
            <a:pPr lvl="1"/>
            <a:r>
              <a:rPr lang="en-US" dirty="0"/>
              <a:t>Instant access to IP customization</a:t>
            </a:r>
          </a:p>
          <a:p>
            <a:pPr lvl="1"/>
            <a:r>
              <a:rPr lang="en-US" dirty="0" err="1"/>
              <a:t>Vivado</a:t>
            </a:r>
            <a:r>
              <a:rPr lang="en-US" dirty="0"/>
              <a:t> IP GUI look and feel</a:t>
            </a:r>
          </a:p>
          <a:p>
            <a:pPr lvl="1"/>
            <a:r>
              <a:rPr lang="en-US" dirty="0"/>
              <a:t>Support for </a:t>
            </a:r>
            <a:r>
              <a:rPr lang="en-US" dirty="0" err="1"/>
              <a:t>Vivado</a:t>
            </a:r>
            <a:r>
              <a:rPr lang="en-US" dirty="0"/>
              <a:t> synthesis and </a:t>
            </a:r>
            <a:br>
              <a:rPr lang="en-US" dirty="0"/>
            </a:br>
            <a:r>
              <a:rPr lang="en-US" dirty="0"/>
              <a:t>implementation</a:t>
            </a:r>
          </a:p>
          <a:p>
            <a:pPr lvl="1"/>
            <a:r>
              <a:rPr lang="en-US" dirty="0"/>
              <a:t>Selectable IP output products</a:t>
            </a:r>
          </a:p>
          <a:p>
            <a:pPr lvl="1"/>
            <a:r>
              <a:rPr lang="en-US" dirty="0"/>
              <a:t>Full </a:t>
            </a:r>
            <a:r>
              <a:rPr lang="en-US" dirty="0" err="1"/>
              <a:t>Tcl</a:t>
            </a:r>
            <a:r>
              <a:rPr lang="en-US" dirty="0"/>
              <a:t> </a:t>
            </a:r>
            <a:r>
              <a:rPr lang="en-US" dirty="0" smtClean="0"/>
              <a:t>support</a:t>
            </a:r>
          </a:p>
          <a:p>
            <a:pPr lvl="1"/>
            <a:endParaRPr lang="en-US" dirty="0"/>
          </a:p>
        </p:txBody>
      </p:sp>
      <p:sp>
        <p:nvSpPr>
          <p:cNvPr id="3" name="Title 2"/>
          <p:cNvSpPr>
            <a:spLocks noGrp="1"/>
          </p:cNvSpPr>
          <p:nvPr>
            <p:ph type="title"/>
          </p:nvPr>
        </p:nvSpPr>
        <p:spPr/>
        <p:txBody>
          <a:bodyPr/>
          <a:lstStyle/>
          <a:p>
            <a:r>
              <a:rPr lang="en-US" dirty="0" err="1" smtClean="0"/>
              <a:t>Vivado</a:t>
            </a:r>
            <a:r>
              <a:rPr lang="en-US" dirty="0" smtClean="0"/>
              <a:t> IP Catalog</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9" name="Slide Number Placeholder 8"/>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20</a:t>
            </a:fld>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4510" y="1642669"/>
            <a:ext cx="4060206" cy="2809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1575" y="2921330"/>
            <a:ext cx="4686282" cy="32550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83867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Many IP in the catalog are peripheral type</a:t>
            </a:r>
          </a:p>
          <a:p>
            <a:pPr lvl="1"/>
            <a:r>
              <a:rPr lang="en-US" dirty="0" smtClean="0"/>
              <a:t>Peripheral type are indicated by AXI4, AXI4-Stream</a:t>
            </a:r>
          </a:p>
          <a:p>
            <a:r>
              <a:rPr lang="en-US" dirty="0" smtClean="0"/>
              <a:t>Non-peripheral IP listing do not have entry in the ACXI4 column</a:t>
            </a:r>
          </a:p>
          <a:p>
            <a:r>
              <a:rPr lang="en-US" dirty="0" smtClean="0"/>
              <a:t>Status column indicates if the IP is of production or pre-production category </a:t>
            </a:r>
          </a:p>
          <a:p>
            <a:r>
              <a:rPr lang="en-US" dirty="0" smtClean="0"/>
              <a:t>License column indicates if the IP is free (Included) or costs money (Purchase)</a:t>
            </a:r>
          </a:p>
          <a:p>
            <a:endParaRPr lang="en-US" dirty="0"/>
          </a:p>
        </p:txBody>
      </p:sp>
      <p:sp>
        <p:nvSpPr>
          <p:cNvPr id="2" name="Title 1"/>
          <p:cNvSpPr>
            <a:spLocks noGrp="1"/>
          </p:cNvSpPr>
          <p:nvPr>
            <p:ph type="title"/>
          </p:nvPr>
        </p:nvSpPr>
        <p:spPr/>
        <p:txBody>
          <a:bodyPr/>
          <a:lstStyle/>
          <a:p>
            <a:r>
              <a:rPr lang="en-US" dirty="0" smtClean="0"/>
              <a:t>Peripheral and Non-Peripheral Type IP</a:t>
            </a:r>
            <a:endParaRPr lang="en-US" dirty="0"/>
          </a:p>
        </p:txBody>
      </p:sp>
      <p:sp>
        <p:nvSpPr>
          <p:cNvPr id="5" name="Footer Placeholder 4"/>
          <p:cNvSpPr>
            <a:spLocks noGrp="1"/>
          </p:cNvSpPr>
          <p:nvPr>
            <p:ph type="ftr" sz="quarter" idx="3"/>
          </p:nvPr>
        </p:nvSpPr>
        <p:spPr/>
        <p:txBody>
          <a:bodyPr/>
          <a:lstStyle/>
          <a:p>
            <a:r>
              <a:rPr lang="en-US" dirty="0" smtClean="0"/>
              <a:t>© Copyright 2014 Xilinx</a:t>
            </a:r>
            <a:endParaRPr lang="en-US" dirty="0"/>
          </a:p>
        </p:txBody>
      </p:sp>
      <p:sp>
        <p:nvSpPr>
          <p:cNvPr id="8" name="Slide Number Placeholder 7"/>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21</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2441" y="3630880"/>
            <a:ext cx="6162675"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51165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a:t>IP </a:t>
            </a:r>
            <a:r>
              <a:rPr lang="en-AU" dirty="0" smtClean="0"/>
              <a:t>Peripherals</a:t>
            </a:r>
            <a:r>
              <a:rPr lang="en-US" i="1" dirty="0"/>
              <a:t/>
            </a:r>
            <a:br>
              <a:rPr lang="en-US" i="1" dirty="0"/>
            </a:br>
            <a:r>
              <a:rPr lang="en-US" dirty="0"/>
              <a:t>Included as </a:t>
            </a:r>
            <a:r>
              <a:rPr lang="en-US" dirty="0" smtClean="0"/>
              <a:t>Source </a:t>
            </a:r>
            <a:r>
              <a:rPr lang="en-US" dirty="0"/>
              <a:t>(Free)</a:t>
            </a:r>
          </a:p>
        </p:txBody>
      </p:sp>
      <p:sp>
        <p:nvSpPr>
          <p:cNvPr id="7" name="Content Placeholder 6"/>
          <p:cNvSpPr>
            <a:spLocks noGrp="1"/>
          </p:cNvSpPr>
          <p:nvPr>
            <p:ph sz="half" idx="1"/>
          </p:nvPr>
        </p:nvSpPr>
        <p:spPr/>
        <p:txBody>
          <a:bodyPr/>
          <a:lstStyle/>
          <a:p>
            <a:r>
              <a:rPr lang="en-US" sz="1800" dirty="0"/>
              <a:t>Bus and bridge controllers</a:t>
            </a:r>
          </a:p>
          <a:p>
            <a:r>
              <a:rPr lang="en-US" sz="1800" dirty="0" smtClean="0"/>
              <a:t>Debug </a:t>
            </a:r>
            <a:r>
              <a:rPr lang="en-US" sz="1800" dirty="0"/>
              <a:t>cores</a:t>
            </a:r>
          </a:p>
          <a:p>
            <a:r>
              <a:rPr lang="en-US" sz="1800" dirty="0" smtClean="0"/>
              <a:t>DMA </a:t>
            </a:r>
            <a:r>
              <a:rPr lang="en-US" sz="1800" dirty="0" smtClean="0"/>
              <a:t>and Timers</a:t>
            </a:r>
            <a:endParaRPr lang="en-US" sz="1800" dirty="0"/>
          </a:p>
          <a:p>
            <a:r>
              <a:rPr lang="en-US" sz="1800" dirty="0" smtClean="0"/>
              <a:t>Inter-processor </a:t>
            </a:r>
            <a:r>
              <a:rPr lang="en-US" sz="1800" dirty="0"/>
              <a:t>communication</a:t>
            </a:r>
          </a:p>
          <a:p>
            <a:r>
              <a:rPr lang="en-US" sz="1800" dirty="0"/>
              <a:t>External peripheral controller Memory and memory controller</a:t>
            </a:r>
          </a:p>
          <a:p>
            <a:r>
              <a:rPr lang="en-US" sz="1800" dirty="0"/>
              <a:t>High-speed and low-speed communication peripherals</a:t>
            </a:r>
          </a:p>
          <a:p>
            <a:r>
              <a:rPr lang="en-US" sz="1800" dirty="0"/>
              <a:t>Other cores </a:t>
            </a:r>
          </a:p>
          <a:p>
            <a:endParaRPr lang="en-US" sz="1800" dirty="0"/>
          </a:p>
        </p:txBody>
      </p:sp>
      <p:sp>
        <p:nvSpPr>
          <p:cNvPr id="12" name="Footer Placeholder 11"/>
          <p:cNvSpPr>
            <a:spLocks noGrp="1"/>
          </p:cNvSpPr>
          <p:nvPr>
            <p:ph type="ftr" sz="quarter" idx="3"/>
          </p:nvPr>
        </p:nvSpPr>
        <p:spPr/>
        <p:txBody>
          <a:bodyPr/>
          <a:lstStyle/>
          <a:p>
            <a:r>
              <a:rPr lang="en-US" dirty="0" smtClean="0"/>
              <a:t>© Copyright 2014 Xilinx</a:t>
            </a:r>
            <a:endParaRPr lang="en-US" dirty="0"/>
          </a:p>
        </p:txBody>
      </p:sp>
      <p:sp>
        <p:nvSpPr>
          <p:cNvPr id="2" name="Slide Number Placeholder 1"/>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22</a:t>
            </a:fld>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4346" y="1633538"/>
            <a:ext cx="5534025" cy="359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AXI CAN controller</a:t>
            </a:r>
          </a:p>
          <a:p>
            <a:r>
              <a:rPr lang="en-US" dirty="0"/>
              <a:t>AXI USB2 </a:t>
            </a:r>
            <a:r>
              <a:rPr lang="en-US" dirty="0" smtClean="0"/>
              <a:t>device</a:t>
            </a:r>
          </a:p>
          <a:p>
            <a:r>
              <a:rPr lang="en-IE" dirty="0" smtClean="0"/>
              <a:t>Video IP</a:t>
            </a:r>
          </a:p>
          <a:p>
            <a:r>
              <a:rPr lang="en-IE" dirty="0" smtClean="0"/>
              <a:t>Telecoms/ Wireless IP</a:t>
            </a:r>
            <a:endParaRPr lang="en-US" dirty="0"/>
          </a:p>
          <a:p>
            <a:endParaRPr lang="en-US" dirty="0"/>
          </a:p>
        </p:txBody>
      </p:sp>
      <p:sp>
        <p:nvSpPr>
          <p:cNvPr id="2" name="Title 1"/>
          <p:cNvSpPr>
            <a:spLocks noGrp="1"/>
          </p:cNvSpPr>
          <p:nvPr>
            <p:ph type="title"/>
          </p:nvPr>
        </p:nvSpPr>
        <p:spPr/>
        <p:txBody>
          <a:bodyPr/>
          <a:lstStyle/>
          <a:p>
            <a:r>
              <a:rPr lang="en-AU" dirty="0"/>
              <a:t>IP Cores Included as </a:t>
            </a:r>
            <a:r>
              <a:rPr lang="en-AU" dirty="0" smtClean="0"/>
              <a:t>Evaluation</a:t>
            </a:r>
            <a:endParaRPr lang="en-US" dirty="0"/>
          </a:p>
        </p:txBody>
      </p:sp>
      <p:sp>
        <p:nvSpPr>
          <p:cNvPr id="7" name="Rectangle 6"/>
          <p:cNvSpPr/>
          <p:nvPr/>
        </p:nvSpPr>
        <p:spPr>
          <a:xfrm>
            <a:off x="5429250" y="5030425"/>
            <a:ext cx="6092825" cy="646331"/>
          </a:xfrm>
          <a:prstGeom prst="rect">
            <a:avLst/>
          </a:prstGeom>
        </p:spPr>
        <p:txBody>
          <a:bodyPr>
            <a:spAutoFit/>
          </a:bodyPr>
          <a:lstStyle/>
          <a:p>
            <a:r>
              <a:rPr lang="en-US" dirty="0" smtClean="0"/>
              <a:t>Xilinx developed, delivered, and supported</a:t>
            </a:r>
          </a:p>
          <a:p>
            <a:r>
              <a:rPr lang="en-US" dirty="0" smtClean="0"/>
              <a:t>Evaluation IP installs with a 90-day evaluation license</a:t>
            </a:r>
            <a:endParaRPr lang="en-US" dirty="0"/>
          </a:p>
        </p:txBody>
      </p:sp>
      <p:pic>
        <p:nvPicPr>
          <p:cNvPr id="1026" name="Picture 2"/>
          <p:cNvPicPr>
            <a:picLocks noChangeAspect="1" noChangeArrowheads="1"/>
          </p:cNvPicPr>
          <p:nvPr/>
        </p:nvPicPr>
        <p:blipFill>
          <a:blip r:embed="rId2"/>
          <a:srcRect/>
          <a:stretch>
            <a:fillRect/>
          </a:stretch>
        </p:blipFill>
        <p:spPr bwMode="auto">
          <a:xfrm>
            <a:off x="6795253" y="1749261"/>
            <a:ext cx="3711575" cy="3238500"/>
          </a:xfrm>
          <a:prstGeom prst="rect">
            <a:avLst/>
          </a:prstGeom>
          <a:noFill/>
          <a:ln w="9525">
            <a:noFill/>
            <a:miter lim="800000"/>
            <a:headEnd/>
            <a:tailEnd/>
          </a:ln>
        </p:spPr>
      </p:pic>
      <p:sp>
        <p:nvSpPr>
          <p:cNvPr id="11" name="Footer Placeholder 10"/>
          <p:cNvSpPr>
            <a:spLocks noGrp="1"/>
          </p:cNvSpPr>
          <p:nvPr>
            <p:ph type="ftr" sz="quarter" idx="3"/>
          </p:nvPr>
        </p:nvSpPr>
        <p:spPr/>
        <p:txBody>
          <a:bodyPr/>
          <a:lstStyle/>
          <a:p>
            <a:r>
              <a:rPr lang="en-US" dirty="0" smtClean="0"/>
              <a:t>© Copyright 2014 Xilinx</a:t>
            </a:r>
            <a:endParaRPr lang="en-US" dirty="0"/>
          </a:p>
        </p:txBody>
      </p:sp>
      <p:sp>
        <p:nvSpPr>
          <p:cNvPr id="4" name="Slide Number Placeholder 3"/>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23</a:t>
            </a:fld>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556" y="3644736"/>
            <a:ext cx="5102101" cy="11735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600200"/>
            <a:ext cx="5515588" cy="4268337"/>
          </a:xfrm>
        </p:spPr>
        <p:txBody>
          <a:bodyPr/>
          <a:lstStyle/>
          <a:p>
            <a:r>
              <a:rPr lang="en-IE" dirty="0" smtClean="0"/>
              <a:t>Right click to customize</a:t>
            </a:r>
          </a:p>
          <a:p>
            <a:r>
              <a:rPr lang="en-IE" dirty="0" smtClean="0"/>
              <a:t>Determine compatibility</a:t>
            </a:r>
          </a:p>
          <a:p>
            <a:r>
              <a:rPr lang="en-IE" dirty="0" smtClean="0"/>
              <a:t>Product</a:t>
            </a:r>
            <a:r>
              <a:rPr lang="en-US" dirty="0" smtClean="0"/>
              <a:t> Guide (datasheet) &gt; Document Navigator</a:t>
            </a:r>
          </a:p>
          <a:p>
            <a:r>
              <a:rPr lang="en-IE" dirty="0" smtClean="0"/>
              <a:t>Change Log</a:t>
            </a:r>
          </a:p>
          <a:p>
            <a:r>
              <a:rPr lang="en-IE" dirty="0" smtClean="0"/>
              <a:t>Product Webpage</a:t>
            </a:r>
          </a:p>
          <a:p>
            <a:r>
              <a:rPr lang="en-IE" dirty="0" smtClean="0"/>
              <a:t>Answer record</a:t>
            </a:r>
          </a:p>
          <a:p>
            <a:r>
              <a:rPr lang="en-IE" dirty="0" smtClean="0"/>
              <a:t>Export complete IP </a:t>
            </a:r>
            <a:r>
              <a:rPr lang="en-IE" dirty="0" err="1" smtClean="0"/>
              <a:t>Catalog</a:t>
            </a:r>
            <a:r>
              <a:rPr lang="en-IE" dirty="0" smtClean="0"/>
              <a:t> to excel</a:t>
            </a:r>
            <a:endParaRPr lang="en-IE" dirty="0"/>
          </a:p>
        </p:txBody>
      </p:sp>
      <p:sp>
        <p:nvSpPr>
          <p:cNvPr id="4" name="Title 3"/>
          <p:cNvSpPr>
            <a:spLocks noGrp="1"/>
          </p:cNvSpPr>
          <p:nvPr>
            <p:ph type="title"/>
          </p:nvPr>
        </p:nvSpPr>
        <p:spPr/>
        <p:txBody>
          <a:bodyPr/>
          <a:lstStyle/>
          <a:p>
            <a:r>
              <a:rPr lang="en-IE" dirty="0" smtClean="0"/>
              <a:t>IP Cores</a:t>
            </a:r>
            <a:endParaRPr lang="en-US" dirty="0"/>
          </a:p>
        </p:txBody>
      </p:sp>
      <p:sp>
        <p:nvSpPr>
          <p:cNvPr id="5" name="Footer Placeholder 4"/>
          <p:cNvSpPr>
            <a:spLocks noGrp="1"/>
          </p:cNvSpPr>
          <p:nvPr>
            <p:ph type="ftr" sz="quarter" idx="3"/>
          </p:nvPr>
        </p:nvSpPr>
        <p:spPr/>
        <p:txBody>
          <a:bodyPr/>
          <a:lstStyle/>
          <a:p>
            <a:r>
              <a:rPr lang="en-US" dirty="0" smtClean="0"/>
              <a:t>© Copyright 2014 Xilinx</a:t>
            </a:r>
            <a:endParaRPr lang="en-US" dirty="0"/>
          </a:p>
        </p:txBody>
      </p:sp>
      <p:sp>
        <p:nvSpPr>
          <p:cNvPr id="6" name="Slide Number Placeholder 5"/>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24</a:t>
            </a:fld>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4364" y="2028825"/>
            <a:ext cx="5334000"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81590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rgbClr val="FF0000"/>
                </a:solidFill>
                <a:cs typeface="Arial" pitchFamily="34" charset="0"/>
              </a:rPr>
              <a:t>IP Integrator</a:t>
            </a:r>
          </a:p>
          <a:p>
            <a:pPr>
              <a:lnSpc>
                <a:spcPts val="2200"/>
              </a:lnSpc>
              <a:tabLst>
                <a:tab pos="228600" algn="l"/>
              </a:tabLst>
            </a:pPr>
            <a:r>
              <a:rPr lang="en-US" altLang="zh-CN" dirty="0">
                <a:solidFill>
                  <a:srgbClr val="EE3424"/>
                </a:solidFill>
                <a:cs typeface="Arial" pitchFamily="34" charset="0"/>
              </a:rPr>
              <a:t>IP Packager</a:t>
            </a:r>
          </a:p>
          <a:p>
            <a:pPr>
              <a:lnSpc>
                <a:spcPts val="2200"/>
              </a:lnSpc>
              <a:tabLst>
                <a:tab pos="228600" algn="l"/>
              </a:tabLst>
            </a:pPr>
            <a:r>
              <a:rPr lang="en-US" altLang="zh-CN" dirty="0" smtClean="0">
                <a:solidFill>
                  <a:srgbClr val="EE3424"/>
                </a:solidFill>
                <a:cs typeface="Arial" pitchFamily="34" charset="0"/>
              </a:rPr>
              <a:t>IP Catalog</a:t>
            </a:r>
          </a:p>
          <a:p>
            <a:pPr>
              <a:lnSpc>
                <a:spcPts val="2200"/>
              </a:lnSpc>
              <a:tabLst>
                <a:tab pos="228600" algn="l"/>
              </a:tabLst>
            </a:pPr>
            <a:r>
              <a:rPr lang="en-US" altLang="zh-CN" i="1" dirty="0" smtClean="0">
                <a:solidFill>
                  <a:schemeClr val="tx1"/>
                </a:solidFill>
                <a:cs typeface="Arial" pitchFamily="34" charset="0"/>
              </a:rPr>
              <a:t>Clocking Wizard</a:t>
            </a:r>
          </a:p>
          <a:p>
            <a:pPr>
              <a:lnSpc>
                <a:spcPts val="2200"/>
              </a:lnSpc>
              <a:tabLst>
                <a:tab pos="228600" algn="l"/>
              </a:tabLst>
            </a:pPr>
            <a:r>
              <a:rPr lang="en-US" altLang="zh-CN" dirty="0" smtClean="0">
                <a:solidFill>
                  <a:srgbClr val="FF0000"/>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6" name="Slide Number Placeholder 5"/>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25</a:t>
            </a:fld>
            <a:endParaRPr lang="en-US" dirty="0"/>
          </a:p>
        </p:txBody>
      </p:sp>
    </p:spTree>
    <p:extLst>
      <p:ext uri="{BB962C8B-B14F-4D97-AF65-F5344CB8AC3E}">
        <p14:creationId xmlns:p14="http://schemas.microsoft.com/office/powerpoint/2010/main" val="3633661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Up to 24 CMTs per device</a:t>
            </a:r>
          </a:p>
          <a:p>
            <a:pPr lvl="0"/>
            <a:r>
              <a:rPr lang="en-US" dirty="0"/>
              <a:t>One MMCM and one PLL per CMT</a:t>
            </a:r>
          </a:p>
          <a:p>
            <a:pPr lvl="0"/>
            <a:r>
              <a:rPr lang="en-US" dirty="0"/>
              <a:t>Two software </a:t>
            </a:r>
            <a:r>
              <a:rPr lang="en-US" dirty="0" smtClean="0"/>
              <a:t>primitives (instantiation)</a:t>
            </a:r>
            <a:endParaRPr lang="en-US" dirty="0"/>
          </a:p>
          <a:p>
            <a:pPr lvl="1"/>
            <a:r>
              <a:rPr lang="en-US" dirty="0"/>
              <a:t>*_BASE has only the basic ports</a:t>
            </a:r>
          </a:p>
          <a:p>
            <a:pPr lvl="1"/>
            <a:r>
              <a:rPr lang="en-US" dirty="0"/>
              <a:t>*_ADV provides access to all ports</a:t>
            </a:r>
          </a:p>
          <a:p>
            <a:pPr lvl="0"/>
            <a:r>
              <a:rPr lang="en-US" dirty="0"/>
              <a:t>PLL is primarily intended for use with the I/O </a:t>
            </a:r>
            <a:r>
              <a:rPr lang="en-US" dirty="0" err="1"/>
              <a:t>phaser</a:t>
            </a:r>
            <a:r>
              <a:rPr lang="en-US" dirty="0"/>
              <a:t> </a:t>
            </a:r>
            <a:r>
              <a:rPr lang="en-US" dirty="0" smtClean="0"/>
              <a:t/>
            </a:r>
            <a:br>
              <a:rPr lang="en-US" dirty="0" smtClean="0"/>
            </a:br>
            <a:r>
              <a:rPr lang="en-US" dirty="0" smtClean="0"/>
              <a:t>for </a:t>
            </a:r>
            <a:r>
              <a:rPr lang="en-US" dirty="0"/>
              <a:t>high-speed memory controllers</a:t>
            </a:r>
          </a:p>
          <a:p>
            <a:r>
              <a:rPr lang="en-US" dirty="0"/>
              <a:t>The MMCM is the primary clock resource for user clocks</a:t>
            </a:r>
          </a:p>
        </p:txBody>
      </p:sp>
      <p:sp>
        <p:nvSpPr>
          <p:cNvPr id="3" name="Title 2"/>
          <p:cNvSpPr>
            <a:spLocks noGrp="1"/>
          </p:cNvSpPr>
          <p:nvPr>
            <p:ph type="title"/>
          </p:nvPr>
        </p:nvSpPr>
        <p:spPr/>
        <p:txBody>
          <a:bodyPr/>
          <a:lstStyle/>
          <a:p>
            <a:r>
              <a:rPr lang="en-US" dirty="0" smtClean="0"/>
              <a:t>Clocking Resources:  MMCM and PLL</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pic>
        <p:nvPicPr>
          <p:cNvPr id="512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8600" y="1666873"/>
            <a:ext cx="4057650" cy="475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26</a:t>
            </a:fld>
            <a:endParaRPr lang="en-US" dirty="0"/>
          </a:p>
        </p:txBody>
      </p:sp>
    </p:spTree>
    <p:extLst>
      <p:ext uri="{BB962C8B-B14F-4D97-AF65-F5344CB8AC3E}">
        <p14:creationId xmlns:p14="http://schemas.microsoft.com/office/powerpoint/2010/main" val="501779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Clock networks are represented by nets in your RTL design</a:t>
            </a:r>
          </a:p>
          <a:p>
            <a:pPr lvl="1"/>
            <a:r>
              <a:rPr lang="en-US" dirty="0"/>
              <a:t>The mapping of an RTL net to a clock network is managed by using the appropriate clock buffer to generate that net</a:t>
            </a:r>
          </a:p>
          <a:p>
            <a:pPr lvl="0"/>
            <a:r>
              <a:rPr lang="en-US" dirty="0"/>
              <a:t>Certain resources can be inferred</a:t>
            </a:r>
          </a:p>
          <a:p>
            <a:pPr lvl="1"/>
            <a:r>
              <a:rPr lang="en-US" dirty="0"/>
              <a:t>A primary input net (with or without an IBUF instantiated) will be mapped to a global clock if it drives the clock inputs of clocked resources</a:t>
            </a:r>
          </a:p>
          <a:p>
            <a:pPr lvl="2"/>
            <a:r>
              <a:rPr lang="en-US" dirty="0"/>
              <a:t>The BUFG will be inferred</a:t>
            </a:r>
          </a:p>
          <a:p>
            <a:pPr lvl="1"/>
            <a:r>
              <a:rPr lang="en-US" dirty="0"/>
              <a:t>BUFH drivers will be inferred whenever a global clock (driven by a BUFG) is required in a clock region</a:t>
            </a:r>
          </a:p>
          <a:p>
            <a:pPr lvl="2"/>
            <a:r>
              <a:rPr lang="en-US" dirty="0"/>
              <a:t>BUFHs for each region required will be inferred</a:t>
            </a:r>
          </a:p>
          <a:p>
            <a:pPr lvl="0"/>
            <a:r>
              <a:rPr lang="en-US" dirty="0"/>
              <a:t>BUFIO, BUFR, and BUFMR cannot be inferred</a:t>
            </a:r>
          </a:p>
          <a:p>
            <a:pPr lvl="1"/>
            <a:r>
              <a:rPr lang="en-US" dirty="0"/>
              <a:t>Instantiating these buffers tells the tools that you want to use the corresponding clock networks</a:t>
            </a:r>
          </a:p>
          <a:p>
            <a:pPr lvl="0"/>
            <a:r>
              <a:rPr lang="en-US" dirty="0"/>
              <a:t>PLLs and MMCMs cannot be inferred</a:t>
            </a:r>
          </a:p>
          <a:p>
            <a:endParaRPr lang="en-US" dirty="0"/>
          </a:p>
        </p:txBody>
      </p:sp>
      <p:sp>
        <p:nvSpPr>
          <p:cNvPr id="3" name="Title 2"/>
          <p:cNvSpPr>
            <a:spLocks noGrp="1"/>
          </p:cNvSpPr>
          <p:nvPr>
            <p:ph type="title"/>
          </p:nvPr>
        </p:nvSpPr>
        <p:spPr/>
        <p:txBody>
          <a:bodyPr/>
          <a:lstStyle/>
          <a:p>
            <a:r>
              <a:rPr lang="en-US" dirty="0" smtClean="0"/>
              <a:t>Inference</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7" name="Slide Number Placeholder 6"/>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27</a:t>
            </a:fld>
            <a:endParaRPr lang="en-US" dirty="0"/>
          </a:p>
        </p:txBody>
      </p:sp>
    </p:spTree>
    <p:extLst>
      <p:ext uri="{BB962C8B-B14F-4D97-AF65-F5344CB8AC3E}">
        <p14:creationId xmlns:p14="http://schemas.microsoft.com/office/powerpoint/2010/main" val="42406900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All clocking resources can be directly instantiated in your RTL code</a:t>
            </a:r>
          </a:p>
          <a:p>
            <a:pPr lvl="1"/>
            <a:r>
              <a:rPr lang="en-US" dirty="0"/>
              <a:t>Simulation models exist for all resources</a:t>
            </a:r>
          </a:p>
          <a:p>
            <a:pPr lvl="1"/>
            <a:r>
              <a:rPr lang="en-US" dirty="0"/>
              <a:t>Refer to the Library Guide for HDL Designs</a:t>
            </a:r>
          </a:p>
          <a:p>
            <a:pPr lvl="1"/>
            <a:r>
              <a:rPr lang="en-US" dirty="0"/>
              <a:t>Use the Language Templates </a:t>
            </a:r>
            <a:r>
              <a:rPr lang="en-US" dirty="0" smtClean="0"/>
              <a:t>(      ) tab</a:t>
            </a:r>
            <a:endParaRPr lang="en-US" dirty="0"/>
          </a:p>
          <a:p>
            <a:pPr lvl="0"/>
            <a:r>
              <a:rPr lang="en-US" dirty="0"/>
              <a:t>PLLs and MMCMs have many inputs and outputs, as well as many attributes</a:t>
            </a:r>
          </a:p>
          <a:p>
            <a:pPr lvl="1"/>
            <a:r>
              <a:rPr lang="en-US" dirty="0"/>
              <a:t>Optimal dividers for obtaining the desired characteristics may be hard to derive</a:t>
            </a:r>
          </a:p>
          <a:p>
            <a:pPr lvl="1"/>
            <a:r>
              <a:rPr lang="en-US" dirty="0"/>
              <a:t>The Clocking Wizard via the </a:t>
            </a:r>
            <a:r>
              <a:rPr lang="en-US" dirty="0" smtClean="0"/>
              <a:t>IP Catalog</a:t>
            </a:r>
          </a:p>
          <a:p>
            <a:pPr lvl="2"/>
            <a:r>
              <a:rPr lang="en-US" dirty="0" smtClean="0"/>
              <a:t>Only *_</a:t>
            </a:r>
            <a:r>
              <a:rPr lang="en-US" dirty="0"/>
              <a:t>ADV </a:t>
            </a:r>
            <a:r>
              <a:rPr lang="en-US" dirty="0" smtClean="0"/>
              <a:t>available</a:t>
            </a:r>
            <a:endParaRPr lang="en-US" dirty="0"/>
          </a:p>
          <a:p>
            <a:pPr lvl="2"/>
            <a:endParaRPr lang="en-US" dirty="0"/>
          </a:p>
          <a:p>
            <a:endParaRPr lang="en-US" dirty="0"/>
          </a:p>
        </p:txBody>
      </p:sp>
      <p:sp>
        <p:nvSpPr>
          <p:cNvPr id="3" name="Title 2"/>
          <p:cNvSpPr>
            <a:spLocks noGrp="1"/>
          </p:cNvSpPr>
          <p:nvPr>
            <p:ph type="title"/>
          </p:nvPr>
        </p:nvSpPr>
        <p:spPr/>
        <p:txBody>
          <a:bodyPr/>
          <a:lstStyle/>
          <a:p>
            <a:r>
              <a:rPr lang="en-US" dirty="0" smtClean="0"/>
              <a:t>Instantiation</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1175" y="2688302"/>
            <a:ext cx="355600" cy="33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28</a:t>
            </a:fld>
            <a:endParaRPr lang="en-US" dirty="0"/>
          </a:p>
        </p:txBody>
      </p:sp>
    </p:spTree>
    <p:extLst>
      <p:ext uri="{BB962C8B-B14F-4D97-AF65-F5344CB8AC3E}">
        <p14:creationId xmlns:p14="http://schemas.microsoft.com/office/powerpoint/2010/main" val="27759344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Click on the IP Catalog</a:t>
            </a:r>
          </a:p>
          <a:p>
            <a:r>
              <a:rPr lang="en-US" dirty="0" smtClean="0"/>
              <a:t>Expand FPGA Features and Design &gt; Clocking </a:t>
            </a:r>
          </a:p>
          <a:p>
            <a:r>
              <a:rPr lang="en-US" dirty="0" smtClean="0"/>
              <a:t>Double-click on </a:t>
            </a:r>
            <a:r>
              <a:rPr lang="en-US" dirty="0"/>
              <a:t>Clocking </a:t>
            </a:r>
            <a:r>
              <a:rPr lang="en-US" dirty="0" smtClean="0"/>
              <a:t>Wizard</a:t>
            </a:r>
          </a:p>
          <a:p>
            <a:pPr lvl="0"/>
            <a:r>
              <a:rPr lang="en-US" dirty="0"/>
              <a:t>The Clocking Wizard walks you </a:t>
            </a:r>
            <a:r>
              <a:rPr lang="en-US" dirty="0" smtClean="0"/>
              <a:t/>
            </a:r>
            <a:br>
              <a:rPr lang="en-US" dirty="0" smtClean="0"/>
            </a:br>
            <a:r>
              <a:rPr lang="en-US" dirty="0" smtClean="0"/>
              <a:t>through </a:t>
            </a:r>
            <a:r>
              <a:rPr lang="en-US" dirty="0"/>
              <a:t>the generation of </a:t>
            </a:r>
            <a:r>
              <a:rPr lang="en-US" dirty="0" smtClean="0"/>
              <a:t/>
            </a:r>
            <a:br>
              <a:rPr lang="en-US" dirty="0" smtClean="0"/>
            </a:br>
            <a:r>
              <a:rPr lang="en-US" dirty="0" smtClean="0"/>
              <a:t>complete </a:t>
            </a:r>
            <a:r>
              <a:rPr lang="en-US" dirty="0"/>
              <a:t>clocking subsystems</a:t>
            </a:r>
          </a:p>
          <a:p>
            <a:endParaRPr lang="en-US" dirty="0"/>
          </a:p>
        </p:txBody>
      </p:sp>
      <p:sp>
        <p:nvSpPr>
          <p:cNvPr id="3" name="Title 2"/>
          <p:cNvSpPr>
            <a:spLocks noGrp="1"/>
          </p:cNvSpPr>
          <p:nvPr>
            <p:ph type="title"/>
          </p:nvPr>
        </p:nvSpPr>
        <p:spPr/>
        <p:txBody>
          <a:bodyPr/>
          <a:lstStyle/>
          <a:p>
            <a:r>
              <a:rPr lang="en-US" dirty="0" smtClean="0"/>
              <a:t>Invoking Clocking Wizard</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8" name="Slide Number Placeholder 7"/>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29</a:t>
            </a:fld>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9465" y="2940504"/>
            <a:ext cx="6391275" cy="306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71550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i="1" dirty="0" smtClean="0">
                <a:solidFill>
                  <a:schemeClr val="tx1"/>
                </a:solidFill>
                <a:cs typeface="Arial" pitchFamily="34" charset="0"/>
              </a:rPr>
              <a:t>IP Integrator</a:t>
            </a:r>
          </a:p>
          <a:p>
            <a:pPr>
              <a:lnSpc>
                <a:spcPts val="2200"/>
              </a:lnSpc>
              <a:tabLst>
                <a:tab pos="228600" algn="l"/>
              </a:tabLst>
            </a:pPr>
            <a:r>
              <a:rPr lang="en-US" altLang="zh-CN" dirty="0" smtClean="0">
                <a:solidFill>
                  <a:srgbClr val="EE3424"/>
                </a:solidFill>
                <a:cs typeface="Arial" pitchFamily="34" charset="0"/>
              </a:rPr>
              <a:t>IP Packager</a:t>
            </a:r>
          </a:p>
          <a:p>
            <a:pPr>
              <a:lnSpc>
                <a:spcPts val="2200"/>
              </a:lnSpc>
              <a:tabLst>
                <a:tab pos="228600" algn="l"/>
              </a:tabLst>
            </a:pPr>
            <a:r>
              <a:rPr lang="en-US" altLang="zh-CN" dirty="0" smtClean="0">
                <a:solidFill>
                  <a:srgbClr val="EE3424"/>
                </a:solidFill>
                <a:cs typeface="Arial" pitchFamily="34" charset="0"/>
              </a:rPr>
              <a:t>IP Catalog</a:t>
            </a:r>
          </a:p>
          <a:p>
            <a:pPr>
              <a:lnSpc>
                <a:spcPts val="2200"/>
              </a:lnSpc>
              <a:tabLst>
                <a:tab pos="228600" algn="l"/>
              </a:tabLst>
            </a:pPr>
            <a:r>
              <a:rPr lang="en-US" altLang="zh-CN" dirty="0" smtClean="0">
                <a:solidFill>
                  <a:srgbClr val="EE3424"/>
                </a:solidFill>
                <a:cs typeface="Arial" pitchFamily="34" charset="0"/>
              </a:rPr>
              <a:t>Clocking Wizard</a:t>
            </a:r>
          </a:p>
          <a:p>
            <a:pPr>
              <a:lnSpc>
                <a:spcPts val="2200"/>
              </a:lnSpc>
              <a:tabLst>
                <a:tab pos="228600" algn="l"/>
              </a:tabLst>
            </a:pPr>
            <a:r>
              <a:rPr lang="en-US" altLang="zh-CN" dirty="0" smtClean="0">
                <a:solidFill>
                  <a:srgbClr val="EE3424"/>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6" name="Slide Number Placeholder 5"/>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Select Primitives to be used</a:t>
            </a:r>
          </a:p>
          <a:p>
            <a:pPr lvl="1"/>
            <a:r>
              <a:rPr lang="en-US" sz="1600" dirty="0" smtClean="0"/>
              <a:t>MMCME2_ADV</a:t>
            </a:r>
          </a:p>
          <a:p>
            <a:pPr lvl="1"/>
            <a:r>
              <a:rPr lang="en-US" sz="1600" dirty="0" smtClean="0"/>
              <a:t>PLLE2_ADV</a:t>
            </a:r>
            <a:endParaRPr lang="en-US" sz="1600" dirty="0"/>
          </a:p>
          <a:p>
            <a:r>
              <a:rPr lang="en-US" sz="1800" dirty="0" smtClean="0"/>
              <a:t>Specify </a:t>
            </a:r>
            <a:r>
              <a:rPr lang="en-US" sz="1800" dirty="0"/>
              <a:t>the </a:t>
            </a:r>
            <a:r>
              <a:rPr lang="en-US" sz="1800" dirty="0" smtClean="0"/>
              <a:t>primary input </a:t>
            </a:r>
            <a:r>
              <a:rPr lang="en-US" sz="1800" dirty="0"/>
              <a:t>frequency </a:t>
            </a:r>
            <a:r>
              <a:rPr lang="en-US" sz="1800" dirty="0" smtClean="0"/>
              <a:t>and </a:t>
            </a:r>
            <a:br>
              <a:rPr lang="en-US" sz="1800" dirty="0" smtClean="0"/>
            </a:br>
            <a:r>
              <a:rPr lang="en-US" sz="1800" dirty="0" smtClean="0"/>
              <a:t>source type</a:t>
            </a:r>
          </a:p>
          <a:p>
            <a:pPr lvl="1"/>
            <a:r>
              <a:rPr lang="en-US" sz="1600" dirty="0" smtClean="0"/>
              <a:t>Optionally, select and specify secondary input clock</a:t>
            </a:r>
          </a:p>
          <a:p>
            <a:r>
              <a:rPr lang="en-US" sz="1800" dirty="0" smtClean="0"/>
              <a:t>Select clocking features</a:t>
            </a:r>
          </a:p>
          <a:p>
            <a:pPr lvl="1"/>
            <a:r>
              <a:rPr lang="en-US" sz="1600" dirty="0" smtClean="0"/>
              <a:t>Frequency synthesis</a:t>
            </a:r>
          </a:p>
          <a:p>
            <a:pPr lvl="1"/>
            <a:r>
              <a:rPr lang="en-US" sz="1600" dirty="0" smtClean="0"/>
              <a:t>Phase alignment</a:t>
            </a:r>
          </a:p>
          <a:p>
            <a:pPr lvl="1"/>
            <a:r>
              <a:rPr lang="en-US" sz="1600" dirty="0" smtClean="0"/>
              <a:t>Dynamic phase shift</a:t>
            </a:r>
          </a:p>
          <a:p>
            <a:pPr lvl="1"/>
            <a:r>
              <a:rPr lang="en-US" sz="1600" dirty="0" smtClean="0"/>
              <a:t>…</a:t>
            </a:r>
            <a:endParaRPr lang="en-US" sz="1600" dirty="0"/>
          </a:p>
        </p:txBody>
      </p:sp>
      <p:sp>
        <p:nvSpPr>
          <p:cNvPr id="3" name="Title 2"/>
          <p:cNvSpPr>
            <a:spLocks noGrp="1"/>
          </p:cNvSpPr>
          <p:nvPr>
            <p:ph type="title"/>
          </p:nvPr>
        </p:nvSpPr>
        <p:spPr/>
        <p:txBody>
          <a:bodyPr/>
          <a:lstStyle/>
          <a:p>
            <a:r>
              <a:rPr lang="en-US" dirty="0" smtClean="0"/>
              <a:t>The Clocking Wizard: Clocking Options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9" name="Slide Number Placeholder 8"/>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30</a:t>
            </a:fld>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111" y="1852549"/>
            <a:ext cx="6008843" cy="4173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94986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4271438" cy="4268337"/>
          </a:xfrm>
        </p:spPr>
        <p:txBody>
          <a:bodyPr/>
          <a:lstStyle/>
          <a:p>
            <a:r>
              <a:rPr lang="en-US" dirty="0" smtClean="0"/>
              <a:t>Select the desired number of output clocks</a:t>
            </a:r>
          </a:p>
          <a:p>
            <a:r>
              <a:rPr lang="en-US" dirty="0" smtClean="0"/>
              <a:t>Set the desired output frequencies</a:t>
            </a:r>
          </a:p>
          <a:p>
            <a:r>
              <a:rPr lang="en-US" dirty="0" smtClean="0"/>
              <a:t>Select optional ports</a:t>
            </a:r>
            <a:endParaRPr lang="en-US" dirty="0"/>
          </a:p>
        </p:txBody>
      </p:sp>
      <p:sp>
        <p:nvSpPr>
          <p:cNvPr id="3" name="Title 2"/>
          <p:cNvSpPr>
            <a:spLocks noGrp="1"/>
          </p:cNvSpPr>
          <p:nvPr>
            <p:ph type="title"/>
          </p:nvPr>
        </p:nvSpPr>
        <p:spPr/>
        <p:txBody>
          <a:bodyPr/>
          <a:lstStyle/>
          <a:p>
            <a:r>
              <a:rPr lang="en-US" dirty="0" smtClean="0"/>
              <a:t>The Clocking Wizard: Output Clocks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8" name="Slide Number Placeholder 7"/>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31</a:t>
            </a:fld>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4215" y="1698171"/>
            <a:ext cx="6128520" cy="42568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66079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4271438" cy="4268337"/>
          </a:xfrm>
        </p:spPr>
        <p:txBody>
          <a:bodyPr/>
          <a:lstStyle/>
          <a:p>
            <a:r>
              <a:rPr lang="en-US" dirty="0" smtClean="0"/>
              <a:t>Allows overriding of wizard settings</a:t>
            </a:r>
            <a:endParaRPr lang="en-US" dirty="0" smtClean="0"/>
          </a:p>
          <a:p>
            <a:r>
              <a:rPr lang="en-US" dirty="0" smtClean="0"/>
              <a:t>Sets the phase, period, jitter…</a:t>
            </a:r>
            <a:endParaRPr lang="en-US" dirty="0" smtClean="0"/>
          </a:p>
          <a:p>
            <a:pPr marL="0" indent="0">
              <a:buNone/>
            </a:pPr>
            <a:endParaRPr lang="en-US" dirty="0"/>
          </a:p>
        </p:txBody>
      </p:sp>
      <p:sp>
        <p:nvSpPr>
          <p:cNvPr id="3" name="Title 2"/>
          <p:cNvSpPr>
            <a:spLocks noGrp="1"/>
          </p:cNvSpPr>
          <p:nvPr>
            <p:ph type="title"/>
          </p:nvPr>
        </p:nvSpPr>
        <p:spPr/>
        <p:txBody>
          <a:bodyPr/>
          <a:lstStyle/>
          <a:p>
            <a:r>
              <a:rPr lang="en-US" dirty="0" smtClean="0"/>
              <a:t>The Clocking Wizard: </a:t>
            </a:r>
            <a:r>
              <a:rPr lang="en-US" dirty="0" smtClean="0"/>
              <a:t>MMCM Settings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8" name="Slide Number Placeholder 7"/>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32</a:t>
            </a:fld>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1909" y="1625497"/>
            <a:ext cx="7191375" cy="429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98495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Change input/output port names</a:t>
            </a:r>
          </a:p>
          <a:p>
            <a:r>
              <a:rPr lang="en-US" dirty="0" smtClean="0"/>
              <a:t>Change optional port names</a:t>
            </a:r>
            <a:endParaRPr lang="en-US" dirty="0"/>
          </a:p>
        </p:txBody>
      </p:sp>
      <p:sp>
        <p:nvSpPr>
          <p:cNvPr id="3" name="Title 2"/>
          <p:cNvSpPr>
            <a:spLocks noGrp="1"/>
          </p:cNvSpPr>
          <p:nvPr>
            <p:ph type="title"/>
          </p:nvPr>
        </p:nvSpPr>
        <p:spPr/>
        <p:txBody>
          <a:bodyPr/>
          <a:lstStyle/>
          <a:p>
            <a:r>
              <a:rPr lang="en-US" dirty="0"/>
              <a:t>The Clocking Wizard: </a:t>
            </a:r>
            <a:r>
              <a:rPr lang="en-US" dirty="0" smtClean="0"/>
              <a:t>Port Renaming</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7" name="Slide Number Placeholder 6"/>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33</a:t>
            </a:fld>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1562" y="1695262"/>
            <a:ext cx="6684191" cy="2855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5515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Shows the input, output frequencies</a:t>
            </a:r>
          </a:p>
          <a:p>
            <a:r>
              <a:rPr lang="en-US" dirty="0" smtClean="0"/>
              <a:t>Other attributes depending on </a:t>
            </a:r>
            <a:br>
              <a:rPr lang="en-US" dirty="0" smtClean="0"/>
            </a:br>
            <a:r>
              <a:rPr lang="en-US" dirty="0" smtClean="0"/>
              <a:t>the selections made</a:t>
            </a:r>
          </a:p>
          <a:p>
            <a:endParaRPr lang="en-US" dirty="0"/>
          </a:p>
          <a:p>
            <a:endParaRPr lang="en-US" dirty="0" smtClean="0"/>
          </a:p>
          <a:p>
            <a:endParaRPr lang="en-US" dirty="0"/>
          </a:p>
          <a:p>
            <a:endParaRPr lang="en-US" dirty="0" smtClean="0"/>
          </a:p>
          <a:p>
            <a:r>
              <a:rPr lang="en-US" dirty="0" smtClean="0"/>
              <a:t>The Resource tab on the left provides</a:t>
            </a:r>
            <a:br>
              <a:rPr lang="en-US" dirty="0" smtClean="0"/>
            </a:br>
            <a:r>
              <a:rPr lang="en-US" dirty="0" smtClean="0"/>
              <a:t>summary of type and number of </a:t>
            </a:r>
            <a:br>
              <a:rPr lang="en-US" dirty="0" smtClean="0"/>
            </a:br>
            <a:r>
              <a:rPr lang="en-US" dirty="0" smtClean="0"/>
              <a:t>resources used</a:t>
            </a:r>
          </a:p>
          <a:p>
            <a:endParaRPr lang="en-US" dirty="0"/>
          </a:p>
        </p:txBody>
      </p:sp>
      <p:sp>
        <p:nvSpPr>
          <p:cNvPr id="3" name="Title 2"/>
          <p:cNvSpPr>
            <a:spLocks noGrp="1"/>
          </p:cNvSpPr>
          <p:nvPr>
            <p:ph type="title"/>
          </p:nvPr>
        </p:nvSpPr>
        <p:spPr/>
        <p:txBody>
          <a:bodyPr/>
          <a:lstStyle/>
          <a:p>
            <a:r>
              <a:rPr lang="en-US" dirty="0"/>
              <a:t>The Clocking Wizard: </a:t>
            </a:r>
            <a:r>
              <a:rPr lang="en-US" dirty="0" smtClean="0"/>
              <a:t>Summary</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7" name="Slide Number Placeholder 6"/>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34</a:t>
            </a:fld>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7249" y="1824966"/>
            <a:ext cx="6195325" cy="2141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7249" y="4460979"/>
            <a:ext cx="2773420" cy="14885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48252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Generate Instantiation Template</a:t>
            </a:r>
          </a:p>
          <a:p>
            <a:r>
              <a:rPr lang="en-US" dirty="0" smtClean="0"/>
              <a:t>Synthesis model</a:t>
            </a:r>
          </a:p>
          <a:p>
            <a:r>
              <a:rPr lang="en-US" dirty="0" smtClean="0"/>
              <a:t>Simulation model</a:t>
            </a:r>
          </a:p>
          <a:p>
            <a:r>
              <a:rPr lang="en-US" dirty="0" smtClean="0"/>
              <a:t>Implementation related files</a:t>
            </a:r>
          </a:p>
          <a:p>
            <a:r>
              <a:rPr lang="en-US" dirty="0" smtClean="0"/>
              <a:t>Examples on how to use the product</a:t>
            </a:r>
          </a:p>
          <a:p>
            <a:r>
              <a:rPr lang="en-US" dirty="0" smtClean="0"/>
              <a:t>Optionally, synthesized design checkpoint so it can </a:t>
            </a:r>
            <a:br>
              <a:rPr lang="en-US" dirty="0" smtClean="0"/>
            </a:br>
            <a:r>
              <a:rPr lang="en-US" dirty="0" smtClean="0"/>
              <a:t>be used in the implementation without re-synthesizing</a:t>
            </a:r>
            <a:br>
              <a:rPr lang="en-US" dirty="0" smtClean="0"/>
            </a:br>
            <a:r>
              <a:rPr lang="en-US" dirty="0" smtClean="0"/>
              <a:t>in the project</a:t>
            </a:r>
            <a:endParaRPr lang="en-US" dirty="0"/>
          </a:p>
        </p:txBody>
      </p:sp>
      <p:sp>
        <p:nvSpPr>
          <p:cNvPr id="3" name="Title 2"/>
          <p:cNvSpPr>
            <a:spLocks noGrp="1"/>
          </p:cNvSpPr>
          <p:nvPr>
            <p:ph type="title"/>
          </p:nvPr>
        </p:nvSpPr>
        <p:spPr/>
        <p:txBody>
          <a:bodyPr/>
          <a:lstStyle/>
          <a:p>
            <a:r>
              <a:rPr lang="en-US" dirty="0" smtClean="0"/>
              <a:t>Generating Output Products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8" name="Slide Number Placeholder 7"/>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35</a:t>
            </a:fld>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7587" y="1603169"/>
            <a:ext cx="3609865" cy="4142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91189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rgbClr val="FF0000"/>
                </a:solidFill>
                <a:cs typeface="Arial" pitchFamily="34" charset="0"/>
              </a:rPr>
              <a:t>IP Integrator</a:t>
            </a:r>
          </a:p>
          <a:p>
            <a:pPr>
              <a:lnSpc>
                <a:spcPts val="2200"/>
              </a:lnSpc>
              <a:tabLst>
                <a:tab pos="228600" algn="l"/>
              </a:tabLst>
            </a:pPr>
            <a:r>
              <a:rPr lang="en-US" altLang="zh-CN" dirty="0">
                <a:solidFill>
                  <a:srgbClr val="EE3424"/>
                </a:solidFill>
                <a:cs typeface="Arial" pitchFamily="34" charset="0"/>
              </a:rPr>
              <a:t>IP Packager</a:t>
            </a:r>
          </a:p>
          <a:p>
            <a:pPr>
              <a:lnSpc>
                <a:spcPts val="2200"/>
              </a:lnSpc>
              <a:tabLst>
                <a:tab pos="228600" algn="l"/>
              </a:tabLst>
            </a:pPr>
            <a:r>
              <a:rPr lang="en-US" altLang="zh-CN" dirty="0" smtClean="0">
                <a:solidFill>
                  <a:srgbClr val="EE3424"/>
                </a:solidFill>
                <a:cs typeface="Arial" pitchFamily="34" charset="0"/>
              </a:rPr>
              <a:t>IP Catalog</a:t>
            </a:r>
          </a:p>
          <a:p>
            <a:pPr>
              <a:lnSpc>
                <a:spcPts val="2200"/>
              </a:lnSpc>
              <a:tabLst>
                <a:tab pos="228600" algn="l"/>
              </a:tabLst>
            </a:pPr>
            <a:r>
              <a:rPr lang="en-US" altLang="zh-CN" dirty="0" smtClean="0">
                <a:solidFill>
                  <a:srgbClr val="EE3424"/>
                </a:solidFill>
                <a:cs typeface="Arial" pitchFamily="34" charset="0"/>
              </a:rPr>
              <a:t>Clocking Wizard</a:t>
            </a:r>
          </a:p>
          <a:p>
            <a:pPr>
              <a:lnSpc>
                <a:spcPts val="2200"/>
              </a:lnSpc>
              <a:tabLst>
                <a:tab pos="228600" algn="l"/>
              </a:tabLst>
            </a:pPr>
            <a:r>
              <a:rPr lang="en-US" altLang="zh-CN" i="1" dirty="0" smtClean="0">
                <a:solidFill>
                  <a:schemeClr val="tx1"/>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6" name="Slide Number Placeholder 5"/>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36</a:t>
            </a:fld>
            <a:endParaRPr lang="en-US" dirty="0"/>
          </a:p>
        </p:txBody>
      </p:sp>
    </p:spTree>
    <p:extLst>
      <p:ext uri="{BB962C8B-B14F-4D97-AF65-F5344CB8AC3E}">
        <p14:creationId xmlns:p14="http://schemas.microsoft.com/office/powerpoint/2010/main" val="9695688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kern="1200" dirty="0" err="1">
                <a:solidFill>
                  <a:schemeClr val="tx1"/>
                </a:solidFill>
                <a:ea typeface="Arial Unicode MS" pitchFamily="34" charset="-128"/>
                <a:cs typeface="Calibri" pitchFamily="34" charset="0"/>
              </a:rPr>
              <a:t>Vivado</a:t>
            </a:r>
            <a:r>
              <a:rPr lang="en-US" kern="1200" dirty="0">
                <a:solidFill>
                  <a:schemeClr val="tx1"/>
                </a:solidFill>
                <a:ea typeface="Arial Unicode MS" pitchFamily="34" charset="-128"/>
                <a:cs typeface="Calibri" pitchFamily="34" charset="0"/>
              </a:rPr>
              <a:t> is an IP Centric design environment, allowing multiple ways to </a:t>
            </a:r>
            <a:r>
              <a:rPr lang="en-US" kern="1200" dirty="0" smtClean="0">
                <a:solidFill>
                  <a:schemeClr val="tx1"/>
                </a:solidFill>
                <a:ea typeface="Arial Unicode MS" pitchFamily="34" charset="-128"/>
                <a:cs typeface="Calibri" pitchFamily="34" charset="0"/>
              </a:rPr>
              <a:t>add/manage IP</a:t>
            </a:r>
          </a:p>
          <a:p>
            <a:pPr lvl="1"/>
            <a:r>
              <a:rPr lang="en-US" dirty="0"/>
              <a:t>Automatic RTL generation</a:t>
            </a:r>
          </a:p>
          <a:p>
            <a:pPr lvl="1"/>
            <a:r>
              <a:rPr lang="en-US" dirty="0"/>
              <a:t>Rapid assembly, packaging, and reuse of IP subsystems</a:t>
            </a:r>
          </a:p>
          <a:p>
            <a:pPr lvl="1"/>
            <a:r>
              <a:rPr lang="en-US" kern="1200" dirty="0" smtClean="0">
                <a:solidFill>
                  <a:schemeClr val="tx1"/>
                </a:solidFill>
                <a:ea typeface="Arial Unicode MS" pitchFamily="34" charset="-128"/>
                <a:cs typeface="Calibri" pitchFamily="34" charset="0"/>
              </a:rPr>
              <a:t>Processor based system design support</a:t>
            </a:r>
          </a:p>
          <a:p>
            <a:r>
              <a:rPr lang="en-US" kern="1200" dirty="0" err="1">
                <a:solidFill>
                  <a:schemeClr val="tx1"/>
                </a:solidFill>
                <a:cs typeface="Calibri" pitchFamily="34" charset="0"/>
              </a:rPr>
              <a:t>Vivado</a:t>
            </a:r>
            <a:r>
              <a:rPr lang="en-US" kern="1200" dirty="0">
                <a:solidFill>
                  <a:schemeClr val="tx1"/>
                </a:solidFill>
                <a:cs typeface="Calibri" pitchFamily="34" charset="0"/>
              </a:rPr>
              <a:t> IP Integrator provides unique time to market advantages when designing with complex </a:t>
            </a:r>
            <a:r>
              <a:rPr lang="en-US" kern="1200" dirty="0" smtClean="0">
                <a:solidFill>
                  <a:schemeClr val="tx1"/>
                </a:solidFill>
                <a:cs typeface="Calibri" pitchFamily="34" charset="0"/>
              </a:rPr>
              <a:t>IP</a:t>
            </a:r>
          </a:p>
          <a:p>
            <a:r>
              <a:rPr lang="en-US" dirty="0" smtClean="0"/>
              <a:t>The IP Packagers provides flexibility of IP reuse and repackaging</a:t>
            </a:r>
          </a:p>
          <a:p>
            <a:r>
              <a:rPr lang="en-US" dirty="0" smtClean="0"/>
              <a:t>The IP Catalog provides access to extensive IP resources</a:t>
            </a:r>
          </a:p>
          <a:p>
            <a:pPr lvl="1"/>
            <a:r>
              <a:rPr lang="en-US" dirty="0" smtClean="0"/>
              <a:t>Simple IP to highly complex IP</a:t>
            </a:r>
          </a:p>
          <a:p>
            <a:pPr lvl="1"/>
            <a:r>
              <a:rPr lang="en-US" dirty="0" smtClean="0"/>
              <a:t>Grouped according to functionality</a:t>
            </a:r>
          </a:p>
          <a:p>
            <a:r>
              <a:rPr lang="en-US" dirty="0" smtClean="0"/>
              <a:t>The Clocking </a:t>
            </a:r>
            <a:r>
              <a:rPr lang="en-US" dirty="0"/>
              <a:t>Wizard enables the configuration of complex </a:t>
            </a:r>
            <a:r>
              <a:rPr lang="en-US" dirty="0" smtClean="0"/>
              <a:t>clocking resources</a:t>
            </a:r>
            <a:endParaRPr lang="en-US" dirty="0"/>
          </a:p>
          <a:p>
            <a:endParaRPr lang="en-US" kern="1200" dirty="0">
              <a:solidFill>
                <a:schemeClr val="tx1"/>
              </a:solidFill>
              <a:cs typeface="Calibri" pitchFamily="34" charset="0"/>
            </a:endParaRPr>
          </a:p>
          <a:p>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7" name="Slide Number Placeholder 6"/>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37</a:t>
            </a:fld>
            <a:endParaRPr lang="en-US" dirty="0"/>
          </a:p>
        </p:txBody>
      </p:sp>
    </p:spTree>
    <p:extLst>
      <p:ext uri="{BB962C8B-B14F-4D97-AF65-F5344CB8AC3E}">
        <p14:creationId xmlns:p14="http://schemas.microsoft.com/office/powerpoint/2010/main" val="6151283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Modern IP contains multiple complex interfaces</a:t>
            </a:r>
          </a:p>
          <a:p>
            <a:pPr lvl="1"/>
            <a:r>
              <a:rPr lang="en-US" dirty="0"/>
              <a:t>Many signals, complex port mappings in RTL</a:t>
            </a:r>
          </a:p>
          <a:p>
            <a:pPr lvl="1"/>
            <a:r>
              <a:rPr lang="en-US" dirty="0"/>
              <a:t>Connectivity in overall design not apparent </a:t>
            </a:r>
          </a:p>
          <a:p>
            <a:r>
              <a:rPr lang="en-US" dirty="0"/>
              <a:t>Modern IP is highly </a:t>
            </a:r>
            <a:r>
              <a:rPr lang="en-US" dirty="0" err="1"/>
              <a:t>parameterizable</a:t>
            </a:r>
            <a:endParaRPr lang="en-US" dirty="0"/>
          </a:p>
          <a:p>
            <a:pPr lvl="1"/>
            <a:r>
              <a:rPr lang="en-US" dirty="0"/>
              <a:t>Designer must maintain consistency between interconnected IP blocks</a:t>
            </a:r>
          </a:p>
          <a:p>
            <a:pPr lvl="1"/>
            <a:r>
              <a:rPr lang="en-US" dirty="0"/>
              <a:t>Designer must understand interactions between blocks</a:t>
            </a:r>
          </a:p>
          <a:p>
            <a:r>
              <a:rPr lang="en-US" dirty="0"/>
              <a:t>Subsystems containing multiple IP blocks are often difficult to capture and reuse</a:t>
            </a:r>
          </a:p>
          <a:p>
            <a:pPr lvl="1"/>
            <a:r>
              <a:rPr lang="en-US" dirty="0"/>
              <a:t>How to best capture IP for reuse</a:t>
            </a:r>
          </a:p>
          <a:p>
            <a:r>
              <a:rPr lang="en-US" dirty="0"/>
              <a:t>To help designers be more productive when integrating IP, Xilinx </a:t>
            </a:r>
            <a:r>
              <a:rPr lang="en-US" dirty="0" smtClean="0"/>
              <a:t>introduced the </a:t>
            </a:r>
            <a:r>
              <a:rPr lang="en-US" i="1" u="sng" dirty="0" smtClean="0"/>
              <a:t>IP Integrator</a:t>
            </a:r>
            <a:r>
              <a:rPr lang="en-US" dirty="0" smtClean="0"/>
              <a:t> in the </a:t>
            </a:r>
            <a:r>
              <a:rPr lang="en-US" dirty="0" err="1" smtClean="0"/>
              <a:t>Vivado</a:t>
            </a:r>
            <a:r>
              <a:rPr lang="en-US" dirty="0" smtClean="0"/>
              <a:t> Design Suite</a:t>
            </a:r>
            <a:endParaRPr lang="en-US" dirty="0"/>
          </a:p>
        </p:txBody>
      </p:sp>
      <p:sp>
        <p:nvSpPr>
          <p:cNvPr id="3" name="Title 2"/>
          <p:cNvSpPr>
            <a:spLocks noGrp="1"/>
          </p:cNvSpPr>
          <p:nvPr>
            <p:ph type="title"/>
          </p:nvPr>
        </p:nvSpPr>
        <p:spPr/>
        <p:txBody>
          <a:bodyPr/>
          <a:lstStyle/>
          <a:p>
            <a:r>
              <a:rPr lang="en-US" dirty="0"/>
              <a:t>Challenges of Designing with Complex IP</a:t>
            </a:r>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7" name="Slide Number Placeholder 6"/>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4</a:t>
            </a:fld>
            <a:endParaRPr lang="en-US" dirty="0"/>
          </a:p>
        </p:txBody>
      </p:sp>
    </p:spTree>
    <p:extLst>
      <p:ext uri="{BB962C8B-B14F-4D97-AF65-F5344CB8AC3E}">
        <p14:creationId xmlns:p14="http://schemas.microsoft.com/office/powerpoint/2010/main" val="5462953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hierarchical IP integration </a:t>
            </a:r>
            <a:r>
              <a:rPr lang="en-US" dirty="0" smtClean="0"/>
              <a:t>tool </a:t>
            </a:r>
            <a:r>
              <a:rPr lang="en-US" dirty="0"/>
              <a:t>for processor based and non-processor based systems</a:t>
            </a:r>
          </a:p>
          <a:p>
            <a:endParaRPr lang="en-US" dirty="0"/>
          </a:p>
          <a:p>
            <a:r>
              <a:rPr lang="en-US" dirty="0"/>
              <a:t>A graphical and scriptable IP configuration and connection environment</a:t>
            </a:r>
          </a:p>
          <a:p>
            <a:endParaRPr lang="en-US" dirty="0"/>
          </a:p>
          <a:p>
            <a:endParaRPr lang="en-US" dirty="0"/>
          </a:p>
        </p:txBody>
      </p:sp>
      <p:sp>
        <p:nvSpPr>
          <p:cNvPr id="3" name="Title 2"/>
          <p:cNvSpPr>
            <a:spLocks noGrp="1"/>
          </p:cNvSpPr>
          <p:nvPr>
            <p:ph type="title"/>
          </p:nvPr>
        </p:nvSpPr>
        <p:spPr/>
        <p:txBody>
          <a:bodyPr/>
          <a:lstStyle/>
          <a:p>
            <a:r>
              <a:rPr lang="en-US" dirty="0" smtClean="0"/>
              <a:t>What is IP Integrator?</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grpSp>
        <p:nvGrpSpPr>
          <p:cNvPr id="6" name="Group 5"/>
          <p:cNvGrpSpPr/>
          <p:nvPr/>
        </p:nvGrpSpPr>
        <p:grpSpPr>
          <a:xfrm>
            <a:off x="3040289" y="3500165"/>
            <a:ext cx="4760686" cy="2639093"/>
            <a:chOff x="4383314" y="2510971"/>
            <a:chExt cx="4760686" cy="2639093"/>
          </a:xfrm>
        </p:grpSpPr>
        <p:sp>
          <p:nvSpPr>
            <p:cNvPr id="7" name="Round Same Side Corner Rectangle 6"/>
            <p:cNvSpPr/>
            <p:nvPr/>
          </p:nvSpPr>
          <p:spPr bwMode="auto">
            <a:xfrm rot="16200000" flipH="1">
              <a:off x="5444110" y="1450175"/>
              <a:ext cx="2639093" cy="4760686"/>
            </a:xfrm>
            <a:prstGeom prst="round2SameRect">
              <a:avLst>
                <a:gd name="adj1" fmla="val 50000"/>
                <a:gd name="adj2" fmla="val 0"/>
              </a:avLst>
            </a:prstGeom>
            <a:solidFill>
              <a:schemeClr val="bg1"/>
            </a:solidFill>
            <a:ln w="19050" cap="flat" cmpd="sng" algn="ctr">
              <a:noFill/>
              <a:prstDash val="solid"/>
              <a:round/>
              <a:headEnd type="none" w="med" len="med"/>
              <a:tailEnd type="none" w="med" len="med"/>
            </a:ln>
            <a:effectLst>
              <a:glow rad="635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noAutofit/>
            </a:bodyPr>
            <a:lstStyle/>
            <a:p>
              <a:endParaRPr lang="en-US" sz="1400" dirty="0" smtClean="0">
                <a:solidFill>
                  <a:srgbClr val="000000"/>
                </a:solidFill>
              </a:endParaRPr>
            </a:p>
          </p:txBody>
        </p:sp>
        <p:grpSp>
          <p:nvGrpSpPr>
            <p:cNvPr id="8" name="Group 7"/>
            <p:cNvGrpSpPr/>
            <p:nvPr/>
          </p:nvGrpSpPr>
          <p:grpSpPr>
            <a:xfrm>
              <a:off x="5804387" y="3355757"/>
              <a:ext cx="2896701" cy="1566594"/>
              <a:chOff x="861836" y="560234"/>
              <a:chExt cx="3339613" cy="1566594"/>
            </a:xfrm>
          </p:grpSpPr>
          <p:sp>
            <p:nvSpPr>
              <p:cNvPr id="22" name="Rounded Rectangle 21"/>
              <p:cNvSpPr/>
              <p:nvPr/>
            </p:nvSpPr>
            <p:spPr>
              <a:xfrm>
                <a:off x="861836" y="560234"/>
                <a:ext cx="3339613" cy="1566594"/>
              </a:xfrm>
              <a:prstGeom prst="roundRect">
                <a:avLst>
                  <a:gd name="adj" fmla="val 0"/>
                </a:avLst>
              </a:prstGeom>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sp>
          <p:sp>
            <p:nvSpPr>
              <p:cNvPr id="23" name="Rounded Rectangle 4"/>
              <p:cNvSpPr/>
              <p:nvPr/>
            </p:nvSpPr>
            <p:spPr>
              <a:xfrm>
                <a:off x="910013" y="600140"/>
                <a:ext cx="3243257" cy="14702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994787" numCol="1" spcCol="1270" anchor="t" anchorCtr="0">
                <a:noAutofit/>
              </a:bodyPr>
              <a:lstStyle/>
              <a:p>
                <a:pPr lvl="0" algn="l" defTabSz="889000">
                  <a:lnSpc>
                    <a:spcPct val="90000"/>
                  </a:lnSpc>
                  <a:spcBef>
                    <a:spcPct val="0"/>
                  </a:spcBef>
                  <a:spcAft>
                    <a:spcPct val="35000"/>
                  </a:spcAft>
                </a:pPr>
                <a:r>
                  <a:rPr lang="en-US" sz="2000" kern="1200" dirty="0" smtClean="0"/>
                  <a:t>IP Integrator</a:t>
                </a:r>
                <a:endParaRPr lang="en-US" sz="2000" kern="1200" dirty="0"/>
              </a:p>
            </p:txBody>
          </p:sp>
        </p:grpSp>
        <p:grpSp>
          <p:nvGrpSpPr>
            <p:cNvPr id="9" name="Group 8"/>
            <p:cNvGrpSpPr/>
            <p:nvPr/>
          </p:nvGrpSpPr>
          <p:grpSpPr>
            <a:xfrm>
              <a:off x="5796669" y="4031763"/>
              <a:ext cx="2904419" cy="895196"/>
              <a:chOff x="969565" y="1118996"/>
              <a:chExt cx="3124154" cy="895196"/>
            </a:xfrm>
          </p:grpSpPr>
          <p:sp>
            <p:nvSpPr>
              <p:cNvPr id="20" name="Rounded Rectangle 19"/>
              <p:cNvSpPr/>
              <p:nvPr/>
            </p:nvSpPr>
            <p:spPr>
              <a:xfrm>
                <a:off x="969565" y="1118996"/>
                <a:ext cx="3124154" cy="895196"/>
              </a:xfrm>
              <a:prstGeom prst="roundRect">
                <a:avLst>
                  <a:gd name="adj" fmla="val 0"/>
                </a:avLst>
              </a:prstGeom>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sp>
          <p:sp>
            <p:nvSpPr>
              <p:cNvPr id="21" name="Rounded Rectangle 6"/>
              <p:cNvSpPr/>
              <p:nvPr/>
            </p:nvSpPr>
            <p:spPr>
              <a:xfrm>
                <a:off x="997095" y="1137001"/>
                <a:ext cx="3069094" cy="8401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505289" numCol="1" spcCol="1270" anchor="t" anchorCtr="0">
                <a:noAutofit/>
              </a:bodyPr>
              <a:lstStyle/>
              <a:p>
                <a:pPr lvl="0" algn="l" defTabSz="800100">
                  <a:lnSpc>
                    <a:spcPct val="90000"/>
                  </a:lnSpc>
                  <a:spcBef>
                    <a:spcPct val="0"/>
                  </a:spcBef>
                  <a:spcAft>
                    <a:spcPct val="35000"/>
                  </a:spcAft>
                </a:pPr>
                <a:r>
                  <a:rPr lang="en-US" sz="1800" kern="1200" dirty="0" smtClean="0"/>
                  <a:t>IP Usage</a:t>
                </a:r>
                <a:endParaRPr lang="en-US" sz="1800" kern="1200" dirty="0"/>
              </a:p>
            </p:txBody>
          </p:sp>
        </p:grpSp>
        <p:sp>
          <p:nvSpPr>
            <p:cNvPr id="10" name="Rounded Rectangle 9"/>
            <p:cNvSpPr/>
            <p:nvPr/>
          </p:nvSpPr>
          <p:spPr>
            <a:xfrm>
              <a:off x="5848350" y="4427262"/>
              <a:ext cx="1381484" cy="402838"/>
            </a:xfrm>
            <a:prstGeom prst="roundRect">
              <a:avLst>
                <a:gd name="adj" fmla="val 10500"/>
              </a:avLst>
            </a:prstGeom>
            <a:ln w="3175">
              <a:noFill/>
            </a:ln>
          </p:spPr>
          <p:style>
            <a:lnRef idx="1">
              <a:schemeClr val="dk1"/>
            </a:lnRef>
            <a:fillRef idx="2">
              <a:schemeClr val="dk1"/>
            </a:fillRef>
            <a:effectRef idx="1">
              <a:schemeClr val="dk1"/>
            </a:effectRef>
            <a:fontRef idx="minor">
              <a:schemeClr val="dk1">
                <a:hueOff val="0"/>
                <a:satOff val="0"/>
                <a:lumOff val="0"/>
                <a:alphaOff val="0"/>
              </a:schemeClr>
            </a:fontRef>
          </p:style>
          <p:txBody>
            <a:bodyPr lIns="0" tIns="0" rIns="0" bIns="0" anchor="ctr" anchorCtr="0"/>
            <a:lstStyle/>
            <a:p>
              <a:pPr defTabSz="355600">
                <a:lnSpc>
                  <a:spcPct val="90000"/>
                </a:lnSpc>
                <a:spcAft>
                  <a:spcPct val="35000"/>
                </a:spcAft>
              </a:pPr>
              <a:r>
                <a:rPr lang="en-US" sz="1000" b="1" dirty="0" smtClean="0">
                  <a:solidFill>
                    <a:schemeClr val="accent4"/>
                  </a:solidFill>
                </a:rPr>
                <a:t>Extensible </a:t>
              </a:r>
              <a:br>
                <a:rPr lang="en-US" sz="1000" b="1" dirty="0" smtClean="0">
                  <a:solidFill>
                    <a:schemeClr val="accent4"/>
                  </a:solidFill>
                </a:rPr>
              </a:br>
              <a:r>
                <a:rPr lang="en-US" sz="1000" b="1" dirty="0" smtClean="0">
                  <a:solidFill>
                    <a:schemeClr val="accent4"/>
                  </a:solidFill>
                </a:rPr>
                <a:t>IP Catalog</a:t>
              </a:r>
            </a:p>
          </p:txBody>
        </p:sp>
        <p:sp>
          <p:nvSpPr>
            <p:cNvPr id="11" name="Rounded Rectangle 10"/>
            <p:cNvSpPr/>
            <p:nvPr/>
          </p:nvSpPr>
          <p:spPr>
            <a:xfrm>
              <a:off x="7270673" y="4427262"/>
              <a:ext cx="1381484" cy="402838"/>
            </a:xfrm>
            <a:prstGeom prst="roundRect">
              <a:avLst>
                <a:gd name="adj" fmla="val 10500"/>
              </a:avLst>
            </a:prstGeom>
            <a:ln w="0">
              <a:noFill/>
            </a:ln>
          </p:spPr>
          <p:style>
            <a:lnRef idx="1">
              <a:schemeClr val="dk1"/>
            </a:lnRef>
            <a:fillRef idx="2">
              <a:schemeClr val="dk1"/>
            </a:fillRef>
            <a:effectRef idx="1">
              <a:schemeClr val="dk1"/>
            </a:effectRef>
            <a:fontRef idx="minor">
              <a:schemeClr val="dk1">
                <a:hueOff val="0"/>
                <a:satOff val="0"/>
                <a:lumOff val="0"/>
                <a:alphaOff val="0"/>
              </a:schemeClr>
            </a:fontRef>
          </p:style>
          <p:txBody>
            <a:bodyPr lIns="0" tIns="0" rIns="0" bIns="0" anchor="ctr" anchorCtr="0"/>
            <a:lstStyle/>
            <a:p>
              <a:pPr defTabSz="355600">
                <a:lnSpc>
                  <a:spcPct val="90000"/>
                </a:lnSpc>
                <a:spcAft>
                  <a:spcPct val="35000"/>
                </a:spcAft>
              </a:pPr>
              <a:r>
                <a:rPr lang="en-US" sz="1000" b="1" dirty="0" smtClean="0">
                  <a:solidFill>
                    <a:schemeClr val="accent4"/>
                  </a:solidFill>
                </a:rPr>
                <a:t>IP Management </a:t>
              </a:r>
              <a:br>
                <a:rPr lang="en-US" sz="1000" b="1" dirty="0" smtClean="0">
                  <a:solidFill>
                    <a:schemeClr val="accent4"/>
                  </a:solidFill>
                </a:rPr>
              </a:br>
              <a:r>
                <a:rPr lang="en-US" sz="1000" b="1" dirty="0" smtClean="0">
                  <a:solidFill>
                    <a:schemeClr val="accent4"/>
                  </a:solidFill>
                </a:rPr>
                <a:t>and Delivery</a:t>
              </a:r>
            </a:p>
          </p:txBody>
        </p:sp>
        <p:grpSp>
          <p:nvGrpSpPr>
            <p:cNvPr id="12" name="Group 11"/>
            <p:cNvGrpSpPr/>
            <p:nvPr/>
          </p:nvGrpSpPr>
          <p:grpSpPr>
            <a:xfrm>
              <a:off x="5019675" y="4143375"/>
              <a:ext cx="731520" cy="779871"/>
              <a:chOff x="64913" y="1345749"/>
              <a:chExt cx="753986" cy="779871"/>
            </a:xfrm>
          </p:grpSpPr>
          <p:sp>
            <p:nvSpPr>
              <p:cNvPr id="18" name="Rounded Rectangle 17"/>
              <p:cNvSpPr/>
              <p:nvPr/>
            </p:nvSpPr>
            <p:spPr>
              <a:xfrm>
                <a:off x="107729" y="1358387"/>
                <a:ext cx="688012" cy="767233"/>
              </a:xfrm>
              <a:prstGeom prst="roundRect">
                <a:avLst>
                  <a:gd name="adj" fmla="val 0"/>
                </a:avLst>
              </a:prstGeom>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dk1">
                  <a:hueOff val="0"/>
                  <a:satOff val="0"/>
                  <a:lumOff val="0"/>
                  <a:alphaOff val="0"/>
                </a:schemeClr>
              </a:fontRef>
            </p:style>
          </p:sp>
          <p:sp>
            <p:nvSpPr>
              <p:cNvPr id="19" name="Rounded Rectangle 6"/>
              <p:cNvSpPr/>
              <p:nvPr/>
            </p:nvSpPr>
            <p:spPr>
              <a:xfrm>
                <a:off x="64913" y="1345749"/>
                <a:ext cx="753986" cy="77904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r>
                  <a:rPr lang="en-US" sz="1000" b="1" dirty="0" smtClean="0">
                    <a:solidFill>
                      <a:schemeClr val="bg1"/>
                    </a:solidFill>
                  </a:rPr>
                  <a:t>IP Repository</a:t>
                </a:r>
                <a:endParaRPr lang="en-US" sz="1000" b="1" dirty="0">
                  <a:solidFill>
                    <a:schemeClr val="bg1"/>
                  </a:solidFill>
                </a:endParaRPr>
              </a:p>
            </p:txBody>
          </p:sp>
        </p:grpSp>
        <p:sp>
          <p:nvSpPr>
            <p:cNvPr id="13" name="Rectangle 12"/>
            <p:cNvSpPr/>
            <p:nvPr/>
          </p:nvSpPr>
          <p:spPr>
            <a:xfrm>
              <a:off x="6618803" y="2614088"/>
              <a:ext cx="1189749" cy="674031"/>
            </a:xfrm>
            <a:prstGeom prst="rect">
              <a:avLst/>
            </a:prstGeom>
          </p:spPr>
          <p:txBody>
            <a:bodyPr wrap="none">
              <a:spAutoFit/>
            </a:bodyPr>
            <a:lstStyle/>
            <a:p>
              <a:pPr lvl="0" algn="l">
                <a:lnSpc>
                  <a:spcPct val="90000"/>
                </a:lnSpc>
              </a:pPr>
              <a:r>
                <a:rPr lang="en-US" sz="1400" dirty="0" smtClean="0"/>
                <a:t>Integrated </a:t>
              </a:r>
              <a:br>
                <a:rPr lang="en-US" sz="1400" dirty="0" smtClean="0"/>
              </a:br>
              <a:r>
                <a:rPr lang="en-US" sz="1400" dirty="0" smtClean="0"/>
                <a:t>Design </a:t>
              </a:r>
              <a:br>
                <a:rPr lang="en-US" sz="1400" dirty="0" smtClean="0"/>
              </a:br>
              <a:r>
                <a:rPr lang="en-US" sz="1400" dirty="0" smtClean="0"/>
                <a:t>Environment</a:t>
              </a:r>
              <a:endParaRPr lang="en-US" sz="1400" dirty="0"/>
            </a:p>
          </p:txBody>
        </p:sp>
        <p:pic>
          <p:nvPicPr>
            <p:cNvPr id="14" name="Picture 13" descr="Vivado_Logo_FINAL.png"/>
            <p:cNvPicPr>
              <a:picLocks noChangeAspect="1"/>
            </p:cNvPicPr>
            <p:nvPr/>
          </p:nvPicPr>
          <p:blipFill>
            <a:blip r:embed="rId3" cstate="print"/>
            <a:stretch>
              <a:fillRect/>
            </a:stretch>
          </p:blipFill>
          <p:spPr>
            <a:xfrm>
              <a:off x="5063671" y="2661802"/>
              <a:ext cx="1569721" cy="480527"/>
            </a:xfrm>
            <a:prstGeom prst="rect">
              <a:avLst/>
            </a:prstGeom>
          </p:spPr>
        </p:pic>
        <p:grpSp>
          <p:nvGrpSpPr>
            <p:cNvPr id="15" name="Group 14"/>
            <p:cNvGrpSpPr/>
            <p:nvPr/>
          </p:nvGrpSpPr>
          <p:grpSpPr>
            <a:xfrm>
              <a:off x="5019675" y="3333750"/>
              <a:ext cx="731520" cy="779871"/>
              <a:chOff x="64913" y="1345749"/>
              <a:chExt cx="753986" cy="779871"/>
            </a:xfrm>
          </p:grpSpPr>
          <p:sp>
            <p:nvSpPr>
              <p:cNvPr id="16" name="Rounded Rectangle 15"/>
              <p:cNvSpPr/>
              <p:nvPr/>
            </p:nvSpPr>
            <p:spPr>
              <a:xfrm>
                <a:off x="107729" y="1358387"/>
                <a:ext cx="688012" cy="767233"/>
              </a:xfrm>
              <a:prstGeom prst="roundRect">
                <a:avLst>
                  <a:gd name="adj" fmla="val 0"/>
                </a:avLst>
              </a:prstGeom>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dk1">
                  <a:hueOff val="0"/>
                  <a:satOff val="0"/>
                  <a:lumOff val="0"/>
                  <a:alphaOff val="0"/>
                </a:schemeClr>
              </a:fontRef>
            </p:style>
          </p:sp>
          <p:sp>
            <p:nvSpPr>
              <p:cNvPr id="17" name="Rounded Rectangle 6"/>
              <p:cNvSpPr/>
              <p:nvPr/>
            </p:nvSpPr>
            <p:spPr>
              <a:xfrm>
                <a:off x="64913" y="1345749"/>
                <a:ext cx="753986" cy="77904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defTabSz="355600">
                  <a:lnSpc>
                    <a:spcPct val="90000"/>
                  </a:lnSpc>
                  <a:spcAft>
                    <a:spcPct val="35000"/>
                  </a:spcAft>
                </a:pPr>
                <a:r>
                  <a:rPr lang="en-US" sz="1000" b="1" dirty="0" smtClean="0">
                    <a:solidFill>
                      <a:schemeClr val="bg1"/>
                    </a:solidFill>
                  </a:rPr>
                  <a:t>IP </a:t>
                </a:r>
                <a:br>
                  <a:rPr lang="en-US" sz="1000" b="1" dirty="0" smtClean="0">
                    <a:solidFill>
                      <a:schemeClr val="bg1"/>
                    </a:solidFill>
                  </a:rPr>
                </a:br>
                <a:r>
                  <a:rPr lang="en-US" sz="1000" b="1" dirty="0" smtClean="0">
                    <a:solidFill>
                      <a:schemeClr val="bg1"/>
                    </a:solidFill>
                  </a:rPr>
                  <a:t>Packager</a:t>
                </a:r>
              </a:p>
            </p:txBody>
          </p:sp>
        </p:grpSp>
      </p:grpSp>
      <p:sp>
        <p:nvSpPr>
          <p:cNvPr id="25" name="Slide Number Placeholder 24"/>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5</a:t>
            </a:fld>
            <a:endParaRPr lang="en-US" dirty="0"/>
          </a:p>
        </p:txBody>
      </p:sp>
    </p:spTree>
    <p:extLst>
      <p:ext uri="{BB962C8B-B14F-4D97-AF65-F5344CB8AC3E}">
        <p14:creationId xmlns:p14="http://schemas.microsoft.com/office/powerpoint/2010/main" val="33457035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Interface Level Connectivity</a:t>
            </a:r>
          </a:p>
          <a:p>
            <a:pPr lvl="1"/>
            <a:r>
              <a:rPr lang="en-US" dirty="0"/>
              <a:t>Connect complex interfaces between IP in a single step</a:t>
            </a:r>
          </a:p>
          <a:p>
            <a:pPr lvl="1"/>
            <a:r>
              <a:rPr lang="en-US" dirty="0"/>
              <a:t>Users can create custom interface definitions</a:t>
            </a:r>
          </a:p>
          <a:p>
            <a:r>
              <a:rPr lang="en-US" dirty="0"/>
              <a:t>Integration and Reuse of IP</a:t>
            </a:r>
          </a:p>
          <a:p>
            <a:pPr lvl="1"/>
            <a:r>
              <a:rPr lang="en-US" dirty="0"/>
              <a:t>Rapid creation of complex IP </a:t>
            </a:r>
            <a:r>
              <a:rPr lang="en-US" dirty="0" smtClean="0"/>
              <a:t>by </a:t>
            </a:r>
            <a:r>
              <a:rPr lang="en-US" dirty="0"/>
              <a:t>packaging the contents </a:t>
            </a:r>
            <a:r>
              <a:rPr lang="en-US" dirty="0" smtClean="0"/>
              <a:t>of </a:t>
            </a:r>
            <a:r>
              <a:rPr lang="en-US" dirty="0"/>
              <a:t>a diagram</a:t>
            </a:r>
          </a:p>
          <a:p>
            <a:r>
              <a:rPr lang="en-US" dirty="0"/>
              <a:t>Automatic Generation of HDL</a:t>
            </a:r>
          </a:p>
          <a:p>
            <a:pPr lvl="1"/>
            <a:r>
              <a:rPr lang="en-US" dirty="0"/>
              <a:t>Instantiates all IP in a diagram and makes all the interconnections</a:t>
            </a:r>
          </a:p>
          <a:p>
            <a:r>
              <a:rPr lang="en-US" dirty="0"/>
              <a:t>Take advantage of IP metadata</a:t>
            </a:r>
          </a:p>
          <a:p>
            <a:pPr lvl="1"/>
            <a:r>
              <a:rPr lang="en-US" dirty="0"/>
              <a:t>Propagate correct parameters to connected IP</a:t>
            </a:r>
          </a:p>
          <a:p>
            <a:pPr lvl="1"/>
            <a:r>
              <a:rPr lang="en-US" dirty="0"/>
              <a:t>Recognition of unique data types</a:t>
            </a:r>
          </a:p>
          <a:p>
            <a:r>
              <a:rPr lang="en-US" dirty="0"/>
              <a:t>Processor based system support</a:t>
            </a:r>
          </a:p>
          <a:p>
            <a:endParaRPr lang="en-US" dirty="0"/>
          </a:p>
        </p:txBody>
      </p:sp>
      <p:sp>
        <p:nvSpPr>
          <p:cNvPr id="3" name="Title 2"/>
          <p:cNvSpPr>
            <a:spLocks noGrp="1"/>
          </p:cNvSpPr>
          <p:nvPr>
            <p:ph type="title"/>
          </p:nvPr>
        </p:nvSpPr>
        <p:spPr/>
        <p:txBody>
          <a:bodyPr/>
          <a:lstStyle/>
          <a:p>
            <a:r>
              <a:rPr lang="en-US" dirty="0"/>
              <a:t>Benefits of </a:t>
            </a:r>
            <a:r>
              <a:rPr lang="en-US" dirty="0" err="1"/>
              <a:t>Vivado</a:t>
            </a:r>
            <a:r>
              <a:rPr lang="en-US" dirty="0"/>
              <a:t> IP Integrator</a:t>
            </a:r>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grpSp>
        <p:nvGrpSpPr>
          <p:cNvPr id="7" name="Group 6"/>
          <p:cNvGrpSpPr/>
          <p:nvPr/>
        </p:nvGrpSpPr>
        <p:grpSpPr>
          <a:xfrm>
            <a:off x="8115009" y="2903559"/>
            <a:ext cx="3995965" cy="2215169"/>
            <a:chOff x="4383314" y="2510971"/>
            <a:chExt cx="4760686" cy="2639093"/>
          </a:xfrm>
        </p:grpSpPr>
        <p:sp>
          <p:nvSpPr>
            <p:cNvPr id="8" name="Round Same Side Corner Rectangle 7"/>
            <p:cNvSpPr/>
            <p:nvPr/>
          </p:nvSpPr>
          <p:spPr bwMode="auto">
            <a:xfrm rot="16200000" flipH="1">
              <a:off x="5444110" y="1450175"/>
              <a:ext cx="2639093" cy="4760686"/>
            </a:xfrm>
            <a:prstGeom prst="round2SameRect">
              <a:avLst>
                <a:gd name="adj1" fmla="val 50000"/>
                <a:gd name="adj2" fmla="val 0"/>
              </a:avLst>
            </a:prstGeom>
            <a:solidFill>
              <a:schemeClr val="bg1"/>
            </a:solidFill>
            <a:ln w="19050" cap="flat" cmpd="sng" algn="ctr">
              <a:noFill/>
              <a:prstDash val="solid"/>
              <a:round/>
              <a:headEnd type="none" w="med" len="med"/>
              <a:tailEnd type="none" w="med" len="med"/>
            </a:ln>
            <a:effectLst>
              <a:glow rad="635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noAutofit/>
            </a:bodyPr>
            <a:lstStyle/>
            <a:p>
              <a:endParaRPr lang="en-US" sz="1400" dirty="0" smtClean="0">
                <a:solidFill>
                  <a:srgbClr val="000000"/>
                </a:solidFill>
              </a:endParaRPr>
            </a:p>
          </p:txBody>
        </p:sp>
        <p:grpSp>
          <p:nvGrpSpPr>
            <p:cNvPr id="9" name="Group 8"/>
            <p:cNvGrpSpPr/>
            <p:nvPr/>
          </p:nvGrpSpPr>
          <p:grpSpPr>
            <a:xfrm>
              <a:off x="5804387" y="3355757"/>
              <a:ext cx="2896701" cy="1566594"/>
              <a:chOff x="861836" y="560234"/>
              <a:chExt cx="3339613" cy="1566594"/>
            </a:xfrm>
          </p:grpSpPr>
          <p:sp>
            <p:nvSpPr>
              <p:cNvPr id="23" name="Rounded Rectangle 22"/>
              <p:cNvSpPr/>
              <p:nvPr/>
            </p:nvSpPr>
            <p:spPr>
              <a:xfrm>
                <a:off x="861836" y="560234"/>
                <a:ext cx="3339613" cy="1566594"/>
              </a:xfrm>
              <a:prstGeom prst="roundRect">
                <a:avLst>
                  <a:gd name="adj" fmla="val 0"/>
                </a:avLst>
              </a:prstGeom>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sp>
          <p:sp>
            <p:nvSpPr>
              <p:cNvPr id="24" name="Rounded Rectangle 4"/>
              <p:cNvSpPr/>
              <p:nvPr/>
            </p:nvSpPr>
            <p:spPr>
              <a:xfrm>
                <a:off x="910013" y="600140"/>
                <a:ext cx="3243257" cy="14702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994787" numCol="1" spcCol="1270" anchor="t" anchorCtr="0">
                <a:noAutofit/>
              </a:bodyPr>
              <a:lstStyle/>
              <a:p>
                <a:pPr lvl="0" algn="l" defTabSz="889000">
                  <a:lnSpc>
                    <a:spcPct val="90000"/>
                  </a:lnSpc>
                  <a:spcBef>
                    <a:spcPct val="0"/>
                  </a:spcBef>
                  <a:spcAft>
                    <a:spcPct val="35000"/>
                  </a:spcAft>
                </a:pPr>
                <a:r>
                  <a:rPr lang="en-US" sz="2000" kern="1200" dirty="0" smtClean="0"/>
                  <a:t>IP Integrator</a:t>
                </a:r>
                <a:endParaRPr lang="en-US" sz="2000" kern="1200" dirty="0"/>
              </a:p>
            </p:txBody>
          </p:sp>
        </p:grpSp>
        <p:grpSp>
          <p:nvGrpSpPr>
            <p:cNvPr id="10" name="Group 9"/>
            <p:cNvGrpSpPr/>
            <p:nvPr/>
          </p:nvGrpSpPr>
          <p:grpSpPr>
            <a:xfrm>
              <a:off x="5796669" y="4031763"/>
              <a:ext cx="2904419" cy="895196"/>
              <a:chOff x="969565" y="1118996"/>
              <a:chExt cx="3124154" cy="895196"/>
            </a:xfrm>
          </p:grpSpPr>
          <p:sp>
            <p:nvSpPr>
              <p:cNvPr id="21" name="Rounded Rectangle 20"/>
              <p:cNvSpPr/>
              <p:nvPr/>
            </p:nvSpPr>
            <p:spPr>
              <a:xfrm>
                <a:off x="969565" y="1118996"/>
                <a:ext cx="3124154" cy="895196"/>
              </a:xfrm>
              <a:prstGeom prst="roundRect">
                <a:avLst>
                  <a:gd name="adj" fmla="val 0"/>
                </a:avLst>
              </a:prstGeom>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sp>
          <p:sp>
            <p:nvSpPr>
              <p:cNvPr id="22" name="Rounded Rectangle 6"/>
              <p:cNvSpPr/>
              <p:nvPr/>
            </p:nvSpPr>
            <p:spPr>
              <a:xfrm>
                <a:off x="997095" y="1137001"/>
                <a:ext cx="3069094" cy="8401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505289" numCol="1" spcCol="1270" anchor="t" anchorCtr="0">
                <a:noAutofit/>
              </a:bodyPr>
              <a:lstStyle/>
              <a:p>
                <a:pPr lvl="0" algn="l" defTabSz="800100">
                  <a:lnSpc>
                    <a:spcPct val="90000"/>
                  </a:lnSpc>
                  <a:spcBef>
                    <a:spcPct val="0"/>
                  </a:spcBef>
                  <a:spcAft>
                    <a:spcPct val="35000"/>
                  </a:spcAft>
                </a:pPr>
                <a:r>
                  <a:rPr lang="en-US" sz="1800" kern="1200" dirty="0" smtClean="0"/>
                  <a:t>IP Usage</a:t>
                </a:r>
                <a:endParaRPr lang="en-US" sz="1800" kern="1200" dirty="0"/>
              </a:p>
            </p:txBody>
          </p:sp>
        </p:grpSp>
        <p:sp>
          <p:nvSpPr>
            <p:cNvPr id="11" name="Rounded Rectangle 10"/>
            <p:cNvSpPr/>
            <p:nvPr/>
          </p:nvSpPr>
          <p:spPr>
            <a:xfrm>
              <a:off x="5848350" y="4427262"/>
              <a:ext cx="1381484" cy="402838"/>
            </a:xfrm>
            <a:prstGeom prst="roundRect">
              <a:avLst>
                <a:gd name="adj" fmla="val 10500"/>
              </a:avLst>
            </a:prstGeom>
            <a:ln w="3175">
              <a:noFill/>
            </a:ln>
          </p:spPr>
          <p:style>
            <a:lnRef idx="1">
              <a:schemeClr val="dk1"/>
            </a:lnRef>
            <a:fillRef idx="2">
              <a:schemeClr val="dk1"/>
            </a:fillRef>
            <a:effectRef idx="1">
              <a:schemeClr val="dk1"/>
            </a:effectRef>
            <a:fontRef idx="minor">
              <a:schemeClr val="dk1">
                <a:hueOff val="0"/>
                <a:satOff val="0"/>
                <a:lumOff val="0"/>
                <a:alphaOff val="0"/>
              </a:schemeClr>
            </a:fontRef>
          </p:style>
          <p:txBody>
            <a:bodyPr lIns="0" tIns="0" rIns="0" bIns="0" anchor="ctr" anchorCtr="0"/>
            <a:lstStyle/>
            <a:p>
              <a:pPr defTabSz="355600">
                <a:lnSpc>
                  <a:spcPct val="90000"/>
                </a:lnSpc>
                <a:spcAft>
                  <a:spcPct val="35000"/>
                </a:spcAft>
              </a:pPr>
              <a:r>
                <a:rPr lang="en-US" sz="1000" b="1" dirty="0" smtClean="0">
                  <a:solidFill>
                    <a:schemeClr val="accent4"/>
                  </a:solidFill>
                </a:rPr>
                <a:t>Extensible </a:t>
              </a:r>
              <a:br>
                <a:rPr lang="en-US" sz="1000" b="1" dirty="0" smtClean="0">
                  <a:solidFill>
                    <a:schemeClr val="accent4"/>
                  </a:solidFill>
                </a:rPr>
              </a:br>
              <a:r>
                <a:rPr lang="en-US" sz="1000" b="1" dirty="0" smtClean="0">
                  <a:solidFill>
                    <a:schemeClr val="accent4"/>
                  </a:solidFill>
                </a:rPr>
                <a:t>IP Catalog</a:t>
              </a:r>
            </a:p>
          </p:txBody>
        </p:sp>
        <p:sp>
          <p:nvSpPr>
            <p:cNvPr id="12" name="Rounded Rectangle 11"/>
            <p:cNvSpPr/>
            <p:nvPr/>
          </p:nvSpPr>
          <p:spPr>
            <a:xfrm>
              <a:off x="7270673" y="4427262"/>
              <a:ext cx="1381484" cy="402838"/>
            </a:xfrm>
            <a:prstGeom prst="roundRect">
              <a:avLst>
                <a:gd name="adj" fmla="val 10500"/>
              </a:avLst>
            </a:prstGeom>
            <a:ln w="0">
              <a:noFill/>
            </a:ln>
          </p:spPr>
          <p:style>
            <a:lnRef idx="1">
              <a:schemeClr val="dk1"/>
            </a:lnRef>
            <a:fillRef idx="2">
              <a:schemeClr val="dk1"/>
            </a:fillRef>
            <a:effectRef idx="1">
              <a:schemeClr val="dk1"/>
            </a:effectRef>
            <a:fontRef idx="minor">
              <a:schemeClr val="dk1">
                <a:hueOff val="0"/>
                <a:satOff val="0"/>
                <a:lumOff val="0"/>
                <a:alphaOff val="0"/>
              </a:schemeClr>
            </a:fontRef>
          </p:style>
          <p:txBody>
            <a:bodyPr lIns="0" tIns="0" rIns="0" bIns="0" anchor="ctr" anchorCtr="0"/>
            <a:lstStyle/>
            <a:p>
              <a:pPr defTabSz="355600">
                <a:lnSpc>
                  <a:spcPct val="90000"/>
                </a:lnSpc>
                <a:spcAft>
                  <a:spcPct val="35000"/>
                </a:spcAft>
              </a:pPr>
              <a:r>
                <a:rPr lang="en-US" sz="1000" b="1" dirty="0" smtClean="0">
                  <a:solidFill>
                    <a:schemeClr val="accent4"/>
                  </a:solidFill>
                </a:rPr>
                <a:t>IP Management </a:t>
              </a:r>
              <a:br>
                <a:rPr lang="en-US" sz="1000" b="1" dirty="0" smtClean="0">
                  <a:solidFill>
                    <a:schemeClr val="accent4"/>
                  </a:solidFill>
                </a:rPr>
              </a:br>
              <a:r>
                <a:rPr lang="en-US" sz="1000" b="1" dirty="0" smtClean="0">
                  <a:solidFill>
                    <a:schemeClr val="accent4"/>
                  </a:solidFill>
                </a:rPr>
                <a:t>and Delivery</a:t>
              </a:r>
            </a:p>
          </p:txBody>
        </p:sp>
        <p:grpSp>
          <p:nvGrpSpPr>
            <p:cNvPr id="13" name="Group 12"/>
            <p:cNvGrpSpPr/>
            <p:nvPr/>
          </p:nvGrpSpPr>
          <p:grpSpPr>
            <a:xfrm>
              <a:off x="5019675" y="4143375"/>
              <a:ext cx="731520" cy="779871"/>
              <a:chOff x="64913" y="1345749"/>
              <a:chExt cx="753986" cy="779871"/>
            </a:xfrm>
          </p:grpSpPr>
          <p:sp>
            <p:nvSpPr>
              <p:cNvPr id="19" name="Rounded Rectangle 18"/>
              <p:cNvSpPr/>
              <p:nvPr/>
            </p:nvSpPr>
            <p:spPr>
              <a:xfrm>
                <a:off x="107729" y="1358387"/>
                <a:ext cx="688012" cy="767233"/>
              </a:xfrm>
              <a:prstGeom prst="roundRect">
                <a:avLst>
                  <a:gd name="adj" fmla="val 0"/>
                </a:avLst>
              </a:prstGeom>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dk1">
                  <a:hueOff val="0"/>
                  <a:satOff val="0"/>
                  <a:lumOff val="0"/>
                  <a:alphaOff val="0"/>
                </a:schemeClr>
              </a:fontRef>
            </p:style>
          </p:sp>
          <p:sp>
            <p:nvSpPr>
              <p:cNvPr id="20" name="Rounded Rectangle 6"/>
              <p:cNvSpPr/>
              <p:nvPr/>
            </p:nvSpPr>
            <p:spPr>
              <a:xfrm>
                <a:off x="64913" y="1345749"/>
                <a:ext cx="753986" cy="77904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r>
                  <a:rPr lang="en-US" sz="1000" b="1" dirty="0" smtClean="0">
                    <a:solidFill>
                      <a:schemeClr val="bg1"/>
                    </a:solidFill>
                  </a:rPr>
                  <a:t>IP Repository</a:t>
                </a:r>
                <a:endParaRPr lang="en-US" sz="1000" b="1" dirty="0">
                  <a:solidFill>
                    <a:schemeClr val="bg1"/>
                  </a:solidFill>
                </a:endParaRPr>
              </a:p>
            </p:txBody>
          </p:sp>
        </p:grpSp>
        <p:sp>
          <p:nvSpPr>
            <p:cNvPr id="14" name="Rectangle 13"/>
            <p:cNvSpPr/>
            <p:nvPr/>
          </p:nvSpPr>
          <p:spPr>
            <a:xfrm>
              <a:off x="6618803" y="2614088"/>
              <a:ext cx="1189749" cy="674031"/>
            </a:xfrm>
            <a:prstGeom prst="rect">
              <a:avLst/>
            </a:prstGeom>
          </p:spPr>
          <p:txBody>
            <a:bodyPr wrap="none">
              <a:spAutoFit/>
            </a:bodyPr>
            <a:lstStyle/>
            <a:p>
              <a:pPr lvl="0" algn="l">
                <a:lnSpc>
                  <a:spcPct val="90000"/>
                </a:lnSpc>
              </a:pPr>
              <a:r>
                <a:rPr lang="en-US" sz="1400" dirty="0" smtClean="0"/>
                <a:t>Integrated </a:t>
              </a:r>
              <a:br>
                <a:rPr lang="en-US" sz="1400" dirty="0" smtClean="0"/>
              </a:br>
              <a:r>
                <a:rPr lang="en-US" sz="1400" dirty="0" smtClean="0"/>
                <a:t>Design </a:t>
              </a:r>
              <a:br>
                <a:rPr lang="en-US" sz="1400" dirty="0" smtClean="0"/>
              </a:br>
              <a:r>
                <a:rPr lang="en-US" sz="1400" dirty="0" smtClean="0"/>
                <a:t>Environment</a:t>
              </a:r>
              <a:endParaRPr lang="en-US" sz="1400" dirty="0"/>
            </a:p>
          </p:txBody>
        </p:sp>
        <p:pic>
          <p:nvPicPr>
            <p:cNvPr id="15" name="Picture 14" descr="Vivado_Logo_FINAL.png"/>
            <p:cNvPicPr>
              <a:picLocks noChangeAspect="1"/>
            </p:cNvPicPr>
            <p:nvPr/>
          </p:nvPicPr>
          <p:blipFill>
            <a:blip r:embed="rId3" cstate="print"/>
            <a:stretch>
              <a:fillRect/>
            </a:stretch>
          </p:blipFill>
          <p:spPr>
            <a:xfrm>
              <a:off x="5063671" y="2661802"/>
              <a:ext cx="1569721" cy="480527"/>
            </a:xfrm>
            <a:prstGeom prst="rect">
              <a:avLst/>
            </a:prstGeom>
          </p:spPr>
        </p:pic>
        <p:grpSp>
          <p:nvGrpSpPr>
            <p:cNvPr id="16" name="Group 15"/>
            <p:cNvGrpSpPr/>
            <p:nvPr/>
          </p:nvGrpSpPr>
          <p:grpSpPr>
            <a:xfrm>
              <a:off x="5019675" y="3333750"/>
              <a:ext cx="731520" cy="779871"/>
              <a:chOff x="64913" y="1345749"/>
              <a:chExt cx="753986" cy="779871"/>
            </a:xfrm>
          </p:grpSpPr>
          <p:sp>
            <p:nvSpPr>
              <p:cNvPr id="17" name="Rounded Rectangle 16"/>
              <p:cNvSpPr/>
              <p:nvPr/>
            </p:nvSpPr>
            <p:spPr>
              <a:xfrm>
                <a:off x="107729" y="1358387"/>
                <a:ext cx="688012" cy="767233"/>
              </a:xfrm>
              <a:prstGeom prst="roundRect">
                <a:avLst>
                  <a:gd name="adj" fmla="val 0"/>
                </a:avLst>
              </a:prstGeom>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dk1">
                  <a:hueOff val="0"/>
                  <a:satOff val="0"/>
                  <a:lumOff val="0"/>
                  <a:alphaOff val="0"/>
                </a:schemeClr>
              </a:fontRef>
            </p:style>
          </p:sp>
          <p:sp>
            <p:nvSpPr>
              <p:cNvPr id="18" name="Rounded Rectangle 6"/>
              <p:cNvSpPr/>
              <p:nvPr/>
            </p:nvSpPr>
            <p:spPr>
              <a:xfrm>
                <a:off x="64913" y="1345749"/>
                <a:ext cx="753986" cy="77904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defTabSz="355600">
                  <a:lnSpc>
                    <a:spcPct val="90000"/>
                  </a:lnSpc>
                  <a:spcAft>
                    <a:spcPct val="35000"/>
                  </a:spcAft>
                </a:pPr>
                <a:r>
                  <a:rPr lang="en-US" sz="1000" b="1" dirty="0" smtClean="0">
                    <a:solidFill>
                      <a:schemeClr val="bg1"/>
                    </a:solidFill>
                  </a:rPr>
                  <a:t>IP </a:t>
                </a:r>
                <a:br>
                  <a:rPr lang="en-US" sz="1000" b="1" dirty="0" smtClean="0">
                    <a:solidFill>
                      <a:schemeClr val="bg1"/>
                    </a:solidFill>
                  </a:rPr>
                </a:br>
                <a:r>
                  <a:rPr lang="en-US" sz="1000" b="1" dirty="0" smtClean="0">
                    <a:solidFill>
                      <a:schemeClr val="bg1"/>
                    </a:solidFill>
                  </a:rPr>
                  <a:t>Packager</a:t>
                </a:r>
              </a:p>
            </p:txBody>
          </p:sp>
        </p:grpSp>
      </p:grpSp>
      <p:sp>
        <p:nvSpPr>
          <p:cNvPr id="26" name="Slide Number Placeholder 25"/>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6</a:t>
            </a:fld>
            <a:endParaRPr lang="en-US" dirty="0"/>
          </a:p>
        </p:txBody>
      </p:sp>
    </p:spTree>
    <p:extLst>
      <p:ext uri="{BB962C8B-B14F-4D97-AF65-F5344CB8AC3E}">
        <p14:creationId xmlns:p14="http://schemas.microsoft.com/office/powerpoint/2010/main" val="678589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697" y="1626919"/>
            <a:ext cx="8449702" cy="4533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err="1"/>
              <a:t>Vivado</a:t>
            </a:r>
            <a:r>
              <a:rPr lang="en-US" dirty="0"/>
              <a:t> IP </a:t>
            </a:r>
            <a:r>
              <a:rPr lang="en-US" dirty="0" smtClean="0"/>
              <a:t>Integrator User Interface</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8" name="Line Callout 1 7"/>
          <p:cNvSpPr/>
          <p:nvPr/>
        </p:nvSpPr>
        <p:spPr bwMode="auto">
          <a:xfrm>
            <a:off x="4021371" y="4263769"/>
            <a:ext cx="1968183" cy="567476"/>
          </a:xfrm>
          <a:prstGeom prst="borderCallout1">
            <a:avLst>
              <a:gd name="adj1" fmla="val -11893"/>
              <a:gd name="adj2" fmla="val 49489"/>
              <a:gd name="adj3" fmla="val -87949"/>
              <a:gd name="adj4" fmla="val 71321"/>
            </a:avLst>
          </a:prstGeom>
          <a:solidFill>
            <a:schemeClr val="bg1"/>
          </a:solidFill>
          <a:ln w="9525" cap="flat" cmpd="sng" algn="ctr">
            <a:gradFill>
              <a:gsLst>
                <a:gs pos="69000">
                  <a:srgbClr val="C00000"/>
                </a:gs>
                <a:gs pos="89000">
                  <a:schemeClr val="accent1">
                    <a:tint val="23500"/>
                    <a:satMod val="160000"/>
                    <a:alpha val="0"/>
                  </a:schemeClr>
                </a:gs>
              </a:gsLst>
              <a:lin ang="5400000" scaled="0"/>
            </a:gradFill>
            <a:prstDash val="solid"/>
            <a:round/>
            <a:headEnd type="none" w="med" len="med"/>
            <a:tailEnd type="none" w="med" len="med"/>
          </a:ln>
          <a:effectLst>
            <a:outerShdw blurRad="127000" dist="88900" dir="18900000" algn="bl" rotWithShape="0">
              <a:srgbClr val="643808">
                <a:alpha val="40000"/>
              </a:srgbClr>
            </a:outerShdw>
          </a:effectLst>
        </p:spPr>
        <p:txBody>
          <a:bodyPr vert="horz" wrap="square" lIns="91440" tIns="45720" rIns="91440" bIns="45720" numCol="1" rtlCol="0" anchor="ctr" anchorCtr="0" compatLnSpc="1">
            <a:prstTxWarp prst="textNoShape">
              <a:avLst/>
            </a:prstTxWarp>
            <a:noAutofit/>
          </a:bodyPr>
          <a:lstStyle/>
          <a:p>
            <a:r>
              <a:rPr lang="en-US" sz="1400" dirty="0" smtClean="0">
                <a:solidFill>
                  <a:srgbClr val="000000"/>
                </a:solidFill>
              </a:rPr>
              <a:t>Interface Connections with Live DRCs</a:t>
            </a:r>
          </a:p>
        </p:txBody>
      </p:sp>
      <p:sp>
        <p:nvSpPr>
          <p:cNvPr id="9" name="Line Callout 1 8"/>
          <p:cNvSpPr/>
          <p:nvPr/>
        </p:nvSpPr>
        <p:spPr bwMode="auto">
          <a:xfrm>
            <a:off x="1052945" y="3753037"/>
            <a:ext cx="1610332" cy="567476"/>
          </a:xfrm>
          <a:prstGeom prst="borderCallout1">
            <a:avLst>
              <a:gd name="adj1" fmla="val 50002"/>
              <a:gd name="adj2" fmla="val 100531"/>
              <a:gd name="adj3" fmla="val -109745"/>
              <a:gd name="adj4" fmla="val 131219"/>
            </a:avLst>
          </a:prstGeom>
          <a:solidFill>
            <a:schemeClr val="bg1"/>
          </a:solidFill>
          <a:ln w="9525" cap="flat" cmpd="sng" algn="ctr">
            <a:gradFill>
              <a:gsLst>
                <a:gs pos="69000">
                  <a:srgbClr val="C00000"/>
                </a:gs>
                <a:gs pos="89000">
                  <a:schemeClr val="accent1">
                    <a:tint val="23500"/>
                    <a:satMod val="160000"/>
                    <a:alpha val="0"/>
                  </a:schemeClr>
                </a:gs>
              </a:gsLst>
              <a:lin ang="5400000" scaled="0"/>
            </a:gradFill>
            <a:prstDash val="solid"/>
            <a:round/>
            <a:headEnd type="none" w="med" len="med"/>
            <a:tailEnd type="none" w="med" len="med"/>
          </a:ln>
          <a:effectLst>
            <a:outerShdw blurRad="127000" dist="88900" dir="18900000" algn="bl" rotWithShape="0">
              <a:srgbClr val="643808">
                <a:alpha val="40000"/>
              </a:srgbClr>
            </a:outerShdw>
          </a:effectLst>
        </p:spPr>
        <p:txBody>
          <a:bodyPr vert="horz" wrap="square" lIns="91440" tIns="45720" rIns="91440" bIns="45720" numCol="1" rtlCol="0" anchor="ctr" anchorCtr="0" compatLnSpc="1">
            <a:prstTxWarp prst="textNoShape">
              <a:avLst/>
            </a:prstTxWarp>
            <a:noAutofit/>
          </a:bodyPr>
          <a:lstStyle/>
          <a:p>
            <a:r>
              <a:rPr lang="en-US" sz="1400" dirty="0" smtClean="0">
                <a:solidFill>
                  <a:srgbClr val="000000"/>
                </a:solidFill>
              </a:rPr>
              <a:t>System Hierarchy View</a:t>
            </a:r>
          </a:p>
        </p:txBody>
      </p:sp>
      <p:sp>
        <p:nvSpPr>
          <p:cNvPr id="10" name="Line Callout 1 9"/>
          <p:cNvSpPr/>
          <p:nvPr/>
        </p:nvSpPr>
        <p:spPr bwMode="auto">
          <a:xfrm>
            <a:off x="827495" y="5932157"/>
            <a:ext cx="1789306" cy="567476"/>
          </a:xfrm>
          <a:prstGeom prst="borderCallout1">
            <a:avLst>
              <a:gd name="adj1" fmla="val 50002"/>
              <a:gd name="adj2" fmla="val 100531"/>
              <a:gd name="adj3" fmla="val -23121"/>
              <a:gd name="adj4" fmla="val 126264"/>
            </a:avLst>
          </a:prstGeom>
          <a:solidFill>
            <a:schemeClr val="bg1"/>
          </a:solidFill>
          <a:ln w="9525" cap="flat" cmpd="sng" algn="ctr">
            <a:gradFill>
              <a:gsLst>
                <a:gs pos="69000">
                  <a:srgbClr val="C00000"/>
                </a:gs>
                <a:gs pos="89000">
                  <a:schemeClr val="accent1">
                    <a:tint val="23500"/>
                    <a:satMod val="160000"/>
                    <a:alpha val="0"/>
                  </a:schemeClr>
                </a:gs>
              </a:gsLst>
              <a:lin ang="5400000" scaled="0"/>
            </a:gradFill>
            <a:prstDash val="solid"/>
            <a:round/>
            <a:headEnd type="none" w="med" len="med"/>
            <a:tailEnd type="none" w="med" len="med"/>
          </a:ln>
          <a:effectLst>
            <a:outerShdw blurRad="127000" dist="88900" dir="18900000" algn="bl" rotWithShape="0">
              <a:srgbClr val="643808">
                <a:alpha val="40000"/>
              </a:srgbClr>
            </a:outerShdw>
          </a:effectLst>
        </p:spPr>
        <p:txBody>
          <a:bodyPr vert="horz" wrap="square" lIns="91440" tIns="45720" rIns="91440" bIns="45720" numCol="1" rtlCol="0" anchor="ctr" anchorCtr="0" compatLnSpc="1">
            <a:prstTxWarp prst="textNoShape">
              <a:avLst/>
            </a:prstTxWarp>
            <a:noAutofit/>
          </a:bodyPr>
          <a:lstStyle/>
          <a:p>
            <a:r>
              <a:rPr lang="en-US" sz="1400" dirty="0" smtClean="0">
                <a:solidFill>
                  <a:srgbClr val="000000"/>
                </a:solidFill>
              </a:rPr>
              <a:t>TCL Console</a:t>
            </a:r>
          </a:p>
        </p:txBody>
      </p:sp>
      <p:sp>
        <p:nvSpPr>
          <p:cNvPr id="11" name="Line Callout 1 10"/>
          <p:cNvSpPr/>
          <p:nvPr/>
        </p:nvSpPr>
        <p:spPr bwMode="auto">
          <a:xfrm>
            <a:off x="7290398" y="2799671"/>
            <a:ext cx="1699795" cy="567476"/>
          </a:xfrm>
          <a:prstGeom prst="borderCallout1">
            <a:avLst>
              <a:gd name="adj1" fmla="val 53097"/>
              <a:gd name="adj2" fmla="val -2072"/>
              <a:gd name="adj3" fmla="val 118379"/>
              <a:gd name="adj4" fmla="val -10223"/>
            </a:avLst>
          </a:prstGeom>
          <a:solidFill>
            <a:schemeClr val="bg1"/>
          </a:solidFill>
          <a:ln w="9525" cap="flat" cmpd="sng" algn="ctr">
            <a:gradFill>
              <a:gsLst>
                <a:gs pos="69000">
                  <a:srgbClr val="C00000"/>
                </a:gs>
                <a:gs pos="89000">
                  <a:schemeClr val="accent1">
                    <a:tint val="23500"/>
                    <a:satMod val="160000"/>
                    <a:alpha val="0"/>
                  </a:schemeClr>
                </a:gs>
              </a:gsLst>
              <a:lin ang="5400000" scaled="0"/>
            </a:gradFill>
            <a:prstDash val="solid"/>
            <a:round/>
            <a:headEnd type="none" w="med" len="med"/>
            <a:tailEnd type="none" w="med" len="med"/>
          </a:ln>
          <a:effectLst>
            <a:outerShdw blurRad="127000" dist="88900" dir="18900000" algn="bl" rotWithShape="0">
              <a:srgbClr val="643808">
                <a:alpha val="40000"/>
              </a:srgbClr>
            </a:outerShdw>
          </a:effectLst>
        </p:spPr>
        <p:txBody>
          <a:bodyPr vert="horz" wrap="square" lIns="91440" tIns="45720" rIns="91440" bIns="45720" numCol="1" rtlCol="0" anchor="ctr" anchorCtr="0" compatLnSpc="1">
            <a:prstTxWarp prst="textNoShape">
              <a:avLst/>
            </a:prstTxWarp>
            <a:noAutofit/>
          </a:bodyPr>
          <a:lstStyle/>
          <a:p>
            <a:r>
              <a:rPr lang="en-US" sz="1400" dirty="0" smtClean="0">
                <a:solidFill>
                  <a:srgbClr val="000000"/>
                </a:solidFill>
              </a:rPr>
              <a:t>Hierarchy Support</a:t>
            </a:r>
          </a:p>
        </p:txBody>
      </p:sp>
      <p:sp>
        <p:nvSpPr>
          <p:cNvPr id="15" name="Slide Number Placeholder 14"/>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7</a:t>
            </a:fld>
            <a:endParaRPr lang="en-US" dirty="0"/>
          </a:p>
        </p:txBody>
      </p:sp>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47384"/>
          <a:stretch/>
        </p:blipFill>
        <p:spPr bwMode="auto">
          <a:xfrm>
            <a:off x="8990193" y="4036775"/>
            <a:ext cx="2724150" cy="2430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Line Callout 1 12"/>
          <p:cNvSpPr/>
          <p:nvPr/>
        </p:nvSpPr>
        <p:spPr bwMode="auto">
          <a:xfrm>
            <a:off x="7379596" y="5899970"/>
            <a:ext cx="1761423" cy="567476"/>
          </a:xfrm>
          <a:prstGeom prst="borderCallout1">
            <a:avLst>
              <a:gd name="adj1" fmla="val 50002"/>
              <a:gd name="adj2" fmla="val 100531"/>
              <a:gd name="adj3" fmla="val -109745"/>
              <a:gd name="adj4" fmla="val 131219"/>
            </a:avLst>
          </a:prstGeom>
          <a:solidFill>
            <a:schemeClr val="bg1"/>
          </a:solidFill>
          <a:ln w="9525" cap="flat" cmpd="sng" algn="ctr">
            <a:gradFill>
              <a:gsLst>
                <a:gs pos="69000">
                  <a:srgbClr val="C00000"/>
                </a:gs>
                <a:gs pos="89000">
                  <a:schemeClr val="accent1">
                    <a:tint val="23500"/>
                    <a:satMod val="160000"/>
                    <a:alpha val="0"/>
                  </a:schemeClr>
                </a:gs>
              </a:gsLst>
              <a:lin ang="5400000" scaled="0"/>
            </a:gradFill>
            <a:prstDash val="solid"/>
            <a:round/>
            <a:headEnd type="none" w="med" len="med"/>
            <a:tailEnd type="none" w="med" len="med"/>
          </a:ln>
          <a:effectLst>
            <a:outerShdw blurRad="127000" dist="88900" dir="18900000" algn="bl" rotWithShape="0">
              <a:srgbClr val="643808">
                <a:alpha val="40000"/>
              </a:srgbClr>
            </a:outerShdw>
          </a:effectLst>
        </p:spPr>
        <p:txBody>
          <a:bodyPr vert="horz" wrap="square" lIns="91440" tIns="45720" rIns="91440" bIns="45720" numCol="1" rtlCol="0" anchor="ctr" anchorCtr="0" compatLnSpc="1">
            <a:prstTxWarp prst="textNoShape">
              <a:avLst/>
            </a:prstTxWarp>
            <a:noAutofit/>
          </a:bodyPr>
          <a:lstStyle/>
          <a:p>
            <a:pPr marL="0" marR="0" indent="0" defTabSz="914400" eaLnBrk="1" latinLnBrk="0" hangingPunct="1">
              <a:lnSpc>
                <a:spcPct val="100000"/>
              </a:lnSpc>
              <a:buClrTx/>
              <a:buSzTx/>
              <a:buFontTx/>
              <a:buNone/>
              <a:tabLst/>
            </a:pPr>
            <a:r>
              <a:rPr lang="en-US" sz="1400" dirty="0" smtClean="0">
                <a:solidFill>
                  <a:srgbClr val="000000"/>
                </a:solidFill>
              </a:rPr>
              <a:t>Extensible IP Repository</a:t>
            </a:r>
          </a:p>
        </p:txBody>
      </p:sp>
    </p:spTree>
    <p:extLst>
      <p:ext uri="{BB962C8B-B14F-4D97-AF65-F5344CB8AC3E}">
        <p14:creationId xmlns:p14="http://schemas.microsoft.com/office/powerpoint/2010/main" val="191535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Intelligent IP Integration: </a:t>
            </a:r>
            <a:br>
              <a:rPr lang="en-US" dirty="0">
                <a:solidFill>
                  <a:srgbClr val="FF0000"/>
                </a:solidFill>
              </a:rPr>
            </a:br>
            <a:r>
              <a:rPr lang="en-US" dirty="0">
                <a:solidFill>
                  <a:srgbClr val="FF0000"/>
                </a:solidFill>
              </a:rPr>
              <a:t>Correct by Construction Design</a:t>
            </a:r>
            <a:endParaRPr lang="en-US" dirty="0"/>
          </a:p>
        </p:txBody>
      </p:sp>
      <p:sp>
        <p:nvSpPr>
          <p:cNvPr id="3" name="Footer Placeholder 2"/>
          <p:cNvSpPr>
            <a:spLocks noGrp="1"/>
          </p:cNvSpPr>
          <p:nvPr>
            <p:ph type="ftr" sz="quarter" idx="3"/>
          </p:nvPr>
        </p:nvSpPr>
        <p:spPr/>
        <p:txBody>
          <a:bodyPr/>
          <a:lstStyle/>
          <a:p>
            <a:r>
              <a:rPr lang="en-US" dirty="0" smtClean="0"/>
              <a:t>© Copyright 2014 Xilinx</a:t>
            </a:r>
            <a:endParaRPr lang="en-US" dirty="0"/>
          </a:p>
        </p:txBody>
      </p:sp>
      <p:sp>
        <p:nvSpPr>
          <p:cNvPr id="6" name="Round Same Side Corner Rectangle 5"/>
          <p:cNvSpPr/>
          <p:nvPr/>
        </p:nvSpPr>
        <p:spPr bwMode="auto">
          <a:xfrm>
            <a:off x="1757116" y="1212210"/>
            <a:ext cx="4232787" cy="2492680"/>
          </a:xfrm>
          <a:prstGeom prst="round2SameRect">
            <a:avLst/>
          </a:prstGeom>
          <a:solidFill>
            <a:schemeClr val="bg1"/>
          </a:solidFill>
          <a:ln w="9525" cap="flat" cmpd="sng" algn="ctr">
            <a:gradFill>
              <a:gsLst>
                <a:gs pos="78000">
                  <a:schemeClr val="bg2"/>
                </a:gs>
                <a:gs pos="100000">
                  <a:schemeClr val="accent1">
                    <a:tint val="23500"/>
                    <a:satMod val="160000"/>
                    <a:alpha val="0"/>
                  </a:schemeClr>
                </a:gs>
              </a:gsLst>
              <a:lin ang="5400000" scaled="0"/>
            </a:gradFill>
            <a:prstDash val="solid"/>
            <a:round/>
            <a:headEnd type="none" w="med" len="med"/>
            <a:tailEnd type="none" w="med" len="med"/>
          </a:ln>
          <a:effectLst>
            <a:outerShdw blurRad="127000" dist="88900" dir="18900000" algn="bl" rotWithShape="0">
              <a:srgbClr val="643808">
                <a:alpha val="40000"/>
              </a:srgbClr>
            </a:outerShdw>
          </a:effectLst>
        </p:spPr>
        <p:txBody>
          <a:bodyPr vert="horz" wrap="square" lIns="91440" tIns="45720" rIns="91440" bIns="45720" numCol="1" rtlCol="0" anchor="ctr" anchorCtr="0" compatLnSpc="1">
            <a:prstTxWarp prst="textNoShape">
              <a:avLst/>
            </a:prstTxWarp>
            <a:noAutofit/>
          </a:bodyPr>
          <a:lstStyle/>
          <a:p>
            <a:pPr algn="ctr"/>
            <a:endParaRPr lang="en-US" sz="1400" dirty="0" smtClean="0">
              <a:solidFill>
                <a:srgbClr val="000000"/>
              </a:solidFill>
            </a:endParaRPr>
          </a:p>
        </p:txBody>
      </p:sp>
      <p:sp>
        <p:nvSpPr>
          <p:cNvPr id="7" name="Round Same Side Corner Rectangle 6"/>
          <p:cNvSpPr/>
          <p:nvPr/>
        </p:nvSpPr>
        <p:spPr bwMode="auto">
          <a:xfrm>
            <a:off x="6136924" y="1212210"/>
            <a:ext cx="4351238" cy="2492680"/>
          </a:xfrm>
          <a:prstGeom prst="round2SameRect">
            <a:avLst/>
          </a:prstGeom>
          <a:solidFill>
            <a:schemeClr val="bg1"/>
          </a:solidFill>
          <a:ln w="9525" cap="flat" cmpd="sng" algn="ctr">
            <a:gradFill>
              <a:gsLst>
                <a:gs pos="78000">
                  <a:schemeClr val="bg2"/>
                </a:gs>
                <a:gs pos="100000">
                  <a:schemeClr val="accent1">
                    <a:tint val="23500"/>
                    <a:satMod val="160000"/>
                    <a:alpha val="0"/>
                  </a:schemeClr>
                </a:gs>
              </a:gsLst>
              <a:lin ang="5400000" scaled="0"/>
            </a:gradFill>
            <a:prstDash val="solid"/>
            <a:round/>
            <a:headEnd type="none" w="med" len="med"/>
            <a:tailEnd type="none" w="med" len="med"/>
          </a:ln>
          <a:effectLst>
            <a:outerShdw blurRad="127000" dist="88900" dir="18900000" algn="bl" rotWithShape="0">
              <a:srgbClr val="643808">
                <a:alpha val="40000"/>
              </a:srgbClr>
            </a:outerShdw>
          </a:effectLst>
        </p:spPr>
        <p:txBody>
          <a:bodyPr vert="horz" wrap="square" lIns="91440" tIns="45720" rIns="91440" bIns="45720" numCol="1" rtlCol="0" anchor="ctr" anchorCtr="0" compatLnSpc="1">
            <a:prstTxWarp prst="textNoShape">
              <a:avLst/>
            </a:prstTxWarp>
            <a:noAutofit/>
          </a:bodyPr>
          <a:lstStyle/>
          <a:p>
            <a:pPr algn="ctr"/>
            <a:endParaRPr lang="en-US" sz="1400" dirty="0" smtClean="0">
              <a:solidFill>
                <a:srgbClr val="000000"/>
              </a:solidFill>
            </a:endParaRPr>
          </a:p>
        </p:txBody>
      </p:sp>
      <p:sp>
        <p:nvSpPr>
          <p:cNvPr id="8" name="Round Same Side Corner Rectangle 7"/>
          <p:cNvSpPr/>
          <p:nvPr/>
        </p:nvSpPr>
        <p:spPr bwMode="auto">
          <a:xfrm>
            <a:off x="1757116" y="3945922"/>
            <a:ext cx="4232787" cy="2492680"/>
          </a:xfrm>
          <a:prstGeom prst="round2SameRect">
            <a:avLst/>
          </a:prstGeom>
          <a:solidFill>
            <a:schemeClr val="bg1"/>
          </a:solidFill>
          <a:ln w="9525" cap="flat" cmpd="sng" algn="ctr">
            <a:gradFill>
              <a:gsLst>
                <a:gs pos="78000">
                  <a:schemeClr val="bg2"/>
                </a:gs>
                <a:gs pos="100000">
                  <a:schemeClr val="accent1">
                    <a:tint val="23500"/>
                    <a:satMod val="160000"/>
                    <a:alpha val="0"/>
                  </a:schemeClr>
                </a:gs>
              </a:gsLst>
              <a:lin ang="5400000" scaled="0"/>
            </a:gradFill>
            <a:prstDash val="solid"/>
            <a:round/>
            <a:headEnd type="none" w="med" len="med"/>
            <a:tailEnd type="none" w="med" len="med"/>
          </a:ln>
          <a:effectLst>
            <a:outerShdw blurRad="127000" dist="88900" dir="18900000" algn="bl" rotWithShape="0">
              <a:srgbClr val="643808">
                <a:alpha val="40000"/>
              </a:srgbClr>
            </a:outerShdw>
          </a:effectLst>
        </p:spPr>
        <p:txBody>
          <a:bodyPr vert="horz" wrap="square" lIns="91440" tIns="45720" rIns="91440" bIns="45720" numCol="1" rtlCol="0" anchor="ctr" anchorCtr="0" compatLnSpc="1">
            <a:prstTxWarp prst="textNoShape">
              <a:avLst/>
            </a:prstTxWarp>
            <a:noAutofit/>
          </a:bodyPr>
          <a:lstStyle/>
          <a:p>
            <a:pPr algn="ctr"/>
            <a:endParaRPr lang="en-US" sz="1400" dirty="0" smtClean="0">
              <a:solidFill>
                <a:srgbClr val="000000"/>
              </a:solidFill>
            </a:endParaRPr>
          </a:p>
        </p:txBody>
      </p:sp>
      <p:sp>
        <p:nvSpPr>
          <p:cNvPr id="9" name="Round Same Side Corner Rectangle 8"/>
          <p:cNvSpPr/>
          <p:nvPr/>
        </p:nvSpPr>
        <p:spPr bwMode="auto">
          <a:xfrm>
            <a:off x="6136924" y="3945922"/>
            <a:ext cx="4351238" cy="2492680"/>
          </a:xfrm>
          <a:prstGeom prst="round2SameRect">
            <a:avLst/>
          </a:prstGeom>
          <a:solidFill>
            <a:schemeClr val="bg1"/>
          </a:solidFill>
          <a:ln w="9525" cap="flat" cmpd="sng" algn="ctr">
            <a:gradFill>
              <a:gsLst>
                <a:gs pos="78000">
                  <a:schemeClr val="bg2"/>
                </a:gs>
                <a:gs pos="100000">
                  <a:schemeClr val="accent1">
                    <a:tint val="23500"/>
                    <a:satMod val="160000"/>
                    <a:alpha val="0"/>
                  </a:schemeClr>
                </a:gs>
              </a:gsLst>
              <a:lin ang="5400000" scaled="0"/>
            </a:gradFill>
            <a:prstDash val="solid"/>
            <a:round/>
            <a:headEnd type="none" w="med" len="med"/>
            <a:tailEnd type="none" w="med" len="med"/>
          </a:ln>
          <a:effectLst>
            <a:outerShdw blurRad="127000" dist="88900" dir="18900000" algn="bl" rotWithShape="0">
              <a:srgbClr val="643808">
                <a:alpha val="40000"/>
              </a:srgbClr>
            </a:outerShdw>
          </a:effectLst>
        </p:spPr>
        <p:txBody>
          <a:bodyPr vert="horz" wrap="square" lIns="91440" tIns="45720" rIns="91440" bIns="45720" numCol="1" rtlCol="0" anchor="ctr" anchorCtr="0" compatLnSpc="1">
            <a:prstTxWarp prst="textNoShape">
              <a:avLst/>
            </a:prstTxWarp>
            <a:noAutofit/>
          </a:bodyPr>
          <a:lstStyle/>
          <a:p>
            <a:pPr algn="ctr"/>
            <a:endParaRPr lang="en-US" sz="1400" dirty="0" smtClean="0">
              <a:solidFill>
                <a:srgbClr val="000000"/>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890013331"/>
              </p:ext>
            </p:extLst>
          </p:nvPr>
        </p:nvGraphicFramePr>
        <p:xfrm>
          <a:off x="1766155" y="1175058"/>
          <a:ext cx="8928484" cy="5112568"/>
        </p:xfrm>
        <a:graphic>
          <a:graphicData uri="http://schemas.openxmlformats.org/drawingml/2006/table">
            <a:tbl>
              <a:tblPr firstRow="1" bandRow="1">
                <a:tableStyleId>{5C22544A-7EE6-4342-B048-85BDC9FD1C3A}</a:tableStyleId>
              </a:tblPr>
              <a:tblGrid>
                <a:gridCol w="4356484"/>
                <a:gridCol w="4572000"/>
              </a:tblGrid>
              <a:tr h="2556284">
                <a:tc>
                  <a:txBody>
                    <a:bodyPr/>
                    <a:lstStyle/>
                    <a:p>
                      <a:endParaRPr lang="en-US" dirty="0"/>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56284">
                <a:tc>
                  <a:txBody>
                    <a:bodyPr/>
                    <a:lstStyle/>
                    <a:p>
                      <a:endParaRPr lang="en-US" dirty="0"/>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
        <p:nvSpPr>
          <p:cNvPr id="11" name="Content Placeholder 5"/>
          <p:cNvSpPr txBox="1">
            <a:spLocks/>
          </p:cNvSpPr>
          <p:nvPr/>
        </p:nvSpPr>
        <p:spPr>
          <a:xfrm>
            <a:off x="2701838" y="1244040"/>
            <a:ext cx="2506409" cy="432047"/>
          </a:xfrm>
          <a:prstGeom prst="rect">
            <a:avLst/>
          </a:prstGeom>
        </p:spPr>
        <p:txBody>
          <a:bodyPr/>
          <a:lst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3"/>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a:lstStyle>
          <a:p>
            <a:pPr algn="ctr">
              <a:buFont typeface="Wingdings" pitchFamily="2" charset="2"/>
              <a:buNone/>
            </a:pPr>
            <a:r>
              <a:rPr lang="en-US" kern="1200" dirty="0" smtClean="0">
                <a:solidFill>
                  <a:schemeClr val="bg1">
                    <a:lumMod val="50000"/>
                  </a:schemeClr>
                </a:solidFill>
                <a:latin typeface="Arial" charset="0"/>
              </a:rPr>
              <a:t>Real-time DRCs</a:t>
            </a:r>
          </a:p>
          <a:p>
            <a:pPr algn="ctr"/>
            <a:endParaRPr lang="en-US" sz="1800" dirty="0"/>
          </a:p>
        </p:txBody>
      </p:sp>
      <p:grpSp>
        <p:nvGrpSpPr>
          <p:cNvPr id="12" name="Group 10"/>
          <p:cNvGrpSpPr/>
          <p:nvPr/>
        </p:nvGrpSpPr>
        <p:grpSpPr>
          <a:xfrm>
            <a:off x="1810343" y="4806704"/>
            <a:ext cx="3967793" cy="1296144"/>
            <a:chOff x="1203401" y="2337309"/>
            <a:chExt cx="6306494" cy="1506539"/>
          </a:xfrm>
        </p:grpSpPr>
        <p:sp>
          <p:nvSpPr>
            <p:cNvPr id="13" name="TextBox 12"/>
            <p:cNvSpPr txBox="1"/>
            <p:nvPr/>
          </p:nvSpPr>
          <p:spPr>
            <a:xfrm>
              <a:off x="3979114" y="3289850"/>
              <a:ext cx="1167307" cy="553998"/>
            </a:xfrm>
            <a:prstGeom prst="rect">
              <a:avLst/>
            </a:prstGeom>
            <a:noFill/>
          </p:spPr>
          <p:txBody>
            <a:bodyPr wrap="none" rtlCol="0">
              <a:spAutoFit/>
            </a:bodyPr>
            <a:lstStyle/>
            <a:p>
              <a:r>
                <a:rPr lang="en-US" sz="1000" dirty="0" smtClean="0"/>
                <a:t>Default width=32</a:t>
              </a:r>
            </a:p>
            <a:p>
              <a:r>
                <a:rPr lang="en-US" sz="1000" dirty="0" smtClean="0"/>
                <a:t>Is updated to </a:t>
              </a:r>
            </a:p>
            <a:p>
              <a:r>
                <a:rPr lang="en-US" sz="1000" dirty="0" smtClean="0"/>
                <a:t>propagated value</a:t>
              </a:r>
              <a:endParaRPr lang="en-US" sz="1000" dirty="0"/>
            </a:p>
          </p:txBody>
        </p:sp>
        <p:grpSp>
          <p:nvGrpSpPr>
            <p:cNvPr id="14" name="Group 47"/>
            <p:cNvGrpSpPr/>
            <p:nvPr/>
          </p:nvGrpSpPr>
          <p:grpSpPr>
            <a:xfrm>
              <a:off x="1203401" y="2337309"/>
              <a:ext cx="6306494" cy="1417598"/>
              <a:chOff x="1203401" y="2337309"/>
              <a:chExt cx="6306494" cy="1417598"/>
            </a:xfrm>
          </p:grpSpPr>
          <p:sp>
            <p:nvSpPr>
              <p:cNvPr id="15" name="AutoShape 120"/>
              <p:cNvSpPr>
                <a:spLocks noChangeArrowheads="1"/>
              </p:cNvSpPr>
              <p:nvPr/>
            </p:nvSpPr>
            <p:spPr bwMode="auto">
              <a:xfrm>
                <a:off x="4881029" y="2842153"/>
                <a:ext cx="233363" cy="182563"/>
              </a:xfrm>
              <a:prstGeom prst="homePlate">
                <a:avLst>
                  <a:gd name="adj" fmla="val 3195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spAutoFit/>
              </a:bodyPr>
              <a:lstStyle/>
              <a:p>
                <a:endParaRPr lang="en-US"/>
              </a:p>
            </p:txBody>
          </p:sp>
          <p:sp>
            <p:nvSpPr>
              <p:cNvPr id="16" name="AutoShape 121"/>
              <p:cNvSpPr>
                <a:spLocks noChangeArrowheads="1"/>
              </p:cNvSpPr>
              <p:nvPr/>
            </p:nvSpPr>
            <p:spPr bwMode="auto">
              <a:xfrm>
                <a:off x="6605547" y="2842152"/>
                <a:ext cx="238125" cy="180975"/>
              </a:xfrm>
              <a:prstGeom prst="chevron">
                <a:avLst>
                  <a:gd name="adj" fmla="val 32895"/>
                </a:avLst>
              </a:prstGeom>
              <a:ln>
                <a:headEnd/>
                <a:tailEnd/>
              </a:ln>
            </p:spPr>
            <p:style>
              <a:lnRef idx="1">
                <a:schemeClr val="accent1"/>
              </a:lnRef>
              <a:fillRef idx="2">
                <a:schemeClr val="accent1"/>
              </a:fillRef>
              <a:effectRef idx="1">
                <a:schemeClr val="accent1"/>
              </a:effectRef>
              <a:fontRef idx="minor">
                <a:schemeClr val="dk1"/>
              </a:fontRef>
            </p:style>
            <p:txBody>
              <a:bodyPr anchor="ctr">
                <a:spAutoFit/>
              </a:bodyPr>
              <a:lstStyle/>
              <a:p>
                <a:endParaRPr lang="en-US"/>
              </a:p>
            </p:txBody>
          </p:sp>
          <p:sp>
            <p:nvSpPr>
              <p:cNvPr id="17" name="Text Box 83"/>
              <p:cNvSpPr txBox="1">
                <a:spLocks noChangeArrowheads="1"/>
              </p:cNvSpPr>
              <p:nvPr/>
            </p:nvSpPr>
            <p:spPr bwMode="auto">
              <a:xfrm>
                <a:off x="6757420" y="2642127"/>
                <a:ext cx="752475" cy="58477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eaLnBrk="0" hangingPunct="0">
                  <a:lnSpc>
                    <a:spcPct val="100000"/>
                  </a:lnSpc>
                  <a:buFontTx/>
                  <a:buNone/>
                </a:pPr>
                <a:r>
                  <a:rPr lang="en-US" sz="1600" b="0" dirty="0" smtClean="0">
                    <a:latin typeface="Arial Narrow" pitchFamily="34" charset="0"/>
                  </a:rPr>
                  <a:t>IP2</a:t>
                </a:r>
                <a:br>
                  <a:rPr lang="en-US" sz="1600" b="0" dirty="0" smtClean="0">
                    <a:latin typeface="Arial Narrow" pitchFamily="34" charset="0"/>
                  </a:rPr>
                </a:br>
                <a:endParaRPr lang="en-US" sz="1600" b="0" dirty="0">
                  <a:latin typeface="Arial Narrow" pitchFamily="34" charset="0"/>
                </a:endParaRPr>
              </a:p>
            </p:txBody>
          </p:sp>
          <p:cxnSp>
            <p:nvCxnSpPr>
              <p:cNvPr id="18" name="Straight Connector 17"/>
              <p:cNvCxnSpPr>
                <a:stCxn id="15" idx="3"/>
                <a:endCxn id="16" idx="1"/>
              </p:cNvCxnSpPr>
              <p:nvPr/>
            </p:nvCxnSpPr>
            <p:spPr bwMode="auto">
              <a:xfrm flipV="1">
                <a:off x="5114392" y="2932640"/>
                <a:ext cx="1550687" cy="795"/>
              </a:xfrm>
              <a:prstGeom prst="line">
                <a:avLst/>
              </a:prstGeom>
              <a:solidFill>
                <a:schemeClr val="tx2"/>
              </a:solidFill>
              <a:ln w="9525" cap="flat" cmpd="sng" algn="ctr">
                <a:solidFill>
                  <a:schemeClr val="tx1"/>
                </a:solidFill>
                <a:prstDash val="sysDash"/>
                <a:round/>
                <a:headEnd type="none" w="med" len="med"/>
                <a:tailEnd type="none" w="med" len="med"/>
              </a:ln>
              <a:effectLst/>
            </p:spPr>
          </p:cxnSp>
          <p:sp>
            <p:nvSpPr>
              <p:cNvPr id="19" name="Rectangle 18"/>
              <p:cNvSpPr/>
              <p:nvPr/>
            </p:nvSpPr>
            <p:spPr bwMode="auto">
              <a:xfrm>
                <a:off x="5322351" y="2845350"/>
                <a:ext cx="1038755" cy="186267"/>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0" name="AutoShape 120"/>
              <p:cNvSpPr>
                <a:spLocks noChangeArrowheads="1"/>
              </p:cNvSpPr>
              <p:nvPr/>
            </p:nvSpPr>
            <p:spPr bwMode="auto">
              <a:xfrm>
                <a:off x="2318811" y="2842153"/>
                <a:ext cx="233363" cy="182563"/>
              </a:xfrm>
              <a:prstGeom prst="homePlate">
                <a:avLst>
                  <a:gd name="adj" fmla="val 3195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spAutoFit/>
              </a:bodyPr>
              <a:lstStyle/>
              <a:p>
                <a:endParaRPr lang="en-US"/>
              </a:p>
            </p:txBody>
          </p:sp>
          <p:sp>
            <p:nvSpPr>
              <p:cNvPr id="21" name="AutoShape 121"/>
              <p:cNvSpPr>
                <a:spLocks noChangeArrowheads="1"/>
              </p:cNvSpPr>
              <p:nvPr/>
            </p:nvSpPr>
            <p:spPr bwMode="auto">
              <a:xfrm>
                <a:off x="4043329" y="2842152"/>
                <a:ext cx="238125" cy="180975"/>
              </a:xfrm>
              <a:prstGeom prst="chevron">
                <a:avLst>
                  <a:gd name="adj" fmla="val 32895"/>
                </a:avLst>
              </a:prstGeom>
              <a:ln>
                <a:headEnd/>
                <a:tailEnd/>
              </a:ln>
            </p:spPr>
            <p:style>
              <a:lnRef idx="1">
                <a:schemeClr val="accent1"/>
              </a:lnRef>
              <a:fillRef idx="2">
                <a:schemeClr val="accent1"/>
              </a:fillRef>
              <a:effectRef idx="1">
                <a:schemeClr val="accent1"/>
              </a:effectRef>
              <a:fontRef idx="minor">
                <a:schemeClr val="dk1"/>
              </a:fontRef>
            </p:style>
            <p:txBody>
              <a:bodyPr anchor="ctr">
                <a:spAutoFit/>
              </a:bodyPr>
              <a:lstStyle/>
              <a:p>
                <a:endParaRPr lang="en-US"/>
              </a:p>
            </p:txBody>
          </p:sp>
          <p:sp>
            <p:nvSpPr>
              <p:cNvPr id="22" name="Text Box 83"/>
              <p:cNvSpPr txBox="1">
                <a:spLocks noChangeArrowheads="1"/>
              </p:cNvSpPr>
              <p:nvPr/>
            </p:nvSpPr>
            <p:spPr bwMode="auto">
              <a:xfrm>
                <a:off x="4195202" y="2642127"/>
                <a:ext cx="752475" cy="58477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eaLnBrk="0" hangingPunct="0">
                  <a:lnSpc>
                    <a:spcPct val="100000"/>
                  </a:lnSpc>
                  <a:buFontTx/>
                  <a:buNone/>
                </a:pPr>
                <a:r>
                  <a:rPr lang="en-US" sz="1600" b="0" dirty="0" smtClean="0">
                    <a:latin typeface="Arial Narrow" pitchFamily="34" charset="0"/>
                  </a:rPr>
                  <a:t>IP1</a:t>
                </a:r>
                <a:br>
                  <a:rPr lang="en-US" sz="1600" b="0" dirty="0" smtClean="0">
                    <a:latin typeface="Arial Narrow" pitchFamily="34" charset="0"/>
                  </a:rPr>
                </a:br>
                <a:endParaRPr lang="en-US" sz="1600" b="0" dirty="0">
                  <a:latin typeface="Arial Narrow" pitchFamily="34" charset="0"/>
                </a:endParaRPr>
              </a:p>
            </p:txBody>
          </p:sp>
          <p:cxnSp>
            <p:nvCxnSpPr>
              <p:cNvPr id="23" name="Straight Connector 22"/>
              <p:cNvCxnSpPr>
                <a:stCxn id="20" idx="3"/>
                <a:endCxn id="21" idx="1"/>
              </p:cNvCxnSpPr>
              <p:nvPr/>
            </p:nvCxnSpPr>
            <p:spPr bwMode="auto">
              <a:xfrm flipV="1">
                <a:off x="2552174" y="2932640"/>
                <a:ext cx="1550687" cy="795"/>
              </a:xfrm>
              <a:prstGeom prst="line">
                <a:avLst/>
              </a:prstGeom>
              <a:solidFill>
                <a:schemeClr val="tx2"/>
              </a:solidFill>
              <a:ln w="9525" cap="flat" cmpd="sng" algn="ctr">
                <a:solidFill>
                  <a:schemeClr val="tx1"/>
                </a:solidFill>
                <a:prstDash val="sysDash"/>
                <a:round/>
                <a:headEnd type="none" w="med" len="med"/>
                <a:tailEnd type="none" w="med" len="med"/>
              </a:ln>
              <a:effectLst/>
            </p:spPr>
          </p:cxnSp>
          <p:sp>
            <p:nvSpPr>
              <p:cNvPr id="24" name="Text Box 83"/>
              <p:cNvSpPr txBox="1">
                <a:spLocks noChangeArrowheads="1"/>
              </p:cNvSpPr>
              <p:nvPr/>
            </p:nvSpPr>
            <p:spPr bwMode="auto">
              <a:xfrm>
                <a:off x="1661582" y="2642127"/>
                <a:ext cx="725559" cy="58477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eaLnBrk="0" hangingPunct="0">
                  <a:lnSpc>
                    <a:spcPct val="100000"/>
                  </a:lnSpc>
                  <a:buFontTx/>
                  <a:buNone/>
                </a:pPr>
                <a:r>
                  <a:rPr lang="en-US" sz="1600" dirty="0" smtClean="0">
                    <a:latin typeface="Arial Narrow" pitchFamily="34" charset="0"/>
                  </a:rPr>
                  <a:t>IP0</a:t>
                </a:r>
              </a:p>
              <a:p>
                <a:pPr eaLnBrk="0" hangingPunct="0">
                  <a:lnSpc>
                    <a:spcPct val="100000"/>
                  </a:lnSpc>
                  <a:buFontTx/>
                  <a:buNone/>
                </a:pPr>
                <a:endParaRPr lang="en-US" sz="1600" dirty="0" smtClean="0">
                  <a:latin typeface="Arial Narrow" pitchFamily="34" charset="0"/>
                </a:endParaRPr>
              </a:p>
            </p:txBody>
          </p:sp>
          <p:sp>
            <p:nvSpPr>
              <p:cNvPr id="25" name="Rectangle 24"/>
              <p:cNvSpPr/>
              <p:nvPr/>
            </p:nvSpPr>
            <p:spPr bwMode="auto">
              <a:xfrm>
                <a:off x="2760133" y="2845350"/>
                <a:ext cx="1038755" cy="186267"/>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6" name="TextBox 25"/>
              <p:cNvSpPr txBox="1"/>
              <p:nvPr/>
            </p:nvSpPr>
            <p:spPr>
              <a:xfrm>
                <a:off x="1203401" y="3289850"/>
                <a:ext cx="1626037" cy="465057"/>
              </a:xfrm>
              <a:prstGeom prst="rect">
                <a:avLst/>
              </a:prstGeom>
              <a:noFill/>
            </p:spPr>
            <p:txBody>
              <a:bodyPr wrap="none" rtlCol="0">
                <a:spAutoFit/>
              </a:bodyPr>
              <a:lstStyle/>
              <a:p>
                <a:r>
                  <a:rPr lang="en-US" sz="1000" dirty="0" smtClean="0"/>
                  <a:t>User specifies </a:t>
                </a:r>
                <a:br>
                  <a:rPr lang="en-US" sz="1000" dirty="0" smtClean="0"/>
                </a:br>
                <a:r>
                  <a:rPr lang="en-US" sz="1000" dirty="0" smtClean="0"/>
                  <a:t>width=64</a:t>
                </a:r>
                <a:endParaRPr lang="en-US" sz="1000" dirty="0"/>
              </a:p>
            </p:txBody>
          </p:sp>
          <p:sp>
            <p:nvSpPr>
              <p:cNvPr id="27" name="TextBox 26"/>
              <p:cNvSpPr txBox="1"/>
              <p:nvPr/>
            </p:nvSpPr>
            <p:spPr>
              <a:xfrm>
                <a:off x="6226204" y="3294290"/>
                <a:ext cx="1146468" cy="400110"/>
              </a:xfrm>
              <a:prstGeom prst="rect">
                <a:avLst/>
              </a:prstGeom>
              <a:noFill/>
            </p:spPr>
            <p:txBody>
              <a:bodyPr wrap="none" rtlCol="0">
                <a:spAutoFit/>
              </a:bodyPr>
              <a:lstStyle/>
              <a:p>
                <a:r>
                  <a:rPr lang="en-US" sz="1000" dirty="0" smtClean="0"/>
                  <a:t>Input width=64</a:t>
                </a:r>
              </a:p>
              <a:p>
                <a:r>
                  <a:rPr lang="en-US" sz="1000" dirty="0" smtClean="0"/>
                  <a:t>after propagation</a:t>
                </a:r>
                <a:endParaRPr lang="en-US" sz="1000" dirty="0"/>
              </a:p>
            </p:txBody>
          </p:sp>
          <p:grpSp>
            <p:nvGrpSpPr>
              <p:cNvPr id="28" name="Group 36"/>
              <p:cNvGrpSpPr/>
              <p:nvPr/>
            </p:nvGrpSpPr>
            <p:grpSpPr>
              <a:xfrm>
                <a:off x="2473569" y="2337309"/>
                <a:ext cx="1610783" cy="516568"/>
                <a:chOff x="2406321" y="2325586"/>
                <a:chExt cx="1771815" cy="516568"/>
              </a:xfrm>
            </p:grpSpPr>
            <p:cxnSp>
              <p:nvCxnSpPr>
                <p:cNvPr id="32" name="Shape 30"/>
                <p:cNvCxnSpPr>
                  <a:stCxn id="20" idx="0"/>
                </p:cNvCxnSpPr>
                <p:nvPr/>
              </p:nvCxnSpPr>
              <p:spPr bwMode="auto">
                <a:xfrm rot="5400000" flipH="1" flipV="1">
                  <a:off x="2566956" y="2165847"/>
                  <a:ext cx="515672" cy="836941"/>
                </a:xfrm>
                <a:prstGeom prst="curvedConnector2">
                  <a:avLst/>
                </a:prstGeom>
                <a:ln>
                  <a:headEnd type="none" w="med" len="med"/>
                  <a:tailEnd type="none"/>
                </a:ln>
              </p:spPr>
              <p:style>
                <a:lnRef idx="2">
                  <a:schemeClr val="accent4"/>
                </a:lnRef>
                <a:fillRef idx="0">
                  <a:schemeClr val="accent4"/>
                </a:fillRef>
                <a:effectRef idx="1">
                  <a:schemeClr val="accent4"/>
                </a:effectRef>
                <a:fontRef idx="minor">
                  <a:schemeClr val="tx1"/>
                </a:fontRef>
              </p:style>
            </p:cxnSp>
            <p:cxnSp>
              <p:nvCxnSpPr>
                <p:cNvPr id="33" name="Shape 31"/>
                <p:cNvCxnSpPr/>
                <p:nvPr/>
              </p:nvCxnSpPr>
              <p:spPr bwMode="auto">
                <a:xfrm rot="16200000" flipV="1">
                  <a:off x="3449582" y="2099745"/>
                  <a:ext cx="502714" cy="954395"/>
                </a:xfrm>
                <a:prstGeom prst="curvedConnector2">
                  <a:avLst/>
                </a:prstGeom>
                <a:ln>
                  <a:headEnd type="triangle" w="lg" len="med"/>
                  <a:tailEnd type="none" w="lg" len="med"/>
                </a:ln>
              </p:spPr>
              <p:style>
                <a:lnRef idx="2">
                  <a:schemeClr val="accent4"/>
                </a:lnRef>
                <a:fillRef idx="0">
                  <a:schemeClr val="accent4"/>
                </a:fillRef>
                <a:effectRef idx="1">
                  <a:schemeClr val="accent4"/>
                </a:effectRef>
                <a:fontRef idx="minor">
                  <a:schemeClr val="tx1"/>
                </a:fontRef>
              </p:style>
            </p:cxnSp>
          </p:grpSp>
          <p:grpSp>
            <p:nvGrpSpPr>
              <p:cNvPr id="29" name="Group 38"/>
              <p:cNvGrpSpPr/>
              <p:nvPr/>
            </p:nvGrpSpPr>
            <p:grpSpPr>
              <a:xfrm>
                <a:off x="5052630" y="2337310"/>
                <a:ext cx="1610783" cy="516568"/>
                <a:chOff x="2406321" y="2325586"/>
                <a:chExt cx="1771815" cy="516568"/>
              </a:xfrm>
            </p:grpSpPr>
            <p:cxnSp>
              <p:nvCxnSpPr>
                <p:cNvPr id="30" name="Shape 28"/>
                <p:cNvCxnSpPr/>
                <p:nvPr/>
              </p:nvCxnSpPr>
              <p:spPr bwMode="auto">
                <a:xfrm rot="5400000" flipH="1" flipV="1">
                  <a:off x="2566956" y="2165847"/>
                  <a:ext cx="515672" cy="836941"/>
                </a:xfrm>
                <a:prstGeom prst="curvedConnector2">
                  <a:avLst/>
                </a:prstGeom>
                <a:ln>
                  <a:headEnd type="none" w="med" len="med"/>
                  <a:tailEnd type="none"/>
                </a:ln>
              </p:spPr>
              <p:style>
                <a:lnRef idx="2">
                  <a:schemeClr val="accent4"/>
                </a:lnRef>
                <a:fillRef idx="0">
                  <a:schemeClr val="accent4"/>
                </a:fillRef>
                <a:effectRef idx="1">
                  <a:schemeClr val="accent4"/>
                </a:effectRef>
                <a:fontRef idx="minor">
                  <a:schemeClr val="tx1"/>
                </a:fontRef>
              </p:style>
            </p:cxnSp>
            <p:cxnSp>
              <p:nvCxnSpPr>
                <p:cNvPr id="31" name="Shape 29"/>
                <p:cNvCxnSpPr/>
                <p:nvPr/>
              </p:nvCxnSpPr>
              <p:spPr bwMode="auto">
                <a:xfrm rot="16200000" flipV="1">
                  <a:off x="3449582" y="2099745"/>
                  <a:ext cx="502714" cy="954395"/>
                </a:xfrm>
                <a:prstGeom prst="curvedConnector2">
                  <a:avLst/>
                </a:prstGeom>
                <a:ln>
                  <a:headEnd type="triangle" w="lg" len="med"/>
                  <a:tailEnd type="none" w="lg" len="med"/>
                </a:ln>
              </p:spPr>
              <p:style>
                <a:lnRef idx="2">
                  <a:schemeClr val="accent4"/>
                </a:lnRef>
                <a:fillRef idx="0">
                  <a:schemeClr val="accent4"/>
                </a:fillRef>
                <a:effectRef idx="1">
                  <a:schemeClr val="accent4"/>
                </a:effectRef>
                <a:fontRef idx="minor">
                  <a:schemeClr val="tx1"/>
                </a:fontRef>
              </p:style>
            </p:cxnSp>
          </p:grpSp>
        </p:grpSp>
      </p:grpSp>
      <p:grpSp>
        <p:nvGrpSpPr>
          <p:cNvPr id="34" name="Group 32"/>
          <p:cNvGrpSpPr/>
          <p:nvPr/>
        </p:nvGrpSpPr>
        <p:grpSpPr>
          <a:xfrm>
            <a:off x="6158643" y="4842707"/>
            <a:ext cx="4193237" cy="1169102"/>
            <a:chOff x="1342728" y="4728802"/>
            <a:chExt cx="7014540" cy="1465973"/>
          </a:xfrm>
        </p:grpSpPr>
        <p:sp>
          <p:nvSpPr>
            <p:cNvPr id="35" name="AutoShape 120"/>
            <p:cNvSpPr>
              <a:spLocks noChangeArrowheads="1"/>
            </p:cNvSpPr>
            <p:nvPr/>
          </p:nvSpPr>
          <p:spPr bwMode="auto">
            <a:xfrm>
              <a:off x="4898049" y="5265504"/>
              <a:ext cx="233363" cy="182562"/>
            </a:xfrm>
            <a:prstGeom prst="homePlate">
              <a:avLst>
                <a:gd name="adj" fmla="val 3195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spAutoFit/>
            </a:bodyPr>
            <a:lstStyle/>
            <a:p>
              <a:endParaRPr lang="en-US"/>
            </a:p>
          </p:txBody>
        </p:sp>
        <p:sp>
          <p:nvSpPr>
            <p:cNvPr id="36" name="AutoShape 121"/>
            <p:cNvSpPr>
              <a:spLocks noChangeArrowheads="1"/>
            </p:cNvSpPr>
            <p:nvPr/>
          </p:nvSpPr>
          <p:spPr bwMode="auto">
            <a:xfrm>
              <a:off x="7452919" y="5265504"/>
              <a:ext cx="238125" cy="180975"/>
            </a:xfrm>
            <a:prstGeom prst="chevron">
              <a:avLst>
                <a:gd name="adj" fmla="val 32895"/>
              </a:avLst>
            </a:prstGeom>
            <a:ln>
              <a:headEnd/>
              <a:tailEnd/>
            </a:ln>
          </p:spPr>
          <p:style>
            <a:lnRef idx="1">
              <a:schemeClr val="accent1"/>
            </a:lnRef>
            <a:fillRef idx="2">
              <a:schemeClr val="accent1"/>
            </a:fillRef>
            <a:effectRef idx="1">
              <a:schemeClr val="accent1"/>
            </a:effectRef>
            <a:fontRef idx="minor">
              <a:schemeClr val="dk1"/>
            </a:fontRef>
          </p:style>
          <p:txBody>
            <a:bodyPr anchor="ctr">
              <a:spAutoFit/>
            </a:bodyPr>
            <a:lstStyle/>
            <a:p>
              <a:endParaRPr lang="en-US"/>
            </a:p>
          </p:txBody>
        </p:sp>
        <p:sp>
          <p:nvSpPr>
            <p:cNvPr id="37" name="Text Box 83"/>
            <p:cNvSpPr txBox="1">
              <a:spLocks noChangeArrowheads="1"/>
            </p:cNvSpPr>
            <p:nvPr/>
          </p:nvSpPr>
          <p:spPr bwMode="auto">
            <a:xfrm>
              <a:off x="7604793" y="5065482"/>
              <a:ext cx="752475" cy="58477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eaLnBrk="0" hangingPunct="0">
                <a:lnSpc>
                  <a:spcPct val="100000"/>
                </a:lnSpc>
                <a:buFontTx/>
                <a:buNone/>
              </a:pPr>
              <a:r>
                <a:rPr lang="en-US" sz="1600" b="0" dirty="0" smtClean="0">
                  <a:latin typeface="Arial Narrow" pitchFamily="34" charset="0"/>
                </a:rPr>
                <a:t>IP2</a:t>
              </a:r>
              <a:br>
                <a:rPr lang="en-US" sz="1600" b="0" dirty="0" smtClean="0">
                  <a:latin typeface="Arial Narrow" pitchFamily="34" charset="0"/>
                </a:rPr>
              </a:br>
              <a:endParaRPr lang="en-US" sz="1600" b="0" dirty="0">
                <a:latin typeface="Arial Narrow" pitchFamily="34" charset="0"/>
              </a:endParaRPr>
            </a:p>
          </p:txBody>
        </p:sp>
        <p:cxnSp>
          <p:nvCxnSpPr>
            <p:cNvPr id="38" name="Straight Connector 37"/>
            <p:cNvCxnSpPr>
              <a:stCxn id="35" idx="3"/>
              <a:endCxn id="36" idx="1"/>
            </p:cNvCxnSpPr>
            <p:nvPr/>
          </p:nvCxnSpPr>
          <p:spPr bwMode="auto">
            <a:xfrm flipV="1">
              <a:off x="5131413" y="5355997"/>
              <a:ext cx="2381040" cy="795"/>
            </a:xfrm>
            <a:prstGeom prst="line">
              <a:avLst/>
            </a:prstGeom>
            <a:solidFill>
              <a:schemeClr val="tx2"/>
            </a:solidFill>
            <a:ln w="9525" cap="flat" cmpd="sng" algn="ctr">
              <a:solidFill>
                <a:schemeClr val="tx1"/>
              </a:solidFill>
              <a:prstDash val="sysDash"/>
              <a:round/>
              <a:headEnd type="none" w="med" len="med"/>
              <a:tailEnd type="none" w="med" len="med"/>
            </a:ln>
            <a:effectLst/>
          </p:spPr>
        </p:cxnSp>
        <p:sp>
          <p:nvSpPr>
            <p:cNvPr id="39" name="Rectangle 38"/>
            <p:cNvSpPr/>
            <p:nvPr/>
          </p:nvSpPr>
          <p:spPr bwMode="auto">
            <a:xfrm>
              <a:off x="5194407" y="5268707"/>
              <a:ext cx="239715" cy="186267"/>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nvGrpSpPr>
            <p:cNvPr id="40" name="Group 51"/>
            <p:cNvGrpSpPr/>
            <p:nvPr/>
          </p:nvGrpSpPr>
          <p:grpSpPr>
            <a:xfrm>
              <a:off x="5495961" y="5045378"/>
              <a:ext cx="1537765" cy="752564"/>
              <a:chOff x="1928203" y="5451463"/>
              <a:chExt cx="1537765" cy="752564"/>
            </a:xfrm>
          </p:grpSpPr>
          <p:sp>
            <p:nvSpPr>
              <p:cNvPr id="53" name="AutoShape 120"/>
              <p:cNvSpPr>
                <a:spLocks noChangeArrowheads="1"/>
              </p:cNvSpPr>
              <p:nvPr/>
            </p:nvSpPr>
            <p:spPr bwMode="auto">
              <a:xfrm>
                <a:off x="3232605" y="5680063"/>
                <a:ext cx="233363" cy="182564"/>
              </a:xfrm>
              <a:prstGeom prst="homePlate">
                <a:avLst>
                  <a:gd name="adj" fmla="val 3195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spAutoFit/>
              </a:bodyPr>
              <a:lstStyle/>
              <a:p>
                <a:endParaRPr lang="en-US"/>
              </a:p>
            </p:txBody>
          </p:sp>
          <p:sp>
            <p:nvSpPr>
              <p:cNvPr id="54" name="AutoShape 121"/>
              <p:cNvSpPr>
                <a:spLocks noChangeArrowheads="1"/>
              </p:cNvSpPr>
              <p:nvPr/>
            </p:nvSpPr>
            <p:spPr bwMode="auto">
              <a:xfrm>
                <a:off x="1928203" y="5680063"/>
                <a:ext cx="238125" cy="180975"/>
              </a:xfrm>
              <a:prstGeom prst="chevron">
                <a:avLst>
                  <a:gd name="adj" fmla="val 32895"/>
                </a:avLst>
              </a:prstGeom>
              <a:ln>
                <a:headEnd/>
                <a:tailEnd/>
              </a:ln>
            </p:spPr>
            <p:style>
              <a:lnRef idx="1">
                <a:schemeClr val="accent1"/>
              </a:lnRef>
              <a:fillRef idx="2">
                <a:schemeClr val="accent1"/>
              </a:fillRef>
              <a:effectRef idx="1">
                <a:schemeClr val="accent1"/>
              </a:effectRef>
              <a:fontRef idx="minor">
                <a:schemeClr val="dk1"/>
              </a:fontRef>
            </p:style>
            <p:txBody>
              <a:bodyPr anchor="ctr">
                <a:spAutoFit/>
              </a:bodyPr>
              <a:lstStyle/>
              <a:p>
                <a:endParaRPr lang="en-US"/>
              </a:p>
            </p:txBody>
          </p:sp>
          <p:sp>
            <p:nvSpPr>
              <p:cNvPr id="55" name="Text Box 83"/>
              <p:cNvSpPr txBox="1">
                <a:spLocks noChangeArrowheads="1"/>
              </p:cNvSpPr>
              <p:nvPr/>
            </p:nvSpPr>
            <p:spPr bwMode="auto">
              <a:xfrm>
                <a:off x="2080077" y="5451463"/>
                <a:ext cx="1204986" cy="75256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eaLnBrk="0" hangingPunct="0">
                  <a:lnSpc>
                    <a:spcPct val="100000"/>
                  </a:lnSpc>
                  <a:buFontTx/>
                  <a:buNone/>
                </a:pPr>
                <a:r>
                  <a:rPr lang="en-US" sz="1100" b="0" dirty="0" smtClean="0">
                    <a:latin typeface="Arial Narrow" pitchFamily="34" charset="0"/>
                  </a:rPr>
                  <a:t>AXIS Width Converter</a:t>
                </a:r>
                <a:endParaRPr lang="en-US" sz="1100" b="0" dirty="0">
                  <a:latin typeface="Arial Narrow" pitchFamily="34" charset="0"/>
                </a:endParaRPr>
              </a:p>
            </p:txBody>
          </p:sp>
        </p:grpSp>
        <p:sp>
          <p:nvSpPr>
            <p:cNvPr id="41" name="Rectangle 40"/>
            <p:cNvSpPr/>
            <p:nvPr/>
          </p:nvSpPr>
          <p:spPr bwMode="auto">
            <a:xfrm>
              <a:off x="7132751" y="5268707"/>
              <a:ext cx="239715" cy="186267"/>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2" name="AutoShape 120"/>
            <p:cNvSpPr>
              <a:spLocks noChangeArrowheads="1"/>
            </p:cNvSpPr>
            <p:nvPr/>
          </p:nvSpPr>
          <p:spPr bwMode="auto">
            <a:xfrm>
              <a:off x="2353981" y="5245366"/>
              <a:ext cx="233363" cy="182562"/>
            </a:xfrm>
            <a:prstGeom prst="homePlate">
              <a:avLst>
                <a:gd name="adj" fmla="val 3195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spAutoFit/>
            </a:bodyPr>
            <a:lstStyle/>
            <a:p>
              <a:endParaRPr lang="en-US"/>
            </a:p>
          </p:txBody>
        </p:sp>
        <p:sp>
          <p:nvSpPr>
            <p:cNvPr id="43" name="AutoShape 121"/>
            <p:cNvSpPr>
              <a:spLocks noChangeArrowheads="1"/>
            </p:cNvSpPr>
            <p:nvPr/>
          </p:nvSpPr>
          <p:spPr bwMode="auto">
            <a:xfrm>
              <a:off x="4078498" y="5245366"/>
              <a:ext cx="238125" cy="180976"/>
            </a:xfrm>
            <a:prstGeom prst="chevron">
              <a:avLst>
                <a:gd name="adj" fmla="val 32895"/>
              </a:avLst>
            </a:prstGeom>
            <a:ln>
              <a:headEnd/>
              <a:tailEnd/>
            </a:ln>
          </p:spPr>
          <p:style>
            <a:lnRef idx="1">
              <a:schemeClr val="accent1"/>
            </a:lnRef>
            <a:fillRef idx="2">
              <a:schemeClr val="accent1"/>
            </a:fillRef>
            <a:effectRef idx="1">
              <a:schemeClr val="accent1"/>
            </a:effectRef>
            <a:fontRef idx="minor">
              <a:schemeClr val="dk1"/>
            </a:fontRef>
          </p:style>
          <p:txBody>
            <a:bodyPr anchor="ctr">
              <a:spAutoFit/>
            </a:bodyPr>
            <a:lstStyle/>
            <a:p>
              <a:endParaRPr lang="en-US"/>
            </a:p>
          </p:txBody>
        </p:sp>
        <p:cxnSp>
          <p:nvCxnSpPr>
            <p:cNvPr id="44" name="Straight Connector 43"/>
            <p:cNvCxnSpPr>
              <a:stCxn id="42" idx="3"/>
              <a:endCxn id="43" idx="1"/>
            </p:cNvCxnSpPr>
            <p:nvPr/>
          </p:nvCxnSpPr>
          <p:spPr bwMode="auto">
            <a:xfrm flipV="1">
              <a:off x="2587344" y="5335856"/>
              <a:ext cx="1550687" cy="795"/>
            </a:xfrm>
            <a:prstGeom prst="line">
              <a:avLst/>
            </a:prstGeom>
            <a:solidFill>
              <a:schemeClr val="tx2"/>
            </a:solidFill>
            <a:ln w="9525" cap="flat" cmpd="sng" algn="ctr">
              <a:solidFill>
                <a:schemeClr val="tx1"/>
              </a:solidFill>
              <a:prstDash val="sysDash"/>
              <a:round/>
              <a:headEnd type="none" w="med" len="med"/>
              <a:tailEnd type="none" w="med" len="med"/>
            </a:ln>
            <a:effectLst/>
          </p:spPr>
        </p:cxnSp>
        <p:sp>
          <p:nvSpPr>
            <p:cNvPr id="45" name="Text Box 83"/>
            <p:cNvSpPr txBox="1">
              <a:spLocks noChangeArrowheads="1"/>
            </p:cNvSpPr>
            <p:nvPr/>
          </p:nvSpPr>
          <p:spPr bwMode="auto">
            <a:xfrm>
              <a:off x="1696751" y="5045341"/>
              <a:ext cx="725559" cy="58477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eaLnBrk="0" hangingPunct="0">
                <a:lnSpc>
                  <a:spcPct val="100000"/>
                </a:lnSpc>
                <a:buFontTx/>
                <a:buNone/>
              </a:pPr>
              <a:r>
                <a:rPr lang="en-US" sz="1600" dirty="0" smtClean="0">
                  <a:latin typeface="Arial Narrow" pitchFamily="34" charset="0"/>
                </a:rPr>
                <a:t>IP0</a:t>
              </a:r>
            </a:p>
            <a:p>
              <a:pPr eaLnBrk="0" hangingPunct="0">
                <a:lnSpc>
                  <a:spcPct val="100000"/>
                </a:lnSpc>
                <a:buFontTx/>
                <a:buNone/>
              </a:pPr>
              <a:endParaRPr lang="en-US" sz="1600" dirty="0" smtClean="0">
                <a:latin typeface="Arial Narrow" pitchFamily="34" charset="0"/>
              </a:endParaRPr>
            </a:p>
          </p:txBody>
        </p:sp>
        <p:sp>
          <p:nvSpPr>
            <p:cNvPr id="46" name="Rectangle 45"/>
            <p:cNvSpPr/>
            <p:nvPr/>
          </p:nvSpPr>
          <p:spPr bwMode="auto">
            <a:xfrm>
              <a:off x="2795303" y="5248566"/>
              <a:ext cx="1038755" cy="186267"/>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7" name="TextBox 46"/>
            <p:cNvSpPr txBox="1"/>
            <p:nvPr/>
          </p:nvSpPr>
          <p:spPr>
            <a:xfrm>
              <a:off x="1342728" y="5693065"/>
              <a:ext cx="1417719" cy="501710"/>
            </a:xfrm>
            <a:prstGeom prst="rect">
              <a:avLst/>
            </a:prstGeom>
            <a:noFill/>
          </p:spPr>
          <p:txBody>
            <a:bodyPr wrap="none" rtlCol="0">
              <a:spAutoFit/>
            </a:bodyPr>
            <a:lstStyle/>
            <a:p>
              <a:r>
                <a:rPr lang="en-US" sz="1000" dirty="0" smtClean="0"/>
                <a:t>User specifies</a:t>
              </a:r>
            </a:p>
            <a:p>
              <a:r>
                <a:rPr lang="en-US" sz="1000" dirty="0" smtClean="0"/>
                <a:t> width=64</a:t>
              </a:r>
              <a:endParaRPr lang="en-US" sz="1000" dirty="0"/>
            </a:p>
          </p:txBody>
        </p:sp>
        <p:grpSp>
          <p:nvGrpSpPr>
            <p:cNvPr id="48" name="Group 61"/>
            <p:cNvGrpSpPr/>
            <p:nvPr/>
          </p:nvGrpSpPr>
          <p:grpSpPr>
            <a:xfrm>
              <a:off x="2497016" y="4728802"/>
              <a:ext cx="1610783" cy="516568"/>
              <a:chOff x="2406321" y="2325586"/>
              <a:chExt cx="1771815" cy="516568"/>
            </a:xfrm>
          </p:grpSpPr>
          <p:cxnSp>
            <p:nvCxnSpPr>
              <p:cNvPr id="51" name="Shape 49"/>
              <p:cNvCxnSpPr/>
              <p:nvPr/>
            </p:nvCxnSpPr>
            <p:spPr bwMode="auto">
              <a:xfrm rot="5400000" flipH="1" flipV="1">
                <a:off x="2566956" y="2165847"/>
                <a:ext cx="515672" cy="836941"/>
              </a:xfrm>
              <a:prstGeom prst="curvedConnector2">
                <a:avLst/>
              </a:prstGeom>
              <a:ln>
                <a:headEnd type="none" w="med" len="med"/>
                <a:tailEnd type="none"/>
              </a:ln>
            </p:spPr>
            <p:style>
              <a:lnRef idx="2">
                <a:schemeClr val="accent4"/>
              </a:lnRef>
              <a:fillRef idx="0">
                <a:schemeClr val="accent4"/>
              </a:fillRef>
              <a:effectRef idx="1">
                <a:schemeClr val="accent4"/>
              </a:effectRef>
              <a:fontRef idx="minor">
                <a:schemeClr val="tx1"/>
              </a:fontRef>
            </p:style>
          </p:cxnSp>
          <p:cxnSp>
            <p:nvCxnSpPr>
              <p:cNvPr id="52" name="Shape 50"/>
              <p:cNvCxnSpPr/>
              <p:nvPr/>
            </p:nvCxnSpPr>
            <p:spPr bwMode="auto">
              <a:xfrm rot="16200000" flipV="1">
                <a:off x="3449582" y="2099745"/>
                <a:ext cx="502714" cy="954395"/>
              </a:xfrm>
              <a:prstGeom prst="curvedConnector2">
                <a:avLst/>
              </a:prstGeom>
              <a:ln>
                <a:headEnd type="triangle" w="lg" len="med"/>
                <a:tailEnd type="none" w="lg" len="med"/>
              </a:ln>
            </p:spPr>
            <p:style>
              <a:lnRef idx="2">
                <a:schemeClr val="accent4"/>
              </a:lnRef>
              <a:fillRef idx="0">
                <a:schemeClr val="accent4"/>
              </a:fillRef>
              <a:effectRef idx="1">
                <a:schemeClr val="accent4"/>
              </a:effectRef>
              <a:fontRef idx="minor">
                <a:schemeClr val="tx1"/>
              </a:fontRef>
            </p:style>
          </p:cxnSp>
        </p:grpSp>
        <p:sp>
          <p:nvSpPr>
            <p:cNvPr id="49" name="Text Box 83"/>
            <p:cNvSpPr txBox="1">
              <a:spLocks noChangeArrowheads="1"/>
            </p:cNvSpPr>
            <p:nvPr/>
          </p:nvSpPr>
          <p:spPr bwMode="auto">
            <a:xfrm>
              <a:off x="4240822" y="5065482"/>
              <a:ext cx="725559" cy="58477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eaLnBrk="0" hangingPunct="0">
                <a:lnSpc>
                  <a:spcPct val="100000"/>
                </a:lnSpc>
                <a:buFontTx/>
                <a:buNone/>
              </a:pPr>
              <a:r>
                <a:rPr lang="en-US" sz="1600" b="0" dirty="0" smtClean="0">
                  <a:latin typeface="Arial Narrow" pitchFamily="34" charset="0"/>
                </a:rPr>
                <a:t>IP1 </a:t>
              </a:r>
              <a:br>
                <a:rPr lang="en-US" sz="1600" b="0" dirty="0" smtClean="0">
                  <a:latin typeface="Arial Narrow" pitchFamily="34" charset="0"/>
                </a:rPr>
              </a:br>
              <a:endParaRPr lang="en-US" sz="1600" b="0" dirty="0" smtClean="0">
                <a:latin typeface="Arial Narrow" pitchFamily="34" charset="0"/>
              </a:endParaRPr>
            </a:p>
          </p:txBody>
        </p:sp>
        <p:sp>
          <p:nvSpPr>
            <p:cNvPr id="50" name="TextBox 49"/>
            <p:cNvSpPr txBox="1"/>
            <p:nvPr/>
          </p:nvSpPr>
          <p:spPr>
            <a:xfrm>
              <a:off x="7064526" y="5764218"/>
              <a:ext cx="1204176" cy="400111"/>
            </a:xfrm>
            <a:prstGeom prst="rect">
              <a:avLst/>
            </a:prstGeom>
            <a:noFill/>
          </p:spPr>
          <p:txBody>
            <a:bodyPr wrap="none" rtlCol="0">
              <a:spAutoFit/>
            </a:bodyPr>
            <a:lstStyle/>
            <a:p>
              <a:r>
                <a:rPr lang="en-US" sz="1000" dirty="0" smtClean="0"/>
                <a:t>IP2  only supports</a:t>
              </a:r>
            </a:p>
            <a:p>
              <a:r>
                <a:rPr lang="en-US" sz="1000" dirty="0" smtClean="0"/>
                <a:t>width=32</a:t>
              </a:r>
              <a:endParaRPr lang="en-US" sz="1000" dirty="0"/>
            </a:p>
          </p:txBody>
        </p:sp>
      </p:grpSp>
      <p:sp>
        <p:nvSpPr>
          <p:cNvPr id="56" name="Content Placeholder 5"/>
          <p:cNvSpPr txBox="1">
            <a:spLocks/>
          </p:cNvSpPr>
          <p:nvPr/>
        </p:nvSpPr>
        <p:spPr bwMode="auto">
          <a:xfrm>
            <a:off x="2171750" y="4011189"/>
            <a:ext cx="3405203" cy="43204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marR="0" lvl="0" defTabSz="914400" eaLnBrk="0" latinLnBrk="0" hangingPunct="0">
              <a:lnSpc>
                <a:spcPct val="110000"/>
              </a:lnSpc>
              <a:spcBef>
                <a:spcPts val="800"/>
              </a:spcBef>
              <a:buClr>
                <a:schemeClr val="tx2"/>
              </a:buClr>
              <a:buSzPct val="88000"/>
              <a:buFont typeface="Wingdings" pitchFamily="2" charset="2"/>
              <a:buNone/>
              <a:tabLst/>
              <a:defRPr/>
            </a:pPr>
            <a:r>
              <a:rPr lang="en-US" sz="2000" b="1" dirty="0" smtClean="0">
                <a:solidFill>
                  <a:schemeClr val="bg1">
                    <a:lumMod val="50000"/>
                  </a:schemeClr>
                </a:solidFill>
              </a:rPr>
              <a:t>Parameter Propagation</a:t>
            </a:r>
          </a:p>
        </p:txBody>
      </p:sp>
      <p:sp>
        <p:nvSpPr>
          <p:cNvPr id="57" name="Content Placeholder 5"/>
          <p:cNvSpPr txBox="1">
            <a:spLocks/>
          </p:cNvSpPr>
          <p:nvPr/>
        </p:nvSpPr>
        <p:spPr bwMode="auto">
          <a:xfrm>
            <a:off x="6949731" y="4011189"/>
            <a:ext cx="2880320" cy="43204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marL="228600" marR="0" lvl="0" indent="-228600" defTabSz="914400" eaLnBrk="0" latinLnBrk="0" hangingPunct="0">
              <a:lnSpc>
                <a:spcPct val="110000"/>
              </a:lnSpc>
              <a:spcBef>
                <a:spcPts val="800"/>
              </a:spcBef>
              <a:buClr>
                <a:schemeClr val="tx2"/>
              </a:buClr>
              <a:buSzPct val="88000"/>
              <a:buFont typeface="Wingdings" pitchFamily="2" charset="2"/>
              <a:buNone/>
              <a:tabLst/>
              <a:defRPr/>
            </a:pPr>
            <a:r>
              <a:rPr lang="en-US" sz="2000" b="1" dirty="0" smtClean="0">
                <a:solidFill>
                  <a:schemeClr val="bg1">
                    <a:lumMod val="50000"/>
                  </a:schemeClr>
                </a:solidFill>
              </a:rPr>
              <a:t>Parameter Resolution</a:t>
            </a:r>
          </a:p>
        </p:txBody>
      </p:sp>
      <p:sp>
        <p:nvSpPr>
          <p:cNvPr id="58" name="Content Placeholder 5"/>
          <p:cNvSpPr txBox="1">
            <a:spLocks/>
          </p:cNvSpPr>
          <p:nvPr/>
        </p:nvSpPr>
        <p:spPr bwMode="auto">
          <a:xfrm>
            <a:off x="6645862" y="1244040"/>
            <a:ext cx="3311860" cy="43204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marL="228600" marR="0" lvl="0" indent="-228600" defTabSz="914400" eaLnBrk="0" latinLnBrk="0" hangingPunct="0">
              <a:lnSpc>
                <a:spcPct val="110000"/>
              </a:lnSpc>
              <a:spcBef>
                <a:spcPts val="800"/>
              </a:spcBef>
              <a:buClr>
                <a:schemeClr val="tx2"/>
              </a:buClr>
              <a:buSzPct val="88000"/>
              <a:buFont typeface="Wingdings" pitchFamily="2" charset="2"/>
              <a:buNone/>
              <a:tabLst/>
              <a:defRPr/>
            </a:pPr>
            <a:r>
              <a:rPr lang="en-US" sz="2000" b="1" dirty="0" smtClean="0">
                <a:solidFill>
                  <a:schemeClr val="bg1">
                    <a:lumMod val="50000"/>
                  </a:schemeClr>
                </a:solidFill>
              </a:rPr>
              <a:t>Auto Connection</a:t>
            </a:r>
          </a:p>
        </p:txBody>
      </p:sp>
      <p:pic>
        <p:nvPicPr>
          <p:cNvPr id="60" name="Picture 59" descr="ScreenShot063.jpg"/>
          <p:cNvPicPr>
            <a:picLocks noChangeAspect="1"/>
          </p:cNvPicPr>
          <p:nvPr/>
        </p:nvPicPr>
        <p:blipFill>
          <a:blip r:embed="rId4" cstate="print"/>
          <a:stretch>
            <a:fillRect/>
          </a:stretch>
        </p:blipFill>
        <p:spPr>
          <a:xfrm>
            <a:off x="6237854" y="1981563"/>
            <a:ext cx="1660893" cy="1386257"/>
          </a:xfrm>
          <a:prstGeom prst="rect">
            <a:avLst/>
          </a:prstGeom>
        </p:spPr>
      </p:pic>
      <p:pic>
        <p:nvPicPr>
          <p:cNvPr id="61" name="Picture 2"/>
          <p:cNvPicPr>
            <a:picLocks noChangeAspect="1" noChangeArrowheads="1"/>
          </p:cNvPicPr>
          <p:nvPr/>
        </p:nvPicPr>
        <p:blipFill>
          <a:blip r:embed="rId5" cstate="print"/>
          <a:srcRect/>
          <a:stretch>
            <a:fillRect/>
          </a:stretch>
        </p:blipFill>
        <p:spPr bwMode="auto">
          <a:xfrm>
            <a:off x="7390004" y="2019968"/>
            <a:ext cx="1771179" cy="844910"/>
          </a:xfrm>
          <a:prstGeom prst="rect">
            <a:avLst/>
          </a:prstGeom>
          <a:noFill/>
          <a:ln w="9525">
            <a:noFill/>
            <a:miter lim="800000"/>
            <a:headEnd/>
            <a:tailEnd/>
          </a:ln>
          <a:effectLst>
            <a:outerShdw blurRad="177800" dist="38100" dir="2700000" algn="tl" rotWithShape="0">
              <a:prstClr val="black">
                <a:alpha val="40000"/>
              </a:prstClr>
            </a:outerShdw>
          </a:effectLst>
        </p:spPr>
      </p:pic>
      <p:pic>
        <p:nvPicPr>
          <p:cNvPr id="62" name="Picture 61" descr="ScreenShot062.jpg"/>
          <p:cNvPicPr>
            <a:picLocks noChangeAspect="1"/>
          </p:cNvPicPr>
          <p:nvPr/>
        </p:nvPicPr>
        <p:blipFill>
          <a:blip r:embed="rId6" cstate="print"/>
          <a:stretch>
            <a:fillRect/>
          </a:stretch>
        </p:blipFill>
        <p:spPr>
          <a:xfrm>
            <a:off x="6559842" y="1709658"/>
            <a:ext cx="3693260" cy="1578429"/>
          </a:xfrm>
          <a:prstGeom prst="rect">
            <a:avLst/>
          </a:prstGeom>
        </p:spPr>
      </p:pic>
      <p:pic>
        <p:nvPicPr>
          <p:cNvPr id="63" name="Picture 62" descr="ScreenShot064.jpg"/>
          <p:cNvPicPr>
            <a:picLocks noChangeAspect="1"/>
          </p:cNvPicPr>
          <p:nvPr/>
        </p:nvPicPr>
        <p:blipFill>
          <a:blip r:embed="rId7" cstate="print"/>
          <a:stretch>
            <a:fillRect/>
          </a:stretch>
        </p:blipFill>
        <p:spPr>
          <a:xfrm>
            <a:off x="1936494" y="1789538"/>
            <a:ext cx="3805745" cy="960125"/>
          </a:xfrm>
          <a:prstGeom prst="rect">
            <a:avLst/>
          </a:prstGeom>
        </p:spPr>
      </p:pic>
      <p:grpSp>
        <p:nvGrpSpPr>
          <p:cNvPr id="64" name="Group 7"/>
          <p:cNvGrpSpPr/>
          <p:nvPr/>
        </p:nvGrpSpPr>
        <p:grpSpPr>
          <a:xfrm>
            <a:off x="2211168" y="1635918"/>
            <a:ext cx="3492388" cy="1908212"/>
            <a:chOff x="1820238" y="4311716"/>
            <a:chExt cx="4940156" cy="2094443"/>
          </a:xfrm>
        </p:grpSpPr>
        <p:pic>
          <p:nvPicPr>
            <p:cNvPr id="65" name="Picture 64"/>
            <p:cNvPicPr>
              <a:picLocks noChangeAspect="1" noChangeArrowheads="1"/>
            </p:cNvPicPr>
            <p:nvPr/>
          </p:nvPicPr>
          <p:blipFill>
            <a:blip r:embed="rId8" cstate="print"/>
            <a:srcRect/>
            <a:stretch>
              <a:fillRect/>
            </a:stretch>
          </p:blipFill>
          <p:spPr bwMode="auto">
            <a:xfrm>
              <a:off x="1820238" y="4311716"/>
              <a:ext cx="4940156" cy="2094443"/>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
          <p:nvSpPr>
            <p:cNvPr id="66" name="TextBox 65"/>
            <p:cNvSpPr txBox="1"/>
            <p:nvPr/>
          </p:nvSpPr>
          <p:spPr>
            <a:xfrm>
              <a:off x="4675506" y="6143931"/>
              <a:ext cx="984563" cy="215443"/>
            </a:xfrm>
            <a:prstGeom prst="rect">
              <a:avLst/>
            </a:prstGeom>
            <a:noFill/>
          </p:spPr>
          <p:txBody>
            <a:bodyPr wrap="none" rtlCol="0">
              <a:spAutoFit/>
            </a:bodyPr>
            <a:lstStyle/>
            <a:p>
              <a:r>
                <a:rPr lang="en-US" sz="800" b="1" u="sng" dirty="0" smtClean="0">
                  <a:solidFill>
                    <a:srgbClr val="0000FF"/>
                  </a:solidFill>
                </a:rPr>
                <a:t>Apply solution 1</a:t>
              </a:r>
              <a:endParaRPr lang="en-US" sz="1400" b="1" u="sng" dirty="0">
                <a:solidFill>
                  <a:srgbClr val="0000FF"/>
                </a:solidFill>
              </a:endParaRPr>
            </a:p>
          </p:txBody>
        </p:sp>
        <p:sp>
          <p:nvSpPr>
            <p:cNvPr id="67" name="5-Point Star 66"/>
            <p:cNvSpPr/>
            <p:nvPr/>
          </p:nvSpPr>
          <p:spPr bwMode="auto">
            <a:xfrm>
              <a:off x="4417640" y="6189592"/>
              <a:ext cx="117109" cy="117108"/>
            </a:xfrm>
            <a:prstGeom prst="star5">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
        <p:nvSpPr>
          <p:cNvPr id="69" name="Slide Number Placeholder 68"/>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8</a:t>
            </a:fld>
            <a:endParaRPr lang="en-US" dirty="0"/>
          </a:p>
        </p:txBody>
      </p:sp>
    </p:spTree>
    <p:extLst>
      <p:ext uri="{BB962C8B-B14F-4D97-AF65-F5344CB8AC3E}">
        <p14:creationId xmlns:p14="http://schemas.microsoft.com/office/powerpoint/2010/main" val="1054631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4"/>
                                        </p:tgtEl>
                                        <p:attrNameLst>
                                          <p:attrName>style.visibility</p:attrName>
                                        </p:attrNameLst>
                                      </p:cBhvr>
                                      <p:to>
                                        <p:strVal val="visible"/>
                                      </p:to>
                                    </p:set>
                                    <p:animEffect transition="in" filter="fade">
                                      <p:cBhvr>
                                        <p:cTn id="14" dur="1000"/>
                                        <p:tgtEl>
                                          <p:spTgt spid="6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1000"/>
                                        <p:tgtEl>
                                          <p:spTgt spid="58"/>
                                        </p:tgtEl>
                                      </p:cBhvr>
                                    </p:animEffect>
                                  </p:childTnLst>
                                </p:cTn>
                              </p:par>
                              <p:par>
                                <p:cTn id="20" presetID="47"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anim calcmode="lin" valueType="num">
                                      <p:cBhvr>
                                        <p:cTn id="23" dur="500" fill="hold"/>
                                        <p:tgtEl>
                                          <p:spTgt spid="7"/>
                                        </p:tgtEl>
                                        <p:attrNameLst>
                                          <p:attrName>ppt_x</p:attrName>
                                        </p:attrNameLst>
                                      </p:cBhvr>
                                      <p:tavLst>
                                        <p:tav tm="0">
                                          <p:val>
                                            <p:strVal val="#ppt_x"/>
                                          </p:val>
                                        </p:tav>
                                        <p:tav tm="100000">
                                          <p:val>
                                            <p:strVal val="#ppt_x"/>
                                          </p:val>
                                        </p:tav>
                                      </p:tavLst>
                                    </p:anim>
                                    <p:anim calcmode="lin" valueType="num">
                                      <p:cBhvr>
                                        <p:cTn id="24" dur="500" fill="hold"/>
                                        <p:tgtEl>
                                          <p:spTgt spid="7"/>
                                        </p:tgtEl>
                                        <p:attrNameLst>
                                          <p:attrName>ppt_y</p:attrName>
                                        </p:attrNameLst>
                                      </p:cBhvr>
                                      <p:tavLst>
                                        <p:tav tm="0">
                                          <p:val>
                                            <p:strVal val="#ppt_y-.1"/>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fade">
                                      <p:cBhvr>
                                        <p:cTn id="27" dur="1000"/>
                                        <p:tgtEl>
                                          <p:spTgt spid="6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1000"/>
                                        <p:tgtEl>
                                          <p:spTgt spid="6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fade">
                                      <p:cBhvr>
                                        <p:cTn id="37" dur="1000"/>
                                        <p:tgtEl>
                                          <p:spTgt spid="6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fade">
                                      <p:cBhvr>
                                        <p:cTn id="45" dur="1000"/>
                                        <p:tgtEl>
                                          <p:spTgt spid="56"/>
                                        </p:tgtEl>
                                      </p:cBhvr>
                                    </p:animEffect>
                                  </p:childTnLst>
                                </p:cTn>
                              </p:par>
                              <p:par>
                                <p:cTn id="46" presetID="47" presetClass="entr" presetSubtype="0"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500"/>
                                        <p:tgtEl>
                                          <p:spTgt spid="8"/>
                                        </p:tgtEl>
                                      </p:cBhvr>
                                    </p:animEffect>
                                    <p:anim calcmode="lin" valueType="num">
                                      <p:cBhvr>
                                        <p:cTn id="49" dur="500" fill="hold"/>
                                        <p:tgtEl>
                                          <p:spTgt spid="8"/>
                                        </p:tgtEl>
                                        <p:attrNameLst>
                                          <p:attrName>ppt_x</p:attrName>
                                        </p:attrNameLst>
                                      </p:cBhvr>
                                      <p:tavLst>
                                        <p:tav tm="0">
                                          <p:val>
                                            <p:strVal val="#ppt_x"/>
                                          </p:val>
                                        </p:tav>
                                        <p:tav tm="100000">
                                          <p:val>
                                            <p:strVal val="#ppt_x"/>
                                          </p:val>
                                        </p:tav>
                                      </p:tavLst>
                                    </p:anim>
                                    <p:anim calcmode="lin" valueType="num">
                                      <p:cBhvr>
                                        <p:cTn id="50"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1000"/>
                                        <p:tgtEl>
                                          <p:spTgt spid="3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fade">
                                      <p:cBhvr>
                                        <p:cTn id="58" dur="2000"/>
                                        <p:tgtEl>
                                          <p:spTgt spid="57"/>
                                        </p:tgtEl>
                                      </p:cBhvr>
                                    </p:animEffect>
                                  </p:childTnLst>
                                </p:cTn>
                              </p:par>
                              <p:par>
                                <p:cTn id="59" presetID="47" presetClass="entr" presetSubtype="0"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fade">
                                      <p:cBhvr>
                                        <p:cTn id="61" dur="500"/>
                                        <p:tgtEl>
                                          <p:spTgt spid="9"/>
                                        </p:tgtEl>
                                      </p:cBhvr>
                                    </p:animEffect>
                                    <p:anim calcmode="lin" valueType="num">
                                      <p:cBhvr>
                                        <p:cTn id="62" dur="500" fill="hold"/>
                                        <p:tgtEl>
                                          <p:spTgt spid="9"/>
                                        </p:tgtEl>
                                        <p:attrNameLst>
                                          <p:attrName>ppt_x</p:attrName>
                                        </p:attrNameLst>
                                      </p:cBhvr>
                                      <p:tavLst>
                                        <p:tav tm="0">
                                          <p:val>
                                            <p:strVal val="#ppt_x"/>
                                          </p:val>
                                        </p:tav>
                                        <p:tav tm="100000">
                                          <p:val>
                                            <p:strVal val="#ppt_x"/>
                                          </p:val>
                                        </p:tav>
                                      </p:tavLst>
                                    </p:anim>
                                    <p:anim calcmode="lin" valueType="num">
                                      <p:cBhvr>
                                        <p:cTn id="63"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56" grpId="0"/>
      <p:bldP spid="57" grpId="0"/>
      <p:bldP spid="5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rgbClr val="FF0000"/>
                </a:solidFill>
                <a:cs typeface="Arial" pitchFamily="34" charset="0"/>
              </a:rPr>
              <a:t>IP Integrator</a:t>
            </a:r>
          </a:p>
          <a:p>
            <a:pPr>
              <a:lnSpc>
                <a:spcPts val="2200"/>
              </a:lnSpc>
              <a:tabLst>
                <a:tab pos="228600" algn="l"/>
              </a:tabLst>
            </a:pPr>
            <a:r>
              <a:rPr lang="en-US" altLang="zh-CN" i="1" dirty="0">
                <a:solidFill>
                  <a:schemeClr val="tx1"/>
                </a:solidFill>
                <a:cs typeface="Arial" pitchFamily="34" charset="0"/>
              </a:rPr>
              <a:t>IP Packager</a:t>
            </a:r>
          </a:p>
          <a:p>
            <a:pPr>
              <a:lnSpc>
                <a:spcPts val="2200"/>
              </a:lnSpc>
              <a:tabLst>
                <a:tab pos="228600" algn="l"/>
              </a:tabLst>
            </a:pPr>
            <a:r>
              <a:rPr lang="en-US" altLang="zh-CN" dirty="0" smtClean="0">
                <a:solidFill>
                  <a:srgbClr val="EE3424"/>
                </a:solidFill>
                <a:cs typeface="Arial" pitchFamily="34" charset="0"/>
              </a:rPr>
              <a:t>IP Catalog</a:t>
            </a:r>
          </a:p>
          <a:p>
            <a:pPr>
              <a:lnSpc>
                <a:spcPts val="2200"/>
              </a:lnSpc>
              <a:tabLst>
                <a:tab pos="228600" algn="l"/>
              </a:tabLst>
            </a:pPr>
            <a:r>
              <a:rPr lang="en-US" altLang="zh-CN" dirty="0" smtClean="0">
                <a:solidFill>
                  <a:srgbClr val="EE3424"/>
                </a:solidFill>
                <a:cs typeface="Arial" pitchFamily="34" charset="0"/>
              </a:rPr>
              <a:t>Clocking Wizard</a:t>
            </a:r>
          </a:p>
          <a:p>
            <a:pPr>
              <a:lnSpc>
                <a:spcPts val="2200"/>
              </a:lnSpc>
              <a:tabLst>
                <a:tab pos="228600" algn="l"/>
              </a:tabLst>
            </a:pPr>
            <a:r>
              <a:rPr lang="en-US" altLang="zh-CN" dirty="0" smtClean="0">
                <a:solidFill>
                  <a:srgbClr val="FF0000"/>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6" name="Slide Number Placeholder 5"/>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9</a:t>
            </a:fld>
            <a:endParaRPr lang="en-US" dirty="0"/>
          </a:p>
        </p:txBody>
      </p:sp>
    </p:spTree>
    <p:extLst>
      <p:ext uri="{BB962C8B-B14F-4D97-AF65-F5344CB8AC3E}">
        <p14:creationId xmlns:p14="http://schemas.microsoft.com/office/powerpoint/2010/main" val="298195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Xilinx_All_Programmable_Template">
  <a:themeElements>
    <a:clrScheme name="Custom 34">
      <a:dk1>
        <a:srgbClr val="000000"/>
      </a:dk1>
      <a:lt1>
        <a:srgbClr val="FFFFFF"/>
      </a:lt1>
      <a:dk2>
        <a:srgbClr val="EC891D"/>
      </a:dk2>
      <a:lt2>
        <a:srgbClr val="EE3424"/>
      </a:lt2>
      <a:accent1>
        <a:srgbClr val="008CA8"/>
      </a:accent1>
      <a:accent2>
        <a:srgbClr val="B20838"/>
      </a:accent2>
      <a:accent3>
        <a:srgbClr val="008CA8"/>
      </a:accent3>
      <a:accent4>
        <a:srgbClr val="000000"/>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7F6AD44C380A4BB6CB1869FF28952A" ma:contentTypeVersion="0" ma:contentTypeDescription="Create a new document." ma:contentTypeScope="" ma:versionID="cbec7fb8faa159a01dcec9b5572a4f9b">
  <xsd:schema xmlns:xsd="http://www.w3.org/2001/XMLSchema" xmlns:p="http://schemas.microsoft.com/office/2006/metadata/properties" xmlns:ns2="D46A7F71-384C-4B0A-B6CB-1869FF28952A" targetNamespace="http://schemas.microsoft.com/office/2006/metadata/properties" ma:root="true" ma:fieldsID="e6a1f69f03052b316a7875f7c9741570" ns2:_="">
    <xsd:import namespace="D46A7F71-384C-4B0A-B6CB-1869FF28952A"/>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D46A7F71-384C-4B0A-B6CB-1869FF28952A"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Description0 xmlns="D46A7F71-384C-4B0A-B6CB-1869FF28952A">The wide-frame format of the new All Programmable template.</Description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570465-C410-4C49-BB43-C779FFF280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A7F71-384C-4B0A-B6CB-1869FF28952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7747654C-B272-4B15-B46C-BB332E6C5466}">
  <ds:schemaRefs>
    <ds:schemaRef ds:uri="http://www.w3.org/XML/1998/namespace"/>
    <ds:schemaRef ds:uri="http://purl.org/dc/elements/1.1/"/>
    <ds:schemaRef ds:uri="http://purl.org/dc/dcmitype/"/>
    <ds:schemaRef ds:uri="http://purl.org/dc/terms/"/>
    <ds:schemaRef ds:uri="http://schemas.microsoft.com/office/2006/documentManagement/types"/>
    <ds:schemaRef ds:uri="http://schemas.microsoft.com/office/2006/metadata/properties"/>
    <ds:schemaRef ds:uri="http://schemas.openxmlformats.org/package/2006/metadata/core-properties"/>
    <ds:schemaRef ds:uri="D46A7F71-384C-4B0A-B6CB-1869FF28952A"/>
  </ds:schemaRefs>
</ds:datastoreItem>
</file>

<file path=customXml/itemProps3.xml><?xml version="1.0" encoding="utf-8"?>
<ds:datastoreItem xmlns:ds="http://schemas.openxmlformats.org/officeDocument/2006/customXml" ds:itemID="{3645E401-49A1-479D-B023-F249450A84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7353</TotalTime>
  <Words>2597</Words>
  <Application>Microsoft Office PowerPoint</Application>
  <PresentationFormat>Custom</PresentationFormat>
  <Paragraphs>379</Paragraphs>
  <Slides>37</Slides>
  <Notes>17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Xilinx_All_Programmable_Template</vt:lpstr>
      <vt:lpstr>IP Integrator and IP Catalog</vt:lpstr>
      <vt:lpstr>Objectives</vt:lpstr>
      <vt:lpstr>Outline</vt:lpstr>
      <vt:lpstr>Challenges of Designing with Complex IP</vt:lpstr>
      <vt:lpstr>What is IP Integrator?</vt:lpstr>
      <vt:lpstr>Benefits of Vivado IP Integrator</vt:lpstr>
      <vt:lpstr>Vivado IP Integrator User Interface</vt:lpstr>
      <vt:lpstr>Intelligent IP Integration:  Correct by Construction Design</vt:lpstr>
      <vt:lpstr>Outline</vt:lpstr>
      <vt:lpstr>Reusing Your IP</vt:lpstr>
      <vt:lpstr>Capture Your IP Using the Vivado IP Packager</vt:lpstr>
      <vt:lpstr>Customizing IP for Reuse in IP Packager</vt:lpstr>
      <vt:lpstr>Using and Reusing Packaged IP</vt:lpstr>
      <vt:lpstr>IP Packager</vt:lpstr>
      <vt:lpstr>PowerPoint Presentation</vt:lpstr>
      <vt:lpstr>IP Packager</vt:lpstr>
      <vt:lpstr>IP Repository</vt:lpstr>
      <vt:lpstr>Outline</vt:lpstr>
      <vt:lpstr>IP Catalog</vt:lpstr>
      <vt:lpstr>Vivado IP Catalog</vt:lpstr>
      <vt:lpstr>Peripheral and Non-Peripheral Type IP</vt:lpstr>
      <vt:lpstr>IP Peripherals Included as Source (Free)</vt:lpstr>
      <vt:lpstr>IP Cores Included as Evaluation</vt:lpstr>
      <vt:lpstr>IP Cores</vt:lpstr>
      <vt:lpstr>Outline</vt:lpstr>
      <vt:lpstr>Clocking Resources:  MMCM and PLL</vt:lpstr>
      <vt:lpstr>Inference</vt:lpstr>
      <vt:lpstr>Instantiation</vt:lpstr>
      <vt:lpstr>Invoking Clocking Wizard</vt:lpstr>
      <vt:lpstr>The Clocking Wizard: Clocking Options</vt:lpstr>
      <vt:lpstr>The Clocking Wizard: Output Clocks</vt:lpstr>
      <vt:lpstr>The Clocking Wizard: MMCM Settings</vt:lpstr>
      <vt:lpstr>The Clocking Wizard: Port Renaming</vt:lpstr>
      <vt:lpstr>The Clocking Wizard: Summary</vt:lpstr>
      <vt:lpstr>Generating Output Products</vt:lpstr>
      <vt:lpstr>Outline</vt:lpstr>
      <vt:lpstr>Summary</vt:lpstr>
    </vt:vector>
  </TitlesOfParts>
  <Company>Xilinx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EDK Overview</dc:title>
  <dc:creator>Xilinx</dc:creator>
  <cp:keywords>Public</cp:keywords>
  <cp:lastModifiedBy>admin</cp:lastModifiedBy>
  <cp:revision>231</cp:revision>
  <cp:lastPrinted>2013-08-16T21:58:22Z</cp:lastPrinted>
  <dcterms:created xsi:type="dcterms:W3CDTF">2012-06-30T11:52:27Z</dcterms:created>
  <dcterms:modified xsi:type="dcterms:W3CDTF">2014-08-22T21:02:27Z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c7ca03bb-ee27-423b-b24a-d12951af3433</vt:lpwstr>
  </property>
  <property fmtid="{D5CDD505-2E9C-101B-9397-08002B2CF9AE}" pid="5" name="TITUSCustom1">
    <vt:lpwstr>1</vt:lpwstr>
  </property>
  <property fmtid="{D5CDD505-2E9C-101B-9397-08002B2CF9AE}" pid="6" name="XilinxClassification">
    <vt:lpwstr>Public</vt:lpwstr>
  </property>
  <property fmtid="{D5CDD505-2E9C-101B-9397-08002B2CF9AE}" pid="7" name="XilinxVisual Markings">
    <vt:lpwstr>No</vt:lpwstr>
  </property>
  <property fmtid="{D5CDD505-2E9C-101B-9397-08002B2CF9AE}" pid="8" name="XilinxPublication Year">
    <vt:lpwstr>2012</vt:lpwstr>
  </property>
  <property fmtid="{D5CDD505-2E9C-101B-9397-08002B2CF9AE}" pid="9" name="XilinxRemoveLegacyFooters">
    <vt:lpwstr>Yes</vt:lpwstr>
  </property>
</Properties>
</file>