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899" r:id="rId5"/>
    <p:sldId id="908" r:id="rId6"/>
    <p:sldId id="911" r:id="rId7"/>
    <p:sldId id="912" r:id="rId8"/>
    <p:sldId id="913" r:id="rId9"/>
    <p:sldId id="914" r:id="rId10"/>
    <p:sldId id="915" r:id="rId11"/>
    <p:sldId id="906" r:id="rId12"/>
    <p:sldId id="916" r:id="rId13"/>
    <p:sldId id="909" r:id="rId14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89" d="100"/>
          <a:sy n="89" d="100"/>
        </p:scale>
        <p:origin x="-1260" y="-102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smtClean="0"/>
              <a:t>Artix-7</a:t>
            </a:r>
          </a:p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2014.2 Version</a:t>
            </a:r>
          </a:p>
          <a:p>
            <a:r>
              <a:rPr lang="en-US" dirty="0" smtClean="0"/>
              <a:t>Nexys4/Basys3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Lab4 Intro</a:t>
            </a:r>
            <a:br>
              <a:rPr lang="en-US" dirty="0" smtClean="0"/>
            </a:br>
            <a:r>
              <a:rPr lang="en-US" dirty="0" smtClean="0"/>
              <a:t>Using IP Catalog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you learned how to add an existing IP during the project creation.  You also learned how to use IP Catalog and generate a core.  You then instantiated the core in the design, implemented the design, and verified the design in hardware</a:t>
            </a:r>
            <a:r>
              <a:rPr lang="en-US" dirty="0" smtClean="0"/>
              <a:t>. You </a:t>
            </a:r>
            <a:r>
              <a:rPr lang="en-US" dirty="0"/>
              <a:t>also used the IP Integrator capability of the tool to generate a FIFO and then use it in the HDL design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 you will use the IP Catalog to generate a clock resource. You will instantiate the generated core in the provided waveform generator design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441" y="1600200"/>
            <a:ext cx="6306264" cy="4268337"/>
          </a:xfrm>
        </p:spPr>
        <p:txBody>
          <a:bodyPr/>
          <a:lstStyle/>
          <a:p>
            <a:r>
              <a:rPr lang="en-US" dirty="0"/>
              <a:t>The waveform generator in this design is intended to be a “standalone” device that is controlled via a PC (or other terminal device) using RS-232 serial communication. The design described here implements the RS-232 communication channel, the waveform generator and connection to the external DAC, and a simple parser to implement a small number of “commands” to control the waveform 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32459"/>
              </p:ext>
            </p:extLst>
          </p:nvPr>
        </p:nvGraphicFramePr>
        <p:xfrm>
          <a:off x="6898901" y="878889"/>
          <a:ext cx="5071157" cy="556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Slide" r:id="rId4" imgW="338373" imgH="452769" progId="PowerPoint.Slide.8">
                  <p:embed/>
                </p:oleObj>
              </mc:Choice>
              <mc:Fallback>
                <p:oleObj name="Slide" r:id="rId4" imgW="338373" imgH="452769" progId="PowerPoint.Slid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020" b="25536"/>
                      <a:stretch>
                        <a:fillRect/>
                      </a:stretch>
                    </p:blipFill>
                    <p:spPr bwMode="auto">
                      <a:xfrm>
                        <a:off x="6898901" y="878889"/>
                        <a:ext cx="5071157" cy="556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0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design "records" specific information via RS-232 serial communication and stores this data in an on-chip memory</a:t>
            </a:r>
          </a:p>
          <a:p>
            <a:pPr lvl="0"/>
            <a:r>
              <a:rPr lang="en-US" dirty="0"/>
              <a:t>After data has been stored, it can be retrieved via the RS-232 communications channel, or "played" out via a bank of LEDs or a DAC</a:t>
            </a:r>
          </a:p>
          <a:p>
            <a:pPr lvl="0"/>
            <a:r>
              <a:rPr lang="en-US" dirty="0"/>
              <a:t>Receives RS-232 serial data at 115200 baud (no parity, 8 data bits, no handshaking)</a:t>
            </a:r>
          </a:p>
          <a:p>
            <a:pPr lvl="0"/>
            <a:r>
              <a:rPr lang="en-US" dirty="0"/>
              <a:t>Handled in </a:t>
            </a:r>
            <a:r>
              <a:rPr lang="en-US" i="1" dirty="0"/>
              <a:t>uart_rx, </a:t>
            </a:r>
            <a:r>
              <a:rPr lang="en-US" dirty="0"/>
              <a:t>which is simple state machine and an over sampler</a:t>
            </a:r>
          </a:p>
          <a:p>
            <a:pPr lvl="0"/>
            <a:r>
              <a:rPr lang="en-US" dirty="0"/>
              <a:t>Small command set controls how information is stored and played back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Functionality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wave_gen </a:t>
            </a:r>
            <a:r>
              <a:rPr lang="en-US" dirty="0"/>
              <a:t>design consists of several top level blocks:</a:t>
            </a:r>
          </a:p>
          <a:p>
            <a:pPr lvl="1"/>
            <a:r>
              <a:rPr lang="en-US" dirty="0"/>
              <a:t>Clock and reset management</a:t>
            </a:r>
          </a:p>
          <a:p>
            <a:pPr lvl="1"/>
            <a:r>
              <a:rPr lang="en-US" dirty="0"/>
              <a:t>UART receiver and transmitter</a:t>
            </a:r>
          </a:p>
          <a:p>
            <a:pPr lvl="1"/>
            <a:r>
              <a:rPr lang="en-US" dirty="0"/>
              <a:t>Command parsing</a:t>
            </a:r>
          </a:p>
          <a:p>
            <a:pPr lvl="1"/>
            <a:r>
              <a:rPr lang="en-US" dirty="0"/>
              <a:t>Response generation</a:t>
            </a:r>
          </a:p>
          <a:p>
            <a:pPr lvl="1"/>
            <a:r>
              <a:rPr lang="en-US" dirty="0"/>
              <a:t>Character FIFO</a:t>
            </a:r>
          </a:p>
          <a:p>
            <a:pPr lvl="1"/>
            <a:r>
              <a:rPr lang="en-US" dirty="0"/>
              <a:t>Sample RAM and generator</a:t>
            </a:r>
          </a:p>
          <a:p>
            <a:pPr lvl="1"/>
            <a:r>
              <a:rPr lang="en-US" dirty="0"/>
              <a:t>SPI generator</a:t>
            </a:r>
          </a:p>
          <a:p>
            <a:pPr lvl="1"/>
            <a:r>
              <a:rPr lang="en-US" dirty="0"/>
              <a:t>Various clock crossing modules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4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i="1" dirty="0"/>
              <a:t>wave_gen</a:t>
            </a:r>
            <a:r>
              <a:rPr lang="en-US" dirty="0"/>
              <a:t> design uses three clock domains</a:t>
            </a:r>
          </a:p>
          <a:p>
            <a:pPr lvl="1"/>
            <a:r>
              <a:rPr lang="en-US" dirty="0"/>
              <a:t>Receive clock (</a:t>
            </a:r>
            <a:r>
              <a:rPr lang="en-US" i="1" dirty="0"/>
              <a:t>clk_rx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Transmit clock (</a:t>
            </a:r>
            <a:r>
              <a:rPr lang="en-US" i="1" dirty="0"/>
              <a:t>clk_tx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clock (</a:t>
            </a:r>
            <a:r>
              <a:rPr lang="en-US" i="1" dirty="0"/>
              <a:t>clk_samp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All clocks are derived from a single clock input pin (</a:t>
            </a:r>
            <a:r>
              <a:rPr lang="en-US" i="1" dirty="0"/>
              <a:t>clk_pin</a:t>
            </a:r>
            <a:r>
              <a:rPr lang="en-US" dirty="0"/>
              <a:t>) using a single MMCM</a:t>
            </a:r>
          </a:p>
          <a:p>
            <a:pPr lvl="1"/>
            <a:r>
              <a:rPr lang="en-US" dirty="0"/>
              <a:t>The clock input depends on the board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receive clock runs at the input clock frequency </a:t>
            </a:r>
            <a:r>
              <a:rPr lang="en-US" dirty="0" smtClean="0"/>
              <a:t>(100 </a:t>
            </a:r>
            <a:r>
              <a:rPr lang="en-US" dirty="0"/>
              <a:t>MHz)</a:t>
            </a:r>
          </a:p>
          <a:p>
            <a:pPr lvl="1"/>
            <a:r>
              <a:rPr lang="en-US" dirty="0"/>
              <a:t>The receive clock is assumed to be asynchronous to the transmit and sample clocks</a:t>
            </a:r>
          </a:p>
          <a:p>
            <a:pPr lvl="0"/>
            <a:r>
              <a:rPr lang="en-US" dirty="0"/>
              <a:t>The transmit clock runs either at the same frequency or at 31/32 of that frequency</a:t>
            </a:r>
          </a:p>
          <a:p>
            <a:r>
              <a:rPr lang="en-US" dirty="0"/>
              <a:t>The sample clock is a decimated version of the transmit clock</a:t>
            </a:r>
          </a:p>
          <a:p>
            <a:pPr lvl="1"/>
            <a:r>
              <a:rPr lang="en-US" dirty="0"/>
              <a:t>Rate is determined by the </a:t>
            </a:r>
            <a:r>
              <a:rPr lang="en-US" i="1" dirty="0"/>
              <a:t>prescale</a:t>
            </a:r>
            <a:r>
              <a:rPr lang="en-US" dirty="0"/>
              <a:t> value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Clock Domains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3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wave_gen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95" y="1216058"/>
            <a:ext cx="9686873" cy="511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26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project </a:t>
            </a:r>
          </a:p>
          <a:p>
            <a:r>
              <a:rPr lang="en-US" dirty="0" smtClean="0"/>
              <a:t>Generate and instantiate a clock generator module</a:t>
            </a:r>
          </a:p>
          <a:p>
            <a:r>
              <a:rPr lang="en-US" dirty="0" smtClean="0"/>
              <a:t>Implement the design</a:t>
            </a:r>
          </a:p>
          <a:p>
            <a:r>
              <a:rPr lang="en-US" dirty="0" smtClean="0"/>
              <a:t>Configure the target board and verify the functionality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lab is written for either the Nexys4 or the Basys3.</a:t>
            </a:r>
          </a:p>
          <a:p>
            <a:r>
              <a:rPr lang="en-US" dirty="0" smtClean="0"/>
              <a:t>Nexys4 targets the XC7A100TCSG324-1</a:t>
            </a:r>
          </a:p>
          <a:p>
            <a:r>
              <a:rPr lang="en-US" dirty="0" smtClean="0"/>
              <a:t>Basys3 targets the XC7A35TCPG236-1</a:t>
            </a:r>
          </a:p>
          <a:p>
            <a:r>
              <a:rPr lang="en-US" dirty="0" smtClean="0"/>
              <a:t>The procedure in the lab differentiates between the two boards</a:t>
            </a:r>
          </a:p>
          <a:p>
            <a:pPr lvl="1"/>
            <a:r>
              <a:rPr lang="en-US" dirty="0" smtClean="0"/>
              <a:t>Please pay attention to the instructions to ensure the right steps are followed</a:t>
            </a:r>
          </a:p>
          <a:p>
            <a:pPr lvl="1"/>
            <a:r>
              <a:rPr lang="en-US" dirty="0" smtClean="0"/>
              <a:t>Also make sure the XDC file used is specific to the target device/board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target board/device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D46A7F71-384C-4B0A-B6CB-1869FF28952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2450</TotalTime>
  <Words>599</Words>
  <Application>Microsoft Office PowerPoint</Application>
  <PresentationFormat>Custom</PresentationFormat>
  <Paragraphs>73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Xilinx_All_Programmable_Template</vt:lpstr>
      <vt:lpstr>Slide</vt:lpstr>
      <vt:lpstr>Lab4 Intro Using IP Catalog</vt:lpstr>
      <vt:lpstr>Introduction</vt:lpstr>
      <vt:lpstr>The Design</vt:lpstr>
      <vt:lpstr>The Design Functionality</vt:lpstr>
      <vt:lpstr>The Design</vt:lpstr>
      <vt:lpstr>The Clock Domains</vt:lpstr>
      <vt:lpstr>The wave_gen Commands</vt:lpstr>
      <vt:lpstr>Procedure</vt:lpstr>
      <vt:lpstr>Note on target board/device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admin</cp:lastModifiedBy>
  <cp:revision>99</cp:revision>
  <cp:lastPrinted>2013-08-16T21:59:07Z</cp:lastPrinted>
  <dcterms:created xsi:type="dcterms:W3CDTF">2012-07-09T23:27:55Z</dcterms:created>
  <dcterms:modified xsi:type="dcterms:W3CDTF">2014-08-22T20:22:53Z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285e1e59-402d-42b5-8684-150cfe7d8484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