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950" r:id="rId5"/>
  </p:sldMasterIdLst>
  <p:notesMasterIdLst>
    <p:notesMasterId r:id="rId30"/>
  </p:notesMasterIdLst>
  <p:handoutMasterIdLst>
    <p:handoutMasterId r:id="rId31"/>
  </p:handoutMasterIdLst>
  <p:sldIdLst>
    <p:sldId id="899" r:id="rId6"/>
    <p:sldId id="932" r:id="rId7"/>
    <p:sldId id="933" r:id="rId8"/>
    <p:sldId id="951" r:id="rId9"/>
    <p:sldId id="937" r:id="rId10"/>
    <p:sldId id="955" r:id="rId11"/>
    <p:sldId id="940" r:id="rId12"/>
    <p:sldId id="942" r:id="rId13"/>
    <p:sldId id="943" r:id="rId14"/>
    <p:sldId id="944" r:id="rId15"/>
    <p:sldId id="945" r:id="rId16"/>
    <p:sldId id="952" r:id="rId17"/>
    <p:sldId id="956" r:id="rId18"/>
    <p:sldId id="939" r:id="rId19"/>
    <p:sldId id="958" r:id="rId20"/>
    <p:sldId id="959" r:id="rId21"/>
    <p:sldId id="964" r:id="rId22"/>
    <p:sldId id="953" r:id="rId23"/>
    <p:sldId id="938" r:id="rId24"/>
    <p:sldId id="957" r:id="rId25"/>
    <p:sldId id="960" r:id="rId26"/>
    <p:sldId id="961" r:id="rId27"/>
    <p:sldId id="936" r:id="rId28"/>
    <p:sldId id="948" r:id="rId29"/>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2C2AC"/>
    <a:srgbClr val="C7C3A7"/>
    <a:srgbClr val="C9C6A5"/>
    <a:srgbClr val="CFCF9E"/>
    <a:srgbClr val="CCCF9E"/>
    <a:srgbClr val="00446A"/>
    <a:srgbClr val="965B8E"/>
    <a:srgbClr val="FFFFFF"/>
    <a:srgbClr val="7B4B88"/>
    <a:srgbClr val="E9EE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1069" autoAdjust="0"/>
    <p:restoredTop sz="94585" autoAdjust="0"/>
  </p:normalViewPr>
  <p:slideViewPr>
    <p:cSldViewPr snapToGrid="0" showGuides="1">
      <p:cViewPr>
        <p:scale>
          <a:sx n="80" d="100"/>
          <a:sy n="80" d="100"/>
        </p:scale>
        <p:origin x="-1578" y="-282"/>
      </p:cViewPr>
      <p:guideLst>
        <p:guide orient="horz" pos="2160"/>
        <p:guide orient="horz" pos="836"/>
        <p:guide pos="7307"/>
        <p:guide pos="384"/>
        <p:guide pos="3842"/>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100" d="100"/>
        <a:sy n="100" d="100"/>
      </p:scale>
      <p:origin x="0" y="2592"/>
    </p:cViewPr>
  </p:sorterViewPr>
  <p:notesViewPr>
    <p:cSldViewPr snapToGrid="0">
      <p:cViewPr varScale="1">
        <p:scale>
          <a:sx n="47" d="100"/>
          <a:sy n="47" d="100"/>
        </p:scale>
        <p:origin x="-230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7.xml"/><Relationship Id="rId1" Type="http://schemas.openxmlformats.org/officeDocument/2006/relationships/slide" Target="slides/slide5.xml"/><Relationship Id="rId6" Type="http://schemas.openxmlformats.org/officeDocument/2006/relationships/slide" Target="slides/slide24.xml"/><Relationship Id="rId5" Type="http://schemas.openxmlformats.org/officeDocument/2006/relationships/slide" Target="slides/slide14.xml"/><Relationship Id="rId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0"/>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1850748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9120190"/>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1224941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99174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fontScale="925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charset="0"/>
                <a:ea typeface="+mn-ea"/>
                <a:cs typeface="+mn-cs"/>
              </a:rPr>
              <a:t>Users can probe and add debug nets to a design at different design phases including a</a:t>
            </a:r>
            <a:r>
              <a:rPr lang="en-US" sz="1200" kern="1200" baseline="0" dirty="0" smtClean="0">
                <a:solidFill>
                  <a:schemeClr val="tx1"/>
                </a:solidFill>
                <a:latin typeface="Arial" charset="0"/>
                <a:ea typeface="+mn-ea"/>
                <a:cs typeface="+mn-cs"/>
              </a:rPr>
              <a:t> System-level probing on AXI Interface like Vivado IP Integrator</a:t>
            </a:r>
            <a:endParaRPr lang="en-US" sz="1200" kern="1200" dirty="0" smtClean="0">
              <a:solidFill>
                <a:schemeClr val="tx1"/>
              </a:solidFill>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charset="0"/>
                <a:ea typeface="+mn-ea"/>
                <a:cs typeface="+mn-cs"/>
              </a:rPr>
              <a:t>Leverages</a:t>
            </a:r>
            <a:r>
              <a:rPr lang="en-US" sz="1200" kern="1200" baseline="0" dirty="0" smtClean="0">
                <a:solidFill>
                  <a:schemeClr val="tx1"/>
                </a:solidFill>
                <a:latin typeface="Arial" charset="0"/>
                <a:ea typeface="+mn-ea"/>
                <a:cs typeface="+mn-cs"/>
              </a:rPr>
              <a:t> the same probing method through out the design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Arial" charset="0"/>
                <a:ea typeface="+mn-ea"/>
                <a:cs typeface="+mn-cs"/>
              </a:rPr>
              <a:t>Shorten learning curves</a:t>
            </a:r>
            <a:endParaRPr lang="en-US" sz="1200" kern="1200" dirty="0" smtClean="0">
              <a:solidFill>
                <a:schemeClr val="tx1"/>
              </a:solidFill>
              <a:latin typeface="Arial" charset="0"/>
              <a:ea typeface="+mn-ea"/>
              <a:cs typeface="+mn-cs"/>
            </a:endParaRPr>
          </a:p>
          <a:p>
            <a:pPr lvl="0"/>
            <a:r>
              <a:rPr lang="en-US" dirty="0" smtClean="0"/>
              <a:t>Supports probing in multiple</a:t>
            </a:r>
            <a:r>
              <a:rPr lang="en-US" baseline="0" dirty="0" smtClean="0"/>
              <a:t> views through GUI and Tcl commands</a:t>
            </a:r>
            <a:endParaRPr lang="en-US" dirty="0" smtClean="0"/>
          </a:p>
          <a:p>
            <a:pPr lvl="0"/>
            <a:r>
              <a:rPr lang="en-US" dirty="0" smtClean="0"/>
              <a:t>Allows users to choose a debug method that is suitable to their design flows</a:t>
            </a:r>
          </a:p>
          <a:p>
            <a:pPr lvl="0"/>
            <a:r>
              <a:rPr lang="en-US" dirty="0" smtClean="0"/>
              <a:t>Shares the common usage models of adding probes </a:t>
            </a:r>
          </a:p>
        </p:txBody>
      </p:sp>
      <p:sp>
        <p:nvSpPr>
          <p:cNvPr id="4" name="Slide Number Placeholder 3"/>
          <p:cNvSpPr>
            <a:spLocks noGrp="1"/>
          </p:cNvSpPr>
          <p:nvPr>
            <p:ph type="sldNum" sz="quarter" idx="10"/>
          </p:nvPr>
        </p:nvSpPr>
        <p:spPr>
          <a:xfrm>
            <a:off x="4144055" y="9119496"/>
            <a:ext cx="3169474" cy="480060"/>
          </a:xfrm>
          <a:prstGeom prst="rect">
            <a:avLst/>
          </a:prstGeom>
        </p:spPr>
        <p:txBody>
          <a:bodyPr/>
          <a:lstStyle/>
          <a:p>
            <a:pPr>
              <a:defRPr/>
            </a:pPr>
            <a:fld id="{D10AB64E-DF90-46EF-8AA6-B6425444056C}"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lnSpcReduction="10000"/>
          </a:bodyPr>
          <a:lstStyle/>
          <a:p>
            <a:endParaRPr lang="en-US" dirty="0" smtClean="0"/>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Integrated Logic Analyzer (ILA) core is a customizable core that can be used to monitor internal programmable logic signals in real time. The ILA core in the embedded system design is useful for monitoring individual signals. This core is based on a </a:t>
            </a:r>
            <a:r>
              <a:rPr lang="en-US" sz="1200" kern="1200" dirty="0" err="1" smtClean="0">
                <a:solidFill>
                  <a:schemeClr val="tx1"/>
                </a:solidFill>
                <a:effectLst/>
                <a:latin typeface="Arial" charset="0"/>
                <a:ea typeface="+mn-ea"/>
                <a:cs typeface="+mn-cs"/>
              </a:rPr>
              <a:t>Tcl</a:t>
            </a:r>
            <a:r>
              <a:rPr lang="en-US" sz="1200" kern="1200" dirty="0" smtClean="0">
                <a:solidFill>
                  <a:schemeClr val="tx1"/>
                </a:solidFill>
                <a:effectLst/>
                <a:latin typeface="Arial" charset="0"/>
                <a:ea typeface="+mn-ea"/>
                <a:cs typeface="+mn-cs"/>
              </a:rPr>
              <a:t> script that generates an HDL wrapper for the ILA core and generates the </a:t>
            </a:r>
            <a:r>
              <a:rPr lang="en-US" sz="1200" kern="1200" dirty="0" err="1" smtClean="0">
                <a:solidFill>
                  <a:schemeClr val="tx1"/>
                </a:solidFill>
                <a:effectLst/>
                <a:latin typeface="Arial" charset="0"/>
                <a:ea typeface="+mn-ea"/>
                <a:cs typeface="+mn-cs"/>
              </a:rPr>
              <a:t>netlist</a:t>
            </a:r>
            <a:r>
              <a:rPr lang="en-US" sz="1200" kern="1200" dirty="0" smtClean="0">
                <a:solidFill>
                  <a:schemeClr val="tx1"/>
                </a:solidFill>
                <a:effectLst/>
                <a:latin typeface="Arial" charset="0"/>
                <a:ea typeface="+mn-ea"/>
                <a:cs typeface="+mn-cs"/>
              </a:rPr>
              <a:t> based on user parameters.</a:t>
            </a:r>
          </a:p>
          <a:p>
            <a:r>
              <a:rPr lang="en-US" sz="1200" kern="1200" dirty="0" smtClean="0">
                <a:solidFill>
                  <a:schemeClr val="tx1"/>
                </a:solidFill>
                <a:effectLst/>
                <a:latin typeface="Arial" charset="0"/>
                <a:ea typeface="+mn-ea"/>
                <a:cs typeface="+mn-cs"/>
              </a:rPr>
              <a:t>Features include:</a:t>
            </a:r>
          </a:p>
          <a:p>
            <a:pPr lvl="0"/>
            <a:r>
              <a:rPr lang="en-US" sz="1200" kern="1200" dirty="0" smtClean="0">
                <a:solidFill>
                  <a:schemeClr val="tx1"/>
                </a:solidFill>
                <a:effectLst/>
                <a:latin typeface="Arial" charset="0"/>
                <a:ea typeface="+mn-ea"/>
                <a:cs typeface="+mn-cs"/>
              </a:rPr>
              <a:t>Multiple configurable ILA trigger units</a:t>
            </a:r>
          </a:p>
          <a:p>
            <a:pPr lvl="0"/>
            <a:r>
              <a:rPr lang="en-US" sz="1200" kern="1200" dirty="0" smtClean="0">
                <a:solidFill>
                  <a:schemeClr val="tx1"/>
                </a:solidFill>
                <a:effectLst/>
                <a:latin typeface="Arial" charset="0"/>
                <a:ea typeface="+mn-ea"/>
                <a:cs typeface="+mn-cs"/>
              </a:rPr>
              <a:t>Configurable trigger input widths</a:t>
            </a:r>
          </a:p>
          <a:p>
            <a:pPr lvl="0"/>
            <a:r>
              <a:rPr lang="en-US" sz="1200" kern="1200" dirty="0" smtClean="0">
                <a:solidFill>
                  <a:schemeClr val="tx1"/>
                </a:solidFill>
                <a:effectLst/>
                <a:latin typeface="Arial" charset="0"/>
                <a:ea typeface="+mn-ea"/>
                <a:cs typeface="+mn-cs"/>
              </a:rPr>
              <a:t>Configurable match types for use with different input signals types</a:t>
            </a:r>
          </a:p>
          <a:p>
            <a:pPr lvl="0"/>
            <a:r>
              <a:rPr lang="en-US" sz="1200" kern="1200" dirty="0" smtClean="0">
                <a:solidFill>
                  <a:schemeClr val="tx1"/>
                </a:solidFill>
                <a:effectLst/>
                <a:latin typeface="Arial" charset="0"/>
                <a:ea typeface="+mn-ea"/>
                <a:cs typeface="+mn-cs"/>
              </a:rPr>
              <a:t>Separate data and trigger inputs</a:t>
            </a:r>
          </a:p>
          <a:p>
            <a:pPr lvl="0"/>
            <a:r>
              <a:rPr lang="en-US" sz="1200" kern="1200" dirty="0" smtClean="0">
                <a:solidFill>
                  <a:schemeClr val="tx1"/>
                </a:solidFill>
                <a:effectLst/>
                <a:latin typeface="Arial" charset="0"/>
                <a:ea typeface="+mn-ea"/>
                <a:cs typeface="+mn-cs"/>
              </a:rPr>
              <a:t>Trigger-out signal for cross-probing between the analyzer and processor debug tools</a:t>
            </a:r>
          </a:p>
          <a:p>
            <a:endParaRPr lang="en-US" dirty="0"/>
          </a:p>
        </p:txBody>
      </p:sp>
    </p:spTree>
    <p:extLst>
      <p:ext uri="{BB962C8B-B14F-4D97-AF65-F5344CB8AC3E}">
        <p14:creationId xmlns:p14="http://schemas.microsoft.com/office/powerpoint/2010/main" val="2726382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Virtual I/O (VIO) core is a customizable core that can both monitor and drive internal programmable logic signals in real time. The number of ports and their widths depend on the configurable parameters as specified in the table.</a:t>
            </a:r>
          </a:p>
          <a:p>
            <a:r>
              <a:rPr lang="en-US" sz="1200" b="1" kern="1200" dirty="0" smtClean="0">
                <a:solidFill>
                  <a:schemeClr val="tx1"/>
                </a:solidFill>
                <a:effectLst/>
                <a:latin typeface="Arial" charset="0"/>
                <a:ea typeface="+mn-ea"/>
                <a:cs typeface="+mn-cs"/>
              </a:rPr>
              <a:t>Input Probes:</a:t>
            </a:r>
            <a:r>
              <a:rPr lang="en-US" sz="1200" kern="1200" dirty="0" smtClean="0">
                <a:solidFill>
                  <a:schemeClr val="tx1"/>
                </a:solidFill>
                <a:effectLst/>
                <a:latin typeface="Arial" charset="0"/>
                <a:ea typeface="+mn-ea"/>
                <a:cs typeface="+mn-cs"/>
              </a:rPr>
              <a:t> These inputs to the VIO core are registered using the design clock that is attached to the CLK input port. The input values are read back periodically and displayed in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logic analyzer.</a:t>
            </a:r>
          </a:p>
          <a:p>
            <a:r>
              <a:rPr lang="en-US" sz="1200" b="1" kern="1200" dirty="0" smtClean="0">
                <a:solidFill>
                  <a:schemeClr val="tx1"/>
                </a:solidFill>
                <a:effectLst/>
                <a:latin typeface="Arial" charset="0"/>
                <a:ea typeface="+mn-ea"/>
                <a:cs typeface="+mn-cs"/>
              </a:rPr>
              <a:t>Output Probes:</a:t>
            </a:r>
            <a:r>
              <a:rPr lang="en-US" sz="1200" kern="1200" dirty="0" smtClean="0">
                <a:solidFill>
                  <a:schemeClr val="tx1"/>
                </a:solidFill>
                <a:effectLst/>
                <a:latin typeface="Arial" charset="0"/>
                <a:ea typeface="+mn-ea"/>
                <a:cs typeface="+mn-cs"/>
              </a:rPr>
              <a:t> These outputs from the VIO core are driven to the surrounding user design. The output values are driven to combinations of 1s and 0s by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logic analyzer. Output probes can also be initialized to any desired value during generation time.</a:t>
            </a:r>
          </a:p>
          <a:p>
            <a:r>
              <a:rPr lang="en-US" sz="1200" b="1" kern="1200" dirty="0" smtClean="0">
                <a:solidFill>
                  <a:schemeClr val="tx1"/>
                </a:solidFill>
                <a:effectLst/>
                <a:latin typeface="Arial" charset="0"/>
                <a:ea typeface="+mn-ea"/>
                <a:cs typeface="+mn-cs"/>
              </a:rPr>
              <a:t>Activity Detectors:</a:t>
            </a:r>
            <a:r>
              <a:rPr lang="en-US" sz="1200" kern="1200" dirty="0" smtClean="0">
                <a:solidFill>
                  <a:schemeClr val="tx1"/>
                </a:solidFill>
                <a:effectLst/>
                <a:latin typeface="Arial" charset="0"/>
                <a:ea typeface="+mn-ea"/>
                <a:cs typeface="+mn-cs"/>
              </a:rPr>
              <a:t> Every VIO core input has additional cells to capture the presence of transitions on the input. Because the design clock is most likely much faster than the sample period of the analyzer, it is possible for the signal being monitored to transition many times between successive samples. The activity detectors capture this behavior and the results are displayed along with the value in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logic analyzer.</a:t>
            </a:r>
          </a:p>
          <a:p>
            <a:r>
              <a:rPr lang="en-US" sz="1200" kern="1200" dirty="0" smtClean="0">
                <a:solidFill>
                  <a:schemeClr val="tx1"/>
                </a:solidFill>
                <a:effectLst/>
                <a:latin typeface="Arial" charset="0"/>
                <a:ea typeface="+mn-ea"/>
                <a:cs typeface="+mn-cs"/>
              </a:rPr>
              <a:t>Clock provided by the user is considered a "synchronous" VIO, if the user does not specify a clock (that is, runs the core "asynchronously") then the clock is derived from the JTAG clock. The user assumes all responsibility for managing meta-stable conditions.</a:t>
            </a:r>
          </a:p>
          <a:p>
            <a:r>
              <a:rPr lang="en-US" sz="1200" kern="1200" dirty="0" smtClean="0">
                <a:solidFill>
                  <a:schemeClr val="tx1"/>
                </a:solidFill>
                <a:effectLst/>
                <a:latin typeface="Arial" charset="0"/>
                <a:ea typeface="+mn-ea"/>
                <a:cs typeface="+mn-cs"/>
              </a:rPr>
              <a:t>"Real time" is a function of both the clock rate used in the sampling core as well as the latency of the PC software, drivers, transmission via UART, and on-chip processing.</a:t>
            </a:r>
          </a:p>
          <a:p>
            <a:endParaRPr lang="en-US" dirty="0"/>
          </a:p>
        </p:txBody>
      </p:sp>
    </p:spTree>
    <p:extLst>
      <p:ext uri="{BB962C8B-B14F-4D97-AF65-F5344CB8AC3E}">
        <p14:creationId xmlns:p14="http://schemas.microsoft.com/office/powerpoint/2010/main" val="2096146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fontScale="77500" lnSpcReduction="20000"/>
          </a:bodyPr>
          <a:lstStyle/>
          <a:p>
            <a:pPr>
              <a:buNone/>
            </a:pPr>
            <a:r>
              <a:rPr lang="en-US" b="0" dirty="0" err="1" smtClean="0"/>
              <a:t>Netlist</a:t>
            </a:r>
            <a:r>
              <a:rPr lang="en-US" b="0" dirty="0" smtClean="0"/>
              <a:t> insertion </a:t>
            </a:r>
            <a:r>
              <a:rPr lang="en-US" dirty="0" smtClean="0"/>
              <a:t>– With</a:t>
            </a:r>
            <a:r>
              <a:rPr lang="en-US" baseline="0" dirty="0" smtClean="0"/>
              <a:t> this flow, you don’t have to touch your HDL source files, which might be important for some of your customers. It’s our recommended flow because it’s:</a:t>
            </a:r>
          </a:p>
          <a:p>
            <a:pPr lvl="1"/>
            <a:r>
              <a:rPr lang="en-US" dirty="0" smtClean="0"/>
              <a:t>Most flexible with high predictability</a:t>
            </a:r>
          </a:p>
          <a:p>
            <a:pPr lvl="1"/>
            <a:r>
              <a:rPr lang="en-US" dirty="0" smtClean="0"/>
              <a:t>Probing at different design levels (HDL, synthesized design, system design)</a:t>
            </a:r>
          </a:p>
          <a:p>
            <a:pPr lvl="1"/>
            <a:r>
              <a:rPr lang="en-US" dirty="0" smtClean="0"/>
              <a:t>Compatible with various tool modes (Project, Non-project)</a:t>
            </a:r>
          </a:p>
          <a:p>
            <a:pPr>
              <a:buNone/>
            </a:pPr>
            <a:r>
              <a:rPr lang="en-US" b="0" dirty="0" smtClean="0"/>
              <a:t>HDL instantiation </a:t>
            </a:r>
            <a:r>
              <a:rPr lang="en-US" dirty="0" smtClean="0"/>
              <a:t>– this</a:t>
            </a:r>
            <a:r>
              <a:rPr lang="en-US" baseline="0" dirty="0" smtClean="0"/>
              <a:t> flows provides highest predictability as you would have expected because when you instantiate something in your HDL, you are likely to get those signals. The obvious disadvantages of this flow are: </a:t>
            </a:r>
          </a:p>
          <a:p>
            <a:pPr marL="685800" lvl="1" indent="-228600">
              <a:buAutoNum type="arabicPeriod"/>
            </a:pPr>
            <a:r>
              <a:rPr lang="en-US" dirty="0" smtClean="0"/>
              <a:t>You</a:t>
            </a:r>
            <a:r>
              <a:rPr lang="en-US" baseline="0" dirty="0" smtClean="0"/>
              <a:t> have to remove debug nets and IP from your design manually – meaning that you will have to touch your HDL source</a:t>
            </a:r>
          </a:p>
          <a:p>
            <a:pPr marL="685800" lvl="1" indent="-228600">
              <a:buAutoNum type="arabicPeriod"/>
            </a:pPr>
            <a:r>
              <a:rPr lang="en-US" baseline="0" dirty="0" smtClean="0"/>
              <a:t>It’s error prone </a:t>
            </a:r>
          </a:p>
          <a:p>
            <a:pPr marL="228600" lvl="0" indent="-228600">
              <a:buNone/>
            </a:pPr>
            <a:r>
              <a:rPr lang="en-US" b="0" baseline="0" dirty="0" smtClean="0"/>
              <a:t>Both</a:t>
            </a:r>
            <a:r>
              <a:rPr lang="en-US" baseline="0" dirty="0" smtClean="0"/>
              <a:t> -- You can also use both flows in the same design. In addition, you can also mix and match new debug cores with legacy debug cores.</a:t>
            </a:r>
          </a:p>
          <a:p>
            <a:pPr marL="685800" lvl="1" indent="-228600">
              <a:buAutoNum type="arabicPeriod"/>
            </a:pPr>
            <a:endParaRPr lang="en-US" baseline="0" dirty="0" smtClean="0"/>
          </a:p>
          <a:p>
            <a:pPr lvl="1"/>
            <a:endParaRPr lang="en-US" dirty="0" smtClean="0"/>
          </a:p>
          <a:p>
            <a:pPr>
              <a:buNone/>
            </a:pPr>
            <a:endParaRPr lang="en-US" dirty="0" smtClean="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2057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offers cross-selection from any view and a GUI operation that allows you to select a net object. You can select a net and connect it to debug cores for probing with the debug tools. This includes the </a:t>
            </a:r>
            <a:r>
              <a:rPr lang="en-US" sz="1200" kern="1200" dirty="0" err="1" smtClean="0">
                <a:solidFill>
                  <a:schemeClr val="tx1"/>
                </a:solidFill>
                <a:effectLst/>
                <a:latin typeface="Arial" charset="0"/>
                <a:ea typeface="+mn-ea"/>
                <a:cs typeface="+mn-cs"/>
              </a:rPr>
              <a:t>Netlist</a:t>
            </a:r>
            <a:r>
              <a:rPr lang="en-US" sz="1200" kern="1200" dirty="0" smtClean="0">
                <a:solidFill>
                  <a:schemeClr val="tx1"/>
                </a:solidFill>
                <a:effectLst/>
                <a:latin typeface="Arial" charset="0"/>
                <a:ea typeface="+mn-ea"/>
                <a:cs typeface="+mn-cs"/>
              </a:rPr>
              <a:t> and Schematic views.  </a:t>
            </a:r>
          </a:p>
          <a:p>
            <a:r>
              <a:rPr lang="en-US" sz="1200" kern="1200" dirty="0" smtClean="0">
                <a:solidFill>
                  <a:schemeClr val="tx1"/>
                </a:solidFill>
                <a:effectLst/>
                <a:latin typeface="Arial" charset="0"/>
                <a:ea typeface="+mn-ea"/>
                <a:cs typeface="+mn-cs"/>
              </a:rPr>
              <a:t>When a net is selected and Mark Debug is used, this will add the net name to a temporary folder which will be looked at later by the Set up Debug wizard. You can use this folder to select nets of interest on-the-fly as you are analyzing your design connectivity.</a:t>
            </a:r>
          </a:p>
          <a:p>
            <a:r>
              <a:rPr lang="en-US" sz="1200" kern="1200" dirty="0" smtClean="0">
                <a:solidFill>
                  <a:schemeClr val="tx1"/>
                </a:solidFill>
                <a:effectLst/>
                <a:latin typeface="Arial" charset="0"/>
                <a:ea typeface="+mn-ea"/>
                <a:cs typeface="+mn-cs"/>
              </a:rPr>
              <a:t>The Set Up Debug Wizard will give you the option of using the unassigned nets folder nets if there are any. There is also a find capability to let you search for nets of interest within the dialog box.</a:t>
            </a:r>
          </a:p>
          <a:p>
            <a:endParaRPr lang="en-US" dirty="0"/>
          </a:p>
        </p:txBody>
      </p:sp>
    </p:spTree>
    <p:extLst>
      <p:ext uri="{BB962C8B-B14F-4D97-AF65-F5344CB8AC3E}">
        <p14:creationId xmlns:p14="http://schemas.microsoft.com/office/powerpoint/2010/main" val="1463057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92503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sng" dirty="0" smtClean="0"/>
              <a:t>Module</a:t>
            </a:r>
            <a:r>
              <a:rPr lang="en-US" sz="1200" b="1" u="none" dirty="0" smtClean="0"/>
              <a:t>:</a:t>
            </a:r>
            <a:r>
              <a:rPr lang="en-US" sz="1200" b="0" u="none" baseline="0" dirty="0" smtClean="0"/>
              <a:t> Debug</a:t>
            </a:r>
          </a:p>
          <a:p>
            <a:pPr>
              <a:buNone/>
            </a:pPr>
            <a:r>
              <a:rPr lang="en-US" b="1" u="sng" dirty="0" smtClean="0"/>
              <a:t>Time on foil</a:t>
            </a:r>
            <a:r>
              <a:rPr lang="en-US" dirty="0" smtClean="0"/>
              <a:t>: 2-3 </a:t>
            </a:r>
            <a:r>
              <a:rPr lang="en-US" dirty="0" err="1" smtClean="0"/>
              <a:t>mins</a:t>
            </a:r>
            <a:endParaRPr 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a:buNone/>
            </a:pPr>
            <a:r>
              <a:rPr lang="en-US" b="1" dirty="0" smtClean="0"/>
              <a:t>Key Take-a-way: </a:t>
            </a:r>
            <a:r>
              <a:rPr lang="en-US" dirty="0" smtClean="0"/>
              <a:t> Vivado logic</a:t>
            </a:r>
            <a:r>
              <a:rPr lang="en-US" baseline="0" dirty="0" smtClean="0"/>
              <a:t> debug flows prepare you for next Xilinx FPGA devices. </a:t>
            </a:r>
          </a:p>
          <a:p>
            <a:pPr>
              <a:buNone/>
            </a:pPr>
            <a:r>
              <a:rPr lang="en-US" baseline="0" dirty="0" smtClean="0"/>
              <a:t>We make sure that the tool is reasonably easy to use and accommodated your needs/requirements.</a:t>
            </a:r>
          </a:p>
          <a:p>
            <a:pPr>
              <a:buNone/>
            </a:pPr>
            <a:r>
              <a:rPr lang="en-US" baseline="0" dirty="0" smtClean="0"/>
              <a:t>You can take advantages of these new features today and we’re looking forward for your feedback/comments/suggestions…</a:t>
            </a:r>
          </a:p>
          <a:p>
            <a:pPr>
              <a:buNone/>
            </a:pPr>
            <a:endParaRPr lang="en-US" baseline="0" dirty="0" smtClean="0"/>
          </a:p>
          <a:p>
            <a:pPr>
              <a:buNone/>
            </a:pPr>
            <a:r>
              <a:rPr lang="en-US" baseline="0" dirty="0" smtClean="0"/>
              <a:t>Thank you for your time and attention!</a:t>
            </a:r>
            <a:endParaRPr lang="en-US" dirty="0" smtClean="0"/>
          </a:p>
          <a:p>
            <a:endParaRPr lang="en-US" dirty="0" smtClean="0"/>
          </a:p>
          <a:p>
            <a:pPr lvl="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46156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xfrm>
            <a:off x="4143587" y="9119474"/>
            <a:ext cx="3169920" cy="480060"/>
          </a:xfrm>
          <a:prstGeom prst="rect">
            <a:avLst/>
          </a:prstGeom>
          <a:noFill/>
        </p:spPr>
        <p:txBody>
          <a:bodyPr/>
          <a:lstStyle/>
          <a:p>
            <a:fld id="{C420046E-DB83-400D-AAFC-B43930A49196}" type="slidenum">
              <a:rPr lang="en-US"/>
              <a:pPr/>
              <a:t>5</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sng" dirty="0" smtClean="0"/>
              <a:t>Module</a:t>
            </a:r>
            <a:r>
              <a:rPr lang="en-US" sz="1200" b="1" u="none" dirty="0" smtClean="0"/>
              <a:t>:</a:t>
            </a:r>
            <a:r>
              <a:rPr lang="en-US" sz="1200" b="0" u="none" baseline="0" dirty="0" smtClean="0"/>
              <a:t> Debug</a:t>
            </a:r>
          </a:p>
          <a:p>
            <a:pPr>
              <a:buNone/>
            </a:pPr>
            <a:r>
              <a:rPr lang="en-US" b="1" u="sng" dirty="0" smtClean="0"/>
              <a:t>Time on foil</a:t>
            </a:r>
            <a:r>
              <a:rPr lang="en-US" dirty="0" smtClean="0"/>
              <a:t>: 1-2 </a:t>
            </a:r>
            <a:r>
              <a:rPr lang="en-US" dirty="0" err="1" smtClean="0"/>
              <a:t>mins</a:t>
            </a:r>
            <a:r>
              <a:rPr lang="en-US" dirty="0" smtClean="0"/>
              <a:t>.</a:t>
            </a:r>
          </a:p>
          <a:p>
            <a:pPr>
              <a:buNone/>
            </a:pPr>
            <a:endParaRPr lang="en-US" dirty="0" smtClean="0"/>
          </a:p>
          <a:p>
            <a:endParaRPr lang="en-US" b="1"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a:buNone/>
            </a:pPr>
            <a:r>
              <a:rPr lang="en-US" b="1" dirty="0" smtClean="0"/>
              <a:t>Key Take-a-way: </a:t>
            </a:r>
            <a:r>
              <a:rPr lang="en-US" dirty="0" smtClean="0"/>
              <a:t> Our customers</a:t>
            </a:r>
            <a:r>
              <a:rPr lang="en-US" baseline="0" dirty="0" smtClean="0"/>
              <a:t> should really concentrate on their design instead of our debug IP or tools!</a:t>
            </a:r>
            <a:endParaRPr lang="en-US" dirty="0" smtClean="0"/>
          </a:p>
          <a:p>
            <a:pPr>
              <a:buNone/>
            </a:pPr>
            <a:endParaRPr lang="en-US" dirty="0" smtClean="0"/>
          </a:p>
          <a:p>
            <a:pPr lvl="0"/>
            <a:r>
              <a:rPr lang="en-US" baseline="0" dirty="0" smtClean="0"/>
              <a:t>As previously mentioned, this the same debug methodology that we have recommended in the past and it has not really been changed. </a:t>
            </a:r>
          </a:p>
          <a:p>
            <a:pPr lvl="0"/>
            <a:r>
              <a:rPr lang="en-US" baseline="0" dirty="0" smtClean="0"/>
              <a:t>We highly recommend planning out your hardware debug early in the design cycles – where and what to probe and let the tool to insert and connect debug cores for you for example.</a:t>
            </a:r>
          </a:p>
          <a:p>
            <a:pPr lvl="0"/>
            <a:r>
              <a:rPr lang="en-US" baseline="0" dirty="0" smtClean="0"/>
              <a:t>The fact is that design iterations are just easier for FPGAs due the reconfigurable nature of FPGAs. We know that engineers are trained to solve problems logically but we just want to make sure that they breaking thing into a small and manageable parts.</a:t>
            </a:r>
          </a:p>
          <a:p>
            <a:pPr lvl="0"/>
            <a:endParaRPr lang="en-US" baseline="0" dirty="0" smtClean="0"/>
          </a:p>
          <a:p>
            <a:pPr lvl="0"/>
            <a:r>
              <a:rPr lang="en-US" baseline="0" dirty="0" smtClean="0"/>
              <a:t>Our main goal is to help our customers to debug their design using these recommended flow – </a:t>
            </a:r>
            <a:r>
              <a:rPr lang="en-US" b="1" baseline="0" dirty="0" smtClean="0"/>
              <a:t>Probe, Implement, Analyze, Fix, and Iterate </a:t>
            </a:r>
            <a:r>
              <a:rPr lang="en-US" baseline="0" dirty="0" smtClean="0"/>
              <a:t>as shown in the figure on this slide.</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fontScale="85000" lnSpcReduction="20000"/>
          </a:bodyPr>
          <a:lstStyle/>
          <a:p>
            <a:pPr>
              <a:buNone/>
            </a:pPr>
            <a:r>
              <a:rPr lang="en-US" dirty="0" smtClean="0"/>
              <a:t>	</a:t>
            </a:r>
          </a:p>
          <a:p>
            <a:pPr>
              <a:buNone/>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fontScale="77500" lnSpcReduction="20000"/>
          </a:bodyPr>
          <a:lstStyle/>
          <a:p>
            <a:pPr>
              <a:buNone/>
            </a:pPr>
            <a:endParaRPr lang="en-US" baseline="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fontScale="92500"/>
          </a:bodyPr>
          <a:lstStyle/>
          <a:p>
            <a:pPr lvl="0"/>
            <a:endParaRPr lang="en-US" dirty="0" smtClean="0"/>
          </a:p>
        </p:txBody>
      </p:sp>
      <p:sp>
        <p:nvSpPr>
          <p:cNvPr id="4" name="Slide Number Placeholder 3"/>
          <p:cNvSpPr>
            <a:spLocks noGrp="1"/>
          </p:cNvSpPr>
          <p:nvPr>
            <p:ph type="sldNum" sz="quarter" idx="10"/>
          </p:nvPr>
        </p:nvSpPr>
        <p:spPr>
          <a:xfrm>
            <a:off x="4144055" y="9119496"/>
            <a:ext cx="3169474" cy="480060"/>
          </a:xfrm>
          <a:prstGeom prst="rect">
            <a:avLst/>
          </a:prstGeom>
        </p:spPr>
        <p:txBody>
          <a:bodyPr/>
          <a:lstStyle/>
          <a:p>
            <a:pPr>
              <a:defRPr/>
            </a:pPr>
            <a:fld id="{D10AB64E-DF90-46EF-8AA6-B6425444056C}"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0" y="0"/>
            <a:ext cx="12196768" cy="6876288"/>
          </a:xfrm>
          <a:prstGeom prst="rect">
            <a:avLst/>
          </a:prstGeom>
          <a:noFill/>
        </p:spPr>
      </p:pic>
      <p:sp>
        <p:nvSpPr>
          <p:cNvPr id="19462" name="Rectangle 6"/>
          <p:cNvSpPr>
            <a:spLocks noGrp="1" noChangeArrowheads="1"/>
          </p:cNvSpPr>
          <p:nvPr>
            <p:ph type="subTitle" sz="quarter" idx="1"/>
          </p:nvPr>
        </p:nvSpPr>
        <p:spPr>
          <a:xfrm>
            <a:off x="181987" y="5535557"/>
            <a:ext cx="6627674"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217" y="3660720"/>
            <a:ext cx="7099835"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66" y="1068534"/>
            <a:ext cx="4340321"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Rectangle 11"/>
          <p:cNvSpPr txBox="1">
            <a:spLocks noGrp="1" noChangeArrowheads="1"/>
          </p:cNvSpPr>
          <p:nvPr userDrawn="1"/>
        </p:nvSpPr>
        <p:spPr bwMode="auto">
          <a:xfrm>
            <a:off x="325485" y="6621534"/>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89" y="1600201"/>
            <a:ext cx="10975337"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Hardware Debugging 17-</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71"/>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12"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Hardware Debugging 17-</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6"/>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3" y="1600206"/>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Hardware Debugging 17-</a:t>
            </a:r>
            <a:fld id="{060BD193-E118-4B16-863C-C8C12C675E3E}"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
        <p:nvSpPr>
          <p:cNvPr id="5"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Hardware Debugging 17-</a:t>
            </a:r>
            <a:fld id="{060BD193-E118-4B16-863C-C8C12C675E3E}"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New Title Content">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800" dirty="0" smtClean="0">
              <a:solidFill>
                <a:srgbClr val="000000"/>
              </a:solidFill>
              <a:latin typeface="Arial"/>
            </a:endParaRPr>
          </a:p>
        </p:txBody>
      </p:sp>
      <p:grpSp>
        <p:nvGrpSpPr>
          <p:cNvPr id="2" name="Group 7"/>
          <p:cNvGrpSpPr/>
          <p:nvPr userDrawn="1"/>
        </p:nvGrpSpPr>
        <p:grpSpPr>
          <a:xfrm>
            <a:off x="0" y="-1"/>
            <a:ext cx="12188825" cy="200025"/>
            <a:chOff x="0" y="-1"/>
            <a:chExt cx="9144000" cy="200025"/>
          </a:xfrm>
        </p:grpSpPr>
        <p:sp>
          <p:nvSpPr>
            <p:cNvPr id="9" name="Rectangle 8"/>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800" dirty="0" smtClean="0">
                <a:solidFill>
                  <a:srgbClr val="000000"/>
                </a:solidFill>
                <a:latin typeface="Arial"/>
              </a:endParaRPr>
            </a:p>
          </p:txBody>
        </p:sp>
        <p:pic>
          <p:nvPicPr>
            <p:cNvPr id="7"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3" name="Content Placeholder 2"/>
          <p:cNvSpPr>
            <a:spLocks noGrp="1"/>
          </p:cNvSpPr>
          <p:nvPr>
            <p:ph idx="1"/>
          </p:nvPr>
        </p:nvSpPr>
        <p:spPr>
          <a:xfrm>
            <a:off x="609441" y="1600201"/>
            <a:ext cx="10360501" cy="42683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lvl1pPr>
              <a:defRPr>
                <a:solidFill>
                  <a:schemeClr val="bg2"/>
                </a:solidFill>
              </a:defRPr>
            </a:lvl1pPr>
          </a:lstStyle>
          <a:p>
            <a:r>
              <a:rPr lang="en-US" dirty="0" smtClean="0"/>
              <a:t>Click to edit Master title style</a:t>
            </a:r>
            <a:endParaRPr lang="en-US" dirty="0"/>
          </a:p>
        </p:txBody>
      </p:sp>
      <p:sp>
        <p:nvSpPr>
          <p:cNvPr id="10" name="Rectangle 23"/>
          <p:cNvSpPr>
            <a:spLocks noGrp="1" noChangeArrowheads="1"/>
          </p:cNvSpPr>
          <p:nvPr userDrawn="1">
            <p:ph type="sldNum" sz="quarter" idx="10"/>
          </p:nvPr>
        </p:nvSpPr>
        <p:spPr>
          <a:xfrm>
            <a:off x="609441" y="6577016"/>
            <a:ext cx="1117309" cy="244475"/>
          </a:xfrm>
          <a:ln/>
        </p:spPr>
        <p:txBody>
          <a:bodyPr/>
          <a:lstStyle>
            <a:lvl1pPr>
              <a:defRPr/>
            </a:lvl1pPr>
          </a:lstStyle>
          <a:p>
            <a:pPr>
              <a:defRPr/>
            </a:pPr>
            <a:r>
              <a:rPr lang="en-US" dirty="0">
                <a:solidFill>
                  <a:srgbClr val="FFFFFF">
                    <a:lumMod val="50000"/>
                  </a:srgbClr>
                </a:solidFill>
              </a:rPr>
              <a:t>Page </a:t>
            </a:r>
            <a:fld id="{060BD193-E118-4B16-863C-C8C12C675E3E}" type="slidenum">
              <a:rPr lang="en-US">
                <a:solidFill>
                  <a:srgbClr val="FFFFFF">
                    <a:lumMod val="50000"/>
                  </a:srgbClr>
                </a:solidFill>
              </a:rPr>
              <a:pPr>
                <a:defRPr/>
              </a:pPr>
              <a:t>‹#›</a:t>
            </a:fld>
            <a:endParaRPr lang="en-US" dirty="0">
              <a:solidFill>
                <a:srgbClr val="FFFFFF">
                  <a:lumMod val="50000"/>
                </a:srgb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theme" Target="../theme/theme2.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71"/>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8"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3" y="1600201"/>
            <a:ext cx="10964548"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Hardware Debugging 17-</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9"/>
          <a:stretch>
            <a:fillRect/>
          </a:stretch>
        </p:blipFill>
        <p:spPr>
          <a:xfrm>
            <a:off x="8913890" y="6624048"/>
            <a:ext cx="3108961"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2014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 id="2147483951" r:id="rId6"/>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10"/>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1"/>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1" y="1600201"/>
            <a:ext cx="10964549"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1" y="6580373"/>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p:nvPicPr>
        <p:blipFill>
          <a:blip r:embed="rId3"/>
          <a:stretch>
            <a:fillRect/>
          </a:stretch>
        </p:blipFill>
        <p:spPr>
          <a:xfrm>
            <a:off x="7894717" y="6623977"/>
            <a:ext cx="4144201"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solidFill>
                  <a:srgbClr val="000000"/>
                </a:solidFill>
              </a:rPr>
              <a:t>© Copyright 2014 Xilinx</a:t>
            </a:r>
            <a:endParaRPr lang="en-US" dirty="0">
              <a:solidFill>
                <a:srgbClr val="000000"/>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7" y="5535558"/>
            <a:ext cx="6627674" cy="676275"/>
          </a:xfrm>
        </p:spPr>
        <p:txBody>
          <a:bodyPr/>
          <a:lstStyle/>
          <a:p>
            <a:r>
              <a:rPr lang="en-US" dirty="0" smtClean="0"/>
              <a:t>Artix-7</a:t>
            </a:r>
          </a:p>
          <a:p>
            <a:r>
              <a:rPr lang="en-US" dirty="0" err="1" smtClean="0"/>
              <a:t>Vivado</a:t>
            </a:r>
            <a:r>
              <a:rPr lang="en-US" dirty="0" smtClean="0"/>
              <a:t> 2014.2 Version</a:t>
            </a:r>
            <a:endParaRPr lang="en-US" dirty="0"/>
          </a:p>
        </p:txBody>
      </p:sp>
      <p:sp>
        <p:nvSpPr>
          <p:cNvPr id="3" name="Title 2"/>
          <p:cNvSpPr>
            <a:spLocks noGrp="1"/>
          </p:cNvSpPr>
          <p:nvPr>
            <p:ph type="ctrTitle" sz="quarter"/>
          </p:nvPr>
        </p:nvSpPr>
        <p:spPr>
          <a:xfrm>
            <a:off x="167221" y="3660720"/>
            <a:ext cx="7099835" cy="1114425"/>
          </a:xfrm>
        </p:spPr>
        <p:txBody>
          <a:bodyPr/>
          <a:lstStyle/>
          <a:p>
            <a:r>
              <a:rPr lang="en-US" dirty="0" smtClean="0"/>
              <a:t>Hardware Debugging</a:t>
            </a:r>
            <a:endParaRPr lang="en-US" dirty="0"/>
          </a:p>
        </p:txBody>
      </p:sp>
      <p:sp>
        <p:nvSpPr>
          <p:cNvPr id="7" name="Footer Placeholder 6"/>
          <p:cNvSpPr>
            <a:spLocks noGrp="1"/>
          </p:cNvSpPr>
          <p:nvPr>
            <p:ph type="ftr" sz="quarter" idx="3"/>
          </p:nvPr>
        </p:nvSpPr>
        <p:spPr/>
        <p:txBody>
          <a:bodyPr/>
          <a:lstStyle/>
          <a:p>
            <a:r>
              <a:rPr lang="en-US" dirty="0" smtClean="0"/>
              <a:t>© Copyright 2014 Xilinx</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679" y="3898748"/>
            <a:ext cx="8211596" cy="2609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p:txBody>
          <a:bodyPr/>
          <a:lstStyle/>
          <a:p>
            <a:r>
              <a:rPr lang="en-US" dirty="0" smtClean="0"/>
              <a:t>Single trigger comparator type (a.k.a. “match unit”) per PROBE</a:t>
            </a:r>
          </a:p>
          <a:p>
            <a:pPr lvl="1"/>
            <a:r>
              <a:rPr lang="en-US" dirty="0" smtClean="0"/>
              <a:t>All comparison types, bit values</a:t>
            </a:r>
          </a:p>
          <a:p>
            <a:r>
              <a:rPr lang="en-US" dirty="0" smtClean="0"/>
              <a:t>No ICON core instantiation required </a:t>
            </a:r>
          </a:p>
          <a:p>
            <a:pPr lvl="1"/>
            <a:r>
              <a:rPr lang="en-US" dirty="0" smtClean="0"/>
              <a:t>Handled by auto detection and connections during implementation</a:t>
            </a:r>
          </a:p>
          <a:p>
            <a:r>
              <a:rPr lang="en-US" dirty="0" smtClean="0"/>
              <a:t>Most debug parameters are set during runtime</a:t>
            </a:r>
          </a:p>
          <a:p>
            <a:pPr lvl="1"/>
            <a:r>
              <a:rPr lang="en-US" dirty="0" smtClean="0"/>
              <a:t>Minimize </a:t>
            </a:r>
            <a:r>
              <a:rPr lang="en-US" dirty="0" err="1" smtClean="0"/>
              <a:t>unneccessary</a:t>
            </a:r>
            <a:r>
              <a:rPr lang="en-US" dirty="0" smtClean="0"/>
              <a:t> re-implementation</a:t>
            </a:r>
          </a:p>
          <a:p>
            <a:pPr lvl="1"/>
            <a:endParaRPr lang="en-US" dirty="0" smtClean="0"/>
          </a:p>
          <a:p>
            <a:endParaRPr lang="en-US" dirty="0" smtClean="0"/>
          </a:p>
        </p:txBody>
      </p:sp>
      <p:sp>
        <p:nvSpPr>
          <p:cNvPr id="2" name="Title 1"/>
          <p:cNvSpPr>
            <a:spLocks noGrp="1"/>
          </p:cNvSpPr>
          <p:nvPr>
            <p:ph type="title"/>
          </p:nvPr>
        </p:nvSpPr>
        <p:spPr/>
        <p:txBody>
          <a:bodyPr/>
          <a:lstStyle/>
          <a:p>
            <a:r>
              <a:rPr lang="en-US" smtClean="0"/>
              <a:t>Benefits of Vivado Logic Debug </a:t>
            </a:r>
            <a:br>
              <a:rPr lang="en-US" smtClean="0"/>
            </a:br>
            <a:r>
              <a:rPr lang="en-US" smtClean="0"/>
              <a:t>Simplified Debugging</a:t>
            </a:r>
            <a:endParaRPr lang="en-US" dirty="0"/>
          </a:p>
        </p:txBody>
      </p:sp>
      <p:sp>
        <p:nvSpPr>
          <p:cNvPr id="5" name="Slide Number Placeholder 4"/>
          <p:cNvSpPr>
            <a:spLocks noGrp="1"/>
          </p:cNvSpPr>
          <p:nvPr>
            <p:ph type="sldNum" sz="quarter" idx="10"/>
          </p:nvPr>
        </p:nvSpPr>
        <p:spPr/>
        <p:txBody>
          <a:bodyPr/>
          <a:lstStyle/>
          <a:p>
            <a:r>
              <a:rPr lang="en-US" smtClean="0"/>
              <a:t>Page </a:t>
            </a:r>
            <a:fld id="{060BD193-E118-4B16-863C-C8C12C675E3E}" type="slidenum">
              <a:rPr lang="en-US" smtClean="0"/>
              <a:pPr/>
              <a:t>10</a:t>
            </a:fld>
            <a:endParaRPr lang="en-US" dirty="0"/>
          </a:p>
        </p:txBody>
      </p:sp>
      <p:sp>
        <p:nvSpPr>
          <p:cNvPr id="7" name="Rectangle 6"/>
          <p:cNvSpPr/>
          <p:nvPr/>
        </p:nvSpPr>
        <p:spPr>
          <a:xfrm>
            <a:off x="9133550" y="4387762"/>
            <a:ext cx="2504267" cy="1631216"/>
          </a:xfrm>
          <a:prstGeom prst="rect">
            <a:avLst/>
          </a:prstGeom>
          <a:ln w="28575">
            <a:solidFill>
              <a:srgbClr val="FF0000"/>
            </a:solidFill>
          </a:ln>
        </p:spPr>
        <p:txBody>
          <a:bodyPr wrap="square">
            <a:spAutoFit/>
          </a:bodyPr>
          <a:lstStyle/>
          <a:p>
            <a:r>
              <a:rPr lang="en-US" sz="2000" b="1" dirty="0" smtClean="0">
                <a:solidFill>
                  <a:srgbClr val="FF0000"/>
                </a:solidFill>
              </a:rPr>
              <a:t>Focus on debugging the design, </a:t>
            </a:r>
          </a:p>
          <a:p>
            <a:r>
              <a:rPr lang="en-US" sz="2000" b="1" dirty="0" smtClean="0">
                <a:solidFill>
                  <a:srgbClr val="FF0000"/>
                </a:solidFill>
              </a:rPr>
              <a:t>not on the debug core!</a:t>
            </a:r>
          </a:p>
        </p:txBody>
      </p:sp>
      <p:cxnSp>
        <p:nvCxnSpPr>
          <p:cNvPr id="26" name="Straight Arrow Connector 25"/>
          <p:cNvCxnSpPr/>
          <p:nvPr/>
        </p:nvCxnSpPr>
        <p:spPr bwMode="auto">
          <a:xfrm flipH="1">
            <a:off x="7493330" y="5203370"/>
            <a:ext cx="1640221" cy="0"/>
          </a:xfrm>
          <a:prstGeom prst="straightConnector1">
            <a:avLst/>
          </a:prstGeom>
          <a:ln w="38100">
            <a:solidFill>
              <a:srgbClr val="FF0000"/>
            </a:solidFill>
            <a:headEnd type="none" w="med" len="med"/>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bwMode="auto">
          <a:xfrm flipH="1">
            <a:off x="5213268" y="4714503"/>
            <a:ext cx="3920283" cy="0"/>
          </a:xfrm>
          <a:prstGeom prst="straightConnector1">
            <a:avLst/>
          </a:prstGeom>
          <a:ln w="38100">
            <a:solidFill>
              <a:srgbClr val="FF0000"/>
            </a:solidFill>
            <a:headEnd type="none" w="med" len="med"/>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984" r="15190" b="46877"/>
          <a:stretch/>
        </p:blipFill>
        <p:spPr bwMode="auto">
          <a:xfrm>
            <a:off x="5865812" y="2590800"/>
            <a:ext cx="2803117" cy="1555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609441" y="1600201"/>
            <a:ext cx="5334181" cy="4268337"/>
          </a:xfrm>
        </p:spPr>
        <p:txBody>
          <a:bodyPr/>
          <a:lstStyle/>
          <a:p>
            <a:r>
              <a:rPr lang="en-US" dirty="0" smtClean="0"/>
              <a:t>Flexible, targeted probing of HDL design using MARK_DEBUG property</a:t>
            </a:r>
          </a:p>
          <a:p>
            <a:pPr>
              <a:buNone/>
            </a:pPr>
            <a:endParaRPr lang="en-US" dirty="0" smtClean="0"/>
          </a:p>
          <a:p>
            <a:r>
              <a:rPr lang="en-US" dirty="0" smtClean="0"/>
              <a:t>Synthesized design probing in multiple views</a:t>
            </a:r>
          </a:p>
          <a:p>
            <a:endParaRPr lang="en-US" dirty="0" smtClean="0"/>
          </a:p>
          <a:p>
            <a:r>
              <a:rPr lang="en-US" dirty="0" smtClean="0"/>
              <a:t>System-level probing inside of IP integrator view</a:t>
            </a:r>
          </a:p>
        </p:txBody>
      </p:sp>
      <p:sp>
        <p:nvSpPr>
          <p:cNvPr id="2" name="Title 1"/>
          <p:cNvSpPr>
            <a:spLocks noGrp="1"/>
          </p:cNvSpPr>
          <p:nvPr>
            <p:ph type="title"/>
          </p:nvPr>
        </p:nvSpPr>
        <p:spPr>
          <a:xfrm>
            <a:off x="203148" y="228600"/>
            <a:ext cx="10969943" cy="1143000"/>
          </a:xfrm>
        </p:spPr>
        <p:txBody>
          <a:bodyPr/>
          <a:lstStyle/>
          <a:p>
            <a:r>
              <a:rPr lang="en-US" sz="2400" dirty="0" smtClean="0"/>
              <a:t>Benefits of Vivado Logic Debug</a:t>
            </a:r>
            <a:r>
              <a:rPr lang="en-US" dirty="0" smtClean="0"/>
              <a:t/>
            </a:r>
            <a:br>
              <a:rPr lang="en-US" dirty="0" smtClean="0"/>
            </a:br>
            <a:r>
              <a:rPr lang="en-US" sz="2000" dirty="0" smtClean="0"/>
              <a:t>High-level Debugging</a:t>
            </a:r>
            <a:r>
              <a:rPr lang="en-US" dirty="0" smtClean="0"/>
              <a:t/>
            </a:r>
            <a:br>
              <a:rPr lang="en-US" dirty="0" smtClean="0"/>
            </a:br>
            <a:endParaRPr lang="en-US" dirty="0"/>
          </a:p>
        </p:txBody>
      </p:sp>
      <p:sp>
        <p:nvSpPr>
          <p:cNvPr id="21" name="Flowchart: Card 20"/>
          <p:cNvSpPr/>
          <p:nvPr/>
        </p:nvSpPr>
        <p:spPr bwMode="auto">
          <a:xfrm>
            <a:off x="10558493" y="1278509"/>
            <a:ext cx="1472816" cy="838200"/>
          </a:xfrm>
          <a:prstGeom prst="flowChartPunchedCard">
            <a:avLst/>
          </a:prstGeom>
          <a:solidFill>
            <a:schemeClr val="bg1">
              <a:lumMod val="85000"/>
            </a:schemeClr>
          </a:solidFill>
          <a:ln>
            <a:headEnd type="oval"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1" compatLnSpc="1">
            <a:prstTxWarp prst="textNoShape">
              <a:avLst/>
            </a:prstTxWarp>
            <a:noAutofit/>
          </a:bodyPr>
          <a:lstStyle/>
          <a:p>
            <a:pPr marL="0" marR="0" indent="0" defTabSz="914400" rtl="0" eaLnBrk="1" fontAlgn="base" latinLnBrk="0" hangingPunct="1">
              <a:lnSpc>
                <a:spcPct val="8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entity FIR </a:t>
            </a:r>
            <a:r>
              <a:rPr kumimoji="0" lang="en-US" sz="1100" b="0" i="0" u="none" strike="noStrike" cap="none" normalizeH="0" dirty="0" smtClean="0">
                <a:ln>
                  <a:noFill/>
                </a:ln>
                <a:solidFill>
                  <a:schemeClr val="tx1"/>
                </a:solidFill>
                <a:effectLst/>
                <a:latin typeface="Arial" charset="0"/>
              </a:rPr>
              <a:t> is</a:t>
            </a:r>
            <a:endParaRPr kumimoji="0" lang="en-US" sz="1100" b="0" i="0" u="none" strike="noStrike" cap="none" normalizeH="0" baseline="0" dirty="0" smtClean="0">
              <a:ln>
                <a:noFill/>
              </a:ln>
              <a:solidFill>
                <a:schemeClr val="tx1"/>
              </a:solidFill>
              <a:effectLst/>
              <a:latin typeface="Arial" charset="0"/>
            </a:endParaRPr>
          </a:p>
          <a:p>
            <a:pPr marL="0" marR="0" indent="0" defTabSz="914400" rtl="0" eaLnBrk="1" fontAlgn="base" latinLnBrk="0" hangingPunct="1">
              <a:lnSpc>
                <a:spcPct val="80000"/>
              </a:lnSpc>
              <a:spcBef>
                <a:spcPct val="0"/>
              </a:spcBef>
              <a:spcAft>
                <a:spcPct val="0"/>
              </a:spcAft>
              <a:buClrTx/>
              <a:buSzTx/>
              <a:buFontTx/>
              <a:buNone/>
              <a:tabLst/>
            </a:pPr>
            <a:r>
              <a:rPr lang="en-US" sz="1100" dirty="0" smtClean="0">
                <a:solidFill>
                  <a:schemeClr val="tx1"/>
                </a:solidFill>
                <a:latin typeface="Arial" charset="0"/>
              </a:rPr>
              <a:t>  port (clk  : in</a:t>
            </a:r>
          </a:p>
          <a:p>
            <a:pPr marL="0" marR="0" indent="0" defTabSz="914400" rtl="0" eaLnBrk="1" fontAlgn="base" latinLnBrk="0" hangingPunct="1">
              <a:lnSpc>
                <a:spcPct val="80000"/>
              </a:lnSpc>
              <a:spcBef>
                <a:spcPct val="0"/>
              </a:spcBef>
              <a:spcAft>
                <a:spcPct val="0"/>
              </a:spcAft>
              <a:buClrTx/>
              <a:buSzTx/>
              <a:buFontTx/>
              <a:buNone/>
              <a:tabLst/>
            </a:pPr>
            <a:r>
              <a:rPr kumimoji="0" lang="en-US" sz="1100" b="0" i="0" u="none" strike="noStrike" cap="none" normalizeH="0" dirty="0" smtClean="0">
                <a:ln>
                  <a:noFill/>
                </a:ln>
                <a:solidFill>
                  <a:schemeClr val="tx1"/>
                </a:solidFill>
                <a:effectLst/>
                <a:latin typeface="Arial" charset="0"/>
              </a:rPr>
              <a:t>           rst  : in</a:t>
            </a:r>
          </a:p>
          <a:p>
            <a:pPr marL="0" marR="0" indent="0" defTabSz="914400" rtl="0" eaLnBrk="1" fontAlgn="base" latinLnBrk="0" hangingPunct="1">
              <a:lnSpc>
                <a:spcPct val="80000"/>
              </a:lnSpc>
              <a:spcBef>
                <a:spcPct val="0"/>
              </a:spcBef>
              <a:spcAft>
                <a:spcPct val="0"/>
              </a:spcAft>
              <a:buClrTx/>
              <a:buSzTx/>
              <a:buFontTx/>
              <a:buNone/>
              <a:tabLst/>
            </a:pPr>
            <a:r>
              <a:rPr lang="en-US" sz="1100" baseline="0" dirty="0" smtClean="0">
                <a:solidFill>
                  <a:schemeClr val="tx1"/>
                </a:solidFill>
                <a:latin typeface="Arial" charset="0"/>
              </a:rPr>
              <a:t>           din</a:t>
            </a:r>
            <a:r>
              <a:rPr lang="en-US" sz="1100" dirty="0" smtClean="0">
                <a:solidFill>
                  <a:schemeClr val="tx1"/>
                </a:solidFill>
                <a:latin typeface="Arial" charset="0"/>
              </a:rPr>
              <a:t> : in</a:t>
            </a:r>
            <a:endParaRPr kumimoji="0" lang="en-US" sz="1100" b="0" i="0" u="none" strike="noStrike" cap="none" normalizeH="0" baseline="0" dirty="0" smtClean="0">
              <a:ln>
                <a:noFill/>
              </a:ln>
              <a:solidFill>
                <a:schemeClr val="tx1"/>
              </a:solidFill>
              <a:effectLst/>
              <a:latin typeface="Arial" charset="0"/>
            </a:endParaRPr>
          </a:p>
          <a:p>
            <a:pPr marL="0" marR="0" indent="0" defTabSz="914400" rtl="0" eaLnBrk="1" fontAlgn="base" latinLnBrk="0" hangingPunct="1">
              <a:lnSpc>
                <a:spcPct val="8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 </a:t>
            </a:r>
          </a:p>
        </p:txBody>
      </p:sp>
      <p:pic>
        <p:nvPicPr>
          <p:cNvPr id="23" name="Picture 2"/>
          <p:cNvPicPr>
            <a:picLocks noChangeAspect="1" noChangeArrowheads="1"/>
          </p:cNvPicPr>
          <p:nvPr/>
        </p:nvPicPr>
        <p:blipFill>
          <a:blip r:embed="rId4" cstate="print"/>
          <a:srcRect/>
          <a:stretch>
            <a:fillRect/>
          </a:stretch>
        </p:blipFill>
        <p:spPr bwMode="auto">
          <a:xfrm>
            <a:off x="9344766" y="2895600"/>
            <a:ext cx="2336191" cy="607200"/>
          </a:xfrm>
          <a:prstGeom prst="rect">
            <a:avLst/>
          </a:prstGeom>
          <a:noFill/>
          <a:ln w="9525">
            <a:noFill/>
            <a:miter lim="800000"/>
            <a:headEnd/>
            <a:tailEnd/>
          </a:ln>
        </p:spPr>
      </p:pic>
      <p:cxnSp>
        <p:nvCxnSpPr>
          <p:cNvPr id="24" name="Straight Arrow Connector 23"/>
          <p:cNvCxnSpPr/>
          <p:nvPr/>
        </p:nvCxnSpPr>
        <p:spPr bwMode="auto">
          <a:xfrm flipH="1">
            <a:off x="7351219" y="866067"/>
            <a:ext cx="466622" cy="1797810"/>
          </a:xfrm>
          <a:prstGeom prst="straightConnector1">
            <a:avLst/>
          </a:prstGeom>
          <a:noFill/>
          <a:ln w="28575" cap="flat" cmpd="sng" algn="ctr">
            <a:solidFill>
              <a:schemeClr val="tx1"/>
            </a:solidFill>
            <a:prstDash val="sysDash"/>
            <a:round/>
            <a:headEnd type="none" w="med" len="med"/>
            <a:tailEnd type="triangle" w="med" len="med"/>
          </a:ln>
          <a:effectLst/>
        </p:spPr>
      </p:cxnSp>
      <p:cxnSp>
        <p:nvCxnSpPr>
          <p:cNvPr id="25" name="Straight Arrow Connector 24"/>
          <p:cNvCxnSpPr/>
          <p:nvPr/>
        </p:nvCxnSpPr>
        <p:spPr bwMode="auto">
          <a:xfrm>
            <a:off x="8528856" y="866070"/>
            <a:ext cx="2009390" cy="801757"/>
          </a:xfrm>
          <a:prstGeom prst="straightConnector1">
            <a:avLst/>
          </a:prstGeom>
          <a:noFill/>
          <a:ln w="28575" cap="flat" cmpd="sng" algn="ctr">
            <a:solidFill>
              <a:schemeClr val="tx1"/>
            </a:solidFill>
            <a:prstDash val="sysDash"/>
            <a:round/>
            <a:headEnd type="none" w="med" len="med"/>
            <a:tailEnd type="triangle" w="med" len="med"/>
          </a:ln>
          <a:effectLst/>
        </p:spPr>
      </p:cxnSp>
      <p:cxnSp>
        <p:nvCxnSpPr>
          <p:cNvPr id="26" name="Straight Arrow Connector 25"/>
          <p:cNvCxnSpPr/>
          <p:nvPr/>
        </p:nvCxnSpPr>
        <p:spPr bwMode="auto">
          <a:xfrm>
            <a:off x="8224135" y="866067"/>
            <a:ext cx="2208121" cy="2014330"/>
          </a:xfrm>
          <a:prstGeom prst="straightConnector1">
            <a:avLst/>
          </a:prstGeom>
          <a:noFill/>
          <a:ln w="28575" cap="flat" cmpd="sng" algn="ctr">
            <a:solidFill>
              <a:schemeClr val="tx1"/>
            </a:solidFill>
            <a:prstDash val="sysDash"/>
            <a:round/>
            <a:headEnd type="none" w="med" len="med"/>
            <a:tailEnd type="triangle" w="med" len="med"/>
          </a:ln>
          <a:effectLst/>
        </p:spPr>
      </p:cxnSp>
      <p:sp>
        <p:nvSpPr>
          <p:cNvPr id="27" name="TextBox 26"/>
          <p:cNvSpPr txBox="1"/>
          <p:nvPr/>
        </p:nvSpPr>
        <p:spPr>
          <a:xfrm>
            <a:off x="9239872" y="1170867"/>
            <a:ext cx="914161" cy="3385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b="1" dirty="0" smtClean="0"/>
              <a:t>HDL</a:t>
            </a:r>
            <a:endParaRPr lang="en-US" sz="1600" b="1" dirty="0"/>
          </a:p>
        </p:txBody>
      </p:sp>
      <p:sp>
        <p:nvSpPr>
          <p:cNvPr id="28" name="TextBox 27"/>
          <p:cNvSpPr txBox="1"/>
          <p:nvPr/>
        </p:nvSpPr>
        <p:spPr>
          <a:xfrm>
            <a:off x="8732003" y="1947432"/>
            <a:ext cx="1700253" cy="3385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b="1" dirty="0" smtClean="0"/>
              <a:t>Schematic</a:t>
            </a:r>
            <a:endParaRPr lang="en-US" sz="1600" b="1" dirty="0"/>
          </a:p>
        </p:txBody>
      </p:sp>
      <p:sp>
        <p:nvSpPr>
          <p:cNvPr id="29" name="TextBox 28"/>
          <p:cNvSpPr txBox="1"/>
          <p:nvPr/>
        </p:nvSpPr>
        <p:spPr>
          <a:xfrm>
            <a:off x="6700533" y="1947432"/>
            <a:ext cx="1625177" cy="3385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b="1" dirty="0" smtClean="0"/>
              <a:t>Hierarchy</a:t>
            </a:r>
            <a:endParaRPr lang="en-US" sz="1600" b="1" dirty="0"/>
          </a:p>
        </p:txBody>
      </p:sp>
      <p:sp>
        <p:nvSpPr>
          <p:cNvPr id="30" name="TextBox 29"/>
          <p:cNvSpPr txBox="1"/>
          <p:nvPr/>
        </p:nvSpPr>
        <p:spPr>
          <a:xfrm>
            <a:off x="7280352" y="561270"/>
            <a:ext cx="1652310" cy="408623"/>
          </a:xfrm>
          <a:prstGeom prst="roundRect">
            <a:avLst/>
          </a:prstGeom>
          <a:solidFill>
            <a:schemeClr val="accent1">
              <a:lumMod val="60000"/>
              <a:lumOff val="40000"/>
            </a:schemeClr>
          </a:solidFill>
        </p:spPr>
        <p:style>
          <a:lnRef idx="0">
            <a:schemeClr val="dk1"/>
          </a:lnRef>
          <a:fillRef idx="3">
            <a:schemeClr val="dk1"/>
          </a:fillRef>
          <a:effectRef idx="3">
            <a:schemeClr val="dk1"/>
          </a:effectRef>
          <a:fontRef idx="minor">
            <a:schemeClr val="lt1"/>
          </a:fontRef>
        </p:style>
        <p:txBody>
          <a:bodyPr wrap="none" rtlCol="0">
            <a:spAutoFit/>
          </a:bodyPr>
          <a:lstStyle/>
          <a:p>
            <a:r>
              <a:rPr lang="en-US" sz="1800" b="1" i="1" dirty="0" smtClean="0">
                <a:solidFill>
                  <a:schemeClr val="tx1"/>
                </a:solidFill>
              </a:rPr>
              <a:t>Debug Probe</a:t>
            </a:r>
            <a:endParaRPr lang="en-US" sz="1800" b="1" i="1" dirty="0">
              <a:solidFill>
                <a:schemeClr val="tx1"/>
              </a:solidFill>
            </a:endParaRPr>
          </a:p>
        </p:txBody>
      </p:sp>
      <p:cxnSp>
        <p:nvCxnSpPr>
          <p:cNvPr id="34" name="Straight Arrow Connector 33"/>
          <p:cNvCxnSpPr/>
          <p:nvPr/>
        </p:nvCxnSpPr>
        <p:spPr bwMode="auto">
          <a:xfrm>
            <a:off x="8100751" y="981176"/>
            <a:ext cx="1244015" cy="4004609"/>
          </a:xfrm>
          <a:prstGeom prst="straightConnector1">
            <a:avLst/>
          </a:prstGeom>
          <a:noFill/>
          <a:ln w="28575" cap="flat" cmpd="sng" algn="ctr">
            <a:solidFill>
              <a:schemeClr val="tx1"/>
            </a:solidFill>
            <a:prstDash val="sysDash"/>
            <a:round/>
            <a:headEnd type="none" w="med" len="med"/>
            <a:tailEnd type="triangle" w="med" len="med"/>
          </a:ln>
          <a:effectLst/>
        </p:spPr>
      </p:cxnSp>
      <p:sp>
        <p:nvSpPr>
          <p:cNvPr id="38" name="TextBox 37"/>
          <p:cNvSpPr txBox="1"/>
          <p:nvPr/>
        </p:nvSpPr>
        <p:spPr>
          <a:xfrm>
            <a:off x="8430604" y="3733800"/>
            <a:ext cx="2133044" cy="3385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b="1" dirty="0" smtClean="0"/>
              <a:t>Vivado IP Integrator</a:t>
            </a:r>
            <a:endParaRPr lang="en-US" sz="1600" b="1" dirty="0"/>
          </a:p>
        </p:txBody>
      </p:sp>
      <p:sp>
        <p:nvSpPr>
          <p:cNvPr id="18" name="Rectangle 17"/>
          <p:cNvSpPr/>
          <p:nvPr/>
        </p:nvSpPr>
        <p:spPr>
          <a:xfrm>
            <a:off x="609441" y="5410200"/>
            <a:ext cx="5688118" cy="400110"/>
          </a:xfrm>
          <a:prstGeom prst="rect">
            <a:avLst/>
          </a:prstGeom>
          <a:ln w="28575">
            <a:solidFill>
              <a:schemeClr val="accent2"/>
            </a:solidFill>
          </a:ln>
        </p:spPr>
        <p:txBody>
          <a:bodyPr wrap="square">
            <a:spAutoFit/>
          </a:bodyPr>
          <a:lstStyle/>
          <a:p>
            <a:r>
              <a:rPr lang="en-US" sz="2000" b="1" dirty="0" smtClean="0">
                <a:solidFill>
                  <a:schemeClr val="accent2"/>
                </a:solidFill>
              </a:rPr>
              <a:t>Debug the design at the appropriate level</a:t>
            </a:r>
          </a:p>
        </p:txBody>
      </p:sp>
      <p:sp>
        <p:nvSpPr>
          <p:cNvPr id="6" name="Slide Number Placeholder 5"/>
          <p:cNvSpPr>
            <a:spLocks noGrp="1"/>
          </p:cNvSpPr>
          <p:nvPr>
            <p:ph type="sldNum" sz="quarter" idx="10"/>
          </p:nvPr>
        </p:nvSpPr>
        <p:spPr/>
        <p:txBody>
          <a:bodyPr/>
          <a:lstStyle/>
          <a:p>
            <a:pPr>
              <a:defRPr/>
            </a:pPr>
            <a:r>
              <a:rPr lang="en-US" smtClean="0">
                <a:solidFill>
                  <a:srgbClr val="FFFFFF">
                    <a:lumMod val="50000"/>
                  </a:srgbClr>
                </a:solidFill>
              </a:rPr>
              <a:t>Page </a:t>
            </a:r>
            <a:fld id="{060BD193-E118-4B16-863C-C8C12C675E3E}" type="slidenum">
              <a:rPr lang="en-US" smtClean="0">
                <a:solidFill>
                  <a:srgbClr val="FFFFFF">
                    <a:lumMod val="50000"/>
                  </a:srgbClr>
                </a:solidFill>
              </a:rPr>
              <a:pPr>
                <a:defRPr/>
              </a:pPr>
              <a:t>11</a:t>
            </a:fld>
            <a:endParaRPr lang="en-US" dirty="0">
              <a:solidFill>
                <a:srgbClr val="FFFFFF">
                  <a:lumMod val="50000"/>
                </a:srgbClr>
              </a:solidFill>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9132" y="4985785"/>
            <a:ext cx="4374311" cy="1540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Introduction</a:t>
            </a:r>
          </a:p>
          <a:p>
            <a:pPr>
              <a:lnSpc>
                <a:spcPts val="2200"/>
              </a:lnSpc>
              <a:tabLst>
                <a:tab pos="228600" algn="l"/>
              </a:tabLst>
            </a:pPr>
            <a:r>
              <a:rPr lang="en-US" altLang="zh-CN" i="1" dirty="0" smtClean="0">
                <a:solidFill>
                  <a:schemeClr val="tx1"/>
                </a:solidFill>
                <a:cs typeface="Arial" pitchFamily="34" charset="0"/>
              </a:rPr>
              <a:t>Logic Debug Cores</a:t>
            </a:r>
          </a:p>
          <a:p>
            <a:pPr>
              <a:lnSpc>
                <a:spcPts val="2200"/>
              </a:lnSpc>
              <a:tabLst>
                <a:tab pos="228600" algn="l"/>
              </a:tabLst>
            </a:pPr>
            <a:r>
              <a:rPr lang="en-US" altLang="zh-CN" dirty="0" smtClean="0">
                <a:solidFill>
                  <a:srgbClr val="EE3424"/>
                </a:solidFill>
                <a:cs typeface="Arial" pitchFamily="34" charset="0"/>
              </a:rPr>
              <a:t>Logic Debug Probing Flows</a:t>
            </a: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12</a:t>
            </a:fld>
            <a:endParaRPr lang="en-US" dirty="0"/>
          </a:p>
        </p:txBody>
      </p:sp>
    </p:spTree>
    <p:extLst>
      <p:ext uri="{BB962C8B-B14F-4D97-AF65-F5344CB8AC3E}">
        <p14:creationId xmlns:p14="http://schemas.microsoft.com/office/powerpoint/2010/main" val="994868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Vivado Design Suite debug cores provide internal </a:t>
            </a:r>
            <a:r>
              <a:rPr lang="en-US" dirty="0" smtClean="0"/>
              <a:t/>
            </a:r>
            <a:br>
              <a:rPr lang="en-US" dirty="0" smtClean="0"/>
            </a:br>
            <a:r>
              <a:rPr lang="en-US" dirty="0" smtClean="0"/>
              <a:t>visibility </a:t>
            </a:r>
            <a:r>
              <a:rPr lang="en-US" dirty="0"/>
              <a:t>to all soft IP</a:t>
            </a:r>
          </a:p>
          <a:p>
            <a:pPr lvl="1"/>
            <a:r>
              <a:rPr lang="en-US" dirty="0"/>
              <a:t>Access to hard IP ports</a:t>
            </a:r>
          </a:p>
          <a:p>
            <a:pPr lvl="1"/>
            <a:r>
              <a:rPr lang="en-US" dirty="0"/>
              <a:t>Accesses all the internal signals, interfaces ports and nodes </a:t>
            </a:r>
            <a:r>
              <a:rPr lang="en-US" dirty="0" smtClean="0"/>
              <a:t/>
            </a:r>
            <a:br>
              <a:rPr lang="en-US" dirty="0" smtClean="0"/>
            </a:br>
            <a:r>
              <a:rPr lang="en-US" dirty="0" smtClean="0"/>
              <a:t>within </a:t>
            </a:r>
            <a:r>
              <a:rPr lang="en-US" dirty="0"/>
              <a:t>the programmable logic (ILA v2.x)</a:t>
            </a:r>
          </a:p>
          <a:p>
            <a:pPr lvl="1"/>
            <a:r>
              <a:rPr lang="en-US" dirty="0"/>
              <a:t>Stimulus can be applied using the Virtual I/O core (VIO v2.x)</a:t>
            </a:r>
          </a:p>
          <a:p>
            <a:pPr lvl="0"/>
            <a:r>
              <a:rPr lang="en-US" dirty="0"/>
              <a:t>Debugging occurs at, or near, system speeds</a:t>
            </a:r>
          </a:p>
          <a:p>
            <a:pPr lvl="1"/>
            <a:r>
              <a:rPr lang="en-US" dirty="0"/>
              <a:t>Debug on-chip using the system clock</a:t>
            </a:r>
          </a:p>
          <a:p>
            <a:pPr lvl="0"/>
            <a:r>
              <a:rPr lang="en-US" dirty="0"/>
              <a:t>Minimize pins needed for debugging</a:t>
            </a:r>
          </a:p>
          <a:p>
            <a:pPr lvl="1"/>
            <a:r>
              <a:rPr lang="en-US" dirty="0"/>
              <a:t>Access via the JTAG interface (debug_core_hub)</a:t>
            </a:r>
          </a:p>
        </p:txBody>
      </p:sp>
      <p:sp>
        <p:nvSpPr>
          <p:cNvPr id="3" name="Title 2"/>
          <p:cNvSpPr>
            <a:spLocks noGrp="1"/>
          </p:cNvSpPr>
          <p:nvPr>
            <p:ph type="title"/>
          </p:nvPr>
        </p:nvSpPr>
        <p:spPr/>
        <p:txBody>
          <a:bodyPr/>
          <a:lstStyle/>
          <a:p>
            <a:r>
              <a:rPr lang="en-US" dirty="0"/>
              <a:t>Vivado Integrated Logic Analyzer </a:t>
            </a:r>
            <a:r>
              <a:rPr lang="en-US" dirty="0" smtClean="0"/>
              <a:t>System</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13</a:t>
            </a:fld>
            <a:endParaRPr lang="en-US" dirty="0"/>
          </a:p>
        </p:txBody>
      </p:sp>
      <p:grpSp>
        <p:nvGrpSpPr>
          <p:cNvPr id="9" name="Group 8"/>
          <p:cNvGrpSpPr/>
          <p:nvPr/>
        </p:nvGrpSpPr>
        <p:grpSpPr>
          <a:xfrm>
            <a:off x="7486650" y="1695450"/>
            <a:ext cx="4076700" cy="4598780"/>
            <a:chOff x="7486650" y="1695450"/>
            <a:chExt cx="4076700" cy="4598780"/>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650" y="1695450"/>
              <a:ext cx="4076700" cy="45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bwMode="auto">
            <a:xfrm>
              <a:off x="8562974" y="3997324"/>
              <a:ext cx="817245" cy="228600"/>
            </a:xfrm>
            <a:prstGeom prst="rect">
              <a:avLst/>
            </a:prstGeom>
            <a:solidFill>
              <a:srgbClr val="C2C2AC"/>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spTree>
    <p:extLst>
      <p:ext uri="{BB962C8B-B14F-4D97-AF65-F5344CB8AC3E}">
        <p14:creationId xmlns:p14="http://schemas.microsoft.com/office/powerpoint/2010/main" val="2994181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Vivado Logic Debug IP</a:t>
            </a:r>
            <a:endParaRPr lang="en-US" dirty="0"/>
          </a:p>
        </p:txBody>
      </p:sp>
      <p:sp>
        <p:nvSpPr>
          <p:cNvPr id="2" name="Content Placeholder 1"/>
          <p:cNvSpPr>
            <a:spLocks noGrp="1"/>
          </p:cNvSpPr>
          <p:nvPr>
            <p:ph sz="half" idx="1"/>
          </p:nvPr>
        </p:nvSpPr>
        <p:spPr>
          <a:xfrm>
            <a:off x="203147" y="1371603"/>
            <a:ext cx="5246220" cy="4819453"/>
          </a:xfrm>
        </p:spPr>
        <p:txBody>
          <a:bodyPr/>
          <a:lstStyle/>
          <a:p>
            <a:r>
              <a:rPr lang="en-US" sz="2400" dirty="0" smtClean="0"/>
              <a:t>ILA 4.0</a:t>
            </a:r>
          </a:p>
          <a:p>
            <a:pPr lvl="1"/>
            <a:r>
              <a:rPr lang="en-US" sz="2000" dirty="0" smtClean="0"/>
              <a:t>Vivado native Integrated Logic Analyzer debug IP core</a:t>
            </a:r>
          </a:p>
          <a:p>
            <a:pPr lvl="1"/>
            <a:r>
              <a:rPr lang="en-US" sz="2000" dirty="0" smtClean="0"/>
              <a:t>Netlist insertion support</a:t>
            </a:r>
          </a:p>
          <a:p>
            <a:pPr lvl="1"/>
            <a:r>
              <a:rPr lang="en-US" sz="2000" dirty="0"/>
              <a:t>HDL instantiation </a:t>
            </a:r>
            <a:r>
              <a:rPr lang="en-US" sz="2000" dirty="0" smtClean="0"/>
              <a:t>support</a:t>
            </a:r>
          </a:p>
          <a:p>
            <a:r>
              <a:rPr lang="en-US" sz="2400" dirty="0" smtClean="0"/>
              <a:t>VIO 3.0</a:t>
            </a:r>
          </a:p>
          <a:p>
            <a:pPr lvl="1"/>
            <a:r>
              <a:rPr lang="en-US" sz="2000" dirty="0" smtClean="0"/>
              <a:t>Vivado native Virtual Input / Output debug IP core</a:t>
            </a:r>
          </a:p>
          <a:p>
            <a:pPr lvl="1"/>
            <a:r>
              <a:rPr lang="en-US" sz="2000" dirty="0" smtClean="0"/>
              <a:t>HDL instantiation</a:t>
            </a:r>
            <a:endParaRPr lang="en-US" sz="2400" dirty="0"/>
          </a:p>
        </p:txBody>
      </p:sp>
      <p:sp>
        <p:nvSpPr>
          <p:cNvPr id="24" name="Down Arrow 23"/>
          <p:cNvSpPr/>
          <p:nvPr/>
        </p:nvSpPr>
        <p:spPr bwMode="auto">
          <a:xfrm>
            <a:off x="942436" y="5665512"/>
            <a:ext cx="2060791" cy="45719"/>
          </a:xfrm>
          <a:prstGeom prst="downArrow">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26" name="Oval 25"/>
          <p:cNvSpPr/>
          <p:nvPr/>
        </p:nvSpPr>
        <p:spPr bwMode="auto">
          <a:xfrm>
            <a:off x="2640912" y="990600"/>
            <a:ext cx="304721" cy="152400"/>
          </a:xfrm>
          <a:prstGeom prst="ellipse">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21" name="Rectangle 20"/>
          <p:cNvSpPr/>
          <p:nvPr/>
        </p:nvSpPr>
        <p:spPr bwMode="auto">
          <a:xfrm>
            <a:off x="8752078" y="1590776"/>
            <a:ext cx="3053490" cy="635086"/>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noAutofit/>
          </a:bodyPr>
          <a:lstStyle/>
          <a:p>
            <a:pPr algn="l"/>
            <a:r>
              <a:rPr lang="en-US" dirty="0" smtClean="0">
                <a:solidFill>
                  <a:srgbClr val="000000"/>
                </a:solidFill>
              </a:rPr>
              <a:t>ILA 4.0</a:t>
            </a:r>
          </a:p>
          <a:p>
            <a:pPr algn="l"/>
            <a:r>
              <a:rPr lang="en-US" dirty="0" smtClean="0">
                <a:solidFill>
                  <a:srgbClr val="000000"/>
                </a:solidFill>
              </a:rPr>
              <a:t>Netlist Insertion</a:t>
            </a:r>
          </a:p>
        </p:txBody>
      </p:sp>
      <p:sp>
        <p:nvSpPr>
          <p:cNvPr id="30" name="Rectangle 29"/>
          <p:cNvSpPr/>
          <p:nvPr/>
        </p:nvSpPr>
        <p:spPr bwMode="auto">
          <a:xfrm>
            <a:off x="5586545" y="1600201"/>
            <a:ext cx="3047206" cy="62566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noAutofit/>
          </a:bodyPr>
          <a:lstStyle/>
          <a:p>
            <a:pPr algn="l"/>
            <a:r>
              <a:rPr lang="en-US" dirty="0" smtClean="0">
                <a:solidFill>
                  <a:srgbClr val="000000"/>
                </a:solidFill>
              </a:rPr>
              <a:t>ILA 4.0 and VIO 3.0</a:t>
            </a:r>
          </a:p>
          <a:p>
            <a:pPr algn="l"/>
            <a:r>
              <a:rPr lang="en-US" dirty="0" smtClean="0">
                <a:solidFill>
                  <a:srgbClr val="000000"/>
                </a:solidFill>
              </a:rPr>
              <a:t>HDL Instantiation</a:t>
            </a:r>
          </a:p>
        </p:txBody>
      </p:sp>
      <p:sp>
        <p:nvSpPr>
          <p:cNvPr id="31" name="Rectangle 30"/>
          <p:cNvSpPr/>
          <p:nvPr/>
        </p:nvSpPr>
        <p:spPr bwMode="auto">
          <a:xfrm>
            <a:off x="8739513" y="2429761"/>
            <a:ext cx="3053490" cy="433632"/>
          </a:xfrm>
          <a:prstGeom prst="rect">
            <a:avLst/>
          </a:prstGeom>
          <a:noFill/>
          <a:ln>
            <a:solidFill>
              <a:schemeClr val="accent2"/>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Mark Debug Nets</a:t>
            </a:r>
          </a:p>
        </p:txBody>
      </p:sp>
      <p:cxnSp>
        <p:nvCxnSpPr>
          <p:cNvPr id="32" name="Straight Arrow Connector 31"/>
          <p:cNvCxnSpPr/>
          <p:nvPr/>
        </p:nvCxnSpPr>
        <p:spPr bwMode="auto">
          <a:xfrm>
            <a:off x="10274637" y="2874391"/>
            <a:ext cx="0" cy="365760"/>
          </a:xfrm>
          <a:prstGeom prst="straightConnector1">
            <a:avLst/>
          </a:prstGeom>
          <a:ln w="38100">
            <a:headEnd type="none" w="med" len="med"/>
            <a:tailEnd type="arrow"/>
          </a:ln>
        </p:spPr>
        <p:style>
          <a:lnRef idx="2">
            <a:schemeClr val="accent2"/>
          </a:lnRef>
          <a:fillRef idx="0">
            <a:schemeClr val="accent2"/>
          </a:fillRef>
          <a:effectRef idx="1">
            <a:schemeClr val="accent2"/>
          </a:effectRef>
          <a:fontRef idx="minor">
            <a:schemeClr val="tx1"/>
          </a:fontRef>
        </p:style>
      </p:cxnSp>
      <p:sp>
        <p:nvSpPr>
          <p:cNvPr id="3" name="Footer Placeholder 2"/>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14</a:t>
            </a:fld>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8679" y="3273815"/>
            <a:ext cx="3070841" cy="2248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3172" y="2429761"/>
            <a:ext cx="3050579" cy="2170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6545" y="4691826"/>
            <a:ext cx="2900220" cy="1232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lvl="0"/>
            <a:r>
              <a:rPr lang="en-US" dirty="0"/>
              <a:t>Used for monitoring internal programmable logic signals and ports for post-analysis</a:t>
            </a:r>
          </a:p>
          <a:p>
            <a:pPr lvl="0"/>
            <a:r>
              <a:rPr lang="en-US" dirty="0"/>
              <a:t>Multiple configurable ILA trigger units</a:t>
            </a:r>
          </a:p>
          <a:p>
            <a:pPr lvl="1"/>
            <a:r>
              <a:rPr lang="en-US" dirty="0"/>
              <a:t>Configurable trigger input widths and match types for use with different input signals </a:t>
            </a:r>
            <a:r>
              <a:rPr lang="en-US" dirty="0" smtClean="0"/>
              <a:t>types</a:t>
            </a:r>
          </a:p>
          <a:p>
            <a:pPr lvl="0"/>
            <a:r>
              <a:rPr lang="en-US" dirty="0"/>
              <a:t>Separate data and trigger inputs</a:t>
            </a:r>
          </a:p>
          <a:p>
            <a:pPr lvl="0"/>
            <a:r>
              <a:rPr lang="en-US" dirty="0"/>
              <a:t>Sequential triggering</a:t>
            </a:r>
          </a:p>
          <a:p>
            <a:pPr lvl="0"/>
            <a:r>
              <a:rPr lang="en-US" dirty="0"/>
              <a:t>Storage qualification</a:t>
            </a:r>
          </a:p>
          <a:p>
            <a:pPr lvl="0"/>
            <a:r>
              <a:rPr lang="en-US" dirty="0"/>
              <a:t>Trigger out signal for cross-probing</a:t>
            </a:r>
          </a:p>
          <a:p>
            <a:r>
              <a:rPr lang="en-US" dirty="0"/>
              <a:t>Pre- and post-trigger buffering (capture data </a:t>
            </a:r>
            <a:r>
              <a:rPr lang="en-US" dirty="0" smtClean="0"/>
              <a:t/>
            </a:r>
            <a:br>
              <a:rPr lang="en-US" dirty="0" smtClean="0"/>
            </a:br>
            <a:r>
              <a:rPr lang="en-US" dirty="0" smtClean="0"/>
              <a:t>before</a:t>
            </a:r>
            <a:r>
              <a:rPr lang="en-US" dirty="0"/>
              <a:t>, during, and after trigger condition is met)</a:t>
            </a:r>
          </a:p>
        </p:txBody>
      </p:sp>
      <p:sp>
        <p:nvSpPr>
          <p:cNvPr id="7" name="Title 6"/>
          <p:cNvSpPr>
            <a:spLocks noGrp="1"/>
          </p:cNvSpPr>
          <p:nvPr>
            <p:ph type="title"/>
          </p:nvPr>
        </p:nvSpPr>
        <p:spPr/>
        <p:txBody>
          <a:bodyPr/>
          <a:lstStyle/>
          <a:p>
            <a:r>
              <a:rPr lang="en-US" dirty="0" smtClean="0"/>
              <a:t>ILA Core</a:t>
            </a:r>
            <a:endParaRPr lang="en-US" dirty="0"/>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sp>
        <p:nvSpPr>
          <p:cNvPr id="9" name="Slide Number Placeholder 8"/>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15</a:t>
            </a:fld>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2882" y="2819646"/>
            <a:ext cx="2921804" cy="3811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7347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0664" y="3826636"/>
            <a:ext cx="3162089" cy="1566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p:txBody>
          <a:bodyPr/>
          <a:lstStyle/>
          <a:p>
            <a:pPr lvl="0"/>
            <a:r>
              <a:rPr lang="en-US" dirty="0"/>
              <a:t>Support for monitoring and driving internal programmable logic signals in "real time"</a:t>
            </a:r>
          </a:p>
          <a:p>
            <a:pPr lvl="0"/>
            <a:r>
              <a:rPr lang="en-US" dirty="0"/>
              <a:t>Probe input unit</a:t>
            </a:r>
          </a:p>
          <a:p>
            <a:pPr lvl="0"/>
            <a:r>
              <a:rPr lang="en-US" dirty="0"/>
              <a:t>Probe output unit</a:t>
            </a:r>
          </a:p>
          <a:p>
            <a:endParaRPr lang="en-US" dirty="0"/>
          </a:p>
        </p:txBody>
      </p:sp>
      <p:sp>
        <p:nvSpPr>
          <p:cNvPr id="3" name="Title 2"/>
          <p:cNvSpPr>
            <a:spLocks noGrp="1"/>
          </p:cNvSpPr>
          <p:nvPr>
            <p:ph type="title"/>
          </p:nvPr>
        </p:nvSpPr>
        <p:spPr/>
        <p:txBody>
          <a:bodyPr/>
          <a:lstStyle/>
          <a:p>
            <a:r>
              <a:rPr lang="en-US" dirty="0" smtClean="0"/>
              <a:t>VIO Core</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pic>
        <p:nvPicPr>
          <p:cNvPr id="8" name="Picture 7"/>
          <p:cNvPicPr/>
          <p:nvPr/>
        </p:nvPicPr>
        <p:blipFill>
          <a:blip r:embed="rId4"/>
          <a:stretch>
            <a:fillRect/>
          </a:stretch>
        </p:blipFill>
        <p:spPr>
          <a:xfrm>
            <a:off x="6572567" y="3429000"/>
            <a:ext cx="4511040" cy="2362200"/>
          </a:xfrm>
          <a:prstGeom prst="rect">
            <a:avLst/>
          </a:prstGeom>
        </p:spPr>
      </p:pic>
      <p:sp>
        <p:nvSpPr>
          <p:cNvPr id="7" name="Freeform 6"/>
          <p:cNvSpPr/>
          <p:nvPr/>
        </p:nvSpPr>
        <p:spPr bwMode="auto">
          <a:xfrm>
            <a:off x="6019800" y="3628490"/>
            <a:ext cx="2619375" cy="676810"/>
          </a:xfrm>
          <a:custGeom>
            <a:avLst/>
            <a:gdLst>
              <a:gd name="connsiteX0" fmla="*/ 0 w 2789977"/>
              <a:gd name="connsiteY0" fmla="*/ 676810 h 676810"/>
              <a:gd name="connsiteX1" fmla="*/ 1000125 w 2789977"/>
              <a:gd name="connsiteY1" fmla="*/ 19585 h 676810"/>
              <a:gd name="connsiteX2" fmla="*/ 2638425 w 2789977"/>
              <a:gd name="connsiteY2" fmla="*/ 171985 h 676810"/>
              <a:gd name="connsiteX3" fmla="*/ 2619375 w 2789977"/>
              <a:gd name="connsiteY3" fmla="*/ 162460 h 676810"/>
            </a:gdLst>
            <a:ahLst/>
            <a:cxnLst>
              <a:cxn ang="0">
                <a:pos x="connsiteX0" y="connsiteY0"/>
              </a:cxn>
              <a:cxn ang="0">
                <a:pos x="connsiteX1" y="connsiteY1"/>
              </a:cxn>
              <a:cxn ang="0">
                <a:pos x="connsiteX2" y="connsiteY2"/>
              </a:cxn>
              <a:cxn ang="0">
                <a:pos x="connsiteX3" y="connsiteY3"/>
              </a:cxn>
            </a:cxnLst>
            <a:rect l="l" t="t" r="r" b="b"/>
            <a:pathLst>
              <a:path w="2789977" h="676810">
                <a:moveTo>
                  <a:pt x="0" y="676810"/>
                </a:moveTo>
                <a:cubicBezTo>
                  <a:pt x="280194" y="390266"/>
                  <a:pt x="560388" y="103722"/>
                  <a:pt x="1000125" y="19585"/>
                </a:cubicBezTo>
                <a:cubicBezTo>
                  <a:pt x="1439862" y="-64552"/>
                  <a:pt x="2368550" y="148173"/>
                  <a:pt x="2638425" y="171985"/>
                </a:cubicBezTo>
                <a:cubicBezTo>
                  <a:pt x="2908300" y="195797"/>
                  <a:pt x="2763837" y="179128"/>
                  <a:pt x="2619375" y="162460"/>
                </a:cubicBezTo>
              </a:path>
            </a:pathLst>
          </a:custGeom>
          <a:noFill/>
          <a:ln w="19050" cap="flat" cmpd="sng" algn="ctr">
            <a:solidFill>
              <a:srgbClr val="00446A"/>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Freeform 10"/>
          <p:cNvSpPr/>
          <p:nvPr/>
        </p:nvSpPr>
        <p:spPr bwMode="auto">
          <a:xfrm>
            <a:off x="6010275" y="4476548"/>
            <a:ext cx="2266950" cy="104977"/>
          </a:xfrm>
          <a:custGeom>
            <a:avLst/>
            <a:gdLst>
              <a:gd name="connsiteX0" fmla="*/ 0 w 2266950"/>
              <a:gd name="connsiteY0" fmla="*/ 104977 h 104977"/>
              <a:gd name="connsiteX1" fmla="*/ 1200150 w 2266950"/>
              <a:gd name="connsiteY1" fmla="*/ 202 h 104977"/>
              <a:gd name="connsiteX2" fmla="*/ 2266950 w 2266950"/>
              <a:gd name="connsiteY2" fmla="*/ 76402 h 104977"/>
              <a:gd name="connsiteX3" fmla="*/ 2266950 w 2266950"/>
              <a:gd name="connsiteY3" fmla="*/ 76402 h 104977"/>
            </a:gdLst>
            <a:ahLst/>
            <a:cxnLst>
              <a:cxn ang="0">
                <a:pos x="connsiteX0" y="connsiteY0"/>
              </a:cxn>
              <a:cxn ang="0">
                <a:pos x="connsiteX1" y="connsiteY1"/>
              </a:cxn>
              <a:cxn ang="0">
                <a:pos x="connsiteX2" y="connsiteY2"/>
              </a:cxn>
              <a:cxn ang="0">
                <a:pos x="connsiteX3" y="connsiteY3"/>
              </a:cxn>
            </a:cxnLst>
            <a:rect l="l" t="t" r="r" b="b"/>
            <a:pathLst>
              <a:path w="2266950" h="104977">
                <a:moveTo>
                  <a:pt x="0" y="104977"/>
                </a:moveTo>
                <a:cubicBezTo>
                  <a:pt x="411162" y="54970"/>
                  <a:pt x="822325" y="4964"/>
                  <a:pt x="1200150" y="202"/>
                </a:cubicBezTo>
                <a:cubicBezTo>
                  <a:pt x="1577975" y="-4561"/>
                  <a:pt x="2266950" y="76402"/>
                  <a:pt x="2266950" y="76402"/>
                </a:cubicBezTo>
                <a:lnTo>
                  <a:pt x="2266950" y="76402"/>
                </a:lnTo>
              </a:path>
            </a:pathLst>
          </a:custGeom>
          <a:noFill/>
          <a:ln w="19050" cap="flat" cmpd="sng" algn="ctr">
            <a:solidFill>
              <a:srgbClr val="00446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Freeform 11"/>
          <p:cNvSpPr/>
          <p:nvPr/>
        </p:nvSpPr>
        <p:spPr bwMode="auto">
          <a:xfrm>
            <a:off x="5991225" y="4819650"/>
            <a:ext cx="2323885" cy="457200"/>
          </a:xfrm>
          <a:custGeom>
            <a:avLst/>
            <a:gdLst>
              <a:gd name="connsiteX0" fmla="*/ 0 w 2323885"/>
              <a:gd name="connsiteY0" fmla="*/ 0 h 457200"/>
              <a:gd name="connsiteX1" fmla="*/ 514350 w 2323885"/>
              <a:gd name="connsiteY1" fmla="*/ 276225 h 457200"/>
              <a:gd name="connsiteX2" fmla="*/ 1352550 w 2323885"/>
              <a:gd name="connsiteY2" fmla="*/ 400050 h 457200"/>
              <a:gd name="connsiteX3" fmla="*/ 2209800 w 2323885"/>
              <a:gd name="connsiteY3" fmla="*/ 314325 h 457200"/>
              <a:gd name="connsiteX4" fmla="*/ 2314575 w 2323885"/>
              <a:gd name="connsiteY4" fmla="*/ 457200 h 457200"/>
              <a:gd name="connsiteX5" fmla="*/ 2314575 w 2323885"/>
              <a:gd name="connsiteY5" fmla="*/ 4572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3885" h="457200">
                <a:moveTo>
                  <a:pt x="0" y="0"/>
                </a:moveTo>
                <a:cubicBezTo>
                  <a:pt x="144462" y="104775"/>
                  <a:pt x="288925" y="209550"/>
                  <a:pt x="514350" y="276225"/>
                </a:cubicBezTo>
                <a:cubicBezTo>
                  <a:pt x="739775" y="342900"/>
                  <a:pt x="1069975" y="393700"/>
                  <a:pt x="1352550" y="400050"/>
                </a:cubicBezTo>
                <a:cubicBezTo>
                  <a:pt x="1635125" y="406400"/>
                  <a:pt x="2049463" y="304800"/>
                  <a:pt x="2209800" y="314325"/>
                </a:cubicBezTo>
                <a:cubicBezTo>
                  <a:pt x="2370137" y="323850"/>
                  <a:pt x="2314575" y="457200"/>
                  <a:pt x="2314575" y="457200"/>
                </a:cubicBezTo>
                <a:lnTo>
                  <a:pt x="2314575" y="457200"/>
                </a:lnTo>
              </a:path>
            </a:pathLst>
          </a:custGeom>
          <a:noFill/>
          <a:ln w="19050" cap="flat" cmpd="sng" algn="ctr">
            <a:solidFill>
              <a:srgbClr val="00446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Freeform 14"/>
          <p:cNvSpPr/>
          <p:nvPr/>
        </p:nvSpPr>
        <p:spPr bwMode="auto">
          <a:xfrm>
            <a:off x="3103857" y="4695825"/>
            <a:ext cx="7736859" cy="1265685"/>
          </a:xfrm>
          <a:custGeom>
            <a:avLst/>
            <a:gdLst>
              <a:gd name="connsiteX0" fmla="*/ 7345068 w 7736859"/>
              <a:gd name="connsiteY0" fmla="*/ 66675 h 1265685"/>
              <a:gd name="connsiteX1" fmla="*/ 7735593 w 7736859"/>
              <a:gd name="connsiteY1" fmla="*/ 323850 h 1265685"/>
              <a:gd name="connsiteX2" fmla="*/ 7335543 w 7736859"/>
              <a:gd name="connsiteY2" fmla="*/ 1171575 h 1265685"/>
              <a:gd name="connsiteX3" fmla="*/ 5020968 w 7736859"/>
              <a:gd name="connsiteY3" fmla="*/ 1238250 h 1265685"/>
              <a:gd name="connsiteX4" fmla="*/ 620418 w 7736859"/>
              <a:gd name="connsiteY4" fmla="*/ 1114425 h 1265685"/>
              <a:gd name="connsiteX5" fmla="*/ 134643 w 7736859"/>
              <a:gd name="connsiteY5" fmla="*/ 0 h 126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36859" h="1265685">
                <a:moveTo>
                  <a:pt x="7345068" y="66675"/>
                </a:moveTo>
                <a:cubicBezTo>
                  <a:pt x="7541124" y="103187"/>
                  <a:pt x="7737180" y="139700"/>
                  <a:pt x="7735593" y="323850"/>
                </a:cubicBezTo>
                <a:cubicBezTo>
                  <a:pt x="7734006" y="508000"/>
                  <a:pt x="7787980" y="1019175"/>
                  <a:pt x="7335543" y="1171575"/>
                </a:cubicBezTo>
                <a:cubicBezTo>
                  <a:pt x="6883106" y="1323975"/>
                  <a:pt x="6140155" y="1247775"/>
                  <a:pt x="5020968" y="1238250"/>
                </a:cubicBezTo>
                <a:cubicBezTo>
                  <a:pt x="3901781" y="1228725"/>
                  <a:pt x="1434805" y="1320800"/>
                  <a:pt x="620418" y="1114425"/>
                </a:cubicBezTo>
                <a:cubicBezTo>
                  <a:pt x="-193969" y="908050"/>
                  <a:pt x="-29663" y="454025"/>
                  <a:pt x="134643" y="0"/>
                </a:cubicBezTo>
              </a:path>
            </a:pathLst>
          </a:custGeom>
          <a:noFill/>
          <a:ln w="19050" cap="flat" cmpd="sng" algn="ctr">
            <a:solidFill>
              <a:srgbClr val="00446A"/>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6" name="Slide Number Placeholder 15"/>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16</a:t>
            </a:fld>
            <a:endParaRPr lang="en-US" dirty="0"/>
          </a:p>
        </p:txBody>
      </p:sp>
    </p:spTree>
    <p:extLst>
      <p:ext uri="{BB962C8B-B14F-4D97-AF65-F5344CB8AC3E}">
        <p14:creationId xmlns:p14="http://schemas.microsoft.com/office/powerpoint/2010/main" val="3574172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Besides the IP cores insertion, </a:t>
            </a:r>
            <a:r>
              <a:rPr lang="en-US" dirty="0" err="1" smtClean="0"/>
              <a:t>Vivado</a:t>
            </a:r>
            <a:r>
              <a:rPr lang="en-US" dirty="0" smtClean="0"/>
              <a:t> logic debugging can be done by making nets in the HDL code using Mark Debug property</a:t>
            </a:r>
          </a:p>
          <a:p>
            <a:r>
              <a:rPr lang="en-US" dirty="0" smtClean="0"/>
              <a:t>VHDL </a:t>
            </a:r>
            <a:r>
              <a:rPr lang="en-US" dirty="0"/>
              <a:t>s</a:t>
            </a:r>
            <a:r>
              <a:rPr lang="en-US" dirty="0" smtClean="0"/>
              <a:t>yntax example</a:t>
            </a:r>
          </a:p>
          <a:p>
            <a:pPr indent="57150">
              <a:buNone/>
            </a:pPr>
            <a:r>
              <a:rPr lang="en-US" b="0" dirty="0"/>
              <a:t>attribute mark_debug : string;</a:t>
            </a:r>
          </a:p>
          <a:p>
            <a:pPr indent="57150">
              <a:buNone/>
            </a:pPr>
            <a:r>
              <a:rPr lang="en-US" b="0" dirty="0"/>
              <a:t>attribute mark_debug of char_fifo_dout: signal is "true";</a:t>
            </a:r>
            <a:endParaRPr lang="en-US" dirty="0"/>
          </a:p>
          <a:p>
            <a:endParaRPr lang="en-US" dirty="0" smtClean="0"/>
          </a:p>
          <a:p>
            <a:r>
              <a:rPr lang="en-US" dirty="0" smtClean="0"/>
              <a:t>Verilog Syntax example</a:t>
            </a:r>
          </a:p>
          <a:p>
            <a:pPr indent="0">
              <a:buNone/>
            </a:pPr>
            <a:r>
              <a:rPr lang="en-US" b="0" dirty="0" smtClean="0"/>
              <a:t> (* </a:t>
            </a:r>
            <a:r>
              <a:rPr lang="en-US" b="0" dirty="0"/>
              <a:t>mark_debug = "true" *) wire [7:0] char_fifo_dout;</a:t>
            </a:r>
            <a:endParaRPr lang="en-US" dirty="0"/>
          </a:p>
        </p:txBody>
      </p:sp>
      <p:sp>
        <p:nvSpPr>
          <p:cNvPr id="3" name="Title 2"/>
          <p:cNvSpPr>
            <a:spLocks noGrp="1"/>
          </p:cNvSpPr>
          <p:nvPr>
            <p:ph type="title"/>
          </p:nvPr>
        </p:nvSpPr>
        <p:spPr/>
        <p:txBody>
          <a:bodyPr/>
          <a:lstStyle/>
          <a:p>
            <a:r>
              <a:rPr lang="en-US" dirty="0" smtClean="0"/>
              <a:t>Mark Debug</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17</a:t>
            </a:fld>
            <a:endParaRPr lang="en-US" dirty="0"/>
          </a:p>
        </p:txBody>
      </p:sp>
    </p:spTree>
    <p:extLst>
      <p:ext uri="{BB962C8B-B14F-4D97-AF65-F5344CB8AC3E}">
        <p14:creationId xmlns:p14="http://schemas.microsoft.com/office/powerpoint/2010/main" val="2283732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Introduction</a:t>
            </a:r>
          </a:p>
          <a:p>
            <a:pPr>
              <a:lnSpc>
                <a:spcPts val="2200"/>
              </a:lnSpc>
              <a:tabLst>
                <a:tab pos="228600" algn="l"/>
              </a:tabLst>
            </a:pPr>
            <a:r>
              <a:rPr lang="en-US" altLang="zh-CN" dirty="0" smtClean="0">
                <a:solidFill>
                  <a:schemeClr val="bg2"/>
                </a:solidFill>
                <a:cs typeface="Arial" pitchFamily="34" charset="0"/>
              </a:rPr>
              <a:t>Logic Debug Cores</a:t>
            </a:r>
          </a:p>
          <a:p>
            <a:pPr>
              <a:lnSpc>
                <a:spcPts val="2200"/>
              </a:lnSpc>
              <a:tabLst>
                <a:tab pos="228600" algn="l"/>
              </a:tabLst>
            </a:pPr>
            <a:r>
              <a:rPr lang="en-US" altLang="zh-CN" i="1" dirty="0" smtClean="0">
                <a:solidFill>
                  <a:schemeClr val="tx1"/>
                </a:solidFill>
                <a:cs typeface="Arial" pitchFamily="34" charset="0"/>
              </a:rPr>
              <a:t>Logic Debug Probing Flows</a:t>
            </a: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7" name="Slide Number Placeholder 6"/>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18</a:t>
            </a:fld>
            <a:endParaRPr lang="en-US" dirty="0"/>
          </a:p>
        </p:txBody>
      </p:sp>
    </p:spTree>
    <p:extLst>
      <p:ext uri="{BB962C8B-B14F-4D97-AF65-F5344CB8AC3E}">
        <p14:creationId xmlns:p14="http://schemas.microsoft.com/office/powerpoint/2010/main" val="2186132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Netlist insertion flow (Highly recommended)</a:t>
            </a:r>
          </a:p>
          <a:p>
            <a:pPr lvl="1"/>
            <a:r>
              <a:rPr lang="en-US" dirty="0" smtClean="0"/>
              <a:t>Most flexible with high predictability</a:t>
            </a:r>
          </a:p>
          <a:p>
            <a:pPr lvl="1"/>
            <a:r>
              <a:rPr lang="en-US" dirty="0" smtClean="0"/>
              <a:t>Probing at different design levels (HDL, synthesized design, system design)</a:t>
            </a:r>
          </a:p>
          <a:p>
            <a:pPr lvl="1"/>
            <a:r>
              <a:rPr lang="en-US" dirty="0" smtClean="0"/>
              <a:t>Compatible with various tool modes (Project, Non-project)</a:t>
            </a:r>
          </a:p>
          <a:p>
            <a:r>
              <a:rPr lang="en-US" dirty="0" smtClean="0"/>
              <a:t>HDL instantiation flow</a:t>
            </a:r>
          </a:p>
          <a:p>
            <a:pPr lvl="1"/>
            <a:r>
              <a:rPr lang="en-US" dirty="0" smtClean="0"/>
              <a:t>Traditional flow for highest predictability, moderate flexibility</a:t>
            </a:r>
          </a:p>
          <a:p>
            <a:pPr lvl="2"/>
            <a:r>
              <a:rPr lang="en-US" dirty="0" smtClean="0"/>
              <a:t>No longer requires ICON core instance</a:t>
            </a:r>
          </a:p>
          <a:p>
            <a:pPr lvl="1"/>
            <a:r>
              <a:rPr lang="en-US" dirty="0" smtClean="0"/>
              <a:t>Probing at HDL design level only</a:t>
            </a:r>
          </a:p>
          <a:p>
            <a:pPr lvl="1"/>
            <a:r>
              <a:rPr lang="en-US" dirty="0" smtClean="0"/>
              <a:t>Compatible with various tool modes </a:t>
            </a:r>
            <a:r>
              <a:rPr lang="en-US" dirty="0"/>
              <a:t>(Project, Non-project)</a:t>
            </a:r>
            <a:endParaRPr lang="en-US" dirty="0" smtClean="0"/>
          </a:p>
          <a:p>
            <a:r>
              <a:rPr lang="en-US" dirty="0" smtClean="0"/>
              <a:t>Netlist insertion and HDL instantiation flows can be mixed</a:t>
            </a:r>
          </a:p>
        </p:txBody>
      </p:sp>
      <p:sp>
        <p:nvSpPr>
          <p:cNvPr id="4" name="Title 3"/>
          <p:cNvSpPr>
            <a:spLocks noGrp="1"/>
          </p:cNvSpPr>
          <p:nvPr>
            <p:ph type="title"/>
          </p:nvPr>
        </p:nvSpPr>
        <p:spPr/>
        <p:txBody>
          <a:bodyPr/>
          <a:lstStyle/>
          <a:p>
            <a:r>
              <a:rPr lang="en-US" dirty="0" smtClean="0"/>
              <a:t>Vivado Debug Probing Flows</a:t>
            </a:r>
            <a:endParaRPr lang="en-US" dirty="0"/>
          </a:p>
        </p:txBody>
      </p:sp>
      <p:sp>
        <p:nvSpPr>
          <p:cNvPr id="3" name="Footer Placeholder 2"/>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a:solidFill>
                  <a:srgbClr val="3F3F3F"/>
                </a:solidFill>
                <a:latin typeface="Arial" pitchFamily="34" charset="0"/>
                <a:cs typeface="Arial" pitchFamily="34" charset="0"/>
              </a:rPr>
              <a:t>After</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completing</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this</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module,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you</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will</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be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able</a:t>
            </a:r>
            <a:r>
              <a:rPr lang="en-US" altLang="zh-CN" dirty="0">
                <a:latin typeface="Arial" pitchFamily="34" charset="0"/>
                <a:cs typeface="Arial" pitchFamily="34" charset="0"/>
              </a:rPr>
              <a:t> </a:t>
            </a:r>
            <a:r>
              <a:rPr lang="en-US" altLang="zh-CN" dirty="0">
                <a:solidFill>
                  <a:srgbClr val="3F3F3F"/>
                </a:solidFill>
                <a:latin typeface="Arial" pitchFamily="34" charset="0"/>
                <a:cs typeface="Arial" pitchFamily="34" charset="0"/>
              </a:rPr>
              <a:t>to:</a:t>
            </a:r>
          </a:p>
          <a:p>
            <a:pPr>
              <a:lnSpc>
                <a:spcPts val="1000"/>
              </a:lnSpc>
              <a:buNone/>
            </a:pPr>
            <a:endParaRPr lang="en-US" altLang="zh-CN" dirty="0"/>
          </a:p>
          <a:p>
            <a:pPr lvl="1"/>
            <a:r>
              <a:rPr lang="en-US" dirty="0"/>
              <a:t>Understand the key benefits </a:t>
            </a:r>
            <a:r>
              <a:rPr lang="en-US" dirty="0" smtClean="0"/>
              <a:t>provided by the </a:t>
            </a:r>
            <a:r>
              <a:rPr lang="en-US" dirty="0" err="1"/>
              <a:t>Vivado</a:t>
            </a:r>
            <a:r>
              <a:rPr lang="en-US" dirty="0"/>
              <a:t> </a:t>
            </a:r>
            <a:r>
              <a:rPr lang="en-US" dirty="0" smtClean="0"/>
              <a:t>logic </a:t>
            </a:r>
            <a:r>
              <a:rPr lang="en-US" dirty="0"/>
              <a:t>d</a:t>
            </a:r>
            <a:r>
              <a:rPr lang="en-US" dirty="0" smtClean="0"/>
              <a:t>ebug </a:t>
            </a:r>
            <a:r>
              <a:rPr lang="en-US" dirty="0"/>
              <a:t>feature </a:t>
            </a:r>
            <a:endParaRPr lang="en-US" dirty="0" smtClean="0"/>
          </a:p>
          <a:p>
            <a:pPr lvl="1"/>
            <a:r>
              <a:rPr lang="en-US" dirty="0" smtClean="0"/>
              <a:t>List various debugging cores and their functionality</a:t>
            </a:r>
          </a:p>
          <a:p>
            <a:pPr lvl="1"/>
            <a:r>
              <a:rPr lang="en-US" dirty="0" smtClean="0"/>
              <a:t>Describe </a:t>
            </a:r>
            <a:r>
              <a:rPr lang="en-US" dirty="0"/>
              <a:t>the process of including </a:t>
            </a:r>
            <a:r>
              <a:rPr lang="en-US" dirty="0" smtClean="0"/>
              <a:t>debug </a:t>
            </a:r>
            <a:r>
              <a:rPr lang="en-US" dirty="0"/>
              <a:t>tool sampling </a:t>
            </a:r>
            <a:r>
              <a:rPr lang="en-US" dirty="0" smtClean="0"/>
              <a:t>cores in the </a:t>
            </a:r>
            <a:r>
              <a:rPr lang="en-US" dirty="0" err="1" smtClean="0"/>
              <a:t>Vivado</a:t>
            </a:r>
            <a:r>
              <a:rPr lang="en-US" dirty="0" smtClean="0"/>
              <a:t> Design Suite</a:t>
            </a:r>
            <a:endParaRPr lang="en-US" dirty="0"/>
          </a:p>
          <a:p>
            <a:pPr lvl="1"/>
            <a:endParaRPr lang="en-US" dirty="0"/>
          </a:p>
          <a:p>
            <a:pPr lvl="1"/>
            <a:endParaRPr lang="en-US" dirty="0"/>
          </a:p>
          <a:p>
            <a:pPr lvl="1"/>
            <a:endParaRPr lang="en-US" dirty="0"/>
          </a:p>
        </p:txBody>
      </p:sp>
      <p:sp>
        <p:nvSpPr>
          <p:cNvPr id="4" name="Title 3"/>
          <p:cNvSpPr>
            <a:spLocks noGrp="1"/>
          </p:cNvSpPr>
          <p:nvPr>
            <p:ph type="title"/>
          </p:nvPr>
        </p:nvSpPr>
        <p:spPr/>
        <p:txBody>
          <a:bodyPr/>
          <a:lstStyle/>
          <a:p>
            <a:r>
              <a:rPr lang="en-US" altLang="zh-CN" dirty="0" smtClean="0">
                <a:solidFill>
                  <a:srgbClr val="EE3424"/>
                </a:solidFill>
                <a:latin typeface="Arial" pitchFamily="34" charset="0"/>
                <a:cs typeface="Arial" pitchFamily="34" charset="0"/>
              </a:rPr>
              <a:t>Objectives</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Select Tools &gt; Set up Debug to launch the Vivado Debug </a:t>
            </a:r>
            <a:r>
              <a:rPr lang="en-US" dirty="0" smtClean="0"/>
              <a:t>Wizard</a:t>
            </a:r>
          </a:p>
          <a:p>
            <a:pPr lvl="0"/>
            <a:r>
              <a:rPr lang="en-US" dirty="0" smtClean="0"/>
              <a:t>Debug </a:t>
            </a:r>
            <a:r>
              <a:rPr lang="en-US" dirty="0"/>
              <a:t>tab </a:t>
            </a:r>
            <a:r>
              <a:rPr lang="en-US" dirty="0" smtClean="0"/>
              <a:t>appears in the Synthesized Design view</a:t>
            </a:r>
            <a:endParaRPr lang="en-US" dirty="0"/>
          </a:p>
          <a:p>
            <a:pPr lvl="1"/>
            <a:r>
              <a:rPr lang="en-US" dirty="0" smtClean="0"/>
              <a:t>Click on the Set Up Debug icon to </a:t>
            </a:r>
            <a:r>
              <a:rPr lang="en-US" dirty="0" err="1" smtClean="0"/>
              <a:t>relaunch</a:t>
            </a:r>
            <a:r>
              <a:rPr lang="en-US" dirty="0" smtClean="0"/>
              <a:t> the wizard</a:t>
            </a:r>
            <a:endParaRPr lang="en-US" dirty="0"/>
          </a:p>
          <a:p>
            <a:pPr lvl="2"/>
            <a:r>
              <a:rPr lang="en-US" dirty="0"/>
              <a:t>Add signals</a:t>
            </a:r>
          </a:p>
          <a:p>
            <a:pPr lvl="2"/>
            <a:r>
              <a:rPr lang="en-US" dirty="0"/>
              <a:t>Add new ILAs</a:t>
            </a:r>
          </a:p>
          <a:p>
            <a:pPr lvl="2"/>
            <a:r>
              <a:rPr lang="en-US" dirty="0" smtClean="0"/>
              <a:t>Create </a:t>
            </a:r>
            <a:r>
              <a:rPr lang="en-US" dirty="0"/>
              <a:t>debug core or port</a:t>
            </a:r>
          </a:p>
          <a:p>
            <a:pPr lvl="2"/>
            <a:r>
              <a:rPr lang="en-US" dirty="0"/>
              <a:t>Implement the cores</a:t>
            </a:r>
          </a:p>
        </p:txBody>
      </p:sp>
      <p:sp>
        <p:nvSpPr>
          <p:cNvPr id="3" name="Title 2"/>
          <p:cNvSpPr>
            <a:spLocks noGrp="1"/>
          </p:cNvSpPr>
          <p:nvPr>
            <p:ph type="title"/>
          </p:nvPr>
        </p:nvSpPr>
        <p:spPr/>
        <p:txBody>
          <a:bodyPr/>
          <a:lstStyle/>
          <a:p>
            <a:r>
              <a:rPr lang="en-AU" dirty="0"/>
              <a:t>Vivado Debug Tool Access </a:t>
            </a:r>
            <a:r>
              <a:rPr lang="en-AU" dirty="0" smtClean="0"/>
              <a:t>Points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8" name="Slide Number Placeholder 7"/>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20</a:t>
            </a:fld>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3257" y="2841419"/>
            <a:ext cx="5510810" cy="2348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5646" y="2900362"/>
            <a:ext cx="598044" cy="2289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Arrow Connector 10"/>
          <p:cNvCxnSpPr/>
          <p:nvPr/>
        </p:nvCxnSpPr>
        <p:spPr bwMode="auto">
          <a:xfrm>
            <a:off x="2517569" y="2900362"/>
            <a:ext cx="2541319" cy="222848"/>
          </a:xfrm>
          <a:prstGeom prst="straightConnector1">
            <a:avLst/>
          </a:prstGeom>
          <a:solidFill>
            <a:schemeClr val="tx2"/>
          </a:solidFill>
          <a:ln w="2540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a:off x="2802577" y="3257209"/>
            <a:ext cx="2256311" cy="329139"/>
          </a:xfrm>
          <a:prstGeom prst="straightConnector1">
            <a:avLst/>
          </a:prstGeom>
          <a:solidFill>
            <a:schemeClr val="tx2"/>
          </a:solidFill>
          <a:ln w="25400" cap="flat" cmpd="sng" algn="ctr">
            <a:solidFill>
              <a:srgbClr val="FF0000"/>
            </a:solidFill>
            <a:prstDash val="solid"/>
            <a:round/>
            <a:headEnd type="none" w="med" len="med"/>
            <a:tailEnd type="arrow"/>
          </a:ln>
          <a:effectLst/>
        </p:spPr>
      </p:cxnSp>
      <p:cxnSp>
        <p:nvCxnSpPr>
          <p:cNvPr id="19" name="Straight Arrow Connector 18"/>
          <p:cNvCxnSpPr/>
          <p:nvPr/>
        </p:nvCxnSpPr>
        <p:spPr bwMode="auto">
          <a:xfrm>
            <a:off x="3788228" y="3662533"/>
            <a:ext cx="1270659" cy="329139"/>
          </a:xfrm>
          <a:prstGeom prst="straightConnector1">
            <a:avLst/>
          </a:prstGeom>
          <a:solidFill>
            <a:schemeClr val="tx2"/>
          </a:solidFill>
          <a:ln w="25400" cap="flat" cmpd="sng" algn="ctr">
            <a:solidFill>
              <a:srgbClr val="FF0000"/>
            </a:solidFill>
            <a:prstDash val="solid"/>
            <a:round/>
            <a:headEnd type="none" w="med" len="med"/>
            <a:tailEnd type="arrow"/>
          </a:ln>
          <a:effectLst/>
        </p:spPr>
      </p:cxnSp>
      <p:cxnSp>
        <p:nvCxnSpPr>
          <p:cNvPr id="21" name="Straight Arrow Connector 20"/>
          <p:cNvCxnSpPr/>
          <p:nvPr/>
        </p:nvCxnSpPr>
        <p:spPr bwMode="auto">
          <a:xfrm>
            <a:off x="3305298" y="3880324"/>
            <a:ext cx="1753590" cy="572923"/>
          </a:xfrm>
          <a:prstGeom prst="straightConnector1">
            <a:avLst/>
          </a:prstGeom>
          <a:solidFill>
            <a:schemeClr val="tx2"/>
          </a:solidFill>
          <a:ln w="25400" cap="flat" cmpd="sng" algn="ctr">
            <a:solidFill>
              <a:srgbClr val="FF0000"/>
            </a:solidFill>
            <a:prstDash val="solid"/>
            <a:round/>
            <a:headEnd type="none" w="med" len="med"/>
            <a:tailEnd type="arrow"/>
          </a:ln>
          <a:effectLst/>
        </p:spPr>
      </p:cxnSp>
      <p:sp>
        <p:nvSpPr>
          <p:cNvPr id="18" name="Left Brace 17"/>
          <p:cNvSpPr/>
          <p:nvPr/>
        </p:nvSpPr>
        <p:spPr bwMode="auto">
          <a:xfrm>
            <a:off x="5985164" y="3827102"/>
            <a:ext cx="118093" cy="982404"/>
          </a:xfrm>
          <a:prstGeom prst="leftBrace">
            <a:avLst/>
          </a:prstGeom>
          <a:noFill/>
          <a:ln w="25400"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22" name="Straight Arrow Connector 21"/>
          <p:cNvCxnSpPr>
            <a:stCxn id="18" idx="1"/>
            <a:endCxn id="8196" idx="3"/>
          </p:cNvCxnSpPr>
          <p:nvPr/>
        </p:nvCxnSpPr>
        <p:spPr bwMode="auto">
          <a:xfrm flipH="1" flipV="1">
            <a:off x="5473690" y="4044895"/>
            <a:ext cx="511474" cy="273409"/>
          </a:xfrm>
          <a:prstGeom prst="straightConnector1">
            <a:avLst/>
          </a:prstGeom>
          <a:solidFill>
            <a:schemeClr val="tx2"/>
          </a:solidFill>
          <a:ln w="38100" cap="flat" cmpd="sng" algn="ctr">
            <a:solidFill>
              <a:srgbClr val="0070C0"/>
            </a:solidFill>
            <a:prstDash val="solid"/>
            <a:round/>
            <a:headEnd type="none" w="med" len="med"/>
            <a:tailEnd type="arrow"/>
          </a:ln>
          <a:effectLst/>
        </p:spPr>
      </p:cxnSp>
    </p:spTree>
    <p:extLst>
      <p:ext uri="{BB962C8B-B14F-4D97-AF65-F5344CB8AC3E}">
        <p14:creationId xmlns:p14="http://schemas.microsoft.com/office/powerpoint/2010/main" val="2846238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Multiple ways to select </a:t>
            </a:r>
            <a:r>
              <a:rPr lang="en-US" dirty="0"/>
              <a:t>nets in </a:t>
            </a:r>
            <a:r>
              <a:rPr lang="en-US" dirty="0" err="1" smtClean="0"/>
              <a:t>Vivado</a:t>
            </a:r>
            <a:endParaRPr lang="en-US" dirty="0"/>
          </a:p>
          <a:p>
            <a:pPr lvl="1"/>
            <a:r>
              <a:rPr lang="en-US" dirty="0"/>
              <a:t>Netlist view (nets folders)</a:t>
            </a:r>
          </a:p>
          <a:p>
            <a:pPr lvl="2"/>
            <a:r>
              <a:rPr lang="en-US" dirty="0"/>
              <a:t>Each level of logic hierarchy</a:t>
            </a:r>
          </a:p>
          <a:p>
            <a:pPr lvl="1"/>
            <a:r>
              <a:rPr lang="en-US" dirty="0"/>
              <a:t>Schematic</a:t>
            </a:r>
          </a:p>
          <a:p>
            <a:pPr lvl="1"/>
            <a:r>
              <a:rPr lang="en-US" dirty="0"/>
              <a:t>Find results</a:t>
            </a:r>
          </a:p>
          <a:p>
            <a:pPr lvl="0"/>
            <a:r>
              <a:rPr lang="en-US" dirty="0"/>
              <a:t>Right-click the net and select Mark Debug</a:t>
            </a:r>
          </a:p>
          <a:p>
            <a:pPr lvl="0"/>
            <a:r>
              <a:rPr lang="en-US" dirty="0"/>
              <a:t>Nets added to Unassigned Nets folder in the </a:t>
            </a:r>
            <a:r>
              <a:rPr lang="en-US" dirty="0" smtClean="0"/>
              <a:t/>
            </a:r>
            <a:br>
              <a:rPr lang="en-US" dirty="0" smtClean="0"/>
            </a:br>
            <a:r>
              <a:rPr lang="en-US" dirty="0" smtClean="0"/>
              <a:t>Debug </a:t>
            </a:r>
            <a:r>
              <a:rPr lang="en-US" dirty="0"/>
              <a:t>tab view</a:t>
            </a:r>
          </a:p>
          <a:p>
            <a:pPr lvl="1"/>
            <a:r>
              <a:rPr lang="en-US" dirty="0"/>
              <a:t>Placeholder for probable nets prior to configuring cores</a:t>
            </a:r>
          </a:p>
          <a:p>
            <a:r>
              <a:rPr lang="en-US" dirty="0"/>
              <a:t>Net name search also in the Set Up Debug Wizard</a:t>
            </a:r>
          </a:p>
        </p:txBody>
      </p:sp>
      <p:sp>
        <p:nvSpPr>
          <p:cNvPr id="3" name="Title 2"/>
          <p:cNvSpPr>
            <a:spLocks noGrp="1"/>
          </p:cNvSpPr>
          <p:nvPr>
            <p:ph type="title"/>
          </p:nvPr>
        </p:nvSpPr>
        <p:spPr/>
        <p:txBody>
          <a:bodyPr/>
          <a:lstStyle/>
          <a:p>
            <a:r>
              <a:rPr lang="en-US" dirty="0" smtClean="0"/>
              <a:t>Selecting Signals to Debug</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21</a:t>
            </a:fld>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3192" y="1482003"/>
            <a:ext cx="3657600" cy="505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9626" y="2076292"/>
            <a:ext cx="2806680" cy="1813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70619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6105636" cy="4268337"/>
          </a:xfrm>
        </p:spPr>
        <p:txBody>
          <a:bodyPr/>
          <a:lstStyle/>
          <a:p>
            <a:pPr lvl="0"/>
            <a:r>
              <a:rPr lang="en-US" dirty="0"/>
              <a:t>The Vivado tool view displays core content and configuration</a:t>
            </a:r>
          </a:p>
          <a:p>
            <a:pPr lvl="1"/>
            <a:r>
              <a:rPr lang="en-US" dirty="0"/>
              <a:t>CLK, PROBE</a:t>
            </a:r>
          </a:p>
          <a:p>
            <a:pPr lvl="1"/>
            <a:r>
              <a:rPr lang="en-US" dirty="0"/>
              <a:t>Signal count</a:t>
            </a:r>
          </a:p>
          <a:p>
            <a:r>
              <a:rPr lang="en-US" dirty="0"/>
              <a:t>Set options for cores and signals in the Properties view</a:t>
            </a:r>
          </a:p>
        </p:txBody>
      </p:sp>
      <p:sp>
        <p:nvSpPr>
          <p:cNvPr id="3" name="Title 2"/>
          <p:cNvSpPr>
            <a:spLocks noGrp="1"/>
          </p:cNvSpPr>
          <p:nvPr>
            <p:ph type="title"/>
          </p:nvPr>
        </p:nvSpPr>
        <p:spPr/>
        <p:txBody>
          <a:bodyPr/>
          <a:lstStyle/>
          <a:p>
            <a:r>
              <a:rPr lang="en-US" dirty="0" smtClean="0"/>
              <a:t>Debug Tool Configuration</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22</a:t>
            </a:fld>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226" y="2045463"/>
            <a:ext cx="444817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786" y="3967287"/>
            <a:ext cx="456247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2373" y="3763056"/>
            <a:ext cx="4676775"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8436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rgbClr val="FF0000"/>
                </a:solidFill>
                <a:cs typeface="Arial" pitchFamily="34" charset="0"/>
              </a:rPr>
              <a:t>Introduction</a:t>
            </a:r>
          </a:p>
          <a:p>
            <a:pPr>
              <a:lnSpc>
                <a:spcPts val="2200"/>
              </a:lnSpc>
              <a:tabLst>
                <a:tab pos="228600" algn="l"/>
              </a:tabLst>
            </a:pPr>
            <a:r>
              <a:rPr lang="en-US" altLang="zh-CN" dirty="0" smtClean="0">
                <a:solidFill>
                  <a:srgbClr val="EE3424"/>
                </a:solidFill>
                <a:cs typeface="Arial" pitchFamily="34" charset="0"/>
              </a:rPr>
              <a:t>Logic Debug Cores</a:t>
            </a:r>
          </a:p>
          <a:p>
            <a:pPr>
              <a:lnSpc>
                <a:spcPts val="2200"/>
              </a:lnSpc>
              <a:tabLst>
                <a:tab pos="228600" algn="l"/>
              </a:tabLst>
            </a:pPr>
            <a:r>
              <a:rPr lang="en-US" altLang="zh-CN" dirty="0" smtClean="0">
                <a:solidFill>
                  <a:srgbClr val="EE3424"/>
                </a:solidFill>
                <a:cs typeface="Arial" pitchFamily="34" charset="0"/>
              </a:rPr>
              <a:t>Logic Debug Probing Flows</a:t>
            </a:r>
          </a:p>
          <a:p>
            <a:pPr>
              <a:lnSpc>
                <a:spcPts val="2200"/>
              </a:lnSpc>
              <a:tabLst>
                <a:tab pos="228600" algn="l"/>
              </a:tabLst>
            </a:pPr>
            <a:r>
              <a:rPr lang="en-US" altLang="zh-CN" i="1" dirty="0" smtClean="0">
                <a:solidFill>
                  <a:schemeClr val="tx1"/>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23</a:t>
            </a:fld>
            <a:endParaRPr lang="en-US" dirty="0"/>
          </a:p>
        </p:txBody>
      </p:sp>
    </p:spTree>
    <p:extLst>
      <p:ext uri="{BB962C8B-B14F-4D97-AF65-F5344CB8AC3E}">
        <p14:creationId xmlns:p14="http://schemas.microsoft.com/office/powerpoint/2010/main" val="35237615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09441" y="1600201"/>
            <a:ext cx="10969943" cy="4268337"/>
          </a:xfrm>
        </p:spPr>
        <p:txBody>
          <a:bodyPr/>
          <a:lstStyle/>
          <a:p>
            <a:r>
              <a:rPr lang="en-US" dirty="0" err="1" smtClean="0"/>
              <a:t>Vivado</a:t>
            </a:r>
            <a:r>
              <a:rPr lang="en-US" dirty="0" smtClean="0"/>
              <a:t> Logic debug features integration, common wave viewer, and </a:t>
            </a:r>
            <a:r>
              <a:rPr lang="en-US" dirty="0" err="1" smtClean="0"/>
              <a:t>Tcl</a:t>
            </a:r>
            <a:r>
              <a:rPr lang="en-US" dirty="0" smtClean="0"/>
              <a:t> command</a:t>
            </a:r>
          </a:p>
          <a:p>
            <a:pPr lvl="0"/>
            <a:r>
              <a:rPr lang="en-US" dirty="0"/>
              <a:t>Debugging is an integral and important component of embedded system development</a:t>
            </a:r>
          </a:p>
          <a:p>
            <a:pPr lvl="0"/>
            <a:r>
              <a:rPr lang="en-US" dirty="0"/>
              <a:t>The Vivado logic analyzer provides various cores to view the inside of a design—from individual signals to bus-level </a:t>
            </a:r>
            <a:r>
              <a:rPr lang="en-US" dirty="0" smtClean="0"/>
              <a:t>activities</a:t>
            </a:r>
          </a:p>
          <a:p>
            <a:pPr lvl="1"/>
            <a:r>
              <a:rPr lang="en-US" dirty="0" smtClean="0"/>
              <a:t>ILA core</a:t>
            </a:r>
          </a:p>
          <a:p>
            <a:pPr lvl="1"/>
            <a:r>
              <a:rPr lang="en-US" dirty="0" smtClean="0"/>
              <a:t>VIO core</a:t>
            </a:r>
            <a:endParaRPr lang="en-US" dirty="0"/>
          </a:p>
          <a:p>
            <a:pPr lvl="0"/>
            <a:r>
              <a:rPr lang="en-US" dirty="0" smtClean="0"/>
              <a:t>The </a:t>
            </a:r>
            <a:r>
              <a:rPr lang="en-US" dirty="0"/>
              <a:t>Debug Configuration Wizard simplifies hardware connections and logic analyzer peripheral inclusion</a:t>
            </a:r>
          </a:p>
          <a:p>
            <a:r>
              <a:rPr lang="en-US" dirty="0" smtClean="0"/>
              <a:t>Three </a:t>
            </a:r>
            <a:r>
              <a:rPr lang="en-US" dirty="0" err="1" smtClean="0"/>
              <a:t>Vivado</a:t>
            </a:r>
            <a:r>
              <a:rPr lang="en-US" dirty="0" smtClean="0"/>
              <a:t> </a:t>
            </a:r>
            <a:r>
              <a:rPr lang="en-US" dirty="0"/>
              <a:t>logic debug </a:t>
            </a:r>
            <a:r>
              <a:rPr lang="en-US" dirty="0" smtClean="0"/>
              <a:t>flows</a:t>
            </a:r>
          </a:p>
          <a:p>
            <a:pPr lvl="1"/>
            <a:r>
              <a:rPr lang="en-US" dirty="0" smtClean="0"/>
              <a:t>HDL Instantiation</a:t>
            </a:r>
          </a:p>
          <a:p>
            <a:pPr lvl="1"/>
            <a:r>
              <a:rPr lang="en-US" dirty="0" err="1" smtClean="0"/>
              <a:t>Netlist</a:t>
            </a:r>
            <a:r>
              <a:rPr lang="en-US" dirty="0" smtClean="0"/>
              <a:t> insertion</a:t>
            </a:r>
          </a:p>
          <a:p>
            <a:pPr lvl="1"/>
            <a:r>
              <a:rPr lang="en-US" dirty="0" smtClean="0"/>
              <a:t>Mark Debug in </a:t>
            </a:r>
            <a:r>
              <a:rPr lang="en-US" dirty="0" err="1" smtClean="0"/>
              <a:t>netlist</a:t>
            </a:r>
            <a:r>
              <a:rPr lang="en-US" dirty="0" smtClean="0"/>
              <a:t>, schematic, and HDL</a:t>
            </a:r>
            <a:endParaRPr lang="en-US" dirty="0"/>
          </a:p>
          <a:p>
            <a:pPr lvl="1"/>
            <a:endParaRPr lang="en-US" dirty="0" smtClean="0"/>
          </a:p>
          <a:p>
            <a:pPr>
              <a:buNone/>
            </a:pPr>
            <a:endParaRPr lang="en-US" dirty="0"/>
          </a:p>
        </p:txBody>
      </p:sp>
      <p:sp>
        <p:nvSpPr>
          <p:cNvPr id="4" name="Title 3"/>
          <p:cNvSpPr>
            <a:spLocks noGrp="1"/>
          </p:cNvSpPr>
          <p:nvPr>
            <p:ph type="title"/>
          </p:nvPr>
        </p:nvSpPr>
        <p:spPr/>
        <p:txBody>
          <a:bodyPr/>
          <a:lstStyle/>
          <a:p>
            <a:r>
              <a:rPr lang="en-US" dirty="0" smtClean="0"/>
              <a:t>Summary</a:t>
            </a:r>
          </a:p>
        </p:txBody>
      </p:sp>
      <p:sp>
        <p:nvSpPr>
          <p:cNvPr id="5" name="Footer Placeholder 4"/>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i="1" dirty="0" smtClean="0">
                <a:solidFill>
                  <a:schemeClr val="tx1"/>
                </a:solidFill>
                <a:cs typeface="Arial" pitchFamily="34" charset="0"/>
              </a:rPr>
              <a:t>Introduction</a:t>
            </a:r>
          </a:p>
          <a:p>
            <a:pPr>
              <a:lnSpc>
                <a:spcPts val="2200"/>
              </a:lnSpc>
              <a:tabLst>
                <a:tab pos="228600" algn="l"/>
              </a:tabLst>
            </a:pPr>
            <a:r>
              <a:rPr lang="en-US" altLang="zh-CN" dirty="0" smtClean="0">
                <a:solidFill>
                  <a:srgbClr val="EE3424"/>
                </a:solidFill>
                <a:cs typeface="Arial" pitchFamily="34" charset="0"/>
              </a:rPr>
              <a:t>Logic Debug Cores</a:t>
            </a:r>
          </a:p>
          <a:p>
            <a:pPr>
              <a:lnSpc>
                <a:spcPts val="2200"/>
              </a:lnSpc>
              <a:tabLst>
                <a:tab pos="228600" algn="l"/>
              </a:tabLst>
            </a:pPr>
            <a:r>
              <a:rPr lang="en-US" altLang="zh-CN" dirty="0" smtClean="0">
                <a:solidFill>
                  <a:srgbClr val="EE3424"/>
                </a:solidFill>
                <a:cs typeface="Arial" pitchFamily="34" charset="0"/>
              </a:rPr>
              <a:t>Logic Debug Probing Flows</a:t>
            </a:r>
          </a:p>
          <a:p>
            <a:pPr>
              <a:lnSpc>
                <a:spcPts val="2200"/>
              </a:lnSpc>
              <a:tabLst>
                <a:tab pos="228600" algn="l"/>
              </a:tabLst>
            </a:pPr>
            <a:r>
              <a:rPr lang="en-US" altLang="zh-CN" dirty="0" smtClean="0">
                <a:solidFill>
                  <a:srgbClr val="EE3424"/>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Debug and verification can account for over 40% of </a:t>
            </a:r>
            <a:r>
              <a:rPr lang="en-US" dirty="0" smtClean="0"/>
              <a:t>creating a FPGA design</a:t>
            </a:r>
            <a:endParaRPr lang="en-US" dirty="0"/>
          </a:p>
          <a:p>
            <a:r>
              <a:rPr lang="en-US" dirty="0">
                <a:cs typeface="Arial" charset="0"/>
              </a:rPr>
              <a:t>Serial nature of debug and verification can make it difficult to optimize</a:t>
            </a:r>
          </a:p>
          <a:p>
            <a:r>
              <a:rPr lang="en-US" dirty="0">
                <a:cs typeface="Arial" charset="0"/>
              </a:rPr>
              <a:t>Inefficient strategy may result in product launch delay </a:t>
            </a:r>
          </a:p>
          <a:p>
            <a:pPr lvl="1"/>
            <a:endParaRPr lang="en-US" dirty="0"/>
          </a:p>
        </p:txBody>
      </p:sp>
      <p:sp>
        <p:nvSpPr>
          <p:cNvPr id="3" name="Title 2"/>
          <p:cNvSpPr>
            <a:spLocks noGrp="1"/>
          </p:cNvSpPr>
          <p:nvPr>
            <p:ph type="title"/>
          </p:nvPr>
        </p:nvSpPr>
        <p:spPr/>
        <p:txBody>
          <a:bodyPr/>
          <a:lstStyle/>
          <a:p>
            <a:r>
              <a:rPr lang="en-US" dirty="0"/>
              <a:t>Debug and Verification is Critical</a:t>
            </a:r>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grpSp>
        <p:nvGrpSpPr>
          <p:cNvPr id="6" name="Group 5"/>
          <p:cNvGrpSpPr/>
          <p:nvPr/>
        </p:nvGrpSpPr>
        <p:grpSpPr>
          <a:xfrm>
            <a:off x="9342438" y="1857375"/>
            <a:ext cx="2406650" cy="4419600"/>
            <a:chOff x="6142038" y="1524000"/>
            <a:chExt cx="2406650" cy="4419600"/>
          </a:xfrm>
        </p:grpSpPr>
        <p:sp>
          <p:nvSpPr>
            <p:cNvPr id="7" name="Rectangle 4"/>
            <p:cNvSpPr>
              <a:spLocks noChangeArrowheads="1"/>
            </p:cNvSpPr>
            <p:nvPr/>
          </p:nvSpPr>
          <p:spPr bwMode="auto">
            <a:xfrm>
              <a:off x="7896225" y="5181600"/>
              <a:ext cx="652463" cy="762000"/>
            </a:xfrm>
            <a:prstGeom prst="rect">
              <a:avLst/>
            </a:prstGeom>
            <a:gradFill rotWithShape="1">
              <a:gsLst>
                <a:gs pos="0">
                  <a:srgbClr val="5C8EFB"/>
                </a:gs>
                <a:gs pos="50000">
                  <a:srgbClr val="0000CC"/>
                </a:gs>
                <a:gs pos="100000">
                  <a:srgbClr val="5C8EFB"/>
                </a:gs>
              </a:gsLst>
              <a:lin ang="2700000" scaled="1"/>
            </a:gradFill>
            <a:ln w="22225" algn="ctr">
              <a:solidFill>
                <a:schemeClr val="bg1"/>
              </a:solidFill>
              <a:miter lim="800000"/>
              <a:headEnd/>
              <a:tailEnd/>
            </a:ln>
          </p:spPr>
          <p:txBody>
            <a:bodyPr anchor="ctr">
              <a:spAutoFit/>
            </a:bodyPr>
            <a:lstStyle/>
            <a:p>
              <a:endParaRPr lang="en-US"/>
            </a:p>
          </p:txBody>
        </p:sp>
        <p:sp>
          <p:nvSpPr>
            <p:cNvPr id="8" name="Rectangle 5"/>
            <p:cNvSpPr>
              <a:spLocks noChangeArrowheads="1"/>
            </p:cNvSpPr>
            <p:nvPr/>
          </p:nvSpPr>
          <p:spPr bwMode="auto">
            <a:xfrm>
              <a:off x="7896225" y="3962400"/>
              <a:ext cx="652463" cy="1219200"/>
            </a:xfrm>
            <a:prstGeom prst="rect">
              <a:avLst/>
            </a:prstGeom>
            <a:gradFill rotWithShape="1">
              <a:gsLst>
                <a:gs pos="0">
                  <a:srgbClr val="5C8EFB"/>
                </a:gs>
                <a:gs pos="50000">
                  <a:srgbClr val="0000CC"/>
                </a:gs>
                <a:gs pos="100000">
                  <a:srgbClr val="5C8EFB"/>
                </a:gs>
              </a:gsLst>
              <a:lin ang="2700000" scaled="1"/>
            </a:gradFill>
            <a:ln w="22225" algn="ctr">
              <a:solidFill>
                <a:schemeClr val="bg1"/>
              </a:solidFill>
              <a:miter lim="800000"/>
              <a:headEnd/>
              <a:tailEnd/>
            </a:ln>
          </p:spPr>
          <p:txBody>
            <a:bodyPr anchor="ctr">
              <a:spAutoFit/>
            </a:bodyPr>
            <a:lstStyle/>
            <a:p>
              <a:endParaRPr lang="en-US"/>
            </a:p>
          </p:txBody>
        </p:sp>
        <p:sp>
          <p:nvSpPr>
            <p:cNvPr id="9" name="Rectangle 6"/>
            <p:cNvSpPr>
              <a:spLocks noChangeArrowheads="1"/>
            </p:cNvSpPr>
            <p:nvPr/>
          </p:nvSpPr>
          <p:spPr bwMode="auto">
            <a:xfrm>
              <a:off x="7896225" y="1524000"/>
              <a:ext cx="652463" cy="609600"/>
            </a:xfrm>
            <a:prstGeom prst="rect">
              <a:avLst/>
            </a:prstGeom>
            <a:gradFill rotWithShape="1">
              <a:gsLst>
                <a:gs pos="0">
                  <a:srgbClr val="5C8EFB"/>
                </a:gs>
                <a:gs pos="50000">
                  <a:srgbClr val="0000CC"/>
                </a:gs>
                <a:gs pos="100000">
                  <a:srgbClr val="5C8EFB"/>
                </a:gs>
              </a:gsLst>
              <a:lin ang="2700000" scaled="1"/>
            </a:gradFill>
            <a:ln w="22225" algn="ctr">
              <a:solidFill>
                <a:schemeClr val="bg1"/>
              </a:solidFill>
              <a:miter lim="800000"/>
              <a:headEnd/>
              <a:tailEnd/>
            </a:ln>
          </p:spPr>
          <p:txBody>
            <a:bodyPr anchor="ctr">
              <a:spAutoFit/>
            </a:bodyPr>
            <a:lstStyle/>
            <a:p>
              <a:endParaRPr lang="en-US"/>
            </a:p>
          </p:txBody>
        </p:sp>
        <p:sp>
          <p:nvSpPr>
            <p:cNvPr id="10" name="Rectangle 7"/>
            <p:cNvSpPr>
              <a:spLocks noChangeArrowheads="1"/>
            </p:cNvSpPr>
            <p:nvPr/>
          </p:nvSpPr>
          <p:spPr bwMode="auto">
            <a:xfrm>
              <a:off x="7896225" y="2133600"/>
              <a:ext cx="652463" cy="1828800"/>
            </a:xfrm>
            <a:prstGeom prst="rect">
              <a:avLst/>
            </a:prstGeom>
            <a:gradFill rotWithShape="1">
              <a:gsLst>
                <a:gs pos="0">
                  <a:srgbClr val="FFCC00"/>
                </a:gs>
                <a:gs pos="50000">
                  <a:srgbClr val="CC9900"/>
                </a:gs>
                <a:gs pos="100000">
                  <a:srgbClr val="FFCC00"/>
                </a:gs>
              </a:gsLst>
              <a:lin ang="2700000" scaled="1"/>
            </a:gradFill>
            <a:ln w="22225" algn="ctr">
              <a:solidFill>
                <a:srgbClr val="FFFF00"/>
              </a:solidFill>
              <a:miter lim="800000"/>
              <a:headEnd/>
              <a:tailEnd/>
            </a:ln>
          </p:spPr>
          <p:txBody>
            <a:bodyPr anchor="ctr">
              <a:spAutoFit/>
            </a:bodyPr>
            <a:lstStyle/>
            <a:p>
              <a:endParaRPr lang="en-US"/>
            </a:p>
          </p:txBody>
        </p:sp>
        <p:sp>
          <p:nvSpPr>
            <p:cNvPr id="11" name="Text Box 8"/>
            <p:cNvSpPr txBox="1">
              <a:spLocks noChangeArrowheads="1"/>
            </p:cNvSpPr>
            <p:nvPr/>
          </p:nvSpPr>
          <p:spPr bwMode="auto">
            <a:xfrm>
              <a:off x="6713538" y="1552575"/>
              <a:ext cx="1217612" cy="304800"/>
            </a:xfrm>
            <a:prstGeom prst="rect">
              <a:avLst/>
            </a:prstGeom>
            <a:noFill/>
            <a:ln w="12700" algn="ctr">
              <a:noFill/>
              <a:miter lim="800000"/>
              <a:headEnd/>
              <a:tailEnd/>
            </a:ln>
            <a:effectLst/>
          </p:spPr>
          <p:txBody>
            <a:bodyPr wrap="none">
              <a:spAutoFit/>
            </a:bodyPr>
            <a:lstStyle/>
            <a:p>
              <a:pPr algn="r">
                <a:spcBef>
                  <a:spcPct val="20000"/>
                </a:spcBef>
                <a:buSzPct val="50000"/>
                <a:defRPr/>
              </a:pPr>
              <a:r>
                <a:rPr lang="en-US" sz="1400" b="1" i="1">
                  <a:solidFill>
                    <a:srgbClr val="0000CC"/>
                  </a:solidFill>
                  <a:effectLst>
                    <a:outerShdw blurRad="38100" dist="38100" dir="2700000" algn="tl">
                      <a:srgbClr val="C0C0C0"/>
                    </a:outerShdw>
                  </a:effectLst>
                  <a:latin typeface="Arial" charset="0"/>
                </a:rPr>
                <a:t>Final Device</a:t>
              </a:r>
            </a:p>
          </p:txBody>
        </p:sp>
        <p:sp>
          <p:nvSpPr>
            <p:cNvPr id="12" name="Text Box 9"/>
            <p:cNvSpPr txBox="1">
              <a:spLocks noChangeArrowheads="1"/>
            </p:cNvSpPr>
            <p:nvPr/>
          </p:nvSpPr>
          <p:spPr bwMode="auto">
            <a:xfrm>
              <a:off x="6477000" y="3962400"/>
              <a:ext cx="1493838" cy="560388"/>
            </a:xfrm>
            <a:prstGeom prst="rect">
              <a:avLst/>
            </a:prstGeom>
            <a:noFill/>
            <a:ln w="12700" algn="ctr">
              <a:noFill/>
              <a:miter lim="800000"/>
              <a:headEnd/>
              <a:tailEnd/>
            </a:ln>
            <a:effectLst/>
          </p:spPr>
          <p:txBody>
            <a:bodyPr wrap="none">
              <a:spAutoFit/>
            </a:bodyPr>
            <a:lstStyle/>
            <a:p>
              <a:pPr algn="r">
                <a:spcBef>
                  <a:spcPct val="20000"/>
                </a:spcBef>
                <a:buSzPct val="50000"/>
                <a:defRPr/>
              </a:pPr>
              <a:r>
                <a:rPr lang="en-US" sz="1400" b="1" i="1">
                  <a:solidFill>
                    <a:srgbClr val="0000CC"/>
                  </a:solidFill>
                  <a:effectLst>
                    <a:outerShdw blurRad="38100" dist="38100" dir="2700000" algn="tl">
                      <a:srgbClr val="C0C0C0"/>
                    </a:outerShdw>
                  </a:effectLst>
                  <a:latin typeface="Arial" charset="0"/>
                </a:rPr>
                <a:t>Design </a:t>
              </a:r>
            </a:p>
            <a:p>
              <a:pPr algn="r">
                <a:spcBef>
                  <a:spcPct val="20000"/>
                </a:spcBef>
                <a:buSzPct val="50000"/>
                <a:defRPr/>
              </a:pPr>
              <a:r>
                <a:rPr lang="en-US" sz="1400" b="1" i="1">
                  <a:solidFill>
                    <a:srgbClr val="0000CC"/>
                  </a:solidFill>
                  <a:effectLst>
                    <a:outerShdw blurRad="38100" dist="38100" dir="2700000" algn="tl">
                      <a:srgbClr val="C0C0C0"/>
                    </a:outerShdw>
                  </a:effectLst>
                  <a:latin typeface="Arial" charset="0"/>
                </a:rPr>
                <a:t>Implementation</a:t>
              </a:r>
            </a:p>
          </p:txBody>
        </p:sp>
        <p:sp>
          <p:nvSpPr>
            <p:cNvPr id="13" name="Text Box 10"/>
            <p:cNvSpPr txBox="1">
              <a:spLocks noChangeArrowheads="1"/>
            </p:cNvSpPr>
            <p:nvPr/>
          </p:nvSpPr>
          <p:spPr bwMode="auto">
            <a:xfrm>
              <a:off x="6629400" y="5181600"/>
              <a:ext cx="1285875" cy="560388"/>
            </a:xfrm>
            <a:prstGeom prst="rect">
              <a:avLst/>
            </a:prstGeom>
            <a:noFill/>
            <a:ln w="12700" algn="ctr">
              <a:noFill/>
              <a:miter lim="800000"/>
              <a:headEnd/>
              <a:tailEnd/>
            </a:ln>
            <a:effectLst/>
          </p:spPr>
          <p:txBody>
            <a:bodyPr wrap="none">
              <a:spAutoFit/>
            </a:bodyPr>
            <a:lstStyle/>
            <a:p>
              <a:pPr algn="r">
                <a:spcBef>
                  <a:spcPct val="20000"/>
                </a:spcBef>
                <a:buSzPct val="50000"/>
                <a:defRPr/>
              </a:pPr>
              <a:r>
                <a:rPr lang="en-US" sz="1400" b="1" i="1">
                  <a:solidFill>
                    <a:srgbClr val="0000CC"/>
                  </a:solidFill>
                  <a:effectLst>
                    <a:outerShdw blurRad="38100" dist="38100" dir="2700000" algn="tl">
                      <a:srgbClr val="C0C0C0"/>
                    </a:outerShdw>
                  </a:effectLst>
                  <a:latin typeface="Arial" charset="0"/>
                </a:rPr>
                <a:t>Design</a:t>
              </a:r>
            </a:p>
            <a:p>
              <a:pPr algn="r">
                <a:spcBef>
                  <a:spcPct val="20000"/>
                </a:spcBef>
                <a:buSzPct val="50000"/>
                <a:defRPr/>
              </a:pPr>
              <a:r>
                <a:rPr lang="en-US" sz="1400" b="1" i="1">
                  <a:solidFill>
                    <a:srgbClr val="0000CC"/>
                  </a:solidFill>
                  <a:effectLst>
                    <a:outerShdw blurRad="38100" dist="38100" dir="2700000" algn="tl">
                      <a:srgbClr val="C0C0C0"/>
                    </a:outerShdw>
                  </a:effectLst>
                  <a:latin typeface="Arial" charset="0"/>
                </a:rPr>
                <a:t>Specification</a:t>
              </a:r>
            </a:p>
          </p:txBody>
        </p:sp>
        <p:sp>
          <p:nvSpPr>
            <p:cNvPr id="14" name="Line 11"/>
            <p:cNvSpPr>
              <a:spLocks noChangeShapeType="1"/>
            </p:cNvSpPr>
            <p:nvPr/>
          </p:nvSpPr>
          <p:spPr bwMode="auto">
            <a:xfrm flipH="1" flipV="1">
              <a:off x="8429625" y="2133600"/>
              <a:ext cx="0" cy="1828800"/>
            </a:xfrm>
            <a:prstGeom prst="line">
              <a:avLst/>
            </a:prstGeom>
            <a:noFill/>
            <a:ln w="28575">
              <a:solidFill>
                <a:schemeClr val="bg1"/>
              </a:solidFill>
              <a:round/>
              <a:headEnd type="triangle" w="med" len="med"/>
              <a:tailEnd type="triangle" w="med" len="med"/>
            </a:ln>
          </p:spPr>
          <p:txBody>
            <a:bodyPr>
              <a:spAutoFit/>
            </a:bodyPr>
            <a:lstStyle/>
            <a:p>
              <a:endParaRPr lang="en-US"/>
            </a:p>
          </p:txBody>
        </p:sp>
        <p:sp>
          <p:nvSpPr>
            <p:cNvPr id="15" name="Text Box 12"/>
            <p:cNvSpPr txBox="1">
              <a:spLocks noChangeArrowheads="1"/>
            </p:cNvSpPr>
            <p:nvPr/>
          </p:nvSpPr>
          <p:spPr bwMode="auto">
            <a:xfrm>
              <a:off x="7862888" y="2590800"/>
              <a:ext cx="641350" cy="852488"/>
            </a:xfrm>
            <a:prstGeom prst="rect">
              <a:avLst/>
            </a:prstGeom>
            <a:noFill/>
            <a:ln w="12700" algn="ctr">
              <a:noFill/>
              <a:miter lim="800000"/>
              <a:headEnd/>
              <a:tailEnd/>
            </a:ln>
            <a:effectLst/>
          </p:spPr>
          <p:txBody>
            <a:bodyPr wrap="none">
              <a:spAutoFit/>
            </a:bodyPr>
            <a:lstStyle/>
            <a:p>
              <a:pPr algn="ctr">
                <a:spcBef>
                  <a:spcPct val="20000"/>
                </a:spcBef>
                <a:buSzPct val="50000"/>
                <a:defRPr/>
              </a:pPr>
              <a:r>
                <a:rPr lang="en-US" sz="1400" b="1" i="1" dirty="0">
                  <a:solidFill>
                    <a:schemeClr val="bg1"/>
                  </a:solidFill>
                  <a:effectLst>
                    <a:outerShdw blurRad="38100" dist="38100" dir="2700000" algn="tl">
                      <a:srgbClr val="C0C0C0"/>
                    </a:outerShdw>
                  </a:effectLst>
                  <a:latin typeface="Arial" charset="0"/>
                </a:rPr>
                <a:t>40%</a:t>
              </a:r>
            </a:p>
            <a:p>
              <a:pPr algn="ctr">
                <a:spcBef>
                  <a:spcPct val="20000"/>
                </a:spcBef>
                <a:buSzPct val="50000"/>
                <a:defRPr/>
              </a:pPr>
              <a:r>
                <a:rPr lang="en-US" sz="1000" b="1" i="1" dirty="0">
                  <a:solidFill>
                    <a:schemeClr val="bg1"/>
                  </a:solidFill>
                  <a:effectLst>
                    <a:outerShdw blurRad="38100" dist="38100" dir="2700000" algn="tl">
                      <a:srgbClr val="C0C0C0"/>
                    </a:outerShdw>
                  </a:effectLst>
                  <a:latin typeface="Arial" charset="0"/>
                </a:rPr>
                <a:t>of </a:t>
              </a:r>
            </a:p>
            <a:p>
              <a:pPr algn="ctr">
                <a:spcBef>
                  <a:spcPct val="20000"/>
                </a:spcBef>
                <a:buSzPct val="50000"/>
                <a:defRPr/>
              </a:pPr>
              <a:r>
                <a:rPr lang="en-US" sz="1000" b="1" i="1" dirty="0">
                  <a:solidFill>
                    <a:schemeClr val="bg1"/>
                  </a:solidFill>
                  <a:effectLst>
                    <a:outerShdw blurRad="38100" dist="38100" dir="2700000" algn="tl">
                      <a:srgbClr val="C0C0C0"/>
                    </a:outerShdw>
                  </a:effectLst>
                  <a:latin typeface="Arial" charset="0"/>
                </a:rPr>
                <a:t>Design </a:t>
              </a:r>
            </a:p>
            <a:p>
              <a:pPr algn="ctr">
                <a:spcBef>
                  <a:spcPct val="20000"/>
                </a:spcBef>
                <a:buSzPct val="50000"/>
                <a:defRPr/>
              </a:pPr>
              <a:r>
                <a:rPr lang="en-US" sz="1000" b="1" i="1" dirty="0">
                  <a:solidFill>
                    <a:schemeClr val="bg1"/>
                  </a:solidFill>
                  <a:effectLst>
                    <a:outerShdw blurRad="38100" dist="38100" dir="2700000" algn="tl">
                      <a:srgbClr val="C0C0C0"/>
                    </a:outerShdw>
                  </a:effectLst>
                  <a:latin typeface="Arial" charset="0"/>
                </a:rPr>
                <a:t>Time</a:t>
              </a:r>
            </a:p>
          </p:txBody>
        </p:sp>
        <p:sp>
          <p:nvSpPr>
            <p:cNvPr id="16" name="Text Box 13"/>
            <p:cNvSpPr txBox="1">
              <a:spLocks noChangeArrowheads="1"/>
            </p:cNvSpPr>
            <p:nvPr/>
          </p:nvSpPr>
          <p:spPr bwMode="auto">
            <a:xfrm>
              <a:off x="6142038" y="2085975"/>
              <a:ext cx="1789112" cy="560388"/>
            </a:xfrm>
            <a:prstGeom prst="rect">
              <a:avLst/>
            </a:prstGeom>
            <a:noFill/>
            <a:ln w="12700" algn="ctr">
              <a:noFill/>
              <a:miter lim="800000"/>
              <a:headEnd/>
              <a:tailEnd/>
            </a:ln>
            <a:effectLst/>
          </p:spPr>
          <p:txBody>
            <a:bodyPr wrap="none">
              <a:spAutoFit/>
            </a:bodyPr>
            <a:lstStyle/>
            <a:p>
              <a:pPr algn="r">
                <a:spcBef>
                  <a:spcPct val="20000"/>
                </a:spcBef>
                <a:buSzPct val="50000"/>
                <a:defRPr/>
              </a:pPr>
              <a:r>
                <a:rPr lang="en-US" sz="1400" b="1" i="1">
                  <a:solidFill>
                    <a:srgbClr val="0000CC"/>
                  </a:solidFill>
                  <a:effectLst>
                    <a:outerShdw blurRad="38100" dist="38100" dir="2700000" algn="tl">
                      <a:srgbClr val="C0C0C0"/>
                    </a:outerShdw>
                  </a:effectLst>
                  <a:latin typeface="Arial" charset="0"/>
                </a:rPr>
                <a:t>Design Verification</a:t>
              </a:r>
            </a:p>
            <a:p>
              <a:pPr algn="r">
                <a:spcBef>
                  <a:spcPct val="20000"/>
                </a:spcBef>
                <a:buSzPct val="50000"/>
                <a:defRPr/>
              </a:pPr>
              <a:r>
                <a:rPr lang="en-US" sz="1400" b="1" i="1">
                  <a:solidFill>
                    <a:srgbClr val="0000CC"/>
                  </a:solidFill>
                  <a:effectLst>
                    <a:outerShdw blurRad="38100" dist="38100" dir="2700000" algn="tl">
                      <a:srgbClr val="C0C0C0"/>
                    </a:outerShdw>
                  </a:effectLst>
                  <a:latin typeface="Arial" charset="0"/>
                </a:rPr>
                <a:t>and Debug</a:t>
              </a:r>
            </a:p>
          </p:txBody>
        </p:sp>
      </p:grpSp>
      <p:sp>
        <p:nvSpPr>
          <p:cNvPr id="17" name="Slide Number Placeholder 16"/>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4</a:t>
            </a:fld>
            <a:endParaRPr lang="en-US" dirty="0"/>
          </a:p>
        </p:txBody>
      </p:sp>
    </p:spTree>
    <p:extLst>
      <p:ext uri="{BB962C8B-B14F-4D97-AF65-F5344CB8AC3E}">
        <p14:creationId xmlns:p14="http://schemas.microsoft.com/office/powerpoint/2010/main" val="2704416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Recommended Debug Methodology</a:t>
            </a:r>
          </a:p>
        </p:txBody>
      </p:sp>
      <p:sp>
        <p:nvSpPr>
          <p:cNvPr id="7171" name="Rectangle 3"/>
          <p:cNvSpPr>
            <a:spLocks noGrp="1" noChangeArrowheads="1"/>
          </p:cNvSpPr>
          <p:nvPr>
            <p:ph type="body" sz="half" idx="1"/>
          </p:nvPr>
        </p:nvSpPr>
        <p:spPr>
          <a:xfrm>
            <a:off x="406294" y="1609726"/>
            <a:ext cx="5891265" cy="4525963"/>
          </a:xfrm>
        </p:spPr>
        <p:txBody>
          <a:bodyPr/>
          <a:lstStyle/>
          <a:p>
            <a:pPr eaLnBrk="1" hangingPunct="1"/>
            <a:r>
              <a:rPr lang="en-US" sz="1800" dirty="0" smtClean="0"/>
              <a:t>Engineers are trained to solve problems logically</a:t>
            </a:r>
            <a:endParaRPr lang="en-US" sz="1800" u="sng" dirty="0" smtClean="0"/>
          </a:p>
          <a:p>
            <a:pPr lvl="1" eaLnBrk="1" hangingPunct="1"/>
            <a:r>
              <a:rPr lang="en-US" sz="1600" i="1" dirty="0" smtClean="0"/>
              <a:t>Break a problem into smaller parts</a:t>
            </a:r>
          </a:p>
          <a:p>
            <a:pPr lvl="1" eaLnBrk="1" hangingPunct="1"/>
            <a:r>
              <a:rPr lang="en-US" sz="1600" i="1" dirty="0" smtClean="0"/>
              <a:t>Simplify by reducing variables &amp; variation</a:t>
            </a:r>
          </a:p>
          <a:p>
            <a:pPr lvl="1" eaLnBrk="1" hangingPunct="1"/>
            <a:r>
              <a:rPr lang="en-US" sz="1600" i="1" dirty="0" smtClean="0"/>
              <a:t>Make a prediction, verify the results</a:t>
            </a:r>
          </a:p>
          <a:p>
            <a:pPr lvl="1" eaLnBrk="1" hangingPunct="1"/>
            <a:r>
              <a:rPr lang="en-US" sz="1600" i="1" dirty="0" smtClean="0"/>
              <a:t>Plan how and where to debug early in the design cycles</a:t>
            </a:r>
          </a:p>
          <a:p>
            <a:pPr eaLnBrk="1" hangingPunct="1"/>
            <a:r>
              <a:rPr lang="en-US" sz="1800" dirty="0" smtClean="0"/>
              <a:t>FPGA design is an iterative </a:t>
            </a:r>
            <a:r>
              <a:rPr lang="en-US" sz="1800" dirty="0"/>
              <a:t>p</a:t>
            </a:r>
            <a:r>
              <a:rPr lang="en-US" sz="1800" dirty="0" smtClean="0"/>
              <a:t>rocess</a:t>
            </a:r>
          </a:p>
          <a:p>
            <a:pPr eaLnBrk="1" hangingPunct="1"/>
            <a:r>
              <a:rPr lang="en-US" sz="1800" dirty="0" smtClean="0"/>
              <a:t>Debugging a FPGA design is an iterative process</a:t>
            </a:r>
          </a:p>
          <a:p>
            <a:pPr lvl="1" eaLnBrk="1" hangingPunct="1"/>
            <a:r>
              <a:rPr lang="en-US" sz="1600" b="1" i="1" u="sng" dirty="0" smtClean="0"/>
              <a:t>1) Probe</a:t>
            </a:r>
            <a:r>
              <a:rPr lang="en-US" sz="1600" i="1" dirty="0" smtClean="0"/>
              <a:t>: Adding/modify debug probes</a:t>
            </a:r>
          </a:p>
          <a:p>
            <a:pPr lvl="1" eaLnBrk="1" hangingPunct="1"/>
            <a:r>
              <a:rPr lang="en-US" sz="1600" b="1" i="1" u="sng" dirty="0" smtClean="0"/>
              <a:t>2) Implement</a:t>
            </a:r>
            <a:r>
              <a:rPr lang="en-US" sz="1600" i="1" dirty="0" smtClean="0"/>
              <a:t>: Compile design w/probes</a:t>
            </a:r>
          </a:p>
          <a:p>
            <a:pPr lvl="1" eaLnBrk="1" hangingPunct="1"/>
            <a:r>
              <a:rPr lang="en-US" sz="1600" b="1" i="1" u="sng" dirty="0" smtClean="0"/>
              <a:t>3) Analyze</a:t>
            </a:r>
            <a:r>
              <a:rPr lang="en-US" sz="1600" i="1" dirty="0" smtClean="0"/>
              <a:t>: Look for bugs using probes</a:t>
            </a:r>
          </a:p>
          <a:p>
            <a:pPr lvl="1" eaLnBrk="1" hangingPunct="1"/>
            <a:r>
              <a:rPr lang="en-US" sz="1600" b="1" i="1" u="sng" dirty="0" smtClean="0"/>
              <a:t>4) Fix</a:t>
            </a:r>
            <a:r>
              <a:rPr lang="en-US" sz="1600" i="1" dirty="0" smtClean="0"/>
              <a:t>: Fix any bugs, repeat as necessary</a:t>
            </a:r>
          </a:p>
        </p:txBody>
      </p:sp>
      <p:sp>
        <p:nvSpPr>
          <p:cNvPr id="7172" name="Text Box 4"/>
          <p:cNvSpPr txBox="1">
            <a:spLocks noChangeArrowheads="1"/>
          </p:cNvSpPr>
          <p:nvPr/>
        </p:nvSpPr>
        <p:spPr bwMode="auto">
          <a:xfrm>
            <a:off x="711015" y="5540376"/>
            <a:ext cx="6297560" cy="860425"/>
          </a:xfrm>
          <a:prstGeom prst="rect">
            <a:avLst/>
          </a:prstGeom>
          <a:noFill/>
          <a:ln w="38100">
            <a:solidFill>
              <a:schemeClr val="tx2"/>
            </a:solidFill>
            <a:miter lim="800000"/>
            <a:headEnd/>
            <a:tailEnd/>
          </a:ln>
        </p:spPr>
        <p:txBody>
          <a:bodyPr>
            <a:spAutoFit/>
          </a:bodyPr>
          <a:lstStyle/>
          <a:p>
            <a:pPr eaLnBrk="0" hangingPunct="0"/>
            <a:r>
              <a:rPr lang="en-US" sz="2400" b="1" i="1" dirty="0">
                <a:solidFill>
                  <a:schemeClr val="accent2"/>
                </a:solidFill>
                <a:latin typeface="Arial Narrow" pitchFamily="34" charset="0"/>
              </a:rPr>
              <a:t>The reconfigurable nature of FPGAs </a:t>
            </a:r>
          </a:p>
          <a:p>
            <a:pPr eaLnBrk="0" hangingPunct="0"/>
            <a:r>
              <a:rPr lang="en-US" sz="2400" b="1" i="1" dirty="0" smtClean="0">
                <a:solidFill>
                  <a:schemeClr val="accent2"/>
                </a:solidFill>
                <a:latin typeface="Arial Narrow" pitchFamily="34" charset="0"/>
              </a:rPr>
              <a:t>facilitates </a:t>
            </a:r>
            <a:r>
              <a:rPr lang="en-US" sz="2400" b="1" i="1" dirty="0">
                <a:solidFill>
                  <a:schemeClr val="accent2"/>
                </a:solidFill>
                <a:latin typeface="Arial Narrow" pitchFamily="34" charset="0"/>
              </a:rPr>
              <a:t>the iterative debug process</a:t>
            </a:r>
            <a:endParaRPr lang="en-US" b="1" i="1" dirty="0">
              <a:solidFill>
                <a:schemeClr val="accent2"/>
              </a:solidFill>
              <a:latin typeface="Arial Narrow" pitchFamily="34" charset="0"/>
            </a:endParaRPr>
          </a:p>
        </p:txBody>
      </p:sp>
      <p:sp>
        <p:nvSpPr>
          <p:cNvPr id="17418" name="Text Box 10"/>
          <p:cNvSpPr txBox="1">
            <a:spLocks noChangeArrowheads="1"/>
          </p:cNvSpPr>
          <p:nvPr/>
        </p:nvSpPr>
        <p:spPr bwMode="auto">
          <a:xfrm>
            <a:off x="8227457" y="1447801"/>
            <a:ext cx="1218883" cy="701675"/>
          </a:xfrm>
          <a:prstGeom prst="rect">
            <a:avLst/>
          </a:prstGeom>
          <a:noFill/>
          <a:ln w="12700">
            <a:noFill/>
            <a:miter lim="800000"/>
            <a:headEnd/>
            <a:tailEnd/>
          </a:ln>
          <a:effectLst/>
        </p:spPr>
        <p:txBody>
          <a:bodyPr>
            <a:spAutoFit/>
          </a:bodyPr>
          <a:lstStyle/>
          <a:p>
            <a:pPr algn="l" eaLnBrk="0" hangingPunct="0">
              <a:defRPr/>
            </a:pPr>
            <a:r>
              <a:rPr lang="en-US" sz="2000" b="1" i="1">
                <a:effectLst>
                  <a:outerShdw blurRad="38100" dist="38100" dir="2700000" algn="tl">
                    <a:srgbClr val="C0C0C0"/>
                  </a:outerShdw>
                </a:effectLst>
                <a:latin typeface="Arial Narrow" pitchFamily="34" charset="0"/>
              </a:rPr>
              <a:t>Create</a:t>
            </a:r>
          </a:p>
          <a:p>
            <a:pPr algn="l" eaLnBrk="0" hangingPunct="0">
              <a:defRPr/>
            </a:pPr>
            <a:r>
              <a:rPr lang="en-US" sz="2000" b="1" i="1">
                <a:effectLst>
                  <a:outerShdw blurRad="38100" dist="38100" dir="2700000" algn="tl">
                    <a:srgbClr val="C0C0C0"/>
                  </a:outerShdw>
                </a:effectLst>
                <a:latin typeface="Arial Narrow" pitchFamily="34" charset="0"/>
              </a:rPr>
              <a:t>design</a:t>
            </a:r>
          </a:p>
        </p:txBody>
      </p:sp>
      <p:sp>
        <p:nvSpPr>
          <p:cNvPr id="17419" name="Text Box 11"/>
          <p:cNvSpPr txBox="1">
            <a:spLocks noChangeArrowheads="1"/>
          </p:cNvSpPr>
          <p:nvPr/>
        </p:nvSpPr>
        <p:spPr bwMode="auto">
          <a:xfrm>
            <a:off x="10339340" y="2514601"/>
            <a:ext cx="1236236" cy="1015663"/>
          </a:xfrm>
          <a:prstGeom prst="rect">
            <a:avLst/>
          </a:prstGeom>
          <a:noFill/>
          <a:ln w="12700">
            <a:noFill/>
            <a:miter lim="800000"/>
            <a:headEnd/>
            <a:tailEnd/>
          </a:ln>
          <a:effectLst/>
        </p:spPr>
        <p:txBody>
          <a:bodyPr wrap="none">
            <a:spAutoFit/>
          </a:bodyPr>
          <a:lstStyle/>
          <a:p>
            <a:pPr algn="l" eaLnBrk="0" hangingPunct="0">
              <a:defRPr/>
            </a:pPr>
            <a:r>
              <a:rPr lang="en-US" sz="2000" b="1" i="1" dirty="0">
                <a:effectLst>
                  <a:outerShdw blurRad="38100" dist="38100" dir="2700000" algn="tl">
                    <a:srgbClr val="C0C0C0"/>
                  </a:outerShdw>
                </a:effectLst>
                <a:latin typeface="Arial Narrow" pitchFamily="34" charset="0"/>
              </a:rPr>
              <a:t>Probe &amp;</a:t>
            </a:r>
          </a:p>
          <a:p>
            <a:pPr algn="l" eaLnBrk="0" hangingPunct="0">
              <a:defRPr/>
            </a:pPr>
            <a:r>
              <a:rPr lang="en-US" sz="2000" b="1" i="1" dirty="0">
                <a:effectLst>
                  <a:outerShdw blurRad="38100" dist="38100" dir="2700000" algn="tl">
                    <a:srgbClr val="C0C0C0"/>
                  </a:outerShdw>
                </a:effectLst>
                <a:latin typeface="Arial Narrow" pitchFamily="34" charset="0"/>
              </a:rPr>
              <a:t>Implement</a:t>
            </a:r>
          </a:p>
          <a:p>
            <a:pPr algn="l" eaLnBrk="0" hangingPunct="0">
              <a:defRPr/>
            </a:pPr>
            <a:r>
              <a:rPr lang="en-US" sz="2000" b="1" i="1" dirty="0">
                <a:effectLst>
                  <a:outerShdw blurRad="38100" dist="38100" dir="2700000" algn="tl">
                    <a:srgbClr val="C0C0C0"/>
                  </a:outerShdw>
                </a:effectLst>
                <a:latin typeface="Arial Narrow" pitchFamily="34" charset="0"/>
              </a:rPr>
              <a:t>design</a:t>
            </a:r>
          </a:p>
        </p:txBody>
      </p:sp>
      <p:sp>
        <p:nvSpPr>
          <p:cNvPr id="17420" name="Text Box 12"/>
          <p:cNvSpPr txBox="1">
            <a:spLocks noChangeArrowheads="1"/>
          </p:cNvSpPr>
          <p:nvPr/>
        </p:nvSpPr>
        <p:spPr bwMode="auto">
          <a:xfrm>
            <a:off x="8137997" y="5791201"/>
            <a:ext cx="1630575" cy="707886"/>
          </a:xfrm>
          <a:prstGeom prst="rect">
            <a:avLst/>
          </a:prstGeom>
          <a:noFill/>
          <a:ln w="12700">
            <a:noFill/>
            <a:miter lim="800000"/>
            <a:headEnd/>
            <a:tailEnd/>
          </a:ln>
          <a:effectLst/>
        </p:spPr>
        <p:txBody>
          <a:bodyPr wrap="none">
            <a:spAutoFit/>
          </a:bodyPr>
          <a:lstStyle/>
          <a:p>
            <a:pPr eaLnBrk="0" hangingPunct="0">
              <a:defRPr/>
            </a:pPr>
            <a:r>
              <a:rPr lang="en-US" sz="2000" b="1" i="1" dirty="0">
                <a:effectLst>
                  <a:outerShdw blurRad="38100" dist="38100" dir="2700000" algn="tl">
                    <a:srgbClr val="C0C0C0"/>
                  </a:outerShdw>
                </a:effectLst>
                <a:latin typeface="Arial Narrow" pitchFamily="34" charset="0"/>
              </a:rPr>
              <a:t>Finish Design:</a:t>
            </a:r>
          </a:p>
          <a:p>
            <a:pPr eaLnBrk="0" hangingPunct="0">
              <a:defRPr/>
            </a:pPr>
            <a:r>
              <a:rPr lang="en-US" sz="2000" b="1" i="1" dirty="0">
                <a:effectLst>
                  <a:outerShdw blurRad="38100" dist="38100" dir="2700000" algn="tl">
                    <a:srgbClr val="C0C0C0"/>
                  </a:outerShdw>
                </a:effectLst>
                <a:latin typeface="Arial Narrow" pitchFamily="34" charset="0"/>
              </a:rPr>
              <a:t>No bugs!</a:t>
            </a:r>
          </a:p>
        </p:txBody>
      </p:sp>
      <p:sp>
        <p:nvSpPr>
          <p:cNvPr id="17421" name="Text Box 13"/>
          <p:cNvSpPr txBox="1">
            <a:spLocks noChangeArrowheads="1"/>
          </p:cNvSpPr>
          <p:nvPr/>
        </p:nvSpPr>
        <p:spPr bwMode="auto">
          <a:xfrm>
            <a:off x="6608095" y="4419600"/>
            <a:ext cx="684803" cy="707886"/>
          </a:xfrm>
          <a:prstGeom prst="rect">
            <a:avLst/>
          </a:prstGeom>
          <a:noFill/>
          <a:ln w="12700">
            <a:noFill/>
            <a:miter lim="800000"/>
            <a:headEnd/>
            <a:tailEnd/>
          </a:ln>
          <a:effectLst/>
        </p:spPr>
        <p:txBody>
          <a:bodyPr wrap="none">
            <a:spAutoFit/>
          </a:bodyPr>
          <a:lstStyle/>
          <a:p>
            <a:pPr algn="l" eaLnBrk="0" hangingPunct="0">
              <a:defRPr/>
            </a:pPr>
            <a:r>
              <a:rPr lang="en-US" sz="2000" b="1" i="1" dirty="0" smtClean="0">
                <a:effectLst>
                  <a:outerShdw blurRad="38100" dist="38100" dir="2700000" algn="tl">
                    <a:srgbClr val="C0C0C0"/>
                  </a:outerShdw>
                </a:effectLst>
                <a:latin typeface="Arial Narrow" pitchFamily="34" charset="0"/>
              </a:rPr>
              <a:t>Find </a:t>
            </a:r>
          </a:p>
          <a:p>
            <a:pPr algn="l" eaLnBrk="0" hangingPunct="0">
              <a:defRPr/>
            </a:pPr>
            <a:r>
              <a:rPr lang="en-US" sz="2000" b="1" i="1" dirty="0" smtClean="0">
                <a:effectLst>
                  <a:outerShdw blurRad="38100" dist="38100" dir="2700000" algn="tl">
                    <a:srgbClr val="C0C0C0"/>
                  </a:outerShdw>
                </a:effectLst>
                <a:latin typeface="Arial Narrow" pitchFamily="34" charset="0"/>
              </a:rPr>
              <a:t>Bug</a:t>
            </a:r>
            <a:endParaRPr lang="en-US" sz="2000" b="1" i="1" dirty="0">
              <a:effectLst>
                <a:outerShdw blurRad="38100" dist="38100" dir="2700000" algn="tl">
                  <a:srgbClr val="C0C0C0"/>
                </a:outerShdw>
              </a:effectLst>
              <a:latin typeface="Arial Narrow" pitchFamily="34" charset="0"/>
            </a:endParaRPr>
          </a:p>
        </p:txBody>
      </p:sp>
      <p:sp>
        <p:nvSpPr>
          <p:cNvPr id="17422" name="Text Box 14"/>
          <p:cNvSpPr txBox="1">
            <a:spLocks noChangeArrowheads="1"/>
          </p:cNvSpPr>
          <p:nvPr/>
        </p:nvSpPr>
        <p:spPr bwMode="auto">
          <a:xfrm>
            <a:off x="6608095" y="3032125"/>
            <a:ext cx="593432" cy="707886"/>
          </a:xfrm>
          <a:prstGeom prst="rect">
            <a:avLst/>
          </a:prstGeom>
          <a:noFill/>
          <a:ln w="12700">
            <a:noFill/>
            <a:miter lim="800000"/>
            <a:headEnd/>
            <a:tailEnd/>
          </a:ln>
          <a:effectLst/>
        </p:spPr>
        <p:txBody>
          <a:bodyPr wrap="none">
            <a:spAutoFit/>
          </a:bodyPr>
          <a:lstStyle/>
          <a:p>
            <a:pPr algn="l" eaLnBrk="0" hangingPunct="0">
              <a:defRPr/>
            </a:pPr>
            <a:r>
              <a:rPr lang="en-US" sz="2000" b="1" i="1" dirty="0" smtClean="0">
                <a:effectLst>
                  <a:outerShdw blurRad="38100" dist="38100" dir="2700000" algn="tl">
                    <a:srgbClr val="C0C0C0"/>
                  </a:outerShdw>
                </a:effectLst>
                <a:latin typeface="Arial Narrow" pitchFamily="34" charset="0"/>
              </a:rPr>
              <a:t>Fix </a:t>
            </a:r>
          </a:p>
          <a:p>
            <a:pPr algn="l" eaLnBrk="0" hangingPunct="0">
              <a:defRPr/>
            </a:pPr>
            <a:r>
              <a:rPr lang="en-US" sz="2000" b="1" i="1" dirty="0" smtClean="0">
                <a:effectLst>
                  <a:outerShdw blurRad="38100" dist="38100" dir="2700000" algn="tl">
                    <a:srgbClr val="C0C0C0"/>
                  </a:outerShdw>
                </a:effectLst>
                <a:latin typeface="Arial Narrow" pitchFamily="34" charset="0"/>
              </a:rPr>
              <a:t>Bug</a:t>
            </a:r>
            <a:endParaRPr lang="en-US" sz="2000" b="1" i="1" dirty="0">
              <a:effectLst>
                <a:outerShdw blurRad="38100" dist="38100" dir="2700000" algn="tl">
                  <a:srgbClr val="C0C0C0"/>
                </a:outerShdw>
              </a:effectLst>
              <a:latin typeface="Arial Narrow" pitchFamily="34" charset="0"/>
            </a:endParaRPr>
          </a:p>
        </p:txBody>
      </p:sp>
      <p:sp>
        <p:nvSpPr>
          <p:cNvPr id="17423" name="Text Box 15"/>
          <p:cNvSpPr txBox="1">
            <a:spLocks noChangeArrowheads="1"/>
          </p:cNvSpPr>
          <p:nvPr/>
        </p:nvSpPr>
        <p:spPr bwMode="auto">
          <a:xfrm>
            <a:off x="10182748" y="4495801"/>
            <a:ext cx="1398140" cy="1323439"/>
          </a:xfrm>
          <a:prstGeom prst="rect">
            <a:avLst/>
          </a:prstGeom>
          <a:noFill/>
          <a:ln w="12700">
            <a:noFill/>
            <a:miter lim="800000"/>
            <a:headEnd/>
            <a:tailEnd/>
          </a:ln>
          <a:effectLst/>
        </p:spPr>
        <p:txBody>
          <a:bodyPr wrap="none">
            <a:spAutoFit/>
          </a:bodyPr>
          <a:lstStyle/>
          <a:p>
            <a:pPr algn="l" eaLnBrk="0" hangingPunct="0">
              <a:defRPr/>
            </a:pPr>
            <a:r>
              <a:rPr lang="en-US" sz="2000" b="1" i="1" dirty="0">
                <a:effectLst>
                  <a:outerShdw blurRad="38100" dist="38100" dir="2700000" algn="tl">
                    <a:srgbClr val="C0C0C0"/>
                  </a:outerShdw>
                </a:effectLst>
                <a:latin typeface="Arial Narrow" pitchFamily="34" charset="0"/>
              </a:rPr>
              <a:t>Download &amp;</a:t>
            </a:r>
          </a:p>
          <a:p>
            <a:pPr algn="l" eaLnBrk="0" hangingPunct="0">
              <a:defRPr/>
            </a:pPr>
            <a:r>
              <a:rPr lang="en-US" sz="2000" b="1" i="1" dirty="0">
                <a:effectLst>
                  <a:outerShdw blurRad="38100" dist="38100" dir="2700000" algn="tl">
                    <a:srgbClr val="C0C0C0"/>
                  </a:outerShdw>
                </a:effectLst>
                <a:latin typeface="Arial Narrow" pitchFamily="34" charset="0"/>
              </a:rPr>
              <a:t>Analyze</a:t>
            </a:r>
          </a:p>
          <a:p>
            <a:pPr algn="l" eaLnBrk="0" hangingPunct="0">
              <a:defRPr/>
            </a:pPr>
            <a:r>
              <a:rPr lang="en-US" sz="2000" b="1" i="1" dirty="0">
                <a:effectLst>
                  <a:outerShdw blurRad="38100" dist="38100" dir="2700000" algn="tl">
                    <a:srgbClr val="C0C0C0"/>
                  </a:outerShdw>
                </a:effectLst>
                <a:latin typeface="Arial Narrow" pitchFamily="34" charset="0"/>
              </a:rPr>
              <a:t>Design </a:t>
            </a:r>
          </a:p>
          <a:p>
            <a:pPr algn="l" eaLnBrk="0" hangingPunct="0">
              <a:defRPr/>
            </a:pPr>
            <a:r>
              <a:rPr lang="en-US" sz="2000" b="1" i="1" dirty="0">
                <a:effectLst>
                  <a:outerShdw blurRad="38100" dist="38100" dir="2700000" algn="tl">
                    <a:srgbClr val="C0C0C0"/>
                  </a:outerShdw>
                </a:effectLst>
                <a:latin typeface="Arial Narrow" pitchFamily="34" charset="0"/>
              </a:rPr>
              <a:t>in HW</a:t>
            </a:r>
          </a:p>
        </p:txBody>
      </p:sp>
      <p:sp>
        <p:nvSpPr>
          <p:cNvPr id="24" name="AutoShape 6"/>
          <p:cNvSpPr>
            <a:spLocks noChangeArrowheads="1"/>
          </p:cNvSpPr>
          <p:nvPr/>
        </p:nvSpPr>
        <p:spPr bwMode="auto">
          <a:xfrm rot="8067977">
            <a:off x="7718425" y="2740025"/>
            <a:ext cx="2209800" cy="2216150"/>
          </a:xfrm>
          <a:custGeom>
            <a:avLst/>
            <a:gdLst>
              <a:gd name="T0" fmla="*/ 1568549 w 21600"/>
              <a:gd name="T1" fmla="*/ 102189 h 21600"/>
              <a:gd name="T2" fmla="*/ 441142 w 21600"/>
              <a:gd name="T3" fmla="*/ 435022 h 21600"/>
              <a:gd name="T4" fmla="*/ 1433403 w 21600"/>
              <a:gd name="T5" fmla="*/ 395419 h 21600"/>
              <a:gd name="T6" fmla="*/ 2482035 w 21600"/>
              <a:gd name="T7" fmla="*/ 1212111 h 21600"/>
              <a:gd name="T8" fmla="*/ 2013169 w 21600"/>
              <a:gd name="T9" fmla="*/ 1616353 h 21600"/>
              <a:gd name="T10" fmla="*/ 1610085 w 21600"/>
              <a:gd name="T11" fmla="*/ 1146242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430" y="11374"/>
                </a:moveTo>
                <a:cubicBezTo>
                  <a:pt x="18444" y="11183"/>
                  <a:pt x="18452" y="10991"/>
                  <a:pt x="18452" y="10800"/>
                </a:cubicBezTo>
                <a:cubicBezTo>
                  <a:pt x="18452" y="6573"/>
                  <a:pt x="15026" y="3148"/>
                  <a:pt x="10800" y="3148"/>
                </a:cubicBezTo>
                <a:cubicBezTo>
                  <a:pt x="8785" y="3147"/>
                  <a:pt x="6851" y="3942"/>
                  <a:pt x="5418" y="5359"/>
                </a:cubicBezTo>
                <a:lnTo>
                  <a:pt x="3205" y="3121"/>
                </a:lnTo>
                <a:cubicBezTo>
                  <a:pt x="5227" y="1121"/>
                  <a:pt x="7956" y="-1"/>
                  <a:pt x="10800" y="0"/>
                </a:cubicBezTo>
                <a:cubicBezTo>
                  <a:pt x="16764" y="0"/>
                  <a:pt x="21600" y="4835"/>
                  <a:pt x="21600" y="10800"/>
                </a:cubicBezTo>
                <a:cubicBezTo>
                  <a:pt x="21600" y="11070"/>
                  <a:pt x="21589" y="11341"/>
                  <a:pt x="21569" y="11611"/>
                </a:cubicBezTo>
                <a:lnTo>
                  <a:pt x="24261" y="11814"/>
                </a:lnTo>
                <a:lnTo>
                  <a:pt x="19678" y="15754"/>
                </a:lnTo>
                <a:lnTo>
                  <a:pt x="15738" y="11172"/>
                </a:lnTo>
                <a:lnTo>
                  <a:pt x="18430" y="11374"/>
                </a:lnTo>
                <a:close/>
              </a:path>
            </a:pathLst>
          </a:custGeom>
          <a:gradFill rotWithShape="1">
            <a:gsLst>
              <a:gs pos="0">
                <a:schemeClr val="tx2">
                  <a:alpha val="85001"/>
                </a:schemeClr>
              </a:gs>
              <a:gs pos="100000">
                <a:schemeClr val="accent2"/>
              </a:gs>
            </a:gsLst>
            <a:lin ang="5400000" scaled="1"/>
          </a:gradFill>
          <a:ln w="9525" algn="ctr">
            <a:noFill/>
            <a:miter lim="800000"/>
            <a:headEnd/>
            <a:tailEnd/>
          </a:ln>
        </p:spPr>
        <p:txBody>
          <a:bodyPr anchor="ctr">
            <a:spAutoFit/>
          </a:bodyPr>
          <a:lstStyle/>
          <a:p>
            <a:endParaRPr lang="en-US"/>
          </a:p>
        </p:txBody>
      </p:sp>
      <p:grpSp>
        <p:nvGrpSpPr>
          <p:cNvPr id="25" name="Group 24"/>
          <p:cNvGrpSpPr/>
          <p:nvPr/>
        </p:nvGrpSpPr>
        <p:grpSpPr>
          <a:xfrm>
            <a:off x="7715250" y="1066800"/>
            <a:ext cx="3119438" cy="5334000"/>
            <a:chOff x="5638800" y="1066800"/>
            <a:chExt cx="3119438" cy="5334000"/>
          </a:xfrm>
        </p:grpSpPr>
        <p:sp>
          <p:nvSpPr>
            <p:cNvPr id="26" name="AutoShape 5"/>
            <p:cNvSpPr>
              <a:spLocks noChangeArrowheads="1"/>
            </p:cNvSpPr>
            <p:nvPr/>
          </p:nvSpPr>
          <p:spPr bwMode="auto">
            <a:xfrm rot="-8101436">
              <a:off x="5641975" y="2740025"/>
              <a:ext cx="2209800" cy="2216150"/>
            </a:xfrm>
            <a:custGeom>
              <a:avLst/>
              <a:gdLst>
                <a:gd name="T0" fmla="*/ 1527729 w 21600"/>
                <a:gd name="T1" fmla="*/ 84337 h 21600"/>
                <a:gd name="T2" fmla="*/ 438482 w 21600"/>
                <a:gd name="T3" fmla="*/ 432457 h 21600"/>
                <a:gd name="T4" fmla="*/ 1407315 w 21600"/>
                <a:gd name="T5" fmla="*/ 375925 h 21600"/>
                <a:gd name="T6" fmla="*/ 2485923 w 21600"/>
                <a:gd name="T7" fmla="*/ 1100688 h 21600"/>
                <a:gd name="T8" fmla="*/ 2054705 w 21600"/>
                <a:gd name="T9" fmla="*/ 1537762 h 21600"/>
                <a:gd name="T10" fmla="*/ 1618781 w 21600"/>
                <a:gd name="T11" fmla="*/ 1105305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523" y="10758"/>
                  </a:moveTo>
                  <a:cubicBezTo>
                    <a:pt x="18501" y="6509"/>
                    <a:pt x="15049" y="3076"/>
                    <a:pt x="10800" y="3076"/>
                  </a:cubicBezTo>
                  <a:cubicBezTo>
                    <a:pt x="8766" y="3075"/>
                    <a:pt x="6814" y="3878"/>
                    <a:pt x="5368" y="5308"/>
                  </a:cubicBezTo>
                  <a:lnTo>
                    <a:pt x="3205" y="3121"/>
                  </a:lnTo>
                  <a:cubicBezTo>
                    <a:pt x="5227" y="1121"/>
                    <a:pt x="7956" y="-1"/>
                    <a:pt x="10800" y="0"/>
                  </a:cubicBezTo>
                  <a:cubicBezTo>
                    <a:pt x="16742" y="0"/>
                    <a:pt x="21568" y="4800"/>
                    <a:pt x="21599" y="10742"/>
                  </a:cubicBezTo>
                  <a:lnTo>
                    <a:pt x="24299" y="10728"/>
                  </a:lnTo>
                  <a:lnTo>
                    <a:pt x="20084" y="14988"/>
                  </a:lnTo>
                  <a:lnTo>
                    <a:pt x="15823" y="10773"/>
                  </a:lnTo>
                  <a:lnTo>
                    <a:pt x="18523" y="10758"/>
                  </a:lnTo>
                  <a:close/>
                </a:path>
              </a:pathLst>
            </a:custGeom>
            <a:gradFill rotWithShape="1">
              <a:gsLst>
                <a:gs pos="0">
                  <a:schemeClr val="tx2">
                    <a:alpha val="85001"/>
                  </a:schemeClr>
                </a:gs>
                <a:gs pos="100000">
                  <a:schemeClr val="accent2"/>
                </a:gs>
              </a:gsLst>
              <a:lin ang="18900000" scaled="1"/>
            </a:gradFill>
            <a:ln w="9525" algn="ctr">
              <a:noFill/>
              <a:miter lim="800000"/>
              <a:headEnd/>
              <a:tailEnd/>
            </a:ln>
          </p:spPr>
          <p:txBody>
            <a:bodyPr anchor="ctr">
              <a:spAutoFit/>
            </a:bodyPr>
            <a:lstStyle/>
            <a:p>
              <a:endParaRPr lang="en-US"/>
            </a:p>
          </p:txBody>
        </p:sp>
        <p:sp>
          <p:nvSpPr>
            <p:cNvPr id="27" name="AutoShape 7"/>
            <p:cNvSpPr>
              <a:spLocks noChangeArrowheads="1"/>
            </p:cNvSpPr>
            <p:nvPr/>
          </p:nvSpPr>
          <p:spPr bwMode="auto">
            <a:xfrm>
              <a:off x="5638800" y="2743200"/>
              <a:ext cx="2209800" cy="2216150"/>
            </a:xfrm>
            <a:custGeom>
              <a:avLst/>
              <a:gdLst>
                <a:gd name="T0" fmla="*/ 1542768 w 21600"/>
                <a:gd name="T1" fmla="*/ 90698 h 21600"/>
                <a:gd name="T2" fmla="*/ 440528 w 21600"/>
                <a:gd name="T3" fmla="*/ 434406 h 21600"/>
                <a:gd name="T4" fmla="*/ 1415806 w 21600"/>
                <a:gd name="T5" fmla="*/ 385774 h 21600"/>
                <a:gd name="T6" fmla="*/ 2485616 w 21600"/>
                <a:gd name="T7" fmla="*/ 1141625 h 21600"/>
                <a:gd name="T8" fmla="*/ 2038745 w 21600"/>
                <a:gd name="T9" fmla="*/ 1568542 h 21600"/>
                <a:gd name="T10" fmla="*/ 1612949 w 21600"/>
                <a:gd name="T11" fmla="*/ 112038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465" y="10985"/>
                  </a:moveTo>
                  <a:cubicBezTo>
                    <a:pt x="18467" y="10924"/>
                    <a:pt x="18468" y="10862"/>
                    <a:pt x="18468" y="10800"/>
                  </a:cubicBezTo>
                  <a:cubicBezTo>
                    <a:pt x="18468" y="6565"/>
                    <a:pt x="15034" y="3132"/>
                    <a:pt x="10800" y="3132"/>
                  </a:cubicBezTo>
                  <a:cubicBezTo>
                    <a:pt x="8780" y="3131"/>
                    <a:pt x="6843" y="3928"/>
                    <a:pt x="5407" y="5348"/>
                  </a:cubicBezTo>
                  <a:lnTo>
                    <a:pt x="3205" y="3121"/>
                  </a:lnTo>
                  <a:cubicBezTo>
                    <a:pt x="5227" y="1121"/>
                    <a:pt x="7956" y="-1"/>
                    <a:pt x="10800" y="0"/>
                  </a:cubicBezTo>
                  <a:cubicBezTo>
                    <a:pt x="16764" y="0"/>
                    <a:pt x="21600" y="4835"/>
                    <a:pt x="21600" y="10800"/>
                  </a:cubicBezTo>
                  <a:cubicBezTo>
                    <a:pt x="21600" y="10887"/>
                    <a:pt x="21598" y="10974"/>
                    <a:pt x="21596" y="11061"/>
                  </a:cubicBezTo>
                  <a:lnTo>
                    <a:pt x="24296" y="11127"/>
                  </a:lnTo>
                  <a:lnTo>
                    <a:pt x="19928" y="15288"/>
                  </a:lnTo>
                  <a:lnTo>
                    <a:pt x="15766" y="10920"/>
                  </a:lnTo>
                  <a:lnTo>
                    <a:pt x="18465" y="10985"/>
                  </a:lnTo>
                  <a:close/>
                </a:path>
              </a:pathLst>
            </a:custGeom>
            <a:gradFill rotWithShape="1">
              <a:gsLst>
                <a:gs pos="0">
                  <a:schemeClr val="tx2">
                    <a:alpha val="85001"/>
                  </a:schemeClr>
                </a:gs>
                <a:gs pos="100000">
                  <a:schemeClr val="accent2"/>
                </a:gs>
              </a:gsLst>
              <a:lin ang="2700000" scaled="1"/>
            </a:gradFill>
            <a:ln w="9525" algn="ctr">
              <a:noFill/>
              <a:miter lim="800000"/>
              <a:headEnd/>
              <a:tailEnd/>
            </a:ln>
          </p:spPr>
          <p:txBody>
            <a:bodyPr anchor="ctr">
              <a:spAutoFit/>
            </a:bodyPr>
            <a:lstStyle/>
            <a:p>
              <a:endParaRPr lang="en-US"/>
            </a:p>
          </p:txBody>
        </p:sp>
        <p:sp>
          <p:nvSpPr>
            <p:cNvPr id="28" name="AutoShape 8"/>
            <p:cNvSpPr>
              <a:spLocks noChangeArrowheads="1"/>
            </p:cNvSpPr>
            <p:nvPr/>
          </p:nvSpPr>
          <p:spPr bwMode="auto">
            <a:xfrm rot="18255548" flipH="1">
              <a:off x="6480175" y="1063625"/>
              <a:ext cx="2209800" cy="2216150"/>
            </a:xfrm>
            <a:custGeom>
              <a:avLst/>
              <a:gdLst>
                <a:gd name="T0" fmla="*/ 2077519 w 21600"/>
                <a:gd name="T1" fmla="*/ 582355 h 21600"/>
                <a:gd name="T2" fmla="*/ 1638321 w 21600"/>
                <a:gd name="T3" fmla="*/ 329550 h 21600"/>
                <a:gd name="T4" fmla="*/ 1790450 w 21600"/>
                <a:gd name="T5" fmla="*/ 737485 h 21600"/>
                <a:gd name="T6" fmla="*/ 2485718 w 21600"/>
                <a:gd name="T7" fmla="*/ 1080578 h 21600"/>
                <a:gd name="T8" fmla="*/ 2055319 w 21600"/>
                <a:gd name="T9" fmla="*/ 1529759 h 21600"/>
                <a:gd name="T10" fmla="*/ 1607425 w 21600"/>
                <a:gd name="T11" fmla="*/ 109802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411" y="10649"/>
                  </a:moveTo>
                  <a:cubicBezTo>
                    <a:pt x="18362" y="8195"/>
                    <a:pt x="17134" y="5915"/>
                    <a:pt x="15111" y="4525"/>
                  </a:cubicBezTo>
                  <a:lnTo>
                    <a:pt x="16916" y="1899"/>
                  </a:lnTo>
                  <a:cubicBezTo>
                    <a:pt x="19786" y="3870"/>
                    <a:pt x="21528" y="7105"/>
                    <a:pt x="21597" y="10585"/>
                  </a:cubicBezTo>
                  <a:lnTo>
                    <a:pt x="24297" y="10532"/>
                  </a:lnTo>
                  <a:lnTo>
                    <a:pt x="20090" y="14910"/>
                  </a:lnTo>
                  <a:lnTo>
                    <a:pt x="15712" y="10702"/>
                  </a:lnTo>
                  <a:lnTo>
                    <a:pt x="18411" y="10649"/>
                  </a:lnTo>
                  <a:close/>
                </a:path>
              </a:pathLst>
            </a:custGeom>
            <a:gradFill rotWithShape="1">
              <a:gsLst>
                <a:gs pos="0">
                  <a:schemeClr val="tx2">
                    <a:alpha val="85001"/>
                  </a:schemeClr>
                </a:gs>
                <a:gs pos="100000">
                  <a:schemeClr val="accent2"/>
                </a:gs>
              </a:gsLst>
              <a:lin ang="5400000" scaled="1"/>
            </a:gradFill>
            <a:ln w="9525" algn="ctr">
              <a:noFill/>
              <a:miter lim="800000"/>
              <a:headEnd/>
              <a:tailEnd/>
            </a:ln>
          </p:spPr>
          <p:txBody>
            <a:bodyPr anchor="ctr">
              <a:spAutoFit/>
            </a:bodyPr>
            <a:lstStyle/>
            <a:p>
              <a:endParaRPr lang="en-US"/>
            </a:p>
          </p:txBody>
        </p:sp>
        <p:sp>
          <p:nvSpPr>
            <p:cNvPr id="29" name="AutoShape 9"/>
            <p:cNvSpPr>
              <a:spLocks noChangeArrowheads="1"/>
            </p:cNvSpPr>
            <p:nvPr/>
          </p:nvSpPr>
          <p:spPr bwMode="auto">
            <a:xfrm rot="21493544" flipH="1">
              <a:off x="6548438" y="4413250"/>
              <a:ext cx="2209800" cy="1987550"/>
            </a:xfrm>
            <a:custGeom>
              <a:avLst/>
              <a:gdLst>
                <a:gd name="T0" fmla="*/ 2047441 w 21600"/>
                <a:gd name="T1" fmla="*/ 475264 h 21600"/>
                <a:gd name="T2" fmla="*/ 1550645 w 21600"/>
                <a:gd name="T3" fmla="*/ 247432 h 21600"/>
                <a:gd name="T4" fmla="*/ 1769272 w 21600"/>
                <a:gd name="T5" fmla="*/ 628287 h 21600"/>
                <a:gd name="T6" fmla="*/ 2485718 w 21600"/>
                <a:gd name="T7" fmla="*/ 969115 h 21600"/>
                <a:gd name="T8" fmla="*/ 2055319 w 21600"/>
                <a:gd name="T9" fmla="*/ 1371961 h 21600"/>
                <a:gd name="T10" fmla="*/ 1607425 w 21600"/>
                <a:gd name="T11" fmla="*/ 98475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411" y="10649"/>
                  </a:moveTo>
                  <a:cubicBezTo>
                    <a:pt x="18356" y="7900"/>
                    <a:pt x="16824" y="5394"/>
                    <a:pt x="14402" y="4093"/>
                  </a:cubicBezTo>
                  <a:lnTo>
                    <a:pt x="15911" y="1285"/>
                  </a:lnTo>
                  <a:cubicBezTo>
                    <a:pt x="19346" y="3131"/>
                    <a:pt x="21520" y="6686"/>
                    <a:pt x="21597" y="10585"/>
                  </a:cubicBezTo>
                  <a:lnTo>
                    <a:pt x="24297" y="10532"/>
                  </a:lnTo>
                  <a:lnTo>
                    <a:pt x="20090" y="14910"/>
                  </a:lnTo>
                  <a:lnTo>
                    <a:pt x="15712" y="10702"/>
                  </a:lnTo>
                  <a:lnTo>
                    <a:pt x="18411" y="10649"/>
                  </a:lnTo>
                  <a:close/>
                </a:path>
              </a:pathLst>
            </a:custGeom>
            <a:gradFill rotWithShape="1">
              <a:gsLst>
                <a:gs pos="0">
                  <a:schemeClr val="tx2"/>
                </a:gs>
                <a:gs pos="100000">
                  <a:schemeClr val="accent2">
                    <a:alpha val="85001"/>
                  </a:schemeClr>
                </a:gs>
              </a:gsLst>
              <a:lin ang="5400000" scaled="1"/>
            </a:gradFill>
            <a:ln w="9525" algn="ctr">
              <a:noFill/>
              <a:miter lim="800000"/>
              <a:headEnd/>
              <a:tailEnd/>
            </a:ln>
          </p:spPr>
          <p:txBody>
            <a:bodyPr anchor="ctr">
              <a:spAutoFit/>
            </a:bodyPr>
            <a:lstStyle/>
            <a:p>
              <a:endParaRPr lang="en-US"/>
            </a:p>
          </p:txBody>
        </p:sp>
      </p:grpSp>
      <p:sp>
        <p:nvSpPr>
          <p:cNvPr id="2" name="Footer Placeholder 1"/>
          <p:cNvSpPr>
            <a:spLocks noGrp="1"/>
          </p:cNvSpPr>
          <p:nvPr>
            <p:ph type="ftr" sz="quarter" idx="3"/>
          </p:nvPr>
        </p:nvSpPr>
        <p:spPr/>
        <p:txBody>
          <a:bodyPr/>
          <a:lstStyle/>
          <a:p>
            <a:r>
              <a:rPr lang="en-US" dirty="0" smtClean="0"/>
              <a:t>© Copyright 2014 Xilinx</a:t>
            </a:r>
            <a:endParaRPr lang="en-US" dirty="0"/>
          </a:p>
        </p:txBody>
      </p:sp>
      <p:sp>
        <p:nvSpPr>
          <p:cNvPr id="3" name="Slide Number Placeholder 2"/>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Hardware debugging tool</a:t>
            </a:r>
          </a:p>
          <a:p>
            <a:pPr lvl="1"/>
            <a:r>
              <a:rPr lang="en-US" dirty="0"/>
              <a:t>Vivado logic analyzer </a:t>
            </a:r>
            <a:r>
              <a:rPr lang="en-US" dirty="0" smtClean="0"/>
              <a:t>for hardware </a:t>
            </a:r>
          </a:p>
          <a:p>
            <a:pPr lvl="1"/>
            <a:r>
              <a:rPr lang="en-US" dirty="0"/>
              <a:t>F</a:t>
            </a:r>
            <a:r>
              <a:rPr lang="en-US" dirty="0" smtClean="0"/>
              <a:t>unctionally </a:t>
            </a:r>
            <a:r>
              <a:rPr lang="en-US" dirty="0"/>
              <a:t>replaces </a:t>
            </a:r>
            <a:r>
              <a:rPr lang="en-US" dirty="0" smtClean="0"/>
              <a:t>need for external logic </a:t>
            </a:r>
            <a:r>
              <a:rPr lang="en-US" dirty="0"/>
              <a:t>analyzer</a:t>
            </a:r>
          </a:p>
          <a:p>
            <a:pPr lvl="0"/>
            <a:r>
              <a:rPr lang="en-US" dirty="0" smtClean="0"/>
              <a:t>Now included in the Xilinx </a:t>
            </a:r>
            <a:r>
              <a:rPr lang="en-US" dirty="0"/>
              <a:t>tool </a:t>
            </a:r>
            <a:r>
              <a:rPr lang="en-US" dirty="0" smtClean="0"/>
              <a:t>suite</a:t>
            </a:r>
            <a:endParaRPr lang="en-US" dirty="0"/>
          </a:p>
          <a:p>
            <a:pPr lvl="0"/>
            <a:r>
              <a:rPr lang="en-US" dirty="0" smtClean="0"/>
              <a:t>A </a:t>
            </a:r>
            <a:r>
              <a:rPr lang="en-US" dirty="0"/>
              <a:t>single JTAG </a:t>
            </a:r>
            <a:r>
              <a:rPr lang="en-US" dirty="0" smtClean="0"/>
              <a:t>connection to the PC </a:t>
            </a:r>
            <a:r>
              <a:rPr lang="en-US" dirty="0"/>
              <a:t>can be used for</a:t>
            </a:r>
          </a:p>
          <a:p>
            <a:pPr lvl="1"/>
            <a:r>
              <a:rPr lang="en-US" dirty="0"/>
              <a:t>Programming the programmable logic</a:t>
            </a:r>
          </a:p>
          <a:p>
            <a:pPr lvl="1"/>
            <a:r>
              <a:rPr lang="en-US" dirty="0" smtClean="0"/>
              <a:t>Hardware debugging</a:t>
            </a:r>
            <a:endParaRPr lang="en-US" dirty="0"/>
          </a:p>
          <a:p>
            <a:endParaRPr lang="en-US" dirty="0"/>
          </a:p>
        </p:txBody>
      </p:sp>
      <p:sp>
        <p:nvSpPr>
          <p:cNvPr id="3" name="Title 2"/>
          <p:cNvSpPr>
            <a:spLocks noGrp="1"/>
          </p:cNvSpPr>
          <p:nvPr>
            <p:ph type="title"/>
          </p:nvPr>
        </p:nvSpPr>
        <p:spPr/>
        <p:txBody>
          <a:bodyPr/>
          <a:lstStyle/>
          <a:p>
            <a:r>
              <a:rPr lang="en-US" dirty="0"/>
              <a:t>Xilinx Hardware Solutions for Debugging </a:t>
            </a:r>
            <a:r>
              <a:rPr lang="en-US" dirty="0" smtClean="0"/>
              <a:t>Designs</a:t>
            </a:r>
            <a:endParaRPr lang="en-US" dirty="0"/>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6" name="Slide Number Placeholder 5"/>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6</a:t>
            </a:fld>
            <a:endParaRPr lang="en-US" dirty="0"/>
          </a:p>
        </p:txBody>
      </p:sp>
    </p:spTree>
    <p:extLst>
      <p:ext uri="{BB962C8B-B14F-4D97-AF65-F5344CB8AC3E}">
        <p14:creationId xmlns:p14="http://schemas.microsoft.com/office/powerpoint/2010/main" val="2200658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Vivado Logic Analyzer Feature</a:t>
            </a:r>
            <a:br>
              <a:rPr lang="en-US" smtClean="0"/>
            </a:br>
            <a:r>
              <a:rPr lang="en-US" smtClean="0"/>
              <a:t>Overview</a:t>
            </a:r>
            <a:endParaRPr lang="en-US" dirty="0"/>
          </a:p>
        </p:txBody>
      </p:sp>
      <p:sp>
        <p:nvSpPr>
          <p:cNvPr id="2" name="Content Placeholder 1"/>
          <p:cNvSpPr>
            <a:spLocks noGrp="1"/>
          </p:cNvSpPr>
          <p:nvPr>
            <p:ph sz="half" idx="1"/>
          </p:nvPr>
        </p:nvSpPr>
        <p:spPr>
          <a:xfrm>
            <a:off x="609441" y="1600206"/>
            <a:ext cx="11432138" cy="4525963"/>
          </a:xfrm>
        </p:spPr>
        <p:txBody>
          <a:bodyPr/>
          <a:lstStyle/>
          <a:p>
            <a:r>
              <a:rPr lang="en-US" dirty="0" smtClean="0"/>
              <a:t>New run-time software interface for interacting with ILA and VIO cores</a:t>
            </a:r>
          </a:p>
          <a:p>
            <a:r>
              <a:rPr lang="en-US" dirty="0" smtClean="0"/>
              <a:t>Supports simultaneous ILA waveform viewers</a:t>
            </a:r>
          </a:p>
          <a:p>
            <a:r>
              <a:rPr lang="en-US" dirty="0" smtClean="0"/>
              <a:t>Waveform formats can be saved and applied later for quick configurations </a:t>
            </a:r>
          </a:p>
          <a:p>
            <a:endParaRPr lang="en-US" dirty="0" smtClean="0"/>
          </a:p>
          <a:p>
            <a:endParaRPr lang="en-US" dirty="0" smtClean="0"/>
          </a:p>
          <a:p>
            <a:endParaRPr lang="en-US" dirty="0"/>
          </a:p>
        </p:txBody>
      </p:sp>
      <p:sp>
        <p:nvSpPr>
          <p:cNvPr id="3" name="Footer Placeholder 2"/>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r>
              <a:rPr lang="en-US" smtClean="0"/>
              <a:t>Hardware Debugging 17-</a:t>
            </a:r>
            <a:fld id="{060BD193-E118-4B16-863C-C8C12C675E3E}" type="slidenum">
              <a:rPr lang="en-US" smtClean="0"/>
              <a:pPr/>
              <a:t>7</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5" y="2835790"/>
            <a:ext cx="10748919" cy="3594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Vivado </a:t>
            </a:r>
            <a:r>
              <a:rPr lang="en-US" dirty="0" smtClean="0"/>
              <a:t>Logic </a:t>
            </a:r>
            <a:r>
              <a:rPr lang="en-US" dirty="0"/>
              <a:t>Analyzer Feature</a:t>
            </a:r>
            <a:br>
              <a:rPr lang="en-US" dirty="0"/>
            </a:br>
            <a:r>
              <a:rPr lang="en-US" sz="2000" dirty="0" smtClean="0"/>
              <a:t>Common Waveform Viewer</a:t>
            </a:r>
            <a:endParaRPr lang="en-US" dirty="0"/>
          </a:p>
        </p:txBody>
      </p:sp>
      <p:sp>
        <p:nvSpPr>
          <p:cNvPr id="3" name="Content Placeholder 2"/>
          <p:cNvSpPr>
            <a:spLocks noGrp="1"/>
          </p:cNvSpPr>
          <p:nvPr>
            <p:ph sz="half" idx="1"/>
          </p:nvPr>
        </p:nvSpPr>
        <p:spPr>
          <a:xfrm>
            <a:off x="561940" y="1754582"/>
            <a:ext cx="5688118" cy="4525963"/>
          </a:xfrm>
        </p:spPr>
        <p:txBody>
          <a:bodyPr/>
          <a:lstStyle/>
          <a:p>
            <a:r>
              <a:rPr lang="en-US" dirty="0" smtClean="0"/>
              <a:t>Shared across Vivado features</a:t>
            </a:r>
          </a:p>
          <a:p>
            <a:pPr lvl="1"/>
            <a:r>
              <a:rPr lang="en-US" dirty="0" smtClean="0"/>
              <a:t>Simulator, Logic Analyzer, etc.</a:t>
            </a:r>
          </a:p>
          <a:p>
            <a:pPr lvl="1"/>
            <a:r>
              <a:rPr lang="en-US" dirty="0" smtClean="0"/>
              <a:t>Reduces learning curve</a:t>
            </a:r>
          </a:p>
          <a:p>
            <a:pPr lvl="1"/>
            <a:r>
              <a:rPr lang="en-US" dirty="0" smtClean="0"/>
              <a:t>Eases transition between features</a:t>
            </a:r>
          </a:p>
          <a:p>
            <a:r>
              <a:rPr lang="en-US" dirty="0" smtClean="0"/>
              <a:t>New functionality</a:t>
            </a:r>
          </a:p>
          <a:p>
            <a:pPr lvl="1"/>
            <a:r>
              <a:rPr lang="en-US" dirty="0" smtClean="0"/>
              <a:t>Cursors and markers w/measure</a:t>
            </a:r>
          </a:p>
          <a:p>
            <a:pPr lvl="1"/>
            <a:r>
              <a:rPr lang="en-US" dirty="0" smtClean="0"/>
              <a:t>Zoom mouse gestures</a:t>
            </a:r>
          </a:p>
          <a:p>
            <a:pPr lvl="1"/>
            <a:r>
              <a:rPr lang="en-US" dirty="0" smtClean="0"/>
              <a:t>Custom colors</a:t>
            </a:r>
          </a:p>
          <a:p>
            <a:pPr lvl="1"/>
            <a:r>
              <a:rPr lang="en-US" dirty="0" smtClean="0"/>
              <a:t>Find next/previous transition</a:t>
            </a:r>
          </a:p>
          <a:p>
            <a:pPr lvl="1"/>
            <a:r>
              <a:rPr lang="en-US" dirty="0" smtClean="0"/>
              <a:t>Find signal name</a:t>
            </a:r>
          </a:p>
          <a:p>
            <a:pPr lvl="1"/>
            <a:r>
              <a:rPr lang="en-US" dirty="0" smtClean="0"/>
              <a:t>Multiple radix selections</a:t>
            </a:r>
          </a:p>
          <a:p>
            <a:pPr lvl="1"/>
            <a:r>
              <a:rPr lang="en-US" dirty="0" smtClean="0"/>
              <a:t>Integrated analog plot w/row resize</a:t>
            </a:r>
          </a:p>
        </p:txBody>
      </p:sp>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8</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541" y="1852550"/>
            <a:ext cx="7183914" cy="3888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Vivado Logic Analyzer Feature</a:t>
            </a:r>
            <a:br>
              <a:rPr lang="en-US" dirty="0" smtClean="0"/>
            </a:br>
            <a:r>
              <a:rPr lang="en-US" sz="2000" dirty="0" err="1" smtClean="0"/>
              <a:t>Tcl</a:t>
            </a:r>
            <a:r>
              <a:rPr lang="en-US" sz="2000" dirty="0" smtClean="0"/>
              <a:t> Scripting</a:t>
            </a:r>
            <a:endParaRPr lang="en-US" sz="2000" dirty="0"/>
          </a:p>
        </p:txBody>
      </p:sp>
      <p:sp>
        <p:nvSpPr>
          <p:cNvPr id="3" name="Content Placeholder 2"/>
          <p:cNvSpPr>
            <a:spLocks noGrp="1"/>
          </p:cNvSpPr>
          <p:nvPr>
            <p:ph sz="half" idx="1"/>
          </p:nvPr>
        </p:nvSpPr>
        <p:spPr>
          <a:xfrm>
            <a:off x="609441" y="1600203"/>
            <a:ext cx="5180251" cy="4525963"/>
          </a:xfrm>
        </p:spPr>
        <p:txBody>
          <a:bodyPr/>
          <a:lstStyle/>
          <a:p>
            <a:r>
              <a:rPr lang="en-US" dirty="0" smtClean="0"/>
              <a:t>Enables automation of logic debug</a:t>
            </a:r>
          </a:p>
          <a:p>
            <a:pPr lvl="1"/>
            <a:r>
              <a:rPr lang="en-US" dirty="0" smtClean="0"/>
              <a:t>Uses common Vivado Tcl engine and concepts</a:t>
            </a:r>
          </a:p>
          <a:p>
            <a:pPr lvl="1"/>
            <a:r>
              <a:rPr lang="en-US" dirty="0" smtClean="0"/>
              <a:t>Run tests in interactive or batch mode</a:t>
            </a:r>
          </a:p>
          <a:p>
            <a:pPr lvl="1"/>
            <a:r>
              <a:rPr lang="en-US" dirty="0" smtClean="0"/>
              <a:t>Save results for future viewing</a:t>
            </a:r>
          </a:p>
          <a:p>
            <a:r>
              <a:rPr lang="en-US" dirty="0" smtClean="0"/>
              <a:t>Allows you to create custom functions and tests</a:t>
            </a:r>
          </a:p>
          <a:p>
            <a:pPr lvl="1"/>
            <a:r>
              <a:rPr lang="en-US" dirty="0" smtClean="0"/>
              <a:t>Create repeatable tests</a:t>
            </a:r>
          </a:p>
          <a:p>
            <a:pPr lvl="1"/>
            <a:r>
              <a:rPr lang="en-US" dirty="0" smtClean="0"/>
              <a:t>Link custom Tcl to toolbar buttons in Vivado IDE</a:t>
            </a:r>
          </a:p>
          <a:p>
            <a:pPr lvl="1"/>
            <a:r>
              <a:rPr lang="en-US" dirty="0" smtClean="0"/>
              <a:t>More easily integrate </a:t>
            </a:r>
            <a:r>
              <a:rPr lang="en-US" dirty="0"/>
              <a:t>into </a:t>
            </a:r>
            <a:r>
              <a:rPr lang="en-US" dirty="0" smtClean="0"/>
              <a:t>custom test environments</a:t>
            </a:r>
            <a:endParaRPr lang="en-US" dirty="0"/>
          </a:p>
        </p:txBody>
      </p:sp>
      <p:pic>
        <p:nvPicPr>
          <p:cNvPr id="38916" name="Picture 4"/>
          <p:cNvPicPr>
            <a:picLocks noGrp="1" noChangeAspect="1" noChangeArrowheads="1"/>
          </p:cNvPicPr>
          <p:nvPr>
            <p:ph sz="half" idx="2"/>
          </p:nvPr>
        </p:nvPicPr>
        <p:blipFill>
          <a:blip r:embed="rId3"/>
          <a:srcRect/>
          <a:stretch>
            <a:fillRect/>
          </a:stretch>
        </p:blipFill>
        <p:spPr bwMode="auto">
          <a:xfrm>
            <a:off x="6195988" y="1678076"/>
            <a:ext cx="5586543" cy="4043947"/>
          </a:xfrm>
          <a:prstGeom prst="rect">
            <a:avLst/>
          </a:prstGeom>
          <a:noFill/>
          <a:ln w="9525">
            <a:noFill/>
            <a:miter lim="800000"/>
            <a:headEnd/>
            <a:tailEnd/>
          </a:ln>
        </p:spPr>
      </p:pic>
      <p:sp>
        <p:nvSpPr>
          <p:cNvPr id="4" name="Footer Placeholder 3"/>
          <p:cNvSpPr>
            <a:spLocks noGrp="1"/>
          </p:cNvSpPr>
          <p:nvPr>
            <p:ph type="ftr" sz="quarter" idx="3"/>
          </p:nvPr>
        </p:nvSpPr>
        <p:spPr/>
        <p:txBody>
          <a:bodyPr/>
          <a:lstStyle/>
          <a:p>
            <a:r>
              <a:rPr lang="en-US" dirty="0" smtClean="0"/>
              <a:t>© Copyright 2014 Xilinx</a:t>
            </a:r>
            <a:endParaRPr lang="en-US" dirty="0"/>
          </a:p>
        </p:txBody>
      </p:sp>
      <p:sp>
        <p:nvSpPr>
          <p:cNvPr id="5" name="Slide Number Placeholder 4"/>
          <p:cNvSpPr>
            <a:spLocks noGrp="1"/>
          </p:cNvSpPr>
          <p:nvPr>
            <p:ph type="sldNum" sz="quarter" idx="4"/>
          </p:nvPr>
        </p:nvSpPr>
        <p:spPr/>
        <p:txBody>
          <a:bodyPr/>
          <a:lstStyle/>
          <a:p>
            <a:pPr>
              <a:defRPr/>
            </a:pPr>
            <a:r>
              <a:rPr lang="en-US" smtClean="0"/>
              <a:t>Hardware Debugging 17-</a:t>
            </a:r>
            <a:fld id="{060BD193-E118-4B16-863C-C8C12C675E3E}"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Xilinx Template (light)">
  <a:themeElements>
    <a:clrScheme name="Custom 9">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008CA8"/>
      </a:hlink>
      <a:folHlink>
        <a:srgbClr val="004654"/>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747654C-B272-4B15-B46C-BB332E6C5466}">
  <ds:schemaRefs>
    <ds:schemaRef ds:uri="http://schemas.microsoft.com/office/2006/metadata/properties"/>
    <ds:schemaRef ds:uri="http://www.w3.org/XML/1998/namespace"/>
    <ds:schemaRef ds:uri="http://purl.org/dc/terms/"/>
    <ds:schemaRef ds:uri="http://schemas.microsoft.com/office/2006/documentManagement/types"/>
    <ds:schemaRef ds:uri="http://purl.org/dc/elements/1.1/"/>
    <ds:schemaRef ds:uri="http://schemas.openxmlformats.org/package/2006/metadata/core-properties"/>
    <ds:schemaRef ds:uri="D46A7F71-384C-4B0A-B6CB-1869FF28952A"/>
    <ds:schemaRef ds:uri="http://purl.org/dc/dcmitype/"/>
  </ds:schemaRefs>
</ds:datastoreItem>
</file>

<file path=customXml/itemProps2.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3.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9054</TotalTime>
  <Words>1979</Words>
  <Application>Microsoft Office PowerPoint</Application>
  <PresentationFormat>Custom</PresentationFormat>
  <Paragraphs>324</Paragraphs>
  <Slides>24</Slides>
  <Notes>20</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Xilinx_All_Programmable_Template</vt:lpstr>
      <vt:lpstr>Xilinx Template (light)</vt:lpstr>
      <vt:lpstr>Hardware Debugging</vt:lpstr>
      <vt:lpstr>Objectives</vt:lpstr>
      <vt:lpstr>Outline</vt:lpstr>
      <vt:lpstr>Debug and Verification is Critical</vt:lpstr>
      <vt:lpstr>Recommended Debug Methodology</vt:lpstr>
      <vt:lpstr>Xilinx Hardware Solutions for Debugging Designs</vt:lpstr>
      <vt:lpstr>Vivado Logic Analyzer Feature Overview</vt:lpstr>
      <vt:lpstr>Vivado Logic Analyzer Feature Common Waveform Viewer</vt:lpstr>
      <vt:lpstr>Vivado Logic Analyzer Feature Tcl Scripting</vt:lpstr>
      <vt:lpstr>Benefits of Vivado Logic Debug  Simplified Debugging</vt:lpstr>
      <vt:lpstr>Benefits of Vivado Logic Debug High-level Debugging </vt:lpstr>
      <vt:lpstr>Outline</vt:lpstr>
      <vt:lpstr>Vivado Integrated Logic Analyzer System</vt:lpstr>
      <vt:lpstr>Vivado Logic Debug IP</vt:lpstr>
      <vt:lpstr>ILA Core</vt:lpstr>
      <vt:lpstr>VIO Core</vt:lpstr>
      <vt:lpstr>Mark Debug</vt:lpstr>
      <vt:lpstr>Outline</vt:lpstr>
      <vt:lpstr>Vivado Debug Probing Flows</vt:lpstr>
      <vt:lpstr>Vivado Debug Tool Access Points</vt:lpstr>
      <vt:lpstr>Selecting Signals to Debug</vt:lpstr>
      <vt:lpstr>Debug Tool Configuration</vt:lpstr>
      <vt:lpstr>Outline</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EDK Overview</dc:title>
  <dc:creator>Xilinx</dc:creator>
  <cp:keywords>Public</cp:keywords>
  <cp:lastModifiedBy>admin</cp:lastModifiedBy>
  <cp:revision>295</cp:revision>
  <cp:lastPrinted>2013-08-19T15:03:52Z</cp:lastPrinted>
  <dcterms:created xsi:type="dcterms:W3CDTF">2012-06-30T11:52:27Z</dcterms:created>
  <dcterms:modified xsi:type="dcterms:W3CDTF">2014-08-22T20:26:32Z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7e239665-c6e3-4ff6-9875-2b1809c814ae</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