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牛客竞赛深色2副本.jpg" descr="牛客竞赛深色2副本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25" y="2260469"/>
            <a:ext cx="7441746" cy="14827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7225" y="4287044"/>
            <a:ext cx="7543800" cy="71513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923" y="878164"/>
            <a:ext cx="1948154" cy="44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4">
            <a:alphaModFix amt="30348"/>
          </a:blip>
          <a:stretch>
            <a:fillRect/>
          </a:stretch>
        </p:blipFill>
        <p:spPr>
          <a:xfrm>
            <a:off x="7021913" y="800638"/>
            <a:ext cx="4843714" cy="122653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牛客竞赛深色2副本.jpg" descr="牛客竞赛深色2副本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25" y="2260469"/>
            <a:ext cx="7441746" cy="148279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7225" y="4287044"/>
            <a:ext cx="7543800" cy="71513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923" y="878164"/>
            <a:ext cx="1948154" cy="44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4">
            <a:alphaModFix amt="30348"/>
          </a:blip>
          <a:stretch>
            <a:fillRect/>
          </a:stretch>
        </p:blipFill>
        <p:spPr>
          <a:xfrm>
            <a:off x="7021913" y="800638"/>
            <a:ext cx="4843714" cy="122653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  <a:lvl2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2pPr>
            <a:lvl3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3pPr>
            <a:lvl4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4pPr>
            <a:lvl5pPr>
              <a:defRPr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44087" y="452450"/>
            <a:ext cx="1990714" cy="45717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牛客竞赛深色.jpg" descr="牛客竞赛深色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6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牛客竞赛深色.jpg" descr="牛客竞赛深色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363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pPr>
            <a:endParaRPr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37FB-8EFB-425C-BF19-4441AFDF8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768CF-616C-4B2F-8AE5-B05BF9D8AEC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思源黑体 CN Normal" panose="020B0400000000000000" pitchFamily="34" charset="-122"/>
          <a:ea typeface="思源黑体 CN Normal" panose="020B04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思源黑体 CN Light" panose="020B0300000000000000" pitchFamily="34" charset="-122"/>
          <a:ea typeface="思源黑体 CN Light" panose="020B03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7224" y="2260469"/>
            <a:ext cx="8155471" cy="148279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2021</a:t>
            </a:r>
            <a:r>
              <a:rPr lang="zh-CN" altLang="en-US" dirty="0"/>
              <a:t>牛客暑期多校训练营</a:t>
            </a:r>
            <a:br>
              <a:rPr lang="en-US" altLang="zh-CN" dirty="0"/>
            </a:br>
            <a:r>
              <a:rPr lang="zh-CN" altLang="en-US" dirty="0"/>
              <a:t>第 </a:t>
            </a:r>
            <a:r>
              <a:rPr lang="en-US" altLang="zh-CN" dirty="0"/>
              <a:t>4</a:t>
            </a:r>
            <a:r>
              <a:rPr lang="zh-CN" altLang="en-US" dirty="0"/>
              <a:t> 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7225" y="4287044"/>
            <a:ext cx="7441746" cy="715136"/>
          </a:xfrm>
        </p:spPr>
        <p:txBody>
          <a:bodyPr/>
          <a:lstStyle/>
          <a:p>
            <a:pPr algn="ctr"/>
            <a:r>
              <a:rPr lang="zh-CN" altLang="en-US" dirty="0"/>
              <a:t>出题人：洪华敦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 Tree Xor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先令 </a:t>
            </a:r>
            <a:r>
              <a:rPr lang="en-US" altLang="zh-CN"/>
              <a:t>w[1]=0, </a:t>
            </a:r>
            <a:r>
              <a:rPr lang="zh-CN" altLang="en-US"/>
              <a:t>解出剩下的 </a:t>
            </a:r>
            <a:r>
              <a:rPr lang="en-US" altLang="zh-CN"/>
              <a:t>w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之后可以发现</a:t>
            </a:r>
            <a:r>
              <a:rPr lang="en-US" altLang="zh-CN"/>
              <a:t>, </a:t>
            </a:r>
            <a:r>
              <a:rPr lang="zh-CN" altLang="en-US"/>
              <a:t>如果要 </a:t>
            </a:r>
            <a:r>
              <a:rPr lang="en-US" altLang="zh-CN"/>
              <a:t>w[1]=a, </a:t>
            </a:r>
            <a:r>
              <a:rPr lang="zh-CN" altLang="en-US"/>
              <a:t>那么剩下的 </a:t>
            </a:r>
            <a:r>
              <a:rPr lang="en-US" altLang="zh-CN"/>
              <a:t>w </a:t>
            </a:r>
            <a:r>
              <a:rPr lang="zh-CN" altLang="en-US"/>
              <a:t>都会  </a:t>
            </a:r>
            <a:r>
              <a:rPr lang="en-US" altLang="zh-CN"/>
              <a:t>xor </a:t>
            </a:r>
            <a:r>
              <a:rPr lang="zh-CN" altLang="en-US"/>
              <a:t>上  </a:t>
            </a:r>
            <a:r>
              <a:rPr lang="en-US" altLang="zh-CN"/>
              <a:t>a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所以就变成了求解合法的 </a:t>
            </a:r>
            <a:r>
              <a:rPr lang="en-US" altLang="zh-CN"/>
              <a:t>a </a:t>
            </a:r>
            <a:r>
              <a:rPr lang="zh-CN" altLang="en-US"/>
              <a:t>的数量</a:t>
            </a:r>
            <a:r>
              <a:rPr lang="en-US" altLang="zh-CN"/>
              <a:t>, </a:t>
            </a:r>
            <a:r>
              <a:rPr lang="zh-CN" altLang="en-US"/>
              <a:t>限制有 </a:t>
            </a:r>
            <a:r>
              <a:rPr lang="en-US" altLang="zh-CN"/>
              <a:t>n </a:t>
            </a:r>
            <a:r>
              <a:rPr lang="zh-CN" altLang="en-US"/>
              <a:t>个不等式</a:t>
            </a:r>
            <a:r>
              <a:rPr lang="en-US" altLang="zh-CN"/>
              <a:t>, </a:t>
            </a:r>
            <a:r>
              <a:rPr lang="zh-CN" altLang="en-US"/>
              <a:t>形式为    </a:t>
            </a:r>
            <a:endParaRPr lang="zh-CN" altLang="en-US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 l[i]&lt;=w[i] xor a&lt;=r[i]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也就是 </a:t>
            </a:r>
            <a:r>
              <a:rPr lang="en-US" altLang="zh-CN"/>
              <a:t>a in  {x xor w[i] | l[i]&lt;=x&lt;=r[i]}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 Tree Xor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考虑把 </a:t>
            </a:r>
            <a:r>
              <a:rPr lang="en-US" altLang="zh-CN"/>
              <a:t>[L[i] , R[i]] xor w[i] </a:t>
            </a:r>
            <a:r>
              <a:rPr lang="zh-CN" altLang="en-US"/>
              <a:t>分成若干个连续的区间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我们可以利用 </a:t>
            </a:r>
            <a:r>
              <a:rPr lang="en-US" altLang="zh-CN"/>
              <a:t>[0,2^30-1] </a:t>
            </a:r>
            <a:r>
              <a:rPr lang="zh-CN" altLang="en-US"/>
              <a:t>的线段树</a:t>
            </a:r>
            <a:r>
              <a:rPr lang="en-US" altLang="zh-CN"/>
              <a:t>, </a:t>
            </a:r>
            <a:r>
              <a:rPr lang="zh-CN" altLang="en-US"/>
              <a:t>把 </a:t>
            </a:r>
            <a:r>
              <a:rPr lang="en-US" altLang="zh-CN"/>
              <a:t>[L[i] , R[i]] </a:t>
            </a:r>
            <a:r>
              <a:rPr lang="zh-CN" altLang="en-US"/>
              <a:t>分成 </a:t>
            </a:r>
            <a:r>
              <a:rPr lang="en-US" altLang="zh-CN"/>
              <a:t>O(logW) </a:t>
            </a:r>
            <a:r>
              <a:rPr lang="zh-CN" altLang="en-US"/>
              <a:t>个连续的区间</a:t>
            </a:r>
            <a:r>
              <a:rPr lang="en-US" altLang="zh-CN"/>
              <a:t>, </a:t>
            </a:r>
            <a:r>
              <a:rPr lang="zh-CN" altLang="en-US"/>
              <a:t>且每个区间的形式是 </a:t>
            </a:r>
            <a:r>
              <a:rPr lang="en-US" altLang="zh-CN"/>
              <a:t>: k...30 </a:t>
            </a:r>
            <a:r>
              <a:rPr lang="zh-CN" altLang="en-US"/>
              <a:t>位相同</a:t>
            </a:r>
            <a:r>
              <a:rPr lang="en-US" altLang="zh-CN"/>
              <a:t>,  0...k-1 </a:t>
            </a:r>
            <a:r>
              <a:rPr lang="zh-CN" altLang="en-US"/>
              <a:t>位是 </a:t>
            </a:r>
            <a:r>
              <a:rPr lang="en-US" altLang="zh-CN"/>
              <a:t>0 </a:t>
            </a:r>
            <a:r>
              <a:rPr lang="zh-CN" altLang="en-US"/>
              <a:t>到 </a:t>
            </a:r>
            <a:r>
              <a:rPr lang="en-US" altLang="zh-CN"/>
              <a:t>2^k-1, </a:t>
            </a:r>
            <a:r>
              <a:rPr lang="zh-CN" altLang="en-US"/>
              <a:t>这样的区间异或上 </a:t>
            </a:r>
            <a:r>
              <a:rPr lang="en-US" altLang="zh-CN"/>
              <a:t>w[i] </a:t>
            </a:r>
            <a:r>
              <a:rPr lang="zh-CN" altLang="en-US"/>
              <a:t>后仍然还是一个区间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之后我们对这 </a:t>
            </a:r>
            <a:r>
              <a:rPr lang="en-US" altLang="zh-CN"/>
              <a:t>n </a:t>
            </a:r>
            <a:r>
              <a:rPr lang="zh-CN" altLang="en-US"/>
              <a:t>组区间求个交</a:t>
            </a:r>
            <a:r>
              <a:rPr lang="en-US" altLang="zh-CN"/>
              <a:t>, </a:t>
            </a:r>
            <a:r>
              <a:rPr lang="zh-CN" altLang="en-US"/>
              <a:t>就可以得出答案的区间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时间复杂度 </a:t>
            </a:r>
            <a:r>
              <a:rPr lang="en-US" altLang="zh-CN"/>
              <a:t>: O(nlog^2)</a:t>
            </a:r>
            <a:r>
              <a:rPr lang="zh-CN" altLang="en-US"/>
              <a:t> 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F. Just a joke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对于第一种操作</a:t>
            </a:r>
            <a:r>
              <a:rPr lang="en-US" altLang="zh-CN"/>
              <a:t>, </a:t>
            </a:r>
            <a:r>
              <a:rPr lang="zh-CN" altLang="en-US"/>
              <a:t>会使得边数 </a:t>
            </a:r>
            <a:r>
              <a:rPr lang="en-US" altLang="zh-CN"/>
              <a:t>-1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对于第二种操作</a:t>
            </a:r>
            <a:r>
              <a:rPr lang="en-US" altLang="zh-CN"/>
              <a:t>, </a:t>
            </a:r>
            <a:r>
              <a:rPr lang="zh-CN" altLang="en-US"/>
              <a:t>会使得点数 </a:t>
            </a:r>
            <a:r>
              <a:rPr lang="en-US" altLang="zh-CN"/>
              <a:t>-k, </a:t>
            </a:r>
            <a:r>
              <a:rPr lang="zh-CN" altLang="en-US"/>
              <a:t>边数 </a:t>
            </a:r>
            <a:r>
              <a:rPr lang="en-US" altLang="zh-CN"/>
              <a:t>-(k-1)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任何一种操作都会使得点数</a:t>
            </a:r>
            <a:r>
              <a:rPr lang="en-US" altLang="zh-CN"/>
              <a:t>+</a:t>
            </a:r>
            <a:r>
              <a:rPr lang="zh-CN" altLang="en-US"/>
              <a:t>边数的和减少一个奇数</a:t>
            </a:r>
            <a:r>
              <a:rPr lang="en-US" altLang="zh-CN"/>
              <a:t>, </a:t>
            </a:r>
            <a:r>
              <a:rPr lang="zh-CN" altLang="en-US"/>
              <a:t>所以答案只跟 </a:t>
            </a:r>
            <a:r>
              <a:rPr lang="en-US" altLang="zh-CN"/>
              <a:t>n+m </a:t>
            </a:r>
            <a:r>
              <a:rPr lang="zh-CN" altLang="en-US"/>
              <a:t>的奇偶性有关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G. Product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首先我们有结论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题目等价于求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2465" y="2562225"/>
            <a:ext cx="4885055" cy="1022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65" y="4874260"/>
            <a:ext cx="4879340" cy="1099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G. Product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如果没有 </a:t>
            </a:r>
            <a:r>
              <a:rPr lang="en-US" altLang="zh-CN"/>
              <a:t>&gt;=k </a:t>
            </a:r>
            <a:r>
              <a:rPr lang="zh-CN" altLang="en-US"/>
              <a:t>的限制的话</a:t>
            </a:r>
            <a:r>
              <a:rPr lang="en-US" altLang="zh-CN"/>
              <a:t>, </a:t>
            </a:r>
            <a:r>
              <a:rPr lang="zh-CN" altLang="en-US"/>
              <a:t>那么答案就是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我们可以用容斥原理的方法</a:t>
            </a:r>
            <a:r>
              <a:rPr lang="en-US" altLang="zh-CN"/>
              <a:t>, </a:t>
            </a:r>
            <a:r>
              <a:rPr lang="zh-CN" altLang="en-US"/>
              <a:t>考虑哪些 </a:t>
            </a:r>
            <a:r>
              <a:rPr lang="en-US" altLang="zh-CN"/>
              <a:t>a[i]&lt;k, </a:t>
            </a:r>
            <a:r>
              <a:rPr lang="zh-CN" altLang="en-US"/>
              <a:t>枚举它的值</a:t>
            </a:r>
            <a:r>
              <a:rPr lang="en-US" altLang="zh-CN"/>
              <a:t>, </a:t>
            </a:r>
            <a:r>
              <a:rPr lang="zh-CN" altLang="en-US"/>
              <a:t>之后就变成上面的问题</a:t>
            </a:r>
            <a:r>
              <a:rPr lang="en-US" altLang="zh-CN"/>
              <a:t>, </a:t>
            </a:r>
            <a:r>
              <a:rPr lang="zh-CN" altLang="en-US"/>
              <a:t>只是 </a:t>
            </a:r>
            <a:r>
              <a:rPr lang="en-US" altLang="zh-CN"/>
              <a:t>n, D </a:t>
            </a:r>
            <a:r>
              <a:rPr lang="zh-CN" altLang="en-US"/>
              <a:t>都不太一样</a:t>
            </a:r>
            <a:r>
              <a:rPr lang="en-US" altLang="zh-CN"/>
              <a:t>, </a:t>
            </a:r>
            <a:r>
              <a:rPr lang="zh-CN" altLang="en-US"/>
              <a:t>需要 </a:t>
            </a:r>
            <a:r>
              <a:rPr lang="en-US" altLang="zh-CN"/>
              <a:t>DP </a:t>
            </a:r>
            <a:r>
              <a:rPr lang="zh-CN" altLang="en-US"/>
              <a:t>时记一下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时间复杂度  </a:t>
            </a:r>
            <a:r>
              <a:rPr lang="en-US" altLang="zh-CN"/>
              <a:t>O((nk)^2)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2753360"/>
            <a:ext cx="56134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Convolution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显然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我们枚举 </a:t>
            </a:r>
            <a:r>
              <a:rPr lang="en-US" altLang="zh-CN"/>
              <a:t>x/gcd(x,y) </a:t>
            </a:r>
            <a:r>
              <a:rPr lang="zh-CN" altLang="en-US"/>
              <a:t>和 </a:t>
            </a:r>
            <a:r>
              <a:rPr lang="en-US" altLang="zh-CN"/>
              <a:t>y/gcd(x,y) </a:t>
            </a:r>
            <a:r>
              <a:rPr lang="zh-CN" altLang="en-US"/>
              <a:t>作为 </a:t>
            </a:r>
            <a:r>
              <a:rPr lang="en-US" altLang="zh-CN"/>
              <a:t>x',y', </a:t>
            </a:r>
            <a:r>
              <a:rPr lang="zh-CN" altLang="en-US"/>
              <a:t>然后再枚举 </a:t>
            </a:r>
            <a:r>
              <a:rPr lang="en-US" altLang="zh-CN"/>
              <a:t>gcd(x,y)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 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枚举这样的 </a:t>
            </a:r>
            <a:r>
              <a:rPr lang="en-US" altLang="zh-CN"/>
              <a:t>x',y' </a:t>
            </a:r>
            <a:r>
              <a:rPr lang="zh-CN" altLang="en-US"/>
              <a:t>的复杂度是 </a:t>
            </a:r>
            <a:r>
              <a:rPr lang="en-US" altLang="zh-CN"/>
              <a:t>O(nlogn) </a:t>
            </a:r>
            <a:r>
              <a:rPr lang="zh-CN" altLang="en-US"/>
              <a:t>的</a:t>
            </a:r>
            <a:r>
              <a:rPr lang="en-US" altLang="zh-CN"/>
              <a:t>, </a:t>
            </a:r>
            <a:r>
              <a:rPr lang="zh-CN" altLang="en-US"/>
              <a:t>考虑怎么快速计算后者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8260" y="1691005"/>
            <a:ext cx="2590800" cy="101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685" y="4021455"/>
            <a:ext cx="51943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H. Course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令 </a:t>
            </a:r>
            <a:r>
              <a:rPr lang="en-US" altLang="zh-CN"/>
              <a:t>m=min(n/x',n/y')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时间复杂度 </a:t>
            </a:r>
            <a:r>
              <a:rPr lang="en-US" altLang="zh-CN"/>
              <a:t>O(nlogn)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2785745"/>
            <a:ext cx="60706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I. Inverse Pair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考虑一下什么情况下 </a:t>
            </a:r>
            <a:r>
              <a:rPr lang="en-US" altLang="zh-CN"/>
              <a:t>+1 </a:t>
            </a:r>
            <a:r>
              <a:rPr lang="zh-CN" altLang="en-US"/>
              <a:t>这个操作会让逆序对变少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如果 </a:t>
            </a:r>
            <a:r>
              <a:rPr lang="en-US" altLang="zh-CN"/>
              <a:t>x </a:t>
            </a:r>
            <a:r>
              <a:rPr lang="zh-CN" altLang="en-US"/>
              <a:t>在 </a:t>
            </a:r>
            <a:r>
              <a:rPr lang="en-US" altLang="zh-CN"/>
              <a:t>x+1 </a:t>
            </a:r>
            <a:r>
              <a:rPr lang="zh-CN" altLang="en-US"/>
              <a:t>的后面</a:t>
            </a:r>
            <a:r>
              <a:rPr lang="en-US" altLang="zh-CN"/>
              <a:t>, </a:t>
            </a:r>
            <a:r>
              <a:rPr lang="zh-CN" altLang="en-US"/>
              <a:t>则我们把 </a:t>
            </a:r>
            <a:r>
              <a:rPr lang="en-US" altLang="zh-CN"/>
              <a:t>x </a:t>
            </a:r>
            <a:r>
              <a:rPr lang="zh-CN" altLang="en-US"/>
              <a:t>这个数</a:t>
            </a:r>
            <a:r>
              <a:rPr lang="en-US" altLang="zh-CN"/>
              <a:t>+1, x+1 </a:t>
            </a:r>
            <a:r>
              <a:rPr lang="zh-CN" altLang="en-US"/>
              <a:t>不变</a:t>
            </a:r>
            <a:r>
              <a:rPr lang="en-US" altLang="zh-CN"/>
              <a:t>, </a:t>
            </a:r>
            <a:r>
              <a:rPr lang="zh-CN" altLang="en-US"/>
              <a:t>就能让逆序对减少 </a:t>
            </a:r>
            <a:r>
              <a:rPr lang="en-US" altLang="zh-CN"/>
              <a:t>1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那考虑建一张图</a:t>
            </a:r>
            <a:r>
              <a:rPr lang="en-US" altLang="zh-CN"/>
              <a:t>, </a:t>
            </a:r>
            <a:r>
              <a:rPr lang="zh-CN" altLang="en-US"/>
              <a:t>如果 </a:t>
            </a:r>
            <a:r>
              <a:rPr lang="en-US" altLang="zh-CN"/>
              <a:t>x </a:t>
            </a:r>
            <a:r>
              <a:rPr lang="zh-CN" altLang="en-US"/>
              <a:t>在 </a:t>
            </a:r>
            <a:r>
              <a:rPr lang="en-US" altLang="zh-CN"/>
              <a:t>x+1 </a:t>
            </a:r>
            <a:r>
              <a:rPr lang="zh-CN" altLang="en-US"/>
              <a:t>后面则连边 </a:t>
            </a:r>
            <a:r>
              <a:rPr lang="en-US" altLang="zh-CN"/>
              <a:t>(x,x+1), </a:t>
            </a:r>
            <a:r>
              <a:rPr lang="zh-CN" altLang="en-US"/>
              <a:t>最后会得出若干条链</a:t>
            </a:r>
            <a:r>
              <a:rPr lang="en-US" altLang="zh-CN"/>
              <a:t>, </a:t>
            </a:r>
            <a:r>
              <a:rPr lang="zh-CN" altLang="en-US"/>
              <a:t>一条长度为 </a:t>
            </a:r>
            <a:r>
              <a:rPr lang="en-US" altLang="zh-CN"/>
              <a:t>L </a:t>
            </a:r>
            <a:r>
              <a:rPr lang="zh-CN" altLang="en-US"/>
              <a:t>的链我们最多用它减少 </a:t>
            </a:r>
            <a:r>
              <a:rPr lang="en-US" altLang="zh-CN"/>
              <a:t>L/2 </a:t>
            </a:r>
            <a:r>
              <a:rPr lang="zh-CN" altLang="en-US"/>
              <a:t>个逆序对</a:t>
            </a:r>
            <a:endParaRPr lang="zh-CN" altLang="en-US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时间复杂度 </a:t>
            </a:r>
            <a:r>
              <a:rPr lang="en-US" altLang="zh-CN"/>
              <a:t>O(nlogn)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J. Average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1480820"/>
            <a:ext cx="7049135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J. Average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所以其实答案是分别对 </a:t>
            </a:r>
            <a:r>
              <a:rPr lang="en-US" altLang="zh-CN"/>
              <a:t>a </a:t>
            </a:r>
            <a:r>
              <a:rPr lang="zh-CN" altLang="en-US"/>
              <a:t>和 </a:t>
            </a:r>
            <a:r>
              <a:rPr lang="en-US" altLang="zh-CN"/>
              <a:t>b </a:t>
            </a:r>
            <a:r>
              <a:rPr lang="zh-CN" altLang="en-US"/>
              <a:t>对应的区间求个平均值然后加起来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问题转化成了 </a:t>
            </a:r>
            <a:r>
              <a:rPr lang="en-US" altLang="zh-CN"/>
              <a:t>: </a:t>
            </a:r>
            <a:r>
              <a:rPr lang="zh-CN" altLang="en-US"/>
              <a:t>找 </a:t>
            </a:r>
            <a:r>
              <a:rPr lang="en-US" altLang="zh-CN"/>
              <a:t>a </a:t>
            </a:r>
            <a:r>
              <a:rPr lang="zh-CN" altLang="en-US"/>
              <a:t>的一个长度至少为 </a:t>
            </a:r>
            <a:r>
              <a:rPr lang="en-US" altLang="zh-CN"/>
              <a:t>x </a:t>
            </a:r>
            <a:r>
              <a:rPr lang="zh-CN" altLang="en-US"/>
              <a:t>的平均值最大的子区间和 </a:t>
            </a:r>
            <a:r>
              <a:rPr lang="en-US" altLang="zh-CN"/>
              <a:t>b </a:t>
            </a:r>
            <a:r>
              <a:rPr lang="zh-CN" altLang="en-US"/>
              <a:t>的一个长度至少为 </a:t>
            </a:r>
            <a:r>
              <a:rPr lang="en-US" altLang="zh-CN"/>
              <a:t>y </a:t>
            </a:r>
            <a:r>
              <a:rPr lang="zh-CN" altLang="en-US"/>
              <a:t>的平均值最大的子区间</a:t>
            </a:r>
            <a:r>
              <a:rPr lang="en-US" altLang="zh-CN"/>
              <a:t>.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二分答案 </a:t>
            </a:r>
            <a:r>
              <a:rPr lang="en-US" altLang="zh-CN"/>
              <a:t>S </a:t>
            </a:r>
            <a:r>
              <a:rPr lang="zh-CN" altLang="en-US"/>
              <a:t>后</a:t>
            </a:r>
            <a:r>
              <a:rPr lang="en-US" altLang="zh-CN"/>
              <a:t>, </a:t>
            </a:r>
            <a:r>
              <a:rPr lang="zh-CN" altLang="en-US"/>
              <a:t>令 </a:t>
            </a:r>
            <a:r>
              <a:rPr lang="en-US" altLang="zh-CN"/>
              <a:t>a[i] </a:t>
            </a:r>
            <a:r>
              <a:rPr lang="zh-CN" altLang="en-US"/>
              <a:t>变成 </a:t>
            </a:r>
            <a:r>
              <a:rPr lang="en-US" altLang="zh-CN"/>
              <a:t>a[i]-S, </a:t>
            </a:r>
            <a:r>
              <a:rPr lang="zh-CN" altLang="en-US"/>
              <a:t>则问题变成求是否有和 </a:t>
            </a:r>
            <a:r>
              <a:rPr lang="en-US" altLang="zh-CN"/>
              <a:t>&gt;0 </a:t>
            </a:r>
            <a:r>
              <a:rPr lang="zh-CN" altLang="en-US"/>
              <a:t>的长度至少为 </a:t>
            </a:r>
            <a:r>
              <a:rPr lang="en-US" altLang="zh-CN"/>
              <a:t>x </a:t>
            </a:r>
            <a:r>
              <a:rPr lang="zh-CN" altLang="en-US"/>
              <a:t>的子区间</a:t>
            </a:r>
            <a:r>
              <a:rPr lang="en-US" altLang="zh-CN"/>
              <a:t>, </a:t>
            </a:r>
            <a:r>
              <a:rPr lang="zh-CN" altLang="en-US"/>
              <a:t>这个可以 </a:t>
            </a:r>
            <a:r>
              <a:rPr lang="en-US" altLang="zh-CN"/>
              <a:t>O(n) </a:t>
            </a:r>
            <a:r>
              <a:rPr lang="zh-CN" altLang="en-US"/>
              <a:t>计算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时间复杂度 </a:t>
            </a:r>
            <a:r>
              <a:rPr lang="en-US" altLang="zh-CN"/>
              <a:t>O(nlogW)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A. Course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有 </a:t>
            </a:r>
            <a:r>
              <a:rPr lang="en-US" altLang="zh-CN"/>
              <a:t>n </a:t>
            </a:r>
            <a:r>
              <a:rPr lang="zh-CN" altLang="en-US"/>
              <a:t>个课程</a:t>
            </a:r>
            <a:r>
              <a:rPr lang="en-US" altLang="zh-CN"/>
              <a:t>, </a:t>
            </a:r>
            <a:r>
              <a:rPr lang="zh-CN" altLang="en-US"/>
              <a:t>每门课有学分 </a:t>
            </a:r>
            <a:r>
              <a:rPr lang="en-US" altLang="zh-CN"/>
              <a:t>(</a:t>
            </a:r>
            <a:r>
              <a:rPr lang="zh-CN" altLang="en-US"/>
              <a:t>范围 </a:t>
            </a:r>
            <a:r>
              <a:rPr lang="en-US" altLang="zh-CN"/>
              <a:t>1...5), </a:t>
            </a:r>
            <a:r>
              <a:rPr lang="zh-CN" altLang="en-US"/>
              <a:t>且每门课都可以选无数次</a:t>
            </a:r>
            <a:r>
              <a:rPr lang="en-US" altLang="zh-CN"/>
              <a:t>, </a:t>
            </a:r>
            <a:r>
              <a:rPr lang="zh-CN" altLang="en-US"/>
              <a:t>现在求选了恰好 </a:t>
            </a:r>
            <a:r>
              <a:rPr lang="en-US" altLang="zh-CN"/>
              <a:t>w </a:t>
            </a:r>
            <a:r>
              <a:rPr lang="zh-CN" altLang="en-US"/>
              <a:t>学分的方案数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题目还会给出一个培养方案 </a:t>
            </a:r>
            <a:r>
              <a:rPr lang="en-US" altLang="zh-CN"/>
              <a:t>: </a:t>
            </a:r>
            <a:r>
              <a:rPr lang="zh-CN" altLang="en-US"/>
              <a:t>一个 </a:t>
            </a:r>
            <a:r>
              <a:rPr lang="en-US" altLang="zh-CN"/>
              <a:t>n </a:t>
            </a:r>
            <a:r>
              <a:rPr lang="zh-CN" altLang="en-US"/>
              <a:t>个点的有根树</a:t>
            </a:r>
            <a:r>
              <a:rPr lang="en-US" altLang="zh-CN"/>
              <a:t>, </a:t>
            </a:r>
            <a:r>
              <a:rPr lang="zh-CN" altLang="en-US"/>
              <a:t>每个限制是</a:t>
            </a:r>
            <a:r>
              <a:rPr lang="en-US" altLang="zh-CN"/>
              <a:t>x</a:t>
            </a:r>
            <a:r>
              <a:rPr lang="zh-CN" altLang="en-US"/>
              <a:t>的子树里的课的学分总和至少为 </a:t>
            </a:r>
            <a:r>
              <a:rPr lang="en-US" altLang="zh-CN"/>
              <a:t>c[x].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A. Course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考虑维护生成函数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对于一门学分为 </a:t>
            </a:r>
            <a:r>
              <a:rPr lang="en-US" altLang="zh-CN" dirty="0"/>
              <a:t>p </a:t>
            </a:r>
            <a:r>
              <a:rPr lang="zh-CN" altLang="en-US" dirty="0"/>
              <a:t>的课</a:t>
            </a:r>
            <a:r>
              <a:rPr lang="en-US" altLang="zh-CN" dirty="0"/>
              <a:t>, </a:t>
            </a:r>
            <a:r>
              <a:rPr lang="zh-CN" altLang="en-US" dirty="0"/>
              <a:t>它的生成函数是 </a:t>
            </a:r>
            <a:r>
              <a:rPr lang="en-US" altLang="zh-CN" dirty="0"/>
              <a:t>1/(1-x^p)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我们假设 </a:t>
            </a:r>
            <a:r>
              <a:rPr lang="en-US" altLang="zh-CN" dirty="0"/>
              <a:t>y </a:t>
            </a:r>
            <a:r>
              <a:rPr lang="zh-CN" altLang="en-US" dirty="0"/>
              <a:t>这个子树的生成函数是 </a:t>
            </a:r>
            <a:r>
              <a:rPr lang="en-US" altLang="zh-CN" dirty="0"/>
              <a:t>f[y](x)/g[y](x), </a:t>
            </a:r>
            <a:r>
              <a:rPr lang="zh-CN" altLang="en-US" dirty="0"/>
              <a:t>其中 </a:t>
            </a:r>
            <a:r>
              <a:rPr lang="en-US" altLang="zh-CN" dirty="0"/>
              <a:t>g[y](x) </a:t>
            </a:r>
            <a:r>
              <a:rPr lang="zh-CN" altLang="en-US" dirty="0"/>
              <a:t>是若干个 </a:t>
            </a:r>
            <a:r>
              <a:rPr lang="en-US" altLang="zh-CN" dirty="0"/>
              <a:t>(1-x^p) </a:t>
            </a:r>
            <a:r>
              <a:rPr lang="zh-CN" altLang="en-US" dirty="0"/>
              <a:t>这种形式的多项式乘起来的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A. Course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在树形 </a:t>
            </a:r>
            <a:r>
              <a:rPr lang="en-US" altLang="zh-CN" dirty="0"/>
              <a:t>DP </a:t>
            </a:r>
            <a:r>
              <a:rPr lang="zh-CN" altLang="en-US" dirty="0"/>
              <a:t>时</a:t>
            </a:r>
            <a:r>
              <a:rPr lang="en-US" altLang="zh-CN" dirty="0"/>
              <a:t>, </a:t>
            </a:r>
            <a:r>
              <a:rPr lang="zh-CN" altLang="en-US" dirty="0"/>
              <a:t>首先把儿子的 </a:t>
            </a:r>
            <a:r>
              <a:rPr lang="en-US" altLang="zh-CN" dirty="0"/>
              <a:t>f,g </a:t>
            </a:r>
            <a:r>
              <a:rPr lang="zh-CN" altLang="en-US" dirty="0"/>
              <a:t>都乘起来</a:t>
            </a:r>
            <a:r>
              <a:rPr lang="en-US" altLang="zh-CN" dirty="0"/>
              <a:t>, </a:t>
            </a:r>
            <a:r>
              <a:rPr lang="zh-CN" altLang="en-US" dirty="0"/>
              <a:t>然后再处理学分限制的问题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学分的限制的话</a:t>
            </a:r>
            <a:r>
              <a:rPr lang="en-US" altLang="zh-CN" dirty="0"/>
              <a:t>, </a:t>
            </a:r>
            <a:r>
              <a:rPr lang="zh-CN" altLang="en-US" dirty="0"/>
              <a:t>可以求出 </a:t>
            </a:r>
            <a:r>
              <a:rPr lang="en-US" altLang="zh-CN" dirty="0"/>
              <a:t>f[y](x)/g[y](x) </a:t>
            </a:r>
            <a:r>
              <a:rPr lang="zh-CN" altLang="en-US" dirty="0"/>
              <a:t>的前 </a:t>
            </a:r>
            <a:r>
              <a:rPr lang="en-US" altLang="zh-CN" dirty="0"/>
              <a:t>c[y] </a:t>
            </a:r>
            <a:r>
              <a:rPr lang="zh-CN" altLang="en-US" dirty="0"/>
              <a:t>项</a:t>
            </a:r>
            <a:r>
              <a:rPr lang="en-US" altLang="zh-CN" dirty="0"/>
              <a:t>, </a:t>
            </a:r>
            <a:r>
              <a:rPr lang="zh-CN" altLang="en-US" dirty="0"/>
              <a:t>然后再直接减掉这 </a:t>
            </a:r>
            <a:r>
              <a:rPr lang="en-US" altLang="zh-CN" dirty="0"/>
              <a:t>c[y] </a:t>
            </a:r>
            <a:r>
              <a:rPr lang="zh-CN" altLang="en-US" dirty="0"/>
              <a:t>项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之后我们得到答案的生成函数 </a:t>
            </a:r>
            <a:r>
              <a:rPr lang="en-US" altLang="zh-CN" dirty="0"/>
              <a:t>f[1](x)/g[1](x), </a:t>
            </a:r>
            <a:r>
              <a:rPr lang="zh-CN" altLang="en-US" dirty="0"/>
              <a:t>用算线性递推的算法算一下第 </a:t>
            </a:r>
            <a:r>
              <a:rPr lang="en-US" altLang="zh-CN" dirty="0"/>
              <a:t>v </a:t>
            </a:r>
            <a:r>
              <a:rPr lang="zh-CN" altLang="en-US" dirty="0"/>
              <a:t>项即可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时间复杂度 </a:t>
            </a:r>
            <a:r>
              <a:rPr lang="en-US" altLang="zh-CN" dirty="0"/>
              <a:t>O(n^2logv+(150n)^2), </a:t>
            </a:r>
            <a:r>
              <a:rPr lang="zh-CN" altLang="en-US" dirty="0"/>
              <a:t>第二部分常数较小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B. Sample Game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假设最后的答案是 </a:t>
            </a:r>
            <a:r>
              <a:rPr lang="en-US" altLang="zh-CN"/>
              <a:t>len, </a:t>
            </a:r>
            <a:r>
              <a:rPr lang="zh-CN" altLang="en-US"/>
              <a:t>考虑 </a:t>
            </a:r>
            <a:r>
              <a:rPr lang="en-US" altLang="zh-CN"/>
              <a:t>P(len&gt;i)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3070860"/>
            <a:ext cx="9998710" cy="1860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B. Sample Game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时间复杂度 </a:t>
            </a:r>
            <a:r>
              <a:rPr lang="en-US" altLang="zh-CN"/>
              <a:t>O(n)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1482725"/>
            <a:ext cx="55245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C. LCS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考虑这三个串互相的 </a:t>
            </a:r>
            <a:r>
              <a:rPr lang="en-US" altLang="zh-CN"/>
              <a:t>LCS </a:t>
            </a:r>
            <a:r>
              <a:rPr lang="zh-CN" altLang="en-US"/>
              <a:t>为 </a:t>
            </a:r>
            <a:r>
              <a:rPr lang="en-US" altLang="zh-CN"/>
              <a:t>x,y,z, </a:t>
            </a:r>
            <a:r>
              <a:rPr lang="zh-CN" altLang="en-US"/>
              <a:t>且 </a:t>
            </a:r>
            <a:r>
              <a:rPr lang="en-US" altLang="zh-CN"/>
              <a:t>x&gt;=y&gt;=z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显然如果 </a:t>
            </a:r>
            <a:r>
              <a:rPr lang="en-US" altLang="zh-CN"/>
              <a:t>x+y-n&gt;z, </a:t>
            </a:r>
            <a:r>
              <a:rPr lang="zh-CN" altLang="en-US"/>
              <a:t>则无解</a:t>
            </a:r>
            <a:r>
              <a:rPr lang="en-US" altLang="zh-CN"/>
              <a:t>, </a:t>
            </a:r>
            <a:r>
              <a:rPr lang="zh-CN" altLang="en-US"/>
              <a:t>所以一定有 </a:t>
            </a:r>
            <a:r>
              <a:rPr lang="en-US" altLang="zh-CN"/>
              <a:t>x+y-n&lt;=z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我们先给这三个串加上一个 </a:t>
            </a:r>
            <a:r>
              <a:rPr lang="en-US" altLang="zh-CN"/>
              <a:t>z </a:t>
            </a:r>
            <a:r>
              <a:rPr lang="zh-CN" altLang="en-US"/>
              <a:t>个 </a:t>
            </a:r>
            <a:r>
              <a:rPr lang="en-US" altLang="zh-CN"/>
              <a:t>a </a:t>
            </a:r>
            <a:r>
              <a:rPr lang="zh-CN" altLang="en-US"/>
              <a:t>的前缀</a:t>
            </a:r>
            <a:r>
              <a:rPr lang="en-US" altLang="zh-CN"/>
              <a:t>, </a:t>
            </a:r>
            <a:r>
              <a:rPr lang="zh-CN" altLang="en-US"/>
              <a:t>然后就变成了一个 </a:t>
            </a:r>
            <a:r>
              <a:rPr lang="en-US" altLang="zh-CN"/>
              <a:t>x-z,y-z,0,n-z </a:t>
            </a:r>
            <a:r>
              <a:rPr lang="zh-CN" altLang="en-US"/>
              <a:t>的同类问题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因为 </a:t>
            </a:r>
            <a:r>
              <a:rPr lang="en-US" altLang="zh-CN"/>
              <a:t>x+y-n&lt;=z, </a:t>
            </a:r>
            <a:r>
              <a:rPr lang="zh-CN" altLang="en-US"/>
              <a:t>所以 </a:t>
            </a:r>
            <a:r>
              <a:rPr lang="en-US" altLang="zh-CN"/>
              <a:t>(x-z)+(y-z)&lt;=n-z, </a:t>
            </a:r>
            <a:r>
              <a:rPr lang="zh-CN" altLang="en-US"/>
              <a:t>所以我们给前两个串一起放上 </a:t>
            </a:r>
            <a:r>
              <a:rPr lang="en-US" altLang="zh-CN"/>
              <a:t>x-z </a:t>
            </a:r>
            <a:r>
              <a:rPr lang="zh-CN" altLang="en-US"/>
              <a:t>个 </a:t>
            </a:r>
            <a:r>
              <a:rPr lang="en-US" altLang="zh-CN"/>
              <a:t>b, </a:t>
            </a:r>
            <a:r>
              <a:rPr lang="zh-CN" altLang="en-US"/>
              <a:t>后两个串一起放上 </a:t>
            </a:r>
            <a:r>
              <a:rPr lang="en-US" altLang="zh-CN"/>
              <a:t>y-z </a:t>
            </a:r>
            <a:r>
              <a:rPr lang="zh-CN" altLang="en-US"/>
              <a:t>个 </a:t>
            </a:r>
            <a:r>
              <a:rPr lang="en-US" altLang="zh-CN"/>
              <a:t>c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D. Rebuild Tree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题目大意</a:t>
            </a:r>
            <a:r>
              <a:rPr lang="en-US" altLang="zh-CN"/>
              <a:t>: </a:t>
            </a:r>
            <a:r>
              <a:rPr lang="zh-CN" altLang="en-US"/>
              <a:t>给定一棵树</a:t>
            </a:r>
            <a:r>
              <a:rPr lang="en-US" altLang="zh-CN"/>
              <a:t>, </a:t>
            </a:r>
            <a:r>
              <a:rPr lang="zh-CN" altLang="en-US"/>
              <a:t>删 </a:t>
            </a:r>
            <a:r>
              <a:rPr lang="en-US" altLang="zh-CN"/>
              <a:t>k </a:t>
            </a:r>
            <a:r>
              <a:rPr lang="zh-CN" altLang="en-US"/>
              <a:t>条边再加 </a:t>
            </a:r>
            <a:r>
              <a:rPr lang="en-US" altLang="zh-CN"/>
              <a:t>k </a:t>
            </a:r>
            <a:r>
              <a:rPr lang="zh-CN" altLang="en-US"/>
              <a:t>条边使得它还是一棵树</a:t>
            </a:r>
            <a:r>
              <a:rPr lang="en-US" altLang="zh-CN"/>
              <a:t>, </a:t>
            </a:r>
            <a:r>
              <a:rPr lang="zh-CN" altLang="en-US"/>
              <a:t>求方案数</a:t>
            </a:r>
            <a:endParaRPr lang="zh-CN" altLang="en-US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假设删了 </a:t>
            </a:r>
            <a:r>
              <a:rPr lang="en-US" altLang="zh-CN"/>
              <a:t>k </a:t>
            </a:r>
            <a:r>
              <a:rPr lang="zh-CN" altLang="en-US"/>
              <a:t>条边后</a:t>
            </a:r>
            <a:r>
              <a:rPr lang="en-US" altLang="zh-CN"/>
              <a:t>, </a:t>
            </a:r>
            <a:r>
              <a:rPr lang="zh-CN" altLang="en-US"/>
              <a:t>剩下的连通块的大小是 </a:t>
            </a:r>
            <a:r>
              <a:rPr lang="en-US" altLang="zh-CN"/>
              <a:t>s[1]...s[k+1]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那么考虑 </a:t>
            </a:r>
            <a:r>
              <a:rPr lang="en-US" altLang="zh-CN"/>
              <a:t>prufer </a:t>
            </a:r>
            <a:r>
              <a:rPr lang="zh-CN" altLang="en-US"/>
              <a:t>序列</a:t>
            </a:r>
            <a:r>
              <a:rPr lang="en-US" altLang="zh-CN"/>
              <a:t>, </a:t>
            </a:r>
            <a:r>
              <a:rPr lang="zh-CN" altLang="en-US"/>
              <a:t>可以发现答案是 </a:t>
            </a:r>
            <a:r>
              <a:rPr lang="en-US" altLang="zh-CN"/>
              <a:t>n^(k-2)*Prod(s[1..k+1])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所以只要对每种删边的方案算连通块大小的乘积再加起来就行了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D. Rebuild Tree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这个东西难以直接算</a:t>
            </a:r>
            <a:r>
              <a:rPr lang="en-US" altLang="zh-CN"/>
              <a:t>, </a:t>
            </a:r>
            <a:r>
              <a:rPr lang="zh-CN" altLang="en-US"/>
              <a:t>考虑转换成等价问题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删掉 </a:t>
            </a:r>
            <a:r>
              <a:rPr lang="en-US" altLang="zh-CN"/>
              <a:t>k </a:t>
            </a:r>
            <a:r>
              <a:rPr lang="zh-CN" altLang="en-US"/>
              <a:t>条边</a:t>
            </a:r>
            <a:r>
              <a:rPr lang="en-US" altLang="zh-CN"/>
              <a:t>, </a:t>
            </a:r>
            <a:r>
              <a:rPr lang="zh-CN" altLang="en-US"/>
              <a:t>并且在每个连通块里都选恰好一个点的方案数</a:t>
            </a:r>
            <a:endParaRPr lang="zh-CN" altLang="en-US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令 </a:t>
            </a:r>
            <a:r>
              <a:rPr lang="en-US" altLang="zh-CN"/>
              <a:t>dp[x][k][0..1] </a:t>
            </a:r>
            <a:r>
              <a:rPr lang="zh-CN" altLang="en-US"/>
              <a:t>表示对于子树 </a:t>
            </a:r>
            <a:r>
              <a:rPr lang="en-US" altLang="zh-CN"/>
              <a:t>x, </a:t>
            </a:r>
            <a:r>
              <a:rPr lang="zh-CN" altLang="en-US"/>
              <a:t>一共删了 </a:t>
            </a:r>
            <a:r>
              <a:rPr lang="en-US" altLang="zh-CN"/>
              <a:t>k </a:t>
            </a:r>
            <a:r>
              <a:rPr lang="zh-CN" altLang="en-US"/>
              <a:t>条边</a:t>
            </a:r>
            <a:r>
              <a:rPr lang="en-US" altLang="zh-CN"/>
              <a:t>, </a:t>
            </a:r>
            <a:r>
              <a:rPr lang="zh-CN" altLang="en-US"/>
              <a:t>目前 </a:t>
            </a:r>
            <a:r>
              <a:rPr lang="en-US" altLang="zh-CN"/>
              <a:t>x </a:t>
            </a:r>
            <a:r>
              <a:rPr lang="zh-CN" altLang="en-US"/>
              <a:t>所在的连通块是否已经选了点的方案数 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之后就是经典的 </a:t>
            </a:r>
            <a:r>
              <a:rPr lang="en-US" altLang="zh-CN"/>
              <a:t>O(nk) tree dp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2185</Words>
  <Application>WPS 演示</Application>
  <PresentationFormat>宽屏</PresentationFormat>
  <Paragraphs>159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方正书宋_GBK</vt:lpstr>
      <vt:lpstr>Wingdings</vt:lpstr>
      <vt:lpstr>Helvetica Neue Medium</vt:lpstr>
      <vt:lpstr>思源黑体 CN Normal</vt:lpstr>
      <vt:lpstr>苹方-简</vt:lpstr>
      <vt:lpstr>思源黑体 CN Light</vt:lpstr>
      <vt:lpstr>冬青黑体简体中文</vt:lpstr>
      <vt:lpstr>思源黑体 CN Medium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Apple Color Emoji</vt:lpstr>
      <vt:lpstr>Office 主题​​</vt:lpstr>
      <vt:lpstr>1_Office 主题​​</vt:lpstr>
      <vt:lpstr>2021牛客暑期多校训练营 第  _  场</vt:lpstr>
      <vt:lpstr>PowerPoint 演示文稿</vt:lpstr>
      <vt:lpstr>A. Course</vt:lpstr>
      <vt:lpstr>PowerPoint 演示文稿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  <vt:lpstr>A. Course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siyu</dc:creator>
  <cp:lastModifiedBy>SkyDec</cp:lastModifiedBy>
  <cp:revision>116</cp:revision>
  <dcterms:created xsi:type="dcterms:W3CDTF">2021-07-26T08:59:29Z</dcterms:created>
  <dcterms:modified xsi:type="dcterms:W3CDTF">2021-07-26T08:59:29Z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