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08" r:id="rId2"/>
    <p:sldId id="320" r:id="rId3"/>
    <p:sldId id="321" r:id="rId4"/>
    <p:sldId id="322" r:id="rId5"/>
    <p:sldId id="323" r:id="rId6"/>
    <p:sldId id="312" r:id="rId7"/>
    <p:sldId id="348" r:id="rId8"/>
    <p:sldId id="349" r:id="rId9"/>
    <p:sldId id="350" r:id="rId10"/>
    <p:sldId id="351" r:id="rId11"/>
    <p:sldId id="352" r:id="rId12"/>
    <p:sldId id="337" r:id="rId13"/>
    <p:sldId id="310" r:id="rId14"/>
    <p:sldId id="311" r:id="rId15"/>
    <p:sldId id="313" r:id="rId16"/>
    <p:sldId id="314" r:id="rId17"/>
    <p:sldId id="315" r:id="rId18"/>
    <p:sldId id="316" r:id="rId19"/>
    <p:sldId id="309" r:id="rId20"/>
    <p:sldId id="317" r:id="rId21"/>
    <p:sldId id="318" r:id="rId22"/>
    <p:sldId id="319" r:id="rId23"/>
    <p:sldId id="330" r:id="rId24"/>
    <p:sldId id="331" r:id="rId25"/>
    <p:sldId id="347" r:id="rId26"/>
    <p:sldId id="338" r:id="rId27"/>
    <p:sldId id="339" r:id="rId28"/>
    <p:sldId id="340" r:id="rId29"/>
    <p:sldId id="342" r:id="rId30"/>
    <p:sldId id="343" r:id="rId31"/>
    <p:sldId id="344" r:id="rId32"/>
    <p:sldId id="345" r:id="rId33"/>
    <p:sldId id="346" r:id="rId34"/>
    <p:sldId id="324" r:id="rId35"/>
    <p:sldId id="325" r:id="rId36"/>
    <p:sldId id="326" r:id="rId37"/>
    <p:sldId id="327" r:id="rId38"/>
    <p:sldId id="328" r:id="rId39"/>
    <p:sldId id="329" r:id="rId40"/>
    <p:sldId id="304" r:id="rId4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31D7875-6C46-4AC3-907F-B357D5E1A7B8}">
          <p14:sldIdLst>
            <p14:sldId id="308"/>
          </p14:sldIdLst>
        </p14:section>
        <p14:section name="Hopping Rabbit" id="{FD3A5298-E7E4-4481-A689-380C86889777}">
          <p14:sldIdLst>
            <p14:sldId id="320"/>
            <p14:sldId id="321"/>
          </p14:sldIdLst>
        </p14:section>
        <p14:section name="Intervals on the Ring" id="{36C86A39-191A-41CA-BEF6-31ECB67F5E34}">
          <p14:sldIdLst>
            <p14:sldId id="322"/>
          </p14:sldIdLst>
        </p14:section>
        <p14:section name="Hasse Diagram" id="{A4BFFAF8-0340-4EC2-A518-7EE09609D7A0}">
          <p14:sldIdLst>
            <p14:sldId id="323"/>
          </p14:sldIdLst>
        </p14:section>
        <p14:section name="Contracting Convex Hull" id="{F35E2C6C-DBC5-4051-80B5-3B0FCC86A11E}">
          <p14:sldIdLst>
            <p14:sldId id="312"/>
          </p14:sldIdLst>
        </p14:section>
        <p14:section name="Delete Edges" id="{ACA87B99-C7CE-415F-918B-73A8E39E08CE}">
          <p14:sldIdLst>
            <p14:sldId id="348"/>
            <p14:sldId id="349"/>
            <p14:sldId id="350"/>
            <p14:sldId id="351"/>
            <p14:sldId id="352"/>
            <p14:sldId id="337"/>
          </p14:sldIdLst>
        </p14:section>
        <p14:section name="Defend Ponyville" id="{976FCAAF-7E0E-4A1D-B15F-B6881C30BC18}">
          <p14:sldIdLst>
            <p14:sldId id="310"/>
            <p14:sldId id="311"/>
            <p14:sldId id="313"/>
            <p14:sldId id="314"/>
            <p14:sldId id="315"/>
            <p14:sldId id="316"/>
          </p14:sldIdLst>
        </p14:section>
        <p14:section name="Defend Your Country" id="{568AC629-7261-45EE-8918-AF3AD78096C8}">
          <p14:sldIdLst>
            <p14:sldId id="309"/>
            <p14:sldId id="317"/>
            <p14:sldId id="318"/>
            <p14:sldId id="319"/>
            <p14:sldId id="330"/>
            <p14:sldId id="331"/>
          </p14:sldIdLst>
        </p14:section>
        <p14:section name="Hamburger Steak" id="{736C6AB6-58CF-450F-9F72-496D1FE2E232}">
          <p14:sldIdLst>
            <p14:sldId id="347"/>
          </p14:sldIdLst>
        </p14:section>
        <p14:section name="Gambling Monster" id="{D68947C6-D8A0-4136-B93D-EE5D298F078A}">
          <p14:sldIdLst>
            <p14:sldId id="338"/>
            <p14:sldId id="339"/>
            <p14:sldId id="340"/>
          </p14:sldIdLst>
        </p14:section>
        <p14:section name="Growing Tree" id="{CE3092FB-171B-4523-8CEA-644FE7D96911}">
          <p14:sldIdLst>
            <p14:sldId id="342"/>
            <p14:sldId id="343"/>
            <p14:sldId id="344"/>
            <p14:sldId id="345"/>
            <p14:sldId id="346"/>
          </p14:sldIdLst>
        </p14:section>
        <p14:section name="Starch Cat" id="{3AB1F0BC-64BD-46C4-9E1F-B8D8E4156E06}">
          <p14:sldIdLst>
            <p14:sldId id="324"/>
            <p14:sldId id="325"/>
            <p14:sldId id="326"/>
            <p14:sldId id="327"/>
            <p14:sldId id="328"/>
            <p14:sldId id="329"/>
          </p14:sldIdLst>
        </p14:section>
        <p14:section name="结束" id="{8C9877F1-F45A-468F-9479-38E889AE94CF}">
          <p14:sldIdLst>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847236"/>
    <a:srgbClr val="B99A3A"/>
    <a:srgbClr val="FFC101"/>
    <a:srgbClr val="279CC2"/>
    <a:srgbClr val="74C79B"/>
    <a:srgbClr val="F05422"/>
    <a:srgbClr val="32353D"/>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86" autoAdjust="0"/>
    <p:restoredTop sz="94660"/>
  </p:normalViewPr>
  <p:slideViewPr>
    <p:cSldViewPr snapToGrid="0">
      <p:cViewPr varScale="1">
        <p:scale>
          <a:sx n="110" d="100"/>
          <a:sy n="110" d="100"/>
        </p:scale>
        <p:origin x="64" y="432"/>
      </p:cViewPr>
      <p:guideLst/>
    </p:cSldViewPr>
  </p:slideViewPr>
  <p:notesTextViewPr>
    <p:cViewPr>
      <p:scale>
        <a:sx n="1" d="1"/>
        <a:sy n="1" d="1"/>
      </p:scale>
      <p:origin x="0" y="0"/>
    </p:cViewPr>
  </p:notesTextViewPr>
  <p:sorterViewPr>
    <p:cViewPr>
      <p:scale>
        <a:sx n="55" d="100"/>
        <a:sy n="55" d="100"/>
      </p:scale>
      <p:origin x="0" y="0"/>
    </p:cViewPr>
  </p:sorterViewPr>
  <p:notesViewPr>
    <p:cSldViewPr snapToGrid="0">
      <p:cViewPr varScale="1">
        <p:scale>
          <a:sx n="87" d="100"/>
          <a:sy n="87" d="100"/>
        </p:scale>
        <p:origin x="29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E7B7A8-4248-44DA-84B7-51C7910F73DB}" type="datetimeFigureOut">
              <a:rPr lang="zh-CN" altLang="en-US" smtClean="0"/>
              <a:t>2021/8/2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92CDB-6D0E-4854-B9FF-695B9FD76BB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t>2021/8/2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dirty="0"/>
              <a:t>单击此处编辑母版标题样式</a:t>
            </a:r>
          </a:p>
        </p:txBody>
      </p:sp>
      <p:sp>
        <p:nvSpPr>
          <p:cNvPr id="8" name="文本占位符 7"/>
          <p:cNvSpPr>
            <a:spLocks noGrp="1"/>
          </p:cNvSpPr>
          <p:nvPr>
            <p:ph type="body" sz="quarter" idx="10" hasCustomPrompt="1"/>
          </p:nvPr>
        </p:nvSpPr>
        <p:spPr>
          <a:xfrm>
            <a:off x="3360737" y="2907506"/>
            <a:ext cx="2422525" cy="242888"/>
          </a:xfrm>
          <a:prstGeom prst="rect">
            <a:avLst/>
          </a:prstGeom>
        </p:spPr>
        <p:txBody>
          <a:bodyPr/>
          <a:lstStyle>
            <a:lvl1pPr marL="0" indent="0" algn="ctr">
              <a:buNone/>
              <a:defRPr sz="1200">
                <a:solidFill>
                  <a:schemeClr val="bg1"/>
                </a:solidFill>
                <a:latin typeface="+mn-ea"/>
                <a:ea typeface="+mn-ea"/>
              </a:defRPr>
            </a:lvl1pPr>
          </a:lstStyle>
          <a:p>
            <a:pPr lvl="0"/>
            <a:r>
              <a:rPr lang="zh-CN" altLang="en-US" dirty="0"/>
              <a:t>第</a:t>
            </a:r>
            <a:r>
              <a:rPr lang="en-US" altLang="zh-CN" dirty="0"/>
              <a:t>x</a:t>
            </a:r>
            <a:r>
              <a:rPr lang="zh-CN" altLang="en-US" dirty="0"/>
              <a:t>场</a:t>
            </a:r>
            <a:r>
              <a:rPr lang="en-US" altLang="zh-CN" dirty="0"/>
              <a:t>-</a:t>
            </a:r>
            <a:r>
              <a:rPr lang="zh-CN" altLang="en-US" dirty="0"/>
              <a:t>出题人姓名</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644" y="195515"/>
            <a:ext cx="8019825" cy="751156"/>
          </a:xfrm>
        </p:spPr>
        <p:txBody>
          <a:bodyPr/>
          <a:lstStyle>
            <a:lvl1pPr algn="l">
              <a:defRPr sz="2000">
                <a:solidFill>
                  <a:schemeClr val="bg1"/>
                </a:solidFill>
                <a:latin typeface="+mj-ea"/>
                <a:ea typeface="+mj-ea"/>
              </a:defRPr>
            </a:lvl1pPr>
          </a:lstStyle>
          <a:p>
            <a:r>
              <a:rPr lang="zh-CN" altLang="en-US" dirty="0"/>
              <a:t>单击此处编辑母版标题样式</a:t>
            </a:r>
            <a:endParaRPr lang="en-US" dirty="0"/>
          </a:p>
        </p:txBody>
      </p:sp>
      <p:sp>
        <p:nvSpPr>
          <p:cNvPr id="10" name="文本占位符 9"/>
          <p:cNvSpPr>
            <a:spLocks noGrp="1"/>
          </p:cNvSpPr>
          <p:nvPr>
            <p:ph type="body" sz="quarter" idx="10"/>
          </p:nvPr>
        </p:nvSpPr>
        <p:spPr>
          <a:xfrm>
            <a:off x="257175" y="1185863"/>
            <a:ext cx="8629650" cy="3629025"/>
          </a:xfrm>
          <a:prstGeom prst="rect">
            <a:avLst/>
          </a:prstGeom>
        </p:spPr>
        <p:txBody>
          <a:bodyPr/>
          <a:lstStyle>
            <a:lvl1pPr>
              <a:lnSpc>
                <a:spcPct val="120000"/>
              </a:lnSpc>
              <a:defRPr sz="1600" b="1">
                <a:solidFill>
                  <a:schemeClr val="bg1"/>
                </a:solidFill>
                <a:latin typeface="+mn-ea"/>
                <a:ea typeface="+mn-ea"/>
              </a:defRPr>
            </a:lvl1pPr>
            <a:lvl2pPr marL="628650" indent="-285750">
              <a:lnSpc>
                <a:spcPct val="120000"/>
              </a:lnSpc>
              <a:buFont typeface="Arial" panose="020B0704020202090204" pitchFamily="34" charset="0"/>
              <a:buChar char="•"/>
              <a:defRPr sz="1600">
                <a:solidFill>
                  <a:schemeClr val="bg1"/>
                </a:solidFill>
                <a:latin typeface="+mn-ea"/>
                <a:ea typeface="+mn-ea"/>
              </a:defRPr>
            </a:lvl2pPr>
            <a:lvl3pPr marL="685800" indent="0">
              <a:lnSpc>
                <a:spcPct val="120000"/>
              </a:lnSpc>
              <a:buNone/>
              <a:defRPr sz="1400">
                <a:latin typeface="+mn-ea"/>
                <a:ea typeface="+mn-ea"/>
              </a:defRPr>
            </a:lvl3pPr>
            <a:lvl4pPr marL="1028700" indent="0">
              <a:buNone/>
              <a:defRPr/>
            </a:lvl4pPr>
          </a:lstStyle>
          <a:p>
            <a:pPr lvl="0"/>
            <a:r>
              <a:rPr lang="zh-CN" altLang="en-US" dirty="0"/>
              <a:t>单击此处编辑母版文本样式</a:t>
            </a:r>
          </a:p>
          <a:p>
            <a:pPr lvl="1"/>
            <a:r>
              <a:rPr lang="zh-CN" altLang="en-US" dirty="0"/>
              <a:t>二级</a:t>
            </a:r>
          </a:p>
          <a:p>
            <a:pPr lvl="1"/>
            <a:r>
              <a:rPr lang="zh-CN" altLang="en-US" dirty="0"/>
              <a:t>内容</a:t>
            </a:r>
            <a:endParaRPr lang="en-US" altLang="zh-CN" dirty="0"/>
          </a:p>
        </p:txBody>
      </p:sp>
      <p:sp>
        <p:nvSpPr>
          <p:cNvPr id="5" name="椭圆 4"/>
          <p:cNvSpPr/>
          <p:nvPr userDrawn="1"/>
        </p:nvSpPr>
        <p:spPr>
          <a:xfrm>
            <a:off x="234801" y="440185"/>
            <a:ext cx="252730" cy="252730"/>
          </a:xfrm>
          <a:prstGeom prst="ellipse">
            <a:avLst/>
          </a:prstGeom>
          <a:solidFill>
            <a:srgbClr val="279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a:p>
        </p:txBody>
      </p:sp>
      <p:sp>
        <p:nvSpPr>
          <p:cNvPr id="6" name="椭圆 5"/>
          <p:cNvSpPr/>
          <p:nvPr userDrawn="1"/>
        </p:nvSpPr>
        <p:spPr>
          <a:xfrm>
            <a:off x="189031" y="439519"/>
            <a:ext cx="162636" cy="162636"/>
          </a:xfrm>
          <a:prstGeom prst="ellipse">
            <a:avLst/>
          </a:prstGeom>
          <a:solidFill>
            <a:srgbClr val="FFC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19" y="2005153"/>
            <a:ext cx="6479382" cy="751156"/>
          </a:xfrm>
          <a:prstGeom prst="rect">
            <a:avLst/>
          </a:prstGeom>
        </p:spPr>
        <p:txBody>
          <a:bodyPr vert="horz" lIns="91440" tIns="45720" rIns="91440" bIns="45720" rtlCol="0" anchor="ctr">
            <a:normAutofit/>
          </a:bodyPr>
          <a:lstStyle/>
          <a:p>
            <a:r>
              <a:rPr lang="zh-CN" altLang="en-US" dirty="0"/>
              <a:t>牛客竞赛</a:t>
            </a:r>
            <a:r>
              <a:rPr lang="en-US" altLang="zh-CN" dirty="0"/>
              <a:t>PPT</a:t>
            </a:r>
            <a:r>
              <a:rPr lang="zh-CN" altLang="en-US" dirty="0"/>
              <a:t>标题位置</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685800" rtl="0" eaLnBrk="1" latinLnBrk="0" hangingPunct="1">
        <a:lnSpc>
          <a:spcPct val="90000"/>
        </a:lnSpc>
        <a:spcBef>
          <a:spcPct val="0"/>
        </a:spcBef>
        <a:buNone/>
        <a:defRPr sz="3600" b="1" kern="1200">
          <a:solidFill>
            <a:schemeClr val="bg1"/>
          </a:solidFill>
          <a:latin typeface="+mn-ea"/>
          <a:ea typeface="+mn-ea"/>
          <a:cs typeface="+mj-cs"/>
        </a:defRPr>
      </a:lvl1pPr>
    </p:titleStyle>
    <p:bodyStyle>
      <a:lvl1pPr marL="171450" indent="-171450" algn="l" defTabSz="685800" rtl="0" eaLnBrk="1" latinLnBrk="0" hangingPunct="1">
        <a:lnSpc>
          <a:spcPct val="90000"/>
        </a:lnSpc>
        <a:spcBef>
          <a:spcPts val="750"/>
        </a:spcBef>
        <a:buFont typeface="Arial" panose="020B07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iteseerx.ist.psu.edu/viewdoc/download?doi=10.1.1.718.4350&amp;rep=rep1&amp;type=pdf" TargetMode="External"/><Relationship Id="rId2" Type="http://schemas.openxmlformats.org/officeDocument/2006/relationships/hyperlink" Target="https://en.wikipedia.org/wiki/Orchard-planting_probl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1803" y="1820594"/>
            <a:ext cx="6479382" cy="751156"/>
          </a:xfrm>
        </p:spPr>
        <p:txBody>
          <a:bodyPr>
            <a:normAutofit fontScale="90000"/>
          </a:bodyPr>
          <a:lstStyle/>
          <a:p>
            <a:r>
              <a:rPr lang="en-US" altLang="zh-CN" dirty="0"/>
              <a:t>2021</a:t>
            </a:r>
            <a:r>
              <a:rPr lang="zh-CN" altLang="en-US" dirty="0"/>
              <a:t>牛客暑期多校训练营第六场</a:t>
            </a:r>
          </a:p>
        </p:txBody>
      </p:sp>
      <p:sp>
        <p:nvSpPr>
          <p:cNvPr id="3" name="文本占位符 2"/>
          <p:cNvSpPr>
            <a:spLocks noGrp="1"/>
          </p:cNvSpPr>
          <p:nvPr>
            <p:ph type="body" sz="quarter" idx="10"/>
          </p:nvPr>
        </p:nvSpPr>
        <p:spPr/>
        <p:txBody>
          <a:bodyPr/>
          <a:lstStyle/>
          <a:p>
            <a:r>
              <a:rPr lang="zh-CN" altLang="en-US" dirty="0"/>
              <a:t>电子科技大学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Delete Edges</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证明</a:t>
                </a:r>
                <a:endParaRPr lang="en-US" altLang="zh-CN" dirty="0">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满足 </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𝟎</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𝒎𝒐𝒅</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𝒏</m:t>
                        </m:r>
                      </m:e>
                    </m:d>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𝒏</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的解的个数 </a:t>
                </a:r>
                <a14:m>
                  <m:oMath xmlns:m="http://schemas.openxmlformats.org/officeDocument/2006/math">
                    <m:r>
                      <a:rPr lang="en-US" altLang="zh-CN" i="1">
                        <a:latin typeface="Cambria Math" panose="02040503050406030204" pitchFamily="18" charset="0"/>
                        <a:ea typeface="微软雅黑" panose="020B0503020204020204" charset="-122"/>
                      </a:rPr>
                      <m:t>𝑎𝑛𝑠</m:t>
                    </m:r>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满足递推式 </a:t>
                </a:r>
                <a14:m>
                  <m:oMath xmlns:m="http://schemas.openxmlformats.org/officeDocument/2006/math">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+3</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oMath>
                </a14:m>
                <a:endParaRPr lang="en-US" altLang="zh-CN" b="0" dirty="0">
                  <a:latin typeface="微软雅黑" panose="020B0503020204020204" charset="-122"/>
                  <a:ea typeface="微软雅黑" panose="020B0503020204020204" charset="-122"/>
                </a:endParaRPr>
              </a:p>
              <a:p>
                <a:pPr marL="342900" lvl="1" indent="0">
                  <a:buNone/>
                </a:pP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d>
                      <m:dPr>
                        <m:begChr m:val="["/>
                        <m:endChr m:val="]"/>
                        <m:ctrlPr>
                          <a:rPr lang="en-US" altLang="zh-CN" sz="140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𝑛</m:t>
                        </m:r>
                      </m:e>
                    </m:d>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的来源只有两部分，即 </a:t>
                </a: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1</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）以及 </a:t>
                </a:r>
                <a14:m>
                  <m:oMath xmlns:m="http://schemas.openxmlformats.org/officeDocument/2006/math">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a:t>
                </a:r>
                <a:r>
                  <a:rPr lang="en-US" altLang="zh-CN"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sym typeface="+mn-ea"/>
                </a:endParaRPr>
              </a:p>
              <a:p>
                <a:pPr marL="342900" lvl="1" indent="0">
                  <a:buNone/>
                </a:pPr>
                <a:r>
                  <a:rPr lang="zh-CN" altLang="en-US" sz="1400" dirty="0">
                    <a:latin typeface="微软雅黑" panose="020B0503020204020204" charset="-122"/>
                    <a:ea typeface="微软雅黑" panose="020B0503020204020204" charset="-122"/>
                    <a:sym typeface="+mn-ea"/>
                  </a:rPr>
                  <a:t>由此 </a:t>
                </a:r>
                <a14:m>
                  <m:oMath xmlns:m="http://schemas.openxmlformats.org/officeDocument/2006/math">
                    <m:r>
                      <a:rPr lang="en-US" altLang="zh-CN" sz="1400" b="0" i="1" smtClean="0">
                        <a:latin typeface="Cambria Math" panose="02040503050406030204" pitchFamily="18" charset="0"/>
                        <a:ea typeface="微软雅黑" panose="020B0503020204020204" charset="-122"/>
                      </a:rPr>
                      <m:t>𝑎𝑛𝑠</m:t>
                    </m:r>
                    <m:d>
                      <m:dPr>
                        <m:begChr m:val="["/>
                        <m:endChr m:val="]"/>
                        <m:ctrlPr>
                          <a:rPr lang="en-US" altLang="zh-CN" sz="140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+3</m:t>
                        </m:r>
                      </m:e>
                    </m:d>
                    <m:r>
                      <a:rPr lang="en-US" altLang="zh-CN" sz="1400" i="1">
                        <a:latin typeface="Cambria Math" panose="02040503050406030204" pitchFamily="18" charset="0"/>
                        <a:ea typeface="微软雅黑" panose="020B0503020204020204" charset="-122"/>
                      </a:rPr>
                      <m:t>=</m:t>
                    </m:r>
                    <m:r>
                      <a:rPr lang="en-US" altLang="zh-CN" sz="1400" i="1">
                        <a:latin typeface="Cambria Math" panose="02040503050406030204" pitchFamily="18" charset="0"/>
                        <a:ea typeface="微软雅黑" panose="020B0503020204020204" charset="-122"/>
                      </a:rPr>
                      <m:t>𝑎𝑛𝑠</m:t>
                    </m:r>
                    <m:r>
                      <a:rPr lang="en-US" altLang="zh-CN" sz="1400" i="1">
                        <a:latin typeface="Cambria Math" panose="02040503050406030204" pitchFamily="18" charset="0"/>
                        <a:ea typeface="微软雅黑" panose="020B0503020204020204" charset="-122"/>
                      </a:rPr>
                      <m:t>1+</m:t>
                    </m:r>
                    <m:d>
                      <m:dPr>
                        <m:begChr m:val="⌊"/>
                        <m:endChr m:val="⌋"/>
                        <m:ctrlPr>
                          <a:rPr lang="en-US" altLang="zh-CN" sz="1400" i="1">
                            <a:latin typeface="Cambria Math" panose="02040503050406030204" pitchFamily="18" charset="0"/>
                            <a:ea typeface="微软雅黑" panose="020B0503020204020204" charset="-122"/>
                          </a:rPr>
                        </m:ctrlPr>
                      </m:dPr>
                      <m:e>
                        <m:f>
                          <m:fPr>
                            <m:ctrlPr>
                              <a:rPr lang="en-US" altLang="zh-CN" sz="1400" i="1">
                                <a:latin typeface="Cambria Math" panose="02040503050406030204" pitchFamily="18" charset="0"/>
                                <a:ea typeface="微软雅黑" panose="020B0503020204020204" charset="-122"/>
                              </a:rPr>
                            </m:ctrlPr>
                          </m:fPr>
                          <m:num>
                            <m:r>
                              <a:rPr lang="en-US" altLang="zh-CN" sz="1400" i="1">
                                <a:latin typeface="Cambria Math" panose="02040503050406030204" pitchFamily="18" charset="0"/>
                                <a:ea typeface="微软雅黑" panose="020B0503020204020204" charset="-122"/>
                              </a:rPr>
                              <m:t>𝑛</m:t>
                            </m:r>
                            <m:r>
                              <a:rPr lang="en-US" altLang="zh-CN" sz="1400" i="1">
                                <a:latin typeface="Cambria Math" panose="02040503050406030204" pitchFamily="18" charset="0"/>
                                <a:ea typeface="微软雅黑" panose="020B0503020204020204" charset="-122"/>
                              </a:rPr>
                              <m:t>−1</m:t>
                            </m:r>
                          </m:num>
                          <m:den>
                            <m:r>
                              <a:rPr lang="en-US" altLang="zh-CN" sz="1400" i="1">
                                <a:latin typeface="Cambria Math" panose="02040503050406030204" pitchFamily="18" charset="0"/>
                                <a:ea typeface="微软雅黑" panose="020B0503020204020204" charset="-122"/>
                              </a:rPr>
                              <m:t>2</m:t>
                            </m:r>
                          </m:den>
                        </m:f>
                      </m:e>
                    </m:d>
                    <m:r>
                      <a:rPr lang="en-US" altLang="zh-CN" sz="1400" b="0" i="1" smtClean="0">
                        <a:latin typeface="Cambria Math" panose="02040503050406030204" pitchFamily="18" charset="0"/>
                        <a:ea typeface="微软雅黑" panose="020B0503020204020204" charset="-122"/>
                      </a:rPr>
                      <m:t>+</m:t>
                    </m:r>
                    <m:r>
                      <a:rPr lang="en-US" altLang="zh-CN" sz="1400" i="1">
                        <a:latin typeface="Cambria Math" panose="02040503050406030204" pitchFamily="18" charset="0"/>
                        <a:ea typeface="微软雅黑" panose="020B0503020204020204" charset="-122"/>
                      </a:rPr>
                      <m:t>𝑎𝑛𝑠</m:t>
                    </m:r>
                    <m:r>
                      <a:rPr lang="en-US" altLang="zh-CN" sz="1400" i="1">
                        <a:latin typeface="Cambria Math" panose="02040503050406030204" pitchFamily="18" charset="0"/>
                        <a:ea typeface="微软雅黑" panose="020B0503020204020204" charset="-122"/>
                      </a:rPr>
                      <m:t>2+</m:t>
                    </m:r>
                    <m:d>
                      <m:dPr>
                        <m:begChr m:val="⌊"/>
                        <m:endChr m:val="⌋"/>
                        <m:ctrlPr>
                          <a:rPr lang="en-US" altLang="zh-CN" sz="1400" i="1">
                            <a:latin typeface="Cambria Math" panose="02040503050406030204" pitchFamily="18" charset="0"/>
                            <a:ea typeface="微软雅黑" panose="020B0503020204020204" charset="-122"/>
                          </a:rPr>
                        </m:ctrlPr>
                      </m:dPr>
                      <m:e>
                        <m:f>
                          <m:fPr>
                            <m:ctrlPr>
                              <a:rPr lang="en-US" altLang="zh-CN" sz="1400" i="1">
                                <a:latin typeface="Cambria Math" panose="02040503050406030204" pitchFamily="18" charset="0"/>
                                <a:ea typeface="微软雅黑" panose="020B0503020204020204" charset="-122"/>
                              </a:rPr>
                            </m:ctrlPr>
                          </m:fPr>
                          <m:num>
                            <m:r>
                              <a:rPr lang="en-US" altLang="zh-CN" sz="1400" i="1">
                                <a:latin typeface="Cambria Math" panose="02040503050406030204" pitchFamily="18" charset="0"/>
                                <a:ea typeface="微软雅黑" panose="020B0503020204020204" charset="-122"/>
                              </a:rPr>
                              <m:t>𝑛</m:t>
                            </m:r>
                          </m:num>
                          <m:den>
                            <m:r>
                              <a:rPr lang="en-US" altLang="zh-CN" sz="1400" i="1">
                                <a:latin typeface="Cambria Math" panose="02040503050406030204" pitchFamily="18" charset="0"/>
                                <a:ea typeface="微软雅黑" panose="020B0503020204020204" charset="-122"/>
                              </a:rPr>
                              <m:t>2</m:t>
                            </m:r>
                          </m:den>
                        </m:f>
                        <m:r>
                          <a:rPr lang="en-US" altLang="zh-CN" sz="1400" i="1">
                            <a:latin typeface="Cambria Math" panose="02040503050406030204" pitchFamily="18" charset="0"/>
                            <a:ea typeface="微软雅黑" panose="020B0503020204020204" charset="-122"/>
                          </a:rPr>
                          <m:t>+1</m:t>
                        </m:r>
                      </m:e>
                    </m:d>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𝑎𝑛𝑠</m:t>
                    </m:r>
                    <m:d>
                      <m:dPr>
                        <m:begChr m:val="["/>
                        <m:endChr m:val="]"/>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𝑛</m:t>
                        </m:r>
                      </m:e>
                    </m:d>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m:t>
                    </m:r>
                  </m:oMath>
                </a14:m>
                <a:endParaRPr lang="en-US" altLang="zh-CN" sz="1400" dirty="0">
                  <a:latin typeface="微软雅黑" panose="020B0503020204020204" charset="-122"/>
                  <a:ea typeface="微软雅黑" panose="020B0503020204020204" charset="-122"/>
                  <a:sym typeface="+mn-ea"/>
                </a:endParaRPr>
              </a:p>
              <a:p>
                <a:pPr marL="342900" lvl="1" indent="0">
                  <a:buNone/>
                </a:pPr>
                <a:r>
                  <a:rPr lang="zh-CN" altLang="en-US" sz="1400" dirty="0">
                    <a:latin typeface="微软雅黑" panose="020B0503020204020204" charset="-122"/>
                    <a:ea typeface="微软雅黑" panose="020B0503020204020204" charset="-122"/>
                  </a:rPr>
                  <a:t>而我们可以通过枚举获得 </a:t>
                </a:r>
                <a14:m>
                  <m:oMath xmlns:m="http://schemas.openxmlformats.org/officeDocument/2006/math">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=3,4,5</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的解的个数分别为 </a:t>
                </a:r>
                <a14:m>
                  <m:oMath xmlns:m="http://schemas.openxmlformats.org/officeDocument/2006/math">
                    <m:r>
                      <a:rPr lang="en-US" altLang="zh-CN" sz="1400" b="0" i="1" smtClean="0">
                        <a:latin typeface="Cambria Math" panose="02040503050406030204" pitchFamily="18" charset="0"/>
                        <a:ea typeface="微软雅黑" panose="020B0503020204020204" charset="-122"/>
                      </a:rPr>
                      <m:t>1,1,2</m:t>
                    </m:r>
                  </m:oMath>
                </a14:m>
                <a:r>
                  <a:rPr lang="zh-CN" altLang="en-US" sz="1400" dirty="0">
                    <a:latin typeface="微软雅黑" panose="020B0503020204020204" charset="-122"/>
                    <a:ea typeface="微软雅黑" panose="020B0503020204020204" charset="-122"/>
                  </a:rPr>
                  <a:t>，结合上面的递推式可以得到 </a:t>
                </a:r>
                <a14:m>
                  <m:oMath xmlns:m="http://schemas.openxmlformats.org/officeDocument/2006/math">
                    <m:r>
                      <a:rPr lang="en-US" altLang="zh-CN" sz="1400" i="1">
                        <a:latin typeface="Cambria Math" panose="02040503050406030204" pitchFamily="18" charset="0"/>
                        <a:ea typeface="微软雅黑" panose="020B0503020204020204" charset="-122"/>
                      </a:rPr>
                      <m:t>𝑎</m:t>
                    </m:r>
                    <m:r>
                      <a:rPr lang="en-US" altLang="zh-CN" sz="1400" b="0" i="1" smtClean="0">
                        <a:latin typeface="Cambria Math" panose="02040503050406030204" pitchFamily="18" charset="0"/>
                        <a:ea typeface="微软雅黑" panose="020B0503020204020204" charset="-122"/>
                      </a:rPr>
                      <m:t>𝑛𝑠</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的通向公式为</a:t>
                </a:r>
                <a:endParaRPr lang="en-US" altLang="zh-CN" sz="1400" dirty="0">
                  <a:latin typeface="微软雅黑" panose="020B0503020204020204" charset="-122"/>
                  <a:ea typeface="微软雅黑" panose="020B0503020204020204" charset="-122"/>
                </a:endParaRPr>
              </a:p>
              <a:p>
                <a:pPr marL="342900" lvl="1"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𝑎𝑛𝑠</m:t>
                      </m:r>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𝑛</m:t>
                          </m:r>
                        </m:e>
                      </m:d>
                      <m:r>
                        <a:rPr lang="en-US" altLang="zh-CN" sz="1400" i="1">
                          <a:latin typeface="Cambria Math" panose="02040503050406030204" pitchFamily="18" charset="0"/>
                        </a:rPr>
                        <m:t>=</m:t>
                      </m:r>
                      <m:d>
                        <m:dPr>
                          <m:begChr m:val="{"/>
                          <m:endChr m:val=""/>
                          <m:ctrlPr>
                            <a:rPr lang="en-US" altLang="zh-CN" sz="1400" i="1">
                              <a:latin typeface="Cambria Math" panose="02040503050406030204" pitchFamily="18" charset="0"/>
                            </a:rPr>
                          </m:ctrlPr>
                        </m:dPr>
                        <m:e>
                          <m:m>
                            <m:mPr>
                              <m:plcHide m:val="on"/>
                              <m:mcs>
                                <m:mc>
                                  <m:mcPr>
                                    <m:count m:val="1"/>
                                    <m:mcJc m:val="center"/>
                                  </m:mcPr>
                                </m:mc>
                              </m:mcs>
                              <m:ctrlPr>
                                <a:rPr lang="en-US" altLang="zh-CN" sz="1400" i="1">
                                  <a:latin typeface="Cambria Math" panose="02040503050406030204" pitchFamily="18" charset="0"/>
                                </a:rPr>
                              </m:ctrlPr>
                            </m:mPr>
                            <m:mr>
                              <m:e>
                                <m:eqArr>
                                  <m:eqArrPr>
                                    <m:ctrlPr>
                                      <a:rPr lang="en-US" altLang="zh-CN" sz="1400" i="1">
                                        <a:latin typeface="Cambria Math" panose="02040503050406030204" pitchFamily="18" charset="0"/>
                                      </a:rPr>
                                    </m:ctrlPr>
                                  </m:eqArrPr>
                                  <m:e>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𝑛</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−3</m:t>
                                        </m:r>
                                        <m:r>
                                          <a:rPr lang="en-US" altLang="zh-CN" sz="1400" i="1">
                                            <a:latin typeface="Cambria Math" panose="02040503050406030204" pitchFamily="18" charset="0"/>
                                          </a:rPr>
                                          <m:t>𝑛</m:t>
                                        </m:r>
                                        <m:r>
                                          <a:rPr lang="en-US" altLang="zh-CN" sz="1400" i="1">
                                            <a:latin typeface="Cambria Math" panose="02040503050406030204" pitchFamily="18" charset="0"/>
                                          </a:rPr>
                                          <m:t>+6</m:t>
                                        </m:r>
                                      </m:num>
                                      <m:den>
                                        <m:r>
                                          <a:rPr lang="en-US" altLang="zh-CN" sz="1400" i="1">
                                            <a:latin typeface="Cambria Math" panose="02040503050406030204" pitchFamily="18" charset="0"/>
                                          </a:rPr>
                                          <m:t>6</m:t>
                                        </m:r>
                                      </m:den>
                                    </m:f>
                                    <m:r>
                                      <a:rPr lang="en-US" altLang="zh-CN" sz="1400" i="1">
                                        <a:latin typeface="Cambria Math" panose="02040503050406030204" pitchFamily="18" charset="0"/>
                                      </a:rPr>
                                      <m:t>&amp; &amp;&amp;</m:t>
                                    </m:r>
                                    <m:r>
                                      <a:rPr lang="en-US" altLang="zh-CN" sz="1400" i="1">
                                        <a:latin typeface="Cambria Math" panose="02040503050406030204" pitchFamily="18" charset="0"/>
                                      </a:rPr>
                                      <m:t>𝑛</m:t>
                                    </m:r>
                                    <m:r>
                                      <a:rPr lang="en-US" altLang="zh-CN" sz="1400" i="1">
                                        <a:latin typeface="Cambria Math" panose="02040503050406030204" pitchFamily="18" charset="0"/>
                                      </a:rPr>
                                      <m:t>=0(</m:t>
                                    </m:r>
                                    <m:r>
                                      <a:rPr lang="en-US" altLang="zh-CN" sz="1400" i="1">
                                        <a:latin typeface="Cambria Math" panose="02040503050406030204" pitchFamily="18" charset="0"/>
                                      </a:rPr>
                                      <m:t>𝑚𝑜𝑑</m:t>
                                    </m:r>
                                    <m:r>
                                      <a:rPr lang="en-US" altLang="zh-CN" sz="1400" i="1">
                                        <a:latin typeface="Cambria Math" panose="02040503050406030204" pitchFamily="18" charset="0"/>
                                      </a:rPr>
                                      <m:t> 3)</m:t>
                                    </m:r>
                                  </m:e>
                                  <m:e>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𝑛</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−3</m:t>
                                        </m:r>
                                        <m:r>
                                          <a:rPr lang="en-US" altLang="zh-CN" sz="1400" i="1">
                                            <a:latin typeface="Cambria Math" panose="02040503050406030204" pitchFamily="18" charset="0"/>
                                          </a:rPr>
                                          <m:t>𝑛</m:t>
                                        </m:r>
                                        <m:r>
                                          <a:rPr lang="en-US" altLang="zh-CN" sz="1400" i="1">
                                            <a:latin typeface="Cambria Math" panose="02040503050406030204" pitchFamily="18" charset="0"/>
                                          </a:rPr>
                                          <m:t>+2</m:t>
                                        </m:r>
                                      </m:num>
                                      <m:den>
                                        <m:r>
                                          <a:rPr lang="en-US" altLang="zh-CN" sz="1400" i="1">
                                            <a:latin typeface="Cambria Math" panose="02040503050406030204" pitchFamily="18" charset="0"/>
                                          </a:rPr>
                                          <m:t>6</m:t>
                                        </m:r>
                                      </m:den>
                                    </m:f>
                                    <m:r>
                                      <a:rPr lang="en-US" altLang="zh-CN" sz="1400" i="1">
                                        <a:latin typeface="Cambria Math" panose="02040503050406030204" pitchFamily="18" charset="0"/>
                                      </a:rPr>
                                      <m:t>&amp; &amp;&amp;</m:t>
                                    </m:r>
                                    <m:r>
                                      <a:rPr lang="en-US" altLang="zh-CN" sz="1400" i="1">
                                        <a:latin typeface="Cambria Math" panose="02040503050406030204" pitchFamily="18" charset="0"/>
                                      </a:rPr>
                                      <m:t>𝑛</m:t>
                                    </m:r>
                                    <m:r>
                                      <a:rPr lang="en-US" altLang="zh-CN" sz="1400" i="1">
                                        <a:latin typeface="Cambria Math" panose="02040503050406030204" pitchFamily="18" charset="0"/>
                                      </a:rPr>
                                      <m:t>≠0(</m:t>
                                    </m:r>
                                    <m:r>
                                      <a:rPr lang="en-US" altLang="zh-CN" sz="1400" i="1">
                                        <a:latin typeface="Cambria Math" panose="02040503050406030204" pitchFamily="18" charset="0"/>
                                      </a:rPr>
                                      <m:t>𝑚𝑜𝑑</m:t>
                                    </m:r>
                                    <m:r>
                                      <a:rPr lang="en-US" altLang="zh-CN" sz="1400" i="1">
                                        <a:latin typeface="Cambria Math" panose="02040503050406030204" pitchFamily="18" charset="0"/>
                                      </a:rPr>
                                      <m:t> 3)</m:t>
                                    </m:r>
                                  </m:e>
                                </m:eqArr>
                              </m:e>
                            </m:mr>
                          </m:m>
                        </m:e>
                      </m:d>
                    </m:oMath>
                  </m:oMathPara>
                </a14:m>
                <a:endParaRPr lang="en-US" altLang="zh-CN" sz="1400" i="1" dirty="0">
                  <a:latin typeface="Cambria Math" panose="02040503050406030204" pitchFamily="18" charset="0"/>
                </a:endParaRPr>
              </a:p>
              <a:p>
                <a:pPr marL="342900" lvl="1" indent="0">
                  <a:buNone/>
                </a:pPr>
                <a:endParaRPr lang="en-US" altLang="zh-CN" sz="140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b="-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61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Delete Edges</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证明</a:t>
                </a:r>
                <a:endParaRPr lang="en-US" altLang="zh-CN" dirty="0">
                  <a:latin typeface="微软雅黑" panose="020B0503020204020204" charset="-122"/>
                  <a:ea typeface="微软雅黑" panose="020B0503020204020204" charset="-122"/>
                  <a:sym typeface="+mn-ea"/>
                </a:endParaRPr>
              </a:p>
              <a:p>
                <a:pPr lvl="1"/>
                <a14:m>
                  <m:oMath xmlns:m="http://schemas.openxmlformats.org/officeDocument/2006/math">
                    <m:r>
                      <a:rPr lang="en-US" altLang="zh-CN" i="1">
                        <a:latin typeface="Cambria Math" panose="02040503050406030204" pitchFamily="18" charset="0"/>
                        <a:ea typeface="微软雅黑" panose="020B0503020204020204" charset="-122"/>
                      </a:rPr>
                      <m:t>𝑎𝑛𝑠</m:t>
                    </m:r>
                    <m:d>
                      <m:dPr>
                        <m:begChr m:val="["/>
                        <m:endChr m:val="]"/>
                        <m:ctrlPr>
                          <a:rPr lang="en-US" altLang="zh-CN" i="1">
                            <a:latin typeface="Cambria Math" panose="02040503050406030204" pitchFamily="18" charset="0"/>
                            <a:ea typeface="微软雅黑" panose="020B0503020204020204" charset="-122"/>
                          </a:rPr>
                        </m:ctrlPr>
                      </m:dPr>
                      <m:e>
                        <m:r>
                          <a:rPr lang="en-US" altLang="zh-CN" i="1">
                            <a:latin typeface="Cambria Math" panose="02040503050406030204" pitchFamily="18" charset="0"/>
                            <a:ea typeface="微软雅黑" panose="020B0503020204020204" charset="-122"/>
                          </a:rPr>
                          <m:t>𝑛</m:t>
                        </m:r>
                      </m:e>
                    </m:d>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满足题目要求</a:t>
                </a:r>
                <a:endParaRPr lang="en-US" altLang="zh-CN" dirty="0">
                  <a:latin typeface="微软雅黑" panose="020B0503020204020204" charset="-122"/>
                  <a:ea typeface="微软雅黑" panose="020B0503020204020204" charset="-122"/>
                  <a:sym typeface="+mn-ea"/>
                </a:endParaRPr>
              </a:p>
              <a:p>
                <a:pPr marL="342900" lvl="1"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𝑎𝑛𝑠</m:t>
                      </m:r>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𝑛</m:t>
                          </m:r>
                        </m:e>
                      </m:d>
                      <m:r>
                        <a:rPr lang="en-US" altLang="zh-CN" sz="1400" i="1">
                          <a:latin typeface="Cambria Math" panose="02040503050406030204" pitchFamily="18" charset="0"/>
                        </a:rPr>
                        <m:t>=</m:t>
                      </m:r>
                      <m:d>
                        <m:dPr>
                          <m:begChr m:val="{"/>
                          <m:endChr m:val=""/>
                          <m:ctrlPr>
                            <a:rPr lang="en-US" altLang="zh-CN" sz="1400" i="1">
                              <a:latin typeface="Cambria Math" panose="02040503050406030204" pitchFamily="18" charset="0"/>
                            </a:rPr>
                          </m:ctrlPr>
                        </m:dPr>
                        <m:e>
                          <m:m>
                            <m:mPr>
                              <m:plcHide m:val="on"/>
                              <m:mcs>
                                <m:mc>
                                  <m:mcPr>
                                    <m:count m:val="1"/>
                                    <m:mcJc m:val="center"/>
                                  </m:mcPr>
                                </m:mc>
                              </m:mcs>
                              <m:ctrlPr>
                                <a:rPr lang="en-US" altLang="zh-CN" sz="1400" i="1">
                                  <a:latin typeface="Cambria Math" panose="02040503050406030204" pitchFamily="18" charset="0"/>
                                </a:rPr>
                              </m:ctrlPr>
                            </m:mPr>
                            <m:mr>
                              <m:e>
                                <m:eqArr>
                                  <m:eqArrPr>
                                    <m:ctrlPr>
                                      <a:rPr lang="en-US" altLang="zh-CN" sz="1400" i="1">
                                        <a:latin typeface="Cambria Math" panose="02040503050406030204" pitchFamily="18" charset="0"/>
                                      </a:rPr>
                                    </m:ctrlPr>
                                  </m:eqArrPr>
                                  <m:e>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𝑛</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−3</m:t>
                                        </m:r>
                                        <m:r>
                                          <a:rPr lang="en-US" altLang="zh-CN" sz="1400" i="1">
                                            <a:latin typeface="Cambria Math" panose="02040503050406030204" pitchFamily="18" charset="0"/>
                                          </a:rPr>
                                          <m:t>𝑛</m:t>
                                        </m:r>
                                        <m:r>
                                          <a:rPr lang="en-US" altLang="zh-CN" sz="1400" i="1">
                                            <a:latin typeface="Cambria Math" panose="02040503050406030204" pitchFamily="18" charset="0"/>
                                          </a:rPr>
                                          <m:t>+6</m:t>
                                        </m:r>
                                      </m:num>
                                      <m:den>
                                        <m:r>
                                          <a:rPr lang="en-US" altLang="zh-CN" sz="1400" i="1">
                                            <a:latin typeface="Cambria Math" panose="02040503050406030204" pitchFamily="18" charset="0"/>
                                          </a:rPr>
                                          <m:t>6</m:t>
                                        </m:r>
                                      </m:den>
                                    </m:f>
                                    <m:r>
                                      <a:rPr lang="en-US" altLang="zh-CN" sz="1400" i="1">
                                        <a:latin typeface="Cambria Math" panose="02040503050406030204" pitchFamily="18" charset="0"/>
                                      </a:rPr>
                                      <m:t>&amp; &amp;&amp;</m:t>
                                    </m:r>
                                    <m:r>
                                      <a:rPr lang="en-US" altLang="zh-CN" sz="1400" i="1">
                                        <a:latin typeface="Cambria Math" panose="02040503050406030204" pitchFamily="18" charset="0"/>
                                      </a:rPr>
                                      <m:t>𝑛</m:t>
                                    </m:r>
                                    <m:r>
                                      <a:rPr lang="en-US" altLang="zh-CN" sz="1400" i="1">
                                        <a:latin typeface="Cambria Math" panose="02040503050406030204" pitchFamily="18" charset="0"/>
                                      </a:rPr>
                                      <m:t>=0(</m:t>
                                    </m:r>
                                    <m:r>
                                      <a:rPr lang="en-US" altLang="zh-CN" sz="1400" i="1">
                                        <a:latin typeface="Cambria Math" panose="02040503050406030204" pitchFamily="18" charset="0"/>
                                      </a:rPr>
                                      <m:t>𝑚𝑜𝑑</m:t>
                                    </m:r>
                                    <m:r>
                                      <a:rPr lang="en-US" altLang="zh-CN" sz="1400" i="1">
                                        <a:latin typeface="Cambria Math" panose="02040503050406030204" pitchFamily="18" charset="0"/>
                                      </a:rPr>
                                      <m:t> 3)</m:t>
                                    </m:r>
                                  </m:e>
                                  <m:e>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𝑛</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−3</m:t>
                                        </m:r>
                                        <m:r>
                                          <a:rPr lang="en-US" altLang="zh-CN" sz="1400" i="1">
                                            <a:latin typeface="Cambria Math" panose="02040503050406030204" pitchFamily="18" charset="0"/>
                                          </a:rPr>
                                          <m:t>𝑛</m:t>
                                        </m:r>
                                        <m:r>
                                          <a:rPr lang="en-US" altLang="zh-CN" sz="1400" i="1">
                                            <a:latin typeface="Cambria Math" panose="02040503050406030204" pitchFamily="18" charset="0"/>
                                          </a:rPr>
                                          <m:t>+2</m:t>
                                        </m:r>
                                      </m:num>
                                      <m:den>
                                        <m:r>
                                          <a:rPr lang="en-US" altLang="zh-CN" sz="1400" i="1">
                                            <a:latin typeface="Cambria Math" panose="02040503050406030204" pitchFamily="18" charset="0"/>
                                          </a:rPr>
                                          <m:t>6</m:t>
                                        </m:r>
                                      </m:den>
                                    </m:f>
                                    <m:r>
                                      <a:rPr lang="en-US" altLang="zh-CN" sz="1400" i="1">
                                        <a:latin typeface="Cambria Math" panose="02040503050406030204" pitchFamily="18" charset="0"/>
                                      </a:rPr>
                                      <m:t>&amp; &amp;&amp;</m:t>
                                    </m:r>
                                    <m:r>
                                      <a:rPr lang="en-US" altLang="zh-CN" sz="1400" i="1">
                                        <a:latin typeface="Cambria Math" panose="02040503050406030204" pitchFamily="18" charset="0"/>
                                      </a:rPr>
                                      <m:t>𝑛</m:t>
                                    </m:r>
                                    <m:r>
                                      <a:rPr lang="en-US" altLang="zh-CN" sz="1400" i="1">
                                        <a:latin typeface="Cambria Math" panose="02040503050406030204" pitchFamily="18" charset="0"/>
                                      </a:rPr>
                                      <m:t>≠0(</m:t>
                                    </m:r>
                                    <m:r>
                                      <a:rPr lang="en-US" altLang="zh-CN" sz="1400" i="1">
                                        <a:latin typeface="Cambria Math" panose="02040503050406030204" pitchFamily="18" charset="0"/>
                                      </a:rPr>
                                      <m:t>𝑚𝑜𝑑</m:t>
                                    </m:r>
                                    <m:r>
                                      <a:rPr lang="en-US" altLang="zh-CN" sz="1400" i="1">
                                        <a:latin typeface="Cambria Math" panose="02040503050406030204" pitchFamily="18" charset="0"/>
                                      </a:rPr>
                                      <m:t> 3)</m:t>
                                    </m:r>
                                  </m:e>
                                </m:eqArr>
                              </m:e>
                            </m:mr>
                          </m:m>
                        </m:e>
                      </m:d>
                    </m:oMath>
                  </m:oMathPara>
                </a14:m>
                <a:endParaRPr lang="en-US" altLang="zh-CN" sz="1400" i="1" dirty="0">
                  <a:latin typeface="Cambria Math" panose="02040503050406030204" pitchFamily="18" charset="0"/>
                </a:endParaRPr>
              </a:p>
              <a:p>
                <a:pPr marL="342900" lvl="1" indent="0">
                  <a:buNone/>
                </a:pPr>
                <a:r>
                  <a:rPr lang="zh-CN" altLang="en-US" sz="1400" dirty="0">
                    <a:latin typeface="微软雅黑" panose="020B0503020204020204" charset="-122"/>
                    <a:ea typeface="微软雅黑" panose="020B0503020204020204" charset="-122"/>
                  </a:rPr>
                  <a:t>若满足题意，</a:t>
                </a:r>
                <a:r>
                  <a:rPr lang="en-US" altLang="zh-CN" sz="1400" dirty="0">
                    <a:ea typeface="微软雅黑" panose="020B0503020204020204" charset="-122"/>
                  </a:rPr>
                  <a:t> </a:t>
                </a:r>
                <a14:m>
                  <m:oMath xmlns:m="http://schemas.openxmlformats.org/officeDocument/2006/math">
                    <m:r>
                      <a:rPr lang="en-US" altLang="zh-CN" sz="1400" i="1">
                        <a:latin typeface="Cambria Math" panose="02040503050406030204" pitchFamily="18" charset="0"/>
                        <a:ea typeface="微软雅黑" panose="020B0503020204020204" charset="-122"/>
                      </a:rPr>
                      <m:t>𝑎𝑛𝑠</m:t>
                    </m:r>
                    <m:d>
                      <m:dPr>
                        <m:begChr m:val="["/>
                        <m:endChr m:val="]"/>
                        <m:ctrlPr>
                          <a:rPr lang="en-US" altLang="zh-CN" sz="1400" i="1">
                            <a:latin typeface="Cambria Math" panose="02040503050406030204" pitchFamily="18" charset="0"/>
                            <a:ea typeface="微软雅黑" panose="020B0503020204020204" charset="-122"/>
                          </a:rPr>
                        </m:ctrlPr>
                      </m:dPr>
                      <m:e>
                        <m:r>
                          <a:rPr lang="en-US" altLang="zh-CN" sz="1400" i="1">
                            <a:latin typeface="Cambria Math" panose="02040503050406030204" pitchFamily="18" charset="0"/>
                            <a:ea typeface="微软雅黑" panose="020B0503020204020204" charset="-122"/>
                          </a:rPr>
                          <m:t>𝑛</m:t>
                        </m:r>
                      </m:e>
                    </m:d>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需满足 </a:t>
                </a:r>
                <a14:m>
                  <m:oMath xmlns:m="http://schemas.openxmlformats.org/officeDocument/2006/math">
                    <m:f>
                      <m:fPr>
                        <m:ctrlPr>
                          <a:rPr lang="en-US" altLang="zh-CN" sz="1400" b="0" i="1" smtClean="0">
                            <a:latin typeface="Cambria Math" panose="02040503050406030204" pitchFamily="18" charset="0"/>
                            <a:ea typeface="微软雅黑" panose="020B0503020204020204" charset="-122"/>
                          </a:rPr>
                        </m:ctrlPr>
                      </m:fPr>
                      <m:num>
                        <m:r>
                          <a:rPr lang="en-US" altLang="zh-CN" sz="1400" b="0" i="1" smtClean="0">
                            <a:latin typeface="Cambria Math" panose="02040503050406030204" pitchFamily="18" charset="0"/>
                            <a:ea typeface="微软雅黑" panose="020B0503020204020204" charset="-122"/>
                          </a:rPr>
                          <m:t>𝑛</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−1</m:t>
                            </m:r>
                          </m:e>
                        </m:d>
                      </m:num>
                      <m:den>
                        <m:r>
                          <a:rPr lang="en-US" altLang="zh-CN" sz="1400" b="0" i="1" smtClean="0">
                            <a:latin typeface="Cambria Math" panose="02040503050406030204" pitchFamily="18" charset="0"/>
                            <a:ea typeface="微软雅黑" panose="020B0503020204020204" charset="-122"/>
                          </a:rPr>
                          <m:t>2</m:t>
                        </m:r>
                      </m:den>
                    </m:f>
                    <m:r>
                      <a:rPr lang="en-US" altLang="zh-CN" sz="1400" b="0" i="1" smtClean="0">
                        <a:latin typeface="Cambria Math" panose="02040503050406030204" pitchFamily="18" charset="0"/>
                        <a:ea typeface="微软雅黑" panose="020B0503020204020204" charset="-122"/>
                      </a:rPr>
                      <m:t>−3×</m:t>
                    </m:r>
                    <m:r>
                      <a:rPr lang="en-US" altLang="zh-CN" sz="1400" b="0" i="1" smtClean="0">
                        <a:latin typeface="Cambria Math" panose="02040503050406030204" pitchFamily="18" charset="0"/>
                        <a:ea typeface="微软雅黑" panose="020B0503020204020204" charset="-122"/>
                      </a:rPr>
                      <m:t>𝑎𝑛𝑠</m:t>
                    </m:r>
                    <m:d>
                      <m:dPr>
                        <m:begChr m:val="["/>
                        <m:endChr m:val="]"/>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𝑛</m:t>
                        </m:r>
                      </m:e>
                    </m:d>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𝑛</m:t>
                    </m:r>
                  </m:oMath>
                </a14:m>
                <a:r>
                  <a:rPr lang="zh-CN" altLang="en-US" sz="1400" dirty="0">
                    <a:latin typeface="微软雅黑" panose="020B0503020204020204" charset="-122"/>
                    <a:ea typeface="微软雅黑" panose="020B0503020204020204" charset="-122"/>
                  </a:rPr>
                  <a:t>，化简得 </a:t>
                </a:r>
                <a14:m>
                  <m:oMath xmlns:m="http://schemas.openxmlformats.org/officeDocument/2006/math">
                    <m:r>
                      <a:rPr lang="en-US" altLang="zh-CN" sz="1400" i="1">
                        <a:latin typeface="Cambria Math" panose="02040503050406030204" pitchFamily="18" charset="0"/>
                      </a:rPr>
                      <m:t>𝑎</m:t>
                    </m:r>
                    <m:r>
                      <a:rPr lang="en-US" altLang="zh-CN" sz="1400" b="0" i="1" smtClean="0">
                        <a:latin typeface="Cambria Math" panose="02040503050406030204" pitchFamily="18" charset="0"/>
                      </a:rPr>
                      <m:t>𝑛𝑠</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𝑛</m:t>
                        </m:r>
                      </m:e>
                    </m:d>
                    <m:r>
                      <a:rPr lang="en-US" altLang="zh-CN" sz="1400" b="0" i="1" smtClean="0">
                        <a:latin typeface="Cambria Math" panose="02040503050406030204" pitchFamily="18" charset="0"/>
                      </a:rPr>
                      <m:t>&gt;</m:t>
                    </m:r>
                    <m:f>
                      <m:fPr>
                        <m:ctrlPr>
                          <a:rPr lang="en-US" altLang="zh-CN" sz="1400" b="0" i="1" smtClean="0">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𝑛</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−3</m:t>
                        </m:r>
                        <m:r>
                          <a:rPr lang="en-US" altLang="zh-CN" sz="1400" i="1">
                            <a:latin typeface="Cambria Math" panose="02040503050406030204" pitchFamily="18" charset="0"/>
                          </a:rPr>
                          <m:t>𝑛</m:t>
                        </m:r>
                      </m:num>
                      <m:den>
                        <m:r>
                          <a:rPr lang="en-US" altLang="zh-CN" sz="1400" b="0" i="1" smtClean="0">
                            <a:latin typeface="Cambria Math" panose="02040503050406030204" pitchFamily="18" charset="0"/>
                          </a:rPr>
                          <m:t>6</m:t>
                        </m:r>
                      </m:den>
                    </m:f>
                  </m:oMath>
                </a14:m>
                <a:r>
                  <a:rPr lang="zh-CN" altLang="en-US" sz="1400" dirty="0">
                    <a:latin typeface="微软雅黑" panose="020B0503020204020204" charset="-122"/>
                    <a:ea typeface="微软雅黑" panose="020B0503020204020204" charset="-122"/>
                  </a:rPr>
                  <a:t>，代入上面的通项公式不难发现满足条件。</a:t>
                </a:r>
                <a:endParaRPr lang="en-US" altLang="zh-CN" sz="140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521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6EA04-599E-4510-8F50-CDE54532549E}"/>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Delete Edges</a:t>
            </a:r>
            <a:endParaRPr lang="zh-CN" altLang="en-US" dirty="0"/>
          </a:p>
        </p:txBody>
      </p:sp>
      <p:sp>
        <p:nvSpPr>
          <p:cNvPr id="3" name="文本占位符 2">
            <a:extLst>
              <a:ext uri="{FF2B5EF4-FFF2-40B4-BE49-F238E27FC236}">
                <a16:creationId xmlns:a16="http://schemas.microsoft.com/office/drawing/2014/main" id="{0FBAB21E-31C0-4205-A893-1F864D96F662}"/>
              </a:ext>
            </a:extLst>
          </p:cNvPr>
          <p:cNvSpPr>
            <a:spLocks noGrp="1"/>
          </p:cNvSpPr>
          <p:nvPr>
            <p:ph type="body" sz="quarter" idx="10"/>
          </p:nvPr>
        </p:nvSpPr>
        <p:spPr/>
        <p:txBody>
          <a:bodyPr/>
          <a:lstStyle/>
          <a:p>
            <a:r>
              <a:rPr lang="zh-CN" altLang="en-US" dirty="0"/>
              <a:t>其他</a:t>
            </a:r>
            <a:endParaRPr lang="en-US" altLang="zh-CN" dirty="0"/>
          </a:p>
          <a:p>
            <a:pPr lvl="2"/>
            <a:r>
              <a:rPr lang="zh-CN" altLang="en-US" dirty="0">
                <a:solidFill>
                  <a:schemeClr val="bg1"/>
                </a:solidFill>
              </a:rPr>
              <a:t>这个题原型是</a:t>
            </a:r>
            <a:r>
              <a:rPr lang="en-US" altLang="zh-CN" dirty="0">
                <a:solidFill>
                  <a:schemeClr val="bg1"/>
                </a:solidFill>
              </a:rPr>
              <a:t>The Orchard Problem</a:t>
            </a:r>
            <a:r>
              <a:rPr lang="zh-CN" altLang="en-US" dirty="0">
                <a:solidFill>
                  <a:schemeClr val="bg1"/>
                </a:solidFill>
              </a:rPr>
              <a:t>，想要完整且严格证明的可以参考如下资料</a:t>
            </a:r>
            <a:endParaRPr lang="en-US" altLang="zh-CN" dirty="0">
              <a:solidFill>
                <a:schemeClr val="bg1"/>
              </a:solidFill>
            </a:endParaRPr>
          </a:p>
          <a:p>
            <a:pPr lvl="2"/>
            <a:endParaRPr lang="en-US" altLang="zh-CN" dirty="0">
              <a:solidFill>
                <a:schemeClr val="bg1"/>
              </a:solidFill>
            </a:endParaRPr>
          </a:p>
          <a:p>
            <a:pPr lvl="2"/>
            <a:r>
              <a:rPr lang="en-US" altLang="zh-CN" dirty="0">
                <a:hlinkClick r:id="rId2"/>
              </a:rPr>
              <a:t>Orchard-planting problem – Wikipedia</a:t>
            </a:r>
            <a:endParaRPr lang="en-US" altLang="zh-CN" dirty="0"/>
          </a:p>
          <a:p>
            <a:pPr lvl="2"/>
            <a:r>
              <a:rPr lang="en-US" altLang="zh-CN" dirty="0">
                <a:hlinkClick r:id="rId3"/>
              </a:rPr>
              <a:t>The orchard problem (psu.edu)</a:t>
            </a:r>
            <a:endParaRPr lang="en-US" altLang="zh-CN" dirty="0">
              <a:solidFill>
                <a:schemeClr val="bg1"/>
              </a:solidFill>
            </a:endParaRPr>
          </a:p>
        </p:txBody>
      </p:sp>
    </p:spTree>
    <p:extLst>
      <p:ext uri="{BB962C8B-B14F-4D97-AF65-F5344CB8AC3E}">
        <p14:creationId xmlns:p14="http://schemas.microsoft.com/office/powerpoint/2010/main" val="380547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514350" y="1681699"/>
                <a:ext cx="8629650" cy="3115681"/>
              </a:xfrm>
            </p:spPr>
            <p:txBody>
              <a:bodyPr/>
              <a:lstStyle/>
              <a:p>
                <a:r>
                  <a:rPr lang="zh-CN" altLang="en-US" dirty="0">
                    <a:latin typeface="微软雅黑" panose="020B0503020204020204" charset="-122"/>
                    <a:ea typeface="微软雅黑" panose="020B0503020204020204" charset="-122"/>
                  </a:rPr>
                  <a:t>题目大意： </a:t>
                </a:r>
                <a:endParaRPr lang="en-US" altLang="zh-CN" dirty="0">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给你一张图</a:t>
                </a:r>
                <a14:m>
                  <m:oMath xmlns:m="http://schemas.openxmlformats.org/officeDocument/2006/math">
                    <m:r>
                      <a:rPr lang="en-US" altLang="zh-CN" i="1" dirty="0" smtClean="0">
                        <a:latin typeface="Cambria Math" panose="02040503050406030204" pitchFamily="18" charset="0"/>
                        <a:ea typeface="微软雅黑" panose="020B0503020204020204" charset="-122"/>
                      </a:rPr>
                      <m:t>𝐺</m:t>
                    </m:r>
                  </m:oMath>
                </a14:m>
                <a:r>
                  <a:rPr lang="zh-CN" altLang="en-US" dirty="0">
                    <a:latin typeface="微软雅黑" panose="020B0503020204020204" charset="-122"/>
                    <a:ea typeface="微软雅黑" panose="020B0503020204020204" charset="-122"/>
                  </a:rPr>
                  <a:t>，每条边有一个出现概率</a:t>
                </a:r>
                <a14:m>
                  <m:oMath xmlns:m="http://schemas.openxmlformats.org/officeDocument/2006/math">
                    <m:sSub>
                      <m:sSubPr>
                        <m:ctrlPr>
                          <a:rPr lang="en-US" altLang="zh-CN" b="0" i="1" dirty="0" smtClean="0">
                            <a:latin typeface="Cambria Math" panose="02040503050406030204" pitchFamily="18" charset="0"/>
                            <a:ea typeface="微软雅黑" panose="020B0503020204020204" charset="-122"/>
                          </a:rPr>
                        </m:ctrlPr>
                      </m:sSubPr>
                      <m:e>
                        <m:r>
                          <a:rPr lang="en-US" altLang="zh-CN" i="1" dirty="0" smtClean="0">
                            <a:latin typeface="Cambria Math" panose="02040503050406030204" pitchFamily="18" charset="0"/>
                            <a:ea typeface="微软雅黑" panose="020B0503020204020204" charset="-122"/>
                          </a:rPr>
                          <m:t>𝑃</m:t>
                        </m:r>
                      </m:e>
                      <m:sub>
                        <m:r>
                          <a:rPr lang="en-US" altLang="zh-CN" i="1" dirty="0" smtClean="0">
                            <a:latin typeface="Cambria Math" panose="02040503050406030204" pitchFamily="18" charset="0"/>
                            <a:ea typeface="微软雅黑" panose="020B0503020204020204" charset="-122"/>
                          </a:rPr>
                          <m:t>𝑖</m:t>
                        </m:r>
                      </m:sub>
                    </m:sSub>
                  </m:oMath>
                </a14:m>
                <a:r>
                  <a:rPr lang="zh-CN" altLang="en-US" dirty="0">
                    <a:latin typeface="微软雅黑" panose="020B0503020204020204" charset="-122"/>
                    <a:ea typeface="微软雅黑" panose="020B0503020204020204" charset="-122"/>
                  </a:rPr>
                  <a:t>，求生成树个数的期望</a:t>
                </a:r>
                <a:endParaRPr lang="en-US" altLang="zh-CN" dirty="0">
                  <a:latin typeface="微软雅黑" panose="020B0503020204020204" charset="-122"/>
                  <a:ea typeface="微软雅黑" panose="020B0503020204020204" charset="-122"/>
                </a:endParaRPr>
              </a:p>
              <a:p>
                <a:pPr lvl="1"/>
                <a:r>
                  <a:rPr lang="zh-CN" altLang="en-US" dirty="0"/>
                  <a:t>特别地，</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𝑖</m:t>
                        </m:r>
                      </m:sub>
                    </m:sSub>
                  </m:oMath>
                </a14:m>
                <a:r>
                  <a:rPr lang="zh-CN" altLang="en-US" dirty="0"/>
                  <a:t>会随着天数变化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𝑃</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i="1" smtClean="0">
                        <a:latin typeface="Cambria Math" panose="02040503050406030204" pitchFamily="18" charset="0"/>
                      </a:rPr>
                      <m:t>𝑡</m:t>
                    </m:r>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𝑞</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𝑝</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𝑞</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i="1">
                            <a:latin typeface="Cambria Math" panose="02040503050406030204" pitchFamily="18" charset="0"/>
                          </a:rPr>
                          <m:t>𝑎</m:t>
                        </m:r>
                      </m:e>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p>
                    </m:sSup>
                  </m:oMath>
                </a14:m>
                <a:endParaRPr lang="en-US" altLang="zh-CN" dirty="0">
                  <a:solidFill>
                    <a:srgbClr val="847236"/>
                  </a:solidFill>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你需要求出第</a:t>
                </a:r>
                <a14:m>
                  <m:oMath xmlns:m="http://schemas.openxmlformats.org/officeDocument/2006/math">
                    <m:r>
                      <a:rPr lang="en-US" altLang="zh-CN" i="1" dirty="0" smtClean="0">
                        <a:latin typeface="Cambria Math" panose="02040503050406030204" pitchFamily="18" charset="0"/>
                        <a:ea typeface="微软雅黑" panose="020B0503020204020204" charset="-122"/>
                      </a:rPr>
                      <m:t>1</m:t>
                    </m:r>
                  </m:oMath>
                </a14:m>
                <a:r>
                  <a:rPr lang="zh-CN" altLang="en-US" dirty="0">
                    <a:latin typeface="微软雅黑" panose="020B0503020204020204" charset="-122"/>
                    <a:ea typeface="微软雅黑" panose="020B0503020204020204" charset="-122"/>
                  </a:rPr>
                  <a:t>至第</a:t>
                </a:r>
                <a14:m>
                  <m:oMath xmlns:m="http://schemas.openxmlformats.org/officeDocument/2006/math">
                    <m:r>
                      <a:rPr lang="en-US" altLang="zh-CN" i="1" dirty="0" smtClean="0">
                        <a:latin typeface="Cambria Math" panose="02040503050406030204" pitchFamily="18" charset="0"/>
                        <a:ea typeface="微软雅黑" panose="020B0503020204020204" charset="-122"/>
                      </a:rPr>
                      <m:t>𝑇</m:t>
                    </m:r>
                  </m:oMath>
                </a14:m>
                <a:r>
                  <a:rPr lang="zh-CN" altLang="en-US" dirty="0">
                    <a:latin typeface="微软雅黑" panose="020B0503020204020204" charset="-122"/>
                    <a:ea typeface="微软雅黑" panose="020B0503020204020204" charset="-122"/>
                  </a:rPr>
                  <a:t>天内答案的和</a:t>
                </a:r>
                <a:endParaRPr lang="en-US" altLang="zh-CN" dirty="0">
                  <a:latin typeface="微软雅黑" panose="020B0503020204020204" charset="-122"/>
                  <a:ea typeface="微软雅黑" panose="020B0503020204020204" charset="-122"/>
                </a:endParaRPr>
              </a:p>
              <a:p>
                <a:pPr lvl="1"/>
                <a14:m>
                  <m:oMath xmlns:m="http://schemas.openxmlformats.org/officeDocument/2006/math">
                    <m:r>
                      <a:rPr lang="pt-BR" altLang="zh-CN"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≤300, 1≤</m:t>
                    </m:r>
                    <m:r>
                      <a:rPr lang="pt-BR" altLang="zh-CN" i="1">
                        <a:latin typeface="Cambria Math" panose="02040503050406030204" pitchFamily="18" charset="0"/>
                      </a:rPr>
                      <m:t>𝑇</m:t>
                    </m:r>
                    <m:r>
                      <a:rPr lang="en-US" altLang="zh-CN" b="0" i="1" smtClean="0">
                        <a:latin typeface="Cambria Math" panose="02040503050406030204" pitchFamily="18" charset="0"/>
                      </a:rPr>
                      <m:t>≤</m:t>
                    </m:r>
                    <m:sSup>
                      <m:sSupPr>
                        <m:ctrlPr>
                          <a:rPr lang="pt-BR"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pt-BR" altLang="zh-CN" i="1">
                        <a:latin typeface="Cambria Math" panose="02040503050406030204" pitchFamily="18" charset="0"/>
                      </a:rPr>
                      <m:t> , </m:t>
                    </m:r>
                    <m:sSub>
                      <m:sSubPr>
                        <m:ctrlPr>
                          <a:rPr lang="en-US" altLang="zh-CN" b="0" i="1" smtClean="0">
                            <a:latin typeface="Cambria Math" panose="02040503050406030204" pitchFamily="18" charset="0"/>
                          </a:rPr>
                        </m:ctrlPr>
                      </m:sSubPr>
                      <m:e>
                        <m:r>
                          <a:rPr lang="pt-BR" altLang="zh-CN" i="1">
                            <a:latin typeface="Cambria Math" panose="02040503050406030204" pitchFamily="18" charset="0"/>
                          </a:rPr>
                          <m:t>𝑝</m:t>
                        </m:r>
                      </m:e>
                      <m:sub>
                        <m:r>
                          <a:rPr lang="pt-BR"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pt-BR" altLang="zh-CN" i="1">
                            <a:latin typeface="Cambria Math" panose="02040503050406030204" pitchFamily="18" charset="0"/>
                          </a:rPr>
                          <m:t>𝑞</m:t>
                        </m:r>
                      </m:e>
                      <m:sub>
                        <m:r>
                          <a:rPr lang="pt-BR"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998244353)</m:t>
                    </m:r>
                  </m:oMath>
                </a14:m>
                <a:endParaRPr lang="en-US" altLang="zh-CN"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514350" y="1681699"/>
                <a:ext cx="8629650" cy="3115681"/>
              </a:xfrm>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75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383630" y="1290078"/>
                <a:ext cx="8629650" cy="3115681"/>
              </a:xfrm>
            </p:spPr>
            <p:txBody>
              <a:bodyPr/>
              <a:lstStyle/>
              <a:p>
                <a:r>
                  <a:rPr lang="zh-CN" altLang="en-US" dirty="0">
                    <a:latin typeface="微软雅黑" panose="020B0503020204020204" charset="-122"/>
                    <a:ea typeface="微软雅黑" panose="020B0503020204020204" charset="-122"/>
                  </a:rPr>
                  <a:t>对一天</a:t>
                </a:r>
                <a:r>
                  <a:rPr lang="en-US" altLang="zh-CN" dirty="0">
                    <a:latin typeface="微软雅黑" panose="020B0503020204020204" charset="-122"/>
                    <a:ea typeface="微软雅黑" panose="020B0503020204020204" charset="-122"/>
                  </a:rPr>
                  <a:t>(T=1)</a:t>
                </a:r>
                <a:r>
                  <a:rPr lang="zh-CN" altLang="en-US" dirty="0">
                    <a:latin typeface="微软雅黑" panose="020B0503020204020204" charset="-122"/>
                    <a:ea typeface="微软雅黑" panose="020B0503020204020204" charset="-122"/>
                  </a:rPr>
                  <a:t>的情况进行分析： </a:t>
                </a:r>
              </a:p>
              <a:p>
                <a:pPr lvl="1"/>
                <a:endParaRPr lang="en-US" altLang="zh-CN" dirty="0">
                  <a:latin typeface="微软雅黑" panose="020B0503020204020204" charset="-122"/>
                  <a:ea typeface="微软雅黑" panose="020B0503020204020204" charset="-122"/>
                </a:endParaRPr>
              </a:p>
              <a:p>
                <a:pPr lvl="1"/>
                <a:endParaRPr lang="en-US" altLang="zh-CN" dirty="0">
                  <a:latin typeface="微软雅黑" panose="020B0503020204020204" charset="-122"/>
                  <a:ea typeface="微软雅黑" panose="020B0503020204020204" charset="-122"/>
                </a:endParaRPr>
              </a:p>
              <a:p>
                <a:pPr lvl="1"/>
                <a:endParaRPr lang="en-US" altLang="zh-CN" dirty="0">
                  <a:latin typeface="微软雅黑" panose="020B0503020204020204" charset="-122"/>
                  <a:ea typeface="微软雅黑" panose="020B0503020204020204" charset="-122"/>
                </a:endParaRPr>
              </a:p>
              <a:p>
                <a:pPr lvl="1"/>
                <a:r>
                  <a:rPr lang="zh-CN" altLang="en-US" dirty="0"/>
                  <a:t>这里的概率</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𝑒</m:t>
                        </m:r>
                      </m:sub>
                    </m:sSub>
                  </m:oMath>
                </a14:m>
                <a:r>
                  <a:rPr lang="zh-CN" altLang="en-US" dirty="0"/>
                  <a:t>实际上为一个模意义下整数</a:t>
                </a:r>
                <a:endParaRPr lang="en-US" altLang="zh-CN" dirty="0"/>
              </a:p>
              <a:p>
                <a:pPr lvl="1"/>
                <a:r>
                  <a:rPr lang="zh-CN" altLang="en-US" dirty="0"/>
                  <a:t>将</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𝑒</m:t>
                        </m:r>
                      </m:sub>
                    </m:sSub>
                  </m:oMath>
                </a14:m>
                <a:r>
                  <a:rPr lang="zh-CN" altLang="en-US" dirty="0"/>
                  <a:t>看做边</a:t>
                </a:r>
                <a14:m>
                  <m:oMath xmlns:m="http://schemas.openxmlformats.org/officeDocument/2006/math">
                    <m:r>
                      <a:rPr lang="en-US" altLang="zh-CN" i="1" dirty="0" smtClean="0">
                        <a:latin typeface="Cambria Math" panose="02040503050406030204" pitchFamily="18" charset="0"/>
                      </a:rPr>
                      <m:t>𝑒</m:t>
                    </m:r>
                  </m:oMath>
                </a14:m>
                <a:r>
                  <a:rPr lang="zh-CN" altLang="en-US" dirty="0"/>
                  <a:t>两端点</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𝑢</m:t>
                        </m:r>
                      </m:sub>
                    </m:sSub>
                    <m:r>
                      <a:rPr lang="en-US" altLang="zh-CN" i="1" dirty="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𝑣</m:t>
                        </m:r>
                      </m:sub>
                    </m:sSub>
                  </m:oMath>
                </a14:m>
                <a:r>
                  <a:rPr lang="zh-CN" altLang="en-US" dirty="0"/>
                  <a:t>之间的连边数，形式和矩阵树定理完全一致 </a:t>
                </a:r>
                <a:endParaRPr lang="en-US" altLang="zh-CN" dirty="0"/>
              </a:p>
              <a:p>
                <a:pPr lvl="1"/>
                <a:r>
                  <a:rPr lang="zh-CN" altLang="en-US" dirty="0"/>
                  <a:t>使用矩阵树定理构造基尔霍夫矩阵，矩阵构造中原来的</a:t>
                </a:r>
                <a:r>
                  <a:rPr lang="en-US" altLang="zh-CN" dirty="0"/>
                  <a:t>+/−</a:t>
                </a:r>
                <a:r>
                  <a:rPr lang="zh-CN" altLang="en-US" dirty="0"/>
                  <a:t>连边数更改为</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𝑒</m:t>
                        </m:r>
                      </m:sub>
                    </m:sSub>
                  </m:oMath>
                </a14:m>
                <a:endParaRPr lang="en-US" altLang="zh-CN" dirty="0"/>
              </a:p>
              <a:p>
                <a:pPr lvl="1"/>
                <a:r>
                  <a:rPr lang="zh-CN" altLang="en-US" dirty="0"/>
                  <a:t>求行列式，</a:t>
                </a:r>
                <a14:m>
                  <m:oMath xmlns:m="http://schemas.openxmlformats.org/officeDocument/2006/math">
                    <m:r>
                      <m:rPr>
                        <m:sty m:val="p"/>
                      </m:rPr>
                      <a:rPr lang="en-US" altLang="zh-CN" b="0" i="0" dirty="0" smtClean="0">
                        <a:latin typeface="Cambria Math" panose="02040503050406030204" pitchFamily="18" charset="0"/>
                      </a:rPr>
                      <m:t>O</m:t>
                    </m:r>
                    <m:r>
                      <a:rPr lang="en-US" altLang="zh-CN" b="0" i="0"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oMath>
                </a14:m>
                <a:r>
                  <a:rPr lang="en-US" altLang="zh-CN" dirty="0"/>
                  <a:t> </a:t>
                </a:r>
                <a:r>
                  <a:rPr lang="zh-CN" altLang="en-US" dirty="0"/>
                  <a:t>时间内可以求出一天的答案，得到一个</a:t>
                </a:r>
                <a:r>
                  <a:rPr lang="en-US" altLang="zh-CN" dirty="0"/>
                  <a:t> </a:t>
                </a:r>
                <a14:m>
                  <m:oMath xmlns:m="http://schemas.openxmlformats.org/officeDocument/2006/math">
                    <m:r>
                      <m:rPr>
                        <m:sty m:val="p"/>
                      </m:rPr>
                      <a:rPr lang="en-US" altLang="zh-CN" dirty="0">
                        <a:latin typeface="Cambria Math" panose="02040503050406030204" pitchFamily="18" charset="0"/>
                      </a:rPr>
                      <m:t>O</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𝑇</m:t>
                            </m:r>
                            <m:r>
                              <a:rPr lang="en-US" altLang="zh-CN" i="1" dirty="0">
                                <a:latin typeface="Cambria Math" panose="02040503050406030204" pitchFamily="18" charset="0"/>
                              </a:rPr>
                              <m:t>𝑁</m:t>
                            </m:r>
                          </m:e>
                          <m:sup>
                            <m:r>
                              <a:rPr lang="en-US" altLang="zh-CN" i="1" dirty="0">
                                <a:latin typeface="Cambria Math" panose="02040503050406030204" pitchFamily="18" charset="0"/>
                              </a:rPr>
                              <m:t>3</m:t>
                            </m:r>
                          </m:sup>
                        </m:sSup>
                      </m:e>
                    </m:d>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的算法</a:t>
                </a:r>
                <a:endParaRPr lang="en-US" altLang="zh-CN"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383630" y="1290078"/>
                <a:ext cx="8629650" cy="3115681"/>
              </a:xfrm>
              <a:blipFill>
                <a:blip r:embed="rId2"/>
                <a:stretch>
                  <a:fillRect l="-2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B77A447-9E87-44C0-9D31-75666F74921E}"/>
                  </a:ext>
                </a:extLst>
              </p:cNvPr>
              <p:cNvSpPr txBox="1"/>
              <p:nvPr/>
            </p:nvSpPr>
            <p:spPr>
              <a:xfrm>
                <a:off x="3082264" y="1707796"/>
                <a:ext cx="2615878" cy="8639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1800" i="1" smtClean="0">
                              <a:solidFill>
                                <a:schemeClr val="bg1"/>
                              </a:solidFill>
                              <a:latin typeface="Cambria Math" panose="02040503050406030204" pitchFamily="18" charset="0"/>
                            </a:rPr>
                          </m:ctrlPr>
                        </m:naryPr>
                        <m:sub>
                          <m:r>
                            <m:rPr>
                              <m:brk m:alnAt="7"/>
                            </m:rPr>
                            <a:rPr lang="en-US" altLang="zh-CN" sz="1800" b="0" i="1" smtClean="0">
                              <a:solidFill>
                                <a:schemeClr val="bg1"/>
                              </a:solidFill>
                              <a:latin typeface="Cambria Math" panose="02040503050406030204" pitchFamily="18" charset="0"/>
                            </a:rPr>
                            <m:t>𝑔</m:t>
                          </m:r>
                          <m:r>
                            <a:rPr lang="en-US" altLang="zh-CN" sz="1800" b="0" i="1" smtClean="0">
                              <a:solidFill>
                                <a:schemeClr val="bg1"/>
                              </a:solidFill>
                              <a:latin typeface="Cambria Math" panose="02040503050406030204" pitchFamily="18" charset="0"/>
                            </a:rPr>
                            <m:t>:</m:t>
                          </m:r>
                          <m:r>
                            <a:rPr lang="en-US" altLang="zh-CN" sz="1800" b="0" i="1" smtClean="0">
                              <a:solidFill>
                                <a:schemeClr val="bg1"/>
                              </a:solidFill>
                              <a:latin typeface="Cambria Math" panose="02040503050406030204" pitchFamily="18" charset="0"/>
                            </a:rPr>
                            <m:t>𝐺</m:t>
                          </m:r>
                          <m:r>
                            <m:rPr>
                              <m:brk m:alnAt="7"/>
                            </m:rPr>
                            <a:rPr lang="zh-CN" altLang="en-US" sz="1800" i="1">
                              <a:solidFill>
                                <a:schemeClr val="bg1"/>
                              </a:solidFill>
                              <a:latin typeface="Cambria Math" panose="02040503050406030204" pitchFamily="18" charset="0"/>
                            </a:rPr>
                            <m:t>的</m:t>
                          </m:r>
                          <m:r>
                            <a:rPr lang="zh-CN" altLang="en-US" sz="1800" i="1" smtClean="0">
                              <a:solidFill>
                                <a:schemeClr val="bg1"/>
                              </a:solidFill>
                              <a:latin typeface="Cambria Math" panose="02040503050406030204" pitchFamily="18" charset="0"/>
                            </a:rPr>
                            <m:t>生成树</m:t>
                          </m:r>
                        </m:sub>
                        <m:sup/>
                        <m:e>
                          <m:nary>
                            <m:naryPr>
                              <m:chr m:val="∏"/>
                              <m:supHide m:val="on"/>
                              <m:ctrlPr>
                                <a:rPr lang="en-US" altLang="zh-CN" sz="1800" i="1" smtClean="0">
                                  <a:solidFill>
                                    <a:schemeClr val="bg1"/>
                                  </a:solidFill>
                                  <a:latin typeface="Cambria Math" panose="02040503050406030204" pitchFamily="18" charset="0"/>
                                </a:rPr>
                              </m:ctrlPr>
                            </m:naryPr>
                            <m:sub>
                              <m:r>
                                <m:rPr>
                                  <m:brk m:alnAt="7"/>
                                </m:rPr>
                                <a:rPr lang="en-US" altLang="zh-CN" sz="1800" b="0" i="1" smtClean="0">
                                  <a:solidFill>
                                    <a:schemeClr val="bg1"/>
                                  </a:solidFill>
                                  <a:latin typeface="Cambria Math" panose="02040503050406030204" pitchFamily="18" charset="0"/>
                                </a:rPr>
                                <m:t>𝑒</m:t>
                              </m:r>
                              <m:r>
                                <a:rPr lang="en-US" altLang="zh-CN" sz="1800" b="0" i="1" smtClean="0">
                                  <a:solidFill>
                                    <a:schemeClr val="bg1"/>
                                  </a:solidFill>
                                  <a:latin typeface="Cambria Math" panose="02040503050406030204" pitchFamily="18" charset="0"/>
                                </a:rPr>
                                <m:t>:</m:t>
                              </m:r>
                              <m:r>
                                <a:rPr lang="en-US" altLang="zh-CN" sz="1800" b="0" i="1" smtClean="0">
                                  <a:solidFill>
                                    <a:schemeClr val="bg1"/>
                                  </a:solidFill>
                                  <a:latin typeface="Cambria Math" panose="02040503050406030204" pitchFamily="18" charset="0"/>
                                </a:rPr>
                                <m:t>𝑔</m:t>
                              </m:r>
                              <m:r>
                                <m:rPr>
                                  <m:brk m:alnAt="7"/>
                                </m:rPr>
                                <a:rPr lang="zh-CN" altLang="en-US" sz="1800" i="1">
                                  <a:solidFill>
                                    <a:schemeClr val="bg1"/>
                                  </a:solidFill>
                                  <a:latin typeface="Cambria Math" panose="02040503050406030204" pitchFamily="18" charset="0"/>
                                </a:rPr>
                                <m:t>的</m:t>
                              </m:r>
                              <m:r>
                                <a:rPr lang="zh-CN" altLang="en-US" sz="1800" i="1" smtClean="0">
                                  <a:solidFill>
                                    <a:schemeClr val="bg1"/>
                                  </a:solidFill>
                                  <a:latin typeface="Cambria Math" panose="02040503050406030204" pitchFamily="18" charset="0"/>
                                </a:rPr>
                                <m:t>边</m:t>
                              </m:r>
                            </m:sub>
                            <m:sup/>
                            <m:e>
                              <m:sSub>
                                <m:sSubPr>
                                  <m:ctrlPr>
                                    <a:rPr lang="en-US" altLang="zh-CN" sz="1800" b="0" i="1" smtClean="0">
                                      <a:solidFill>
                                        <a:schemeClr val="bg1"/>
                                      </a:solidFill>
                                      <a:latin typeface="Cambria Math" panose="02040503050406030204" pitchFamily="18" charset="0"/>
                                    </a:rPr>
                                  </m:ctrlPr>
                                </m:sSubPr>
                                <m:e>
                                  <m:r>
                                    <a:rPr lang="en-US" altLang="zh-CN" sz="1800" b="0" i="1" smtClean="0">
                                      <a:solidFill>
                                        <a:schemeClr val="bg1"/>
                                      </a:solidFill>
                                      <a:latin typeface="Cambria Math" panose="02040503050406030204" pitchFamily="18" charset="0"/>
                                    </a:rPr>
                                    <m:t>𝑃</m:t>
                                  </m:r>
                                </m:e>
                                <m:sub>
                                  <m:r>
                                    <a:rPr lang="en-US" altLang="zh-CN" sz="1800" b="0" i="1" smtClean="0">
                                      <a:solidFill>
                                        <a:schemeClr val="bg1"/>
                                      </a:solidFill>
                                      <a:latin typeface="Cambria Math" panose="02040503050406030204" pitchFamily="18" charset="0"/>
                                    </a:rPr>
                                    <m:t>𝑒</m:t>
                                  </m:r>
                                </m:sub>
                              </m:sSub>
                            </m:e>
                          </m:nary>
                        </m:e>
                      </m:nary>
                    </m:oMath>
                  </m:oMathPara>
                </a14:m>
                <a:endParaRPr lang="zh-CN" altLang="en-US" dirty="0"/>
              </a:p>
            </p:txBody>
          </p:sp>
        </mc:Choice>
        <mc:Fallback xmlns="">
          <p:sp>
            <p:nvSpPr>
              <p:cNvPr id="5" name="文本框 4">
                <a:extLst>
                  <a:ext uri="{FF2B5EF4-FFF2-40B4-BE49-F238E27FC236}">
                    <a16:creationId xmlns:a16="http://schemas.microsoft.com/office/drawing/2014/main" id="{9B77A447-9E87-44C0-9D31-75666F74921E}"/>
                  </a:ext>
                </a:extLst>
              </p:cNvPr>
              <p:cNvSpPr txBox="1">
                <a:spLocks noRot="1" noChangeAspect="1" noMove="1" noResize="1" noEditPoints="1" noAdjustHandles="1" noChangeArrowheads="1" noChangeShapeType="1" noTextEdit="1"/>
              </p:cNvSpPr>
              <p:nvPr/>
            </p:nvSpPr>
            <p:spPr>
              <a:xfrm>
                <a:off x="3082264" y="1707796"/>
                <a:ext cx="2615878" cy="8639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117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383630" y="1425307"/>
                <a:ext cx="8629650" cy="3115681"/>
              </a:xfrm>
            </p:spPr>
            <p:txBody>
              <a:bodyPr/>
              <a:lstStyle/>
              <a:p>
                <a:r>
                  <a:rPr lang="zh-CN" altLang="en-US" dirty="0">
                    <a:latin typeface="微软雅黑" panose="020B0503020204020204" charset="-122"/>
                    <a:ea typeface="微软雅黑" panose="020B0503020204020204" charset="-122"/>
                  </a:rPr>
                  <a:t>考虑</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天的情况： </a:t>
                </a:r>
                <a:endParaRPr lang="en-US" altLang="zh-CN" dirty="0">
                  <a:latin typeface="微软雅黑" panose="020B0503020204020204" charset="-122"/>
                  <a:ea typeface="微软雅黑" panose="020B0503020204020204" charset="-122"/>
                </a:endParaRPr>
              </a:p>
              <a:p>
                <a:pPr lvl="1"/>
                <a:r>
                  <a:rPr lang="zh-CN" altLang="en-US" dirty="0"/>
                  <a:t>将</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𝑖</m:t>
                        </m:r>
                      </m:sub>
                    </m:sSub>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𝑡</m:t>
                        </m:r>
                      </m:e>
                    </m:d>
                  </m:oMath>
                </a14:m>
                <a:r>
                  <a:rPr lang="zh-CN" altLang="en-US" dirty="0"/>
                  <a:t>函数带入基尔霍夫矩阵的行列式中，并且用</a:t>
                </a:r>
                <a14:m>
                  <m:oMath xmlns:m="http://schemas.openxmlformats.org/officeDocument/2006/math">
                    <m:r>
                      <a:rPr lang="en-US" altLang="zh-CN" i="1" dirty="0" smtClean="0">
                        <a:latin typeface="Cambria Math" panose="02040503050406030204" pitchFamily="18" charset="0"/>
                      </a:rPr>
                      <m:t>𝑥</m:t>
                    </m:r>
                  </m:oMath>
                </a14:m>
                <a:r>
                  <a:rPr lang="zh-CN" altLang="en-US" dirty="0"/>
                  <a:t>换</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e>
                        </m:d>
                      </m:sup>
                    </m:sSup>
                  </m:oMath>
                </a14:m>
                <a:r>
                  <a:rPr lang="zh-CN" altLang="en-US" dirty="0"/>
                  <a:t>，可得矩阵中每一个元素形如</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𝑘</m:t>
                        </m:r>
                      </m:e>
                      <m:sub>
                        <m:r>
                          <a:rPr lang="en-US" altLang="zh-CN" b="0" i="1" dirty="0" smtClean="0">
                            <a:latin typeface="Cambria Math" panose="02040503050406030204" pitchFamily="18" charset="0"/>
                          </a:rPr>
                          <m:t>𝑖𝑗</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𝑏</m:t>
                        </m:r>
                      </m:e>
                      <m:sub>
                        <m:r>
                          <a:rPr lang="en-US" altLang="zh-CN" i="1" dirty="0" err="1">
                            <a:latin typeface="Cambria Math" panose="02040503050406030204" pitchFamily="18" charset="0"/>
                          </a:rPr>
                          <m:t>𝑖𝑗</m:t>
                        </m:r>
                      </m:sub>
                    </m:sSub>
                  </m:oMath>
                </a14:m>
                <a:endParaRPr lang="en-US" altLang="zh-CN" dirty="0"/>
              </a:p>
              <a:p>
                <a:pPr lvl="1"/>
                <a:r>
                  <a:rPr lang="zh-CN" altLang="en-US" dirty="0">
                    <a:latin typeface="微软雅黑" panose="020B0503020204020204" charset="-122"/>
                    <a:ea typeface="微软雅黑" panose="020B0503020204020204" charset="-122"/>
                  </a:rPr>
                  <a:t>对这个矩阵做初等变换，使所有</a:t>
                </a:r>
                <a14:m>
                  <m:oMath xmlns:m="http://schemas.openxmlformats.org/officeDocument/2006/math">
                    <m:r>
                      <a:rPr lang="en-US" altLang="zh-CN" i="1" dirty="0" smtClean="0">
                        <a:latin typeface="Cambria Math" panose="02040503050406030204" pitchFamily="18" charset="0"/>
                        <a:ea typeface="微软雅黑" panose="020B0503020204020204" charset="-122"/>
                      </a:rPr>
                      <m:t>𝑥</m:t>
                    </m:r>
                  </m:oMath>
                </a14:m>
                <a:r>
                  <a:rPr lang="zh-CN" altLang="en-US" dirty="0">
                    <a:latin typeface="微软雅黑" panose="020B0503020204020204" charset="-122"/>
                    <a:ea typeface="微软雅黑" panose="020B0503020204020204" charset="-122"/>
                  </a:rPr>
                  <a:t>只出现在对角线上</a:t>
                </a:r>
                <a:br>
                  <a:rPr lang="en-US" altLang="zh-CN" dirty="0">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具体来说，令</a:t>
                </a:r>
                <a14:m>
                  <m:oMath xmlns:m="http://schemas.openxmlformats.org/officeDocument/2006/math">
                    <m:sSub>
                      <m:sSubPr>
                        <m:ctrlPr>
                          <a:rPr lang="en-US" altLang="zh-CN" b="0" i="1" dirty="0" smtClean="0">
                            <a:latin typeface="Cambria Math" panose="02040503050406030204" pitchFamily="18" charset="0"/>
                            <a:ea typeface="微软雅黑" panose="020B0503020204020204" charset="-122"/>
                          </a:rPr>
                        </m:ctrlPr>
                      </m:sSubPr>
                      <m:e>
                        <m:r>
                          <a:rPr lang="en-US" altLang="zh-CN" i="1" dirty="0" smtClean="0">
                            <a:latin typeface="Cambria Math" panose="02040503050406030204" pitchFamily="18" charset="0"/>
                            <a:ea typeface="微软雅黑" panose="020B0503020204020204" charset="-122"/>
                          </a:rPr>
                          <m:t>𝑘</m:t>
                        </m:r>
                      </m:e>
                      <m:sub>
                        <m:r>
                          <a:rPr lang="en-US" altLang="zh-CN" i="1" dirty="0" smtClean="0">
                            <a:latin typeface="Cambria Math" panose="02040503050406030204" pitchFamily="18" charset="0"/>
                            <a:ea typeface="微软雅黑" panose="020B0503020204020204" charset="-122"/>
                          </a:rPr>
                          <m:t>𝑖𝑗</m:t>
                        </m:r>
                      </m:sub>
                    </m:sSub>
                  </m:oMath>
                </a14:m>
                <a:r>
                  <a:rPr lang="zh-CN" altLang="en-US" dirty="0">
                    <a:latin typeface="微软雅黑" panose="020B0503020204020204" charset="-122"/>
                    <a:ea typeface="微软雅黑" panose="020B0503020204020204" charset="-122"/>
                  </a:rPr>
                  <a:t>组成的矩阵为</a:t>
                </a:r>
                <a14:m>
                  <m:oMath xmlns:m="http://schemas.openxmlformats.org/officeDocument/2006/math">
                    <m:r>
                      <a:rPr lang="en-US" altLang="zh-CN" b="1" i="1" dirty="0" smtClean="0">
                        <a:latin typeface="Cambria Math" panose="02040503050406030204" pitchFamily="18" charset="0"/>
                        <a:ea typeface="微软雅黑" panose="020B0503020204020204" charset="-122"/>
                      </a:rPr>
                      <m:t>𝑲</m:t>
                    </m:r>
                  </m:oMath>
                </a14:m>
                <a:r>
                  <a:rPr lang="zh-CN" altLang="en-US" dirty="0">
                    <a:latin typeface="微软雅黑" panose="020B0503020204020204" charset="-122"/>
                    <a:ea typeface="微软雅黑" panose="020B0503020204020204" charset="-122"/>
                  </a:rPr>
                  <a:t>，</a:t>
                </a:r>
                <a14:m>
                  <m:oMath xmlns:m="http://schemas.openxmlformats.org/officeDocument/2006/math">
                    <m:sSub>
                      <m:sSubPr>
                        <m:ctrlPr>
                          <a:rPr lang="en-US" altLang="zh-CN" b="0" i="1" dirty="0" smtClean="0">
                            <a:latin typeface="Cambria Math" panose="02040503050406030204" pitchFamily="18" charset="0"/>
                            <a:ea typeface="微软雅黑" panose="020B0503020204020204" charset="-122"/>
                          </a:rPr>
                        </m:ctrlPr>
                      </m:sSubPr>
                      <m:e>
                        <m:r>
                          <a:rPr lang="en-US" altLang="zh-CN" i="1" dirty="0" smtClean="0">
                            <a:latin typeface="Cambria Math" panose="02040503050406030204" pitchFamily="18" charset="0"/>
                            <a:ea typeface="微软雅黑" panose="020B0503020204020204" charset="-122"/>
                          </a:rPr>
                          <m:t>𝑏</m:t>
                        </m:r>
                      </m:e>
                      <m:sub>
                        <m:r>
                          <a:rPr lang="en-US" altLang="zh-CN" i="1" dirty="0" smtClean="0">
                            <a:latin typeface="Cambria Math" panose="02040503050406030204" pitchFamily="18" charset="0"/>
                            <a:ea typeface="微软雅黑" panose="020B0503020204020204" charset="-122"/>
                          </a:rPr>
                          <m:t>𝑖𝑗</m:t>
                        </m:r>
                      </m:sub>
                    </m:sSub>
                  </m:oMath>
                </a14:m>
                <a:r>
                  <a:rPr lang="zh-CN" altLang="en-US" dirty="0">
                    <a:latin typeface="微软雅黑" panose="020B0503020204020204" charset="-122"/>
                    <a:ea typeface="微软雅黑" panose="020B0503020204020204" charset="-122"/>
                  </a:rPr>
                  <a:t>组成的矩阵为</a:t>
                </a:r>
                <a14:m>
                  <m:oMath xmlns:m="http://schemas.openxmlformats.org/officeDocument/2006/math">
                    <m:r>
                      <a:rPr lang="en-US" altLang="zh-CN" b="1" i="1" dirty="0" smtClean="0">
                        <a:latin typeface="Cambria Math" panose="02040503050406030204" pitchFamily="18" charset="0"/>
                        <a:ea typeface="微软雅黑" panose="020B0503020204020204" charset="-122"/>
                      </a:rPr>
                      <m:t>𝑩</m:t>
                    </m:r>
                  </m:oMath>
                </a14:m>
                <a:r>
                  <a:rPr lang="zh-CN" altLang="en-US" dirty="0">
                    <a:latin typeface="微软雅黑" panose="020B0503020204020204" charset="-122"/>
                    <a:ea typeface="微软雅黑" panose="020B0503020204020204" charset="-122"/>
                  </a:rPr>
                  <a:t>，原矩阵为</a:t>
                </a:r>
                <a14:m>
                  <m:oMath xmlns:m="http://schemas.openxmlformats.org/officeDocument/2006/math">
                    <m:r>
                      <a:rPr lang="en-US" altLang="zh-CN" i="1" dirty="0" smtClean="0">
                        <a:latin typeface="Cambria Math" panose="02040503050406030204" pitchFamily="18" charset="0"/>
                        <a:ea typeface="微软雅黑" panose="020B0503020204020204" charset="-122"/>
                      </a:rPr>
                      <m:t>𝑥</m:t>
                    </m:r>
                    <m:r>
                      <a:rPr lang="en-US" altLang="zh-CN" b="1" i="1" dirty="0" smtClean="0">
                        <a:latin typeface="Cambria Math" panose="02040503050406030204" pitchFamily="18" charset="0"/>
                        <a:ea typeface="微软雅黑" panose="020B0503020204020204" charset="-122"/>
                      </a:rPr>
                      <m:t>𝑲</m:t>
                    </m:r>
                    <m:r>
                      <a:rPr lang="en-US" altLang="zh-CN" i="1" dirty="0">
                        <a:latin typeface="Cambria Math" panose="02040503050406030204" pitchFamily="18" charset="0"/>
                        <a:ea typeface="微软雅黑" panose="020B0503020204020204" charset="-122"/>
                      </a:rPr>
                      <m:t>+</m:t>
                    </m:r>
                    <m:r>
                      <a:rPr lang="en-US" altLang="zh-CN" b="1" i="1" dirty="0">
                        <a:latin typeface="Cambria Math" panose="02040503050406030204" pitchFamily="18" charset="0"/>
                        <a:ea typeface="微软雅黑" panose="020B0503020204020204" charset="-122"/>
                      </a:rPr>
                      <m:t>𝑩</m:t>
                    </m:r>
                  </m:oMath>
                </a14:m>
                <a:br>
                  <a:rPr lang="en-US" altLang="zh-CN" dirty="0">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将</a:t>
                </a:r>
                <a14:m>
                  <m:oMath xmlns:m="http://schemas.openxmlformats.org/officeDocument/2006/math">
                    <m:r>
                      <a:rPr lang="en-US" altLang="zh-CN" i="1" dirty="0" smtClean="0">
                        <a:latin typeface="Cambria Math" panose="02040503050406030204" pitchFamily="18" charset="0"/>
                        <a:ea typeface="微软雅黑" panose="020B0503020204020204" charset="-122"/>
                      </a:rPr>
                      <m:t>𝐾</m:t>
                    </m:r>
                  </m:oMath>
                </a14:m>
                <a:r>
                  <a:rPr lang="zh-CN" altLang="en-US" dirty="0">
                    <a:latin typeface="微软雅黑" panose="020B0503020204020204" charset="-122"/>
                    <a:ea typeface="微软雅黑" panose="020B0503020204020204" charset="-122"/>
                  </a:rPr>
                  <a:t>用初等变换化为单位矩阵，对</a:t>
                </a:r>
                <a14:m>
                  <m:oMath xmlns:m="http://schemas.openxmlformats.org/officeDocument/2006/math">
                    <m:r>
                      <a:rPr lang="en-US" altLang="zh-CN" b="1" i="1" dirty="0" smtClean="0">
                        <a:latin typeface="Cambria Math" panose="02040503050406030204" pitchFamily="18" charset="0"/>
                        <a:ea typeface="微软雅黑" panose="020B0503020204020204" charset="-122"/>
                      </a:rPr>
                      <m:t>𝑩</m:t>
                    </m:r>
                  </m:oMath>
                </a14:m>
                <a:r>
                  <a:rPr lang="zh-CN" altLang="en-US" dirty="0">
                    <a:latin typeface="微软雅黑" panose="020B0503020204020204" charset="-122"/>
                    <a:ea typeface="微软雅黑" panose="020B0503020204020204" charset="-122"/>
                  </a:rPr>
                  <a:t>做同样的变换</a:t>
                </a:r>
              </a:p>
              <a:p>
                <a:pPr lvl="1"/>
                <a:r>
                  <a:rPr lang="zh-CN" altLang="en-US" dirty="0">
                    <a:latin typeface="微软雅黑" panose="020B0503020204020204" charset="-122"/>
                    <a:ea typeface="微软雅黑" panose="020B0503020204020204" charset="-122"/>
                  </a:rPr>
                  <a:t>有</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𝑥</m:t>
                    </m:r>
                    <m:r>
                      <a:rPr lang="en-US" altLang="zh-CN" b="1" i="1" dirty="0" smtClean="0">
                        <a:latin typeface="Cambria Math" panose="02040503050406030204" pitchFamily="18" charset="0"/>
                      </a:rPr>
                      <m:t>𝑲</m:t>
                    </m:r>
                    <m:r>
                      <a:rPr lang="en-US" altLang="zh-CN" i="1" dirty="0">
                        <a:latin typeface="Cambria Math" panose="02040503050406030204" pitchFamily="18" charset="0"/>
                      </a:rPr>
                      <m:t>+</m:t>
                    </m:r>
                    <m:r>
                      <a:rPr lang="en-US" altLang="zh-CN" b="1" i="1" dirty="0">
                        <a:latin typeface="Cambria Math" panose="02040503050406030204" pitchFamily="18" charset="0"/>
                      </a:rPr>
                      <m:t>𝑩</m:t>
                    </m:r>
                    <m:r>
                      <a:rPr lang="en-US" altLang="zh-CN" i="1" dirty="0">
                        <a:latin typeface="Cambria Math" panose="02040503050406030204" pitchFamily="18" charset="0"/>
                      </a:rPr>
                      <m:t>|=</m:t>
                    </m:r>
                    <m:r>
                      <a:rPr lang="en-US" altLang="zh-CN" b="0" i="1" dirty="0" smtClean="0">
                        <a:latin typeface="Cambria Math" panose="02040503050406030204" pitchFamily="18" charset="0"/>
                      </a:rPr>
                      <m:t>𝐶</m:t>
                    </m:r>
                    <m:r>
                      <a:rPr lang="en-US" altLang="zh-CN" i="1" dirty="0">
                        <a:latin typeface="Cambria Math" panose="02040503050406030204" pitchFamily="18" charset="0"/>
                      </a:rPr>
                      <m:t>|</m:t>
                    </m:r>
                    <m:r>
                      <a:rPr lang="en-US" altLang="zh-CN" i="1" dirty="0" err="1">
                        <a:latin typeface="Cambria Math" panose="02040503050406030204" pitchFamily="18" charset="0"/>
                      </a:rPr>
                      <m:t>𝑥</m:t>
                    </m:r>
                    <m:r>
                      <a:rPr lang="en-US" altLang="zh-CN" b="1" i="1" dirty="0" err="1">
                        <a:latin typeface="Cambria Math" panose="02040503050406030204" pitchFamily="18" charset="0"/>
                      </a:rPr>
                      <m:t>𝑰</m:t>
                    </m:r>
                    <m:r>
                      <a:rPr lang="en-US" altLang="zh-CN" b="0" i="1" dirty="0" smtClean="0">
                        <a:latin typeface="Cambria Math" panose="02040503050406030204" pitchFamily="18" charset="0"/>
                      </a:rPr>
                      <m:t>+</m:t>
                    </m:r>
                    <m:r>
                      <a:rPr lang="en-US" altLang="zh-CN" b="1" i="1" dirty="0">
                        <a:latin typeface="Cambria Math" panose="02040503050406030204" pitchFamily="18" charset="0"/>
                      </a:rPr>
                      <m:t>𝑩</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𝐈</m:t>
                    </m:r>
                    <m:r>
                      <a:rPr lang="en-US" altLang="zh-CN" b="0" i="0" dirty="0" smtClean="0">
                        <a:latin typeface="Cambria Math" panose="02040503050406030204" pitchFamily="18" charset="0"/>
                      </a:rPr>
                      <m:t> </m:t>
                    </m:r>
                    <m:r>
                      <a:rPr lang="zh-CN" altLang="en-US" i="0" dirty="0">
                        <a:latin typeface="Cambria Math" panose="02040503050406030204" pitchFamily="18" charset="0"/>
                      </a:rPr>
                      <m:t>为单位矩阵</m:t>
                    </m:r>
                    <m:r>
                      <m:rPr>
                        <m:nor/>
                      </m:rPr>
                      <a:rPr lang="en-US" altLang="zh-CN" dirty="0">
                        <a:latin typeface="Cambria Math" panose="02040503050406030204" pitchFamily="18" charset="0"/>
                      </a:rPr>
                      <m:t>)</m:t>
                    </m:r>
                  </m:oMath>
                </a14:m>
                <a:r>
                  <a:rPr lang="zh-CN" altLang="en-US" dirty="0">
                    <a:latin typeface="微软雅黑" panose="020B0503020204020204" charset="-122"/>
                    <a:ea typeface="微软雅黑" panose="020B0503020204020204" charset="-122"/>
                  </a:rPr>
                  <a:t>，其中</a:t>
                </a:r>
                <a14:m>
                  <m:oMath xmlns:m="http://schemas.openxmlformats.org/officeDocument/2006/math">
                    <m:r>
                      <a:rPr lang="en-US" altLang="zh-CN" i="1" dirty="0" smtClean="0">
                        <a:latin typeface="Cambria Math" panose="02040503050406030204" pitchFamily="18" charset="0"/>
                        <a:ea typeface="微软雅黑" panose="020B0503020204020204" charset="-122"/>
                      </a:rPr>
                      <m:t>𝐶</m:t>
                    </m:r>
                  </m:oMath>
                </a14:m>
                <a:r>
                  <a:rPr lang="zh-CN" altLang="en-US" dirty="0">
                    <a:latin typeface="微软雅黑" panose="020B0503020204020204" charset="-122"/>
                    <a:ea typeface="微软雅黑" panose="020B0503020204020204" charset="-122"/>
                  </a:rPr>
                  <a:t>为所有初等变换行列式的积</a:t>
                </a:r>
                <a:endParaRPr lang="en-US" altLang="zh-CN"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383630" y="1425307"/>
                <a:ext cx="8629650" cy="3115681"/>
              </a:xfrm>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120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383630" y="1586293"/>
                <a:ext cx="8629650" cy="3115681"/>
              </a:xfrm>
            </p:spPr>
            <p:txBody>
              <a:bodyPr/>
              <a:lstStyle/>
              <a:p>
                <a:r>
                  <a:rPr lang="zh-CN" altLang="en-US" dirty="0">
                    <a:latin typeface="微软雅黑" panose="020B0503020204020204" charset="-122"/>
                    <a:ea typeface="微软雅黑" panose="020B0503020204020204" charset="-122"/>
                  </a:rPr>
                  <a:t>由于</a:t>
                </a:r>
                <a14:m>
                  <m:oMath xmlns:m="http://schemas.openxmlformats.org/officeDocument/2006/math">
                    <m:sSub>
                      <m:sSubPr>
                        <m:ctrlPr>
                          <a:rPr lang="en-US" altLang="zh-CN" i="1" dirty="0" smtClean="0">
                            <a:latin typeface="Cambria Math" panose="02040503050406030204" pitchFamily="18" charset="0"/>
                            <a:ea typeface="微软雅黑" panose="020B0503020204020204" charset="-122"/>
                          </a:rPr>
                        </m:ctrlPr>
                      </m:sSubPr>
                      <m:e>
                        <m:r>
                          <a:rPr lang="en-US" altLang="zh-CN" b="1" i="1" dirty="0" smtClean="0">
                            <a:latin typeface="Cambria Math" panose="02040503050406030204" pitchFamily="18" charset="0"/>
                            <a:ea typeface="微软雅黑" panose="020B0503020204020204" charset="-122"/>
                          </a:rPr>
                          <m:t>𝒑</m:t>
                        </m:r>
                      </m:e>
                      <m:sub>
                        <m:r>
                          <a:rPr lang="en-US" altLang="zh-CN" b="1" i="1" dirty="0" smtClean="0">
                            <a:latin typeface="Cambria Math" panose="02040503050406030204" pitchFamily="18" charset="0"/>
                            <a:ea typeface="微软雅黑" panose="020B0503020204020204" charset="-122"/>
                          </a:rPr>
                          <m:t>𝒊</m:t>
                        </m:r>
                      </m:sub>
                    </m:sSub>
                    <m:r>
                      <a:rPr lang="en-US" altLang="zh-CN" b="1" i="1" dirty="0" smtClean="0">
                        <a:latin typeface="Cambria Math" panose="02040503050406030204" pitchFamily="18" charset="0"/>
                        <a:ea typeface="微软雅黑" panose="020B0503020204020204" charset="-122"/>
                      </a:rPr>
                      <m:t>≠</m:t>
                    </m:r>
                    <m:sSub>
                      <m:sSubPr>
                        <m:ctrlPr>
                          <a:rPr lang="en-US" altLang="zh-CN" i="1" dirty="0" smtClean="0">
                            <a:latin typeface="Cambria Math" panose="02040503050406030204" pitchFamily="18" charset="0"/>
                            <a:ea typeface="微软雅黑" panose="020B0503020204020204" charset="-122"/>
                          </a:rPr>
                        </m:ctrlPr>
                      </m:sSubPr>
                      <m:e>
                        <m:r>
                          <a:rPr lang="en-US" altLang="zh-CN" b="1" i="1" dirty="0" smtClean="0">
                            <a:latin typeface="Cambria Math" panose="02040503050406030204" pitchFamily="18" charset="0"/>
                            <a:ea typeface="微软雅黑" panose="020B0503020204020204" charset="-122"/>
                          </a:rPr>
                          <m:t>𝒒</m:t>
                        </m:r>
                      </m:e>
                      <m:sub>
                        <m:r>
                          <a:rPr lang="en-US" altLang="zh-CN" b="1" i="1" dirty="0" smtClean="0">
                            <a:latin typeface="Cambria Math" panose="02040503050406030204" pitchFamily="18" charset="0"/>
                            <a:ea typeface="微软雅黑" panose="020B0503020204020204" charset="-122"/>
                          </a:rPr>
                          <m:t>𝒊</m:t>
                        </m:r>
                      </m:sub>
                    </m:sSub>
                    <m:r>
                      <a:rPr lang="en-US" altLang="zh-CN" b="1" i="1" dirty="0" smtClean="0">
                        <a:latin typeface="Cambria Math" panose="02040503050406030204" pitchFamily="18" charset="0"/>
                        <a:ea typeface="微软雅黑" panose="020B0503020204020204" charset="-122"/>
                      </a:rPr>
                      <m:t>(</m:t>
                    </m:r>
                    <m:r>
                      <a:rPr lang="en-US" altLang="zh-CN" b="1" i="1" dirty="0" smtClean="0">
                        <a:latin typeface="Cambria Math" panose="02040503050406030204" pitchFamily="18" charset="0"/>
                        <a:ea typeface="微软雅黑" panose="020B0503020204020204" charset="-122"/>
                      </a:rPr>
                      <m:t>𝒎𝒐𝒅</m:t>
                    </m:r>
                    <m:r>
                      <a:rPr lang="en-US" altLang="zh-CN" b="1" i="1" dirty="0" smtClean="0">
                        <a:latin typeface="Cambria Math" panose="02040503050406030204" pitchFamily="18" charset="0"/>
                        <a:ea typeface="微软雅黑" panose="020B0503020204020204" charset="-122"/>
                      </a:rPr>
                      <m:t> </m:t>
                    </m:r>
                    <m:r>
                      <a:rPr lang="en-US" altLang="zh-CN" b="1" i="1" dirty="0" smtClean="0">
                        <a:latin typeface="Cambria Math" panose="02040503050406030204" pitchFamily="18" charset="0"/>
                        <a:ea typeface="微软雅黑" panose="020B0503020204020204" charset="-122"/>
                      </a:rPr>
                      <m:t>𝟗𝟗𝟖𝟐𝟒𝟒𝟑𝟓𝟑</m:t>
                    </m:r>
                    <m:r>
                      <a:rPr lang="en-US" altLang="zh-CN" b="1" i="1" dirty="0" smtClean="0">
                        <a:latin typeface="Cambria Math" panose="02040503050406030204" pitchFamily="18" charset="0"/>
                        <a:ea typeface="微软雅黑" panose="020B0503020204020204" charset="-122"/>
                      </a:rPr>
                      <m:t>)</m:t>
                    </m:r>
                  </m:oMath>
                </a14:m>
                <a:r>
                  <a:rPr lang="zh-CN" altLang="en-US" dirty="0">
                    <a:latin typeface="微软雅黑" panose="020B0503020204020204" charset="-122"/>
                    <a:ea typeface="微软雅黑" panose="020B0503020204020204" charset="-122"/>
                  </a:rPr>
                  <a:t>，</a:t>
                </a:r>
                <a14:m>
                  <m:oMath xmlns:m="http://schemas.openxmlformats.org/officeDocument/2006/math">
                    <m:r>
                      <a:rPr lang="en-US" altLang="zh-CN" b="1" i="1" dirty="0" smtClean="0">
                        <a:latin typeface="Cambria Math" panose="02040503050406030204" pitchFamily="18" charset="0"/>
                        <a:ea typeface="微软雅黑" panose="020B0503020204020204" charset="-122"/>
                      </a:rPr>
                      <m:t>𝑲</m:t>
                    </m:r>
                  </m:oMath>
                </a14:m>
                <a:r>
                  <a:rPr lang="zh-CN" altLang="en-US" dirty="0">
                    <a:latin typeface="微软雅黑" panose="020B0503020204020204" charset="-122"/>
                    <a:ea typeface="微软雅黑" panose="020B0503020204020204" charset="-122"/>
                  </a:rPr>
                  <a:t>矩阵一定是满秩的，因此一定可以由初等变换化为单位矩阵，否则</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天的答案答案都为</a:t>
                </a:r>
                <a:r>
                  <a:rPr lang="en-US" altLang="zh-CN" dirty="0">
                    <a:latin typeface="微软雅黑" panose="020B0503020204020204" charset="-122"/>
                    <a:ea typeface="微软雅黑" panose="020B0503020204020204" charset="-122"/>
                  </a:rPr>
                  <a:t>0</a:t>
                </a:r>
                <a:br>
                  <a:rPr lang="en-US" altLang="zh-CN" dirty="0">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证明： </a:t>
                </a:r>
                <a:endParaRPr lang="en-US" altLang="zh-CN" dirty="0">
                  <a:latin typeface="微软雅黑" panose="020B0503020204020204" charset="-122"/>
                  <a:ea typeface="微软雅黑" panose="020B0503020204020204" charset="-122"/>
                </a:endParaRPr>
              </a:p>
              <a:p>
                <a:pPr lvl="1"/>
                <a:r>
                  <a:rPr lang="zh-CN" altLang="en-US" dirty="0"/>
                  <a:t>若原图连通，必有一生成树。考虑到</a:t>
                </a:r>
                <a14:m>
                  <m:oMath xmlns:m="http://schemas.openxmlformats.org/officeDocument/2006/math">
                    <m:r>
                      <a:rPr lang="en-US" altLang="zh-CN" b="1" i="1" dirty="0" smtClean="0">
                        <a:latin typeface="Cambria Math" panose="02040503050406030204" pitchFamily="18" charset="0"/>
                      </a:rPr>
                      <m:t>𝑲</m:t>
                    </m:r>
                  </m:oMath>
                </a14:m>
                <a:r>
                  <a:rPr lang="zh-CN" altLang="en-US" dirty="0"/>
                  <a:t>矩阵实际是以</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𝑖</m:t>
                        </m:r>
                      </m:sub>
                    </m:sSub>
                  </m:oMath>
                </a14:m>
                <a:r>
                  <a:rPr lang="zh-CN" altLang="en-US" dirty="0"/>
                  <a:t>为边权的原图的基尔霍夫矩阵，而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𝑖</m:t>
                        </m:r>
                      </m:sub>
                    </m:sSub>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𝑚𝑜𝑑</m:t>
                    </m:r>
                    <m:r>
                      <a:rPr lang="en-US" altLang="zh-CN" b="0" i="1" dirty="0" smtClean="0">
                        <a:latin typeface="Cambria Math" panose="02040503050406030204" pitchFamily="18" charset="0"/>
                      </a:rPr>
                      <m:t> 998244353)</m:t>
                    </m:r>
                  </m:oMath>
                </a14:m>
                <a:r>
                  <a:rPr lang="zh-CN" altLang="en-US" dirty="0"/>
                  <a:t>，又因为必有生成树，故行列式必不为</a:t>
                </a:r>
                <a14:m>
                  <m:oMath xmlns:m="http://schemas.openxmlformats.org/officeDocument/2006/math">
                    <m:r>
                      <a:rPr lang="en-US" altLang="zh-CN" i="1" dirty="0" smtClean="0">
                        <a:latin typeface="Cambria Math" panose="02040503050406030204" pitchFamily="18" charset="0"/>
                      </a:rPr>
                      <m:t>0</m:t>
                    </m:r>
                  </m:oMath>
                </a14:m>
                <a:r>
                  <a:rPr lang="zh-CN" altLang="en-US" dirty="0"/>
                  <a:t>，</a:t>
                </a:r>
                <a14:m>
                  <m:oMath xmlns:m="http://schemas.openxmlformats.org/officeDocument/2006/math">
                    <m:r>
                      <a:rPr lang="en-US" altLang="zh-CN" b="1" i="1" dirty="0" smtClean="0">
                        <a:latin typeface="Cambria Math" panose="02040503050406030204" pitchFamily="18" charset="0"/>
                      </a:rPr>
                      <m:t>𝑲</m:t>
                    </m:r>
                  </m:oMath>
                </a14:m>
                <a:r>
                  <a:rPr lang="zh-CN" altLang="en-US" dirty="0"/>
                  <a:t>矩阵一定满秩</a:t>
                </a:r>
                <a:endParaRPr lang="en-US" altLang="zh-CN" dirty="0"/>
              </a:p>
              <a:p>
                <a:pPr lvl="1"/>
                <a:r>
                  <a:rPr lang="zh-CN" altLang="en-US" dirty="0">
                    <a:latin typeface="微软雅黑" panose="020B0503020204020204" charset="-122"/>
                    <a:ea typeface="微软雅黑" panose="020B0503020204020204" charset="-122"/>
                  </a:rPr>
                  <a:t>若原图不连通，则无论</a:t>
                </a:r>
                <a14:m>
                  <m:oMath xmlns:m="http://schemas.openxmlformats.org/officeDocument/2006/math">
                    <m:r>
                      <a:rPr lang="en-US" altLang="zh-CN" i="1" dirty="0" smtClean="0">
                        <a:latin typeface="Cambria Math" panose="02040503050406030204" pitchFamily="18" charset="0"/>
                        <a:ea typeface="微软雅黑" panose="020B0503020204020204" charset="-122"/>
                      </a:rPr>
                      <m:t>𝑡</m:t>
                    </m:r>
                  </m:oMath>
                </a14:m>
                <a:r>
                  <a:rPr lang="zh-CN" altLang="en-US" dirty="0">
                    <a:latin typeface="微软雅黑" panose="020B0503020204020204" charset="-122"/>
                    <a:ea typeface="微软雅黑" panose="020B0503020204020204" charset="-122"/>
                  </a:rPr>
                  <a:t>的取值，一定无生成树，答案一定为</a:t>
                </a:r>
                <a14:m>
                  <m:oMath xmlns:m="http://schemas.openxmlformats.org/officeDocument/2006/math">
                    <m:r>
                      <a:rPr lang="en-US" altLang="zh-CN" i="1" dirty="0" smtClean="0">
                        <a:latin typeface="Cambria Math" panose="02040503050406030204" pitchFamily="18" charset="0"/>
                        <a:ea typeface="微软雅黑" panose="020B0503020204020204" charset="-122"/>
                      </a:rPr>
                      <m:t>0</m:t>
                    </m:r>
                  </m:oMath>
                </a14:m>
                <a:endParaRPr lang="en-US" altLang="zh-CN"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383630" y="1586293"/>
                <a:ext cx="8629650" cy="3115681"/>
              </a:xfrm>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95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383630" y="1412429"/>
                <a:ext cx="8629650" cy="3115681"/>
              </a:xfrm>
            </p:spPr>
            <p:txBody>
              <a:bodyPr/>
              <a:lstStyle/>
              <a:p>
                <a:r>
                  <a:rPr lang="zh-CN" altLang="en-US" dirty="0">
                    <a:ea typeface="微软雅黑" panose="020B0503020204020204" charset="-122"/>
                  </a:rPr>
                  <a:t>如何求</a:t>
                </a:r>
                <a14:m>
                  <m:oMath xmlns:m="http://schemas.openxmlformats.org/officeDocument/2006/math">
                    <m:r>
                      <a:rPr lang="en-US" altLang="zh-CN" b="1" i="1" dirty="0" smtClean="0">
                        <a:latin typeface="Cambria Math" panose="02040503050406030204" pitchFamily="18" charset="0"/>
                        <a:ea typeface="微软雅黑" panose="020B0503020204020204" charset="-122"/>
                      </a:rPr>
                      <m:t>|</m:t>
                    </m:r>
                    <m:r>
                      <a:rPr lang="en-US" altLang="zh-CN" b="1" i="1" dirty="0" smtClean="0">
                        <a:latin typeface="Cambria Math" panose="02040503050406030204" pitchFamily="18" charset="0"/>
                        <a:ea typeface="微软雅黑" panose="020B0503020204020204" charset="-122"/>
                      </a:rPr>
                      <m:t>𝒙𝑰</m:t>
                    </m:r>
                    <m:r>
                      <a:rPr lang="en-US" altLang="zh-CN" b="1" i="1" dirty="0" smtClean="0">
                        <a:latin typeface="Cambria Math" panose="02040503050406030204" pitchFamily="18" charset="0"/>
                        <a:ea typeface="微软雅黑" panose="020B0503020204020204" charset="-122"/>
                      </a:rPr>
                      <m:t>+</m:t>
                    </m:r>
                    <m:r>
                      <a:rPr lang="en-US" altLang="zh-CN" b="1" i="1" dirty="0" smtClean="0">
                        <a:latin typeface="Cambria Math" panose="02040503050406030204" pitchFamily="18" charset="0"/>
                        <a:ea typeface="微软雅黑" panose="020B0503020204020204" charset="-122"/>
                      </a:rPr>
                      <m:t>𝑩</m:t>
                    </m:r>
                    <m:r>
                      <a:rPr lang="en-US" altLang="zh-CN" b="1" i="1" dirty="0" smtClean="0">
                        <a:latin typeface="Cambria Math" panose="02040503050406030204" pitchFamily="18" charset="0"/>
                        <a:ea typeface="微软雅黑" panose="020B0503020204020204" charset="-122"/>
                      </a:rPr>
                      <m:t>′|</m:t>
                    </m:r>
                  </m:oMath>
                </a14:m>
                <a:r>
                  <a:rPr lang="zh-CN" altLang="en-US" dirty="0">
                    <a:latin typeface="微软雅黑" panose="020B0503020204020204" charset="-122"/>
                    <a:ea typeface="微软雅黑" panose="020B0503020204020204" charset="-122"/>
                  </a:rPr>
                  <a:t>： </a:t>
                </a:r>
                <a:endParaRPr lang="en-US" altLang="zh-CN" dirty="0">
                  <a:latin typeface="微软雅黑" panose="020B0503020204020204" charset="-122"/>
                  <a:ea typeface="微软雅黑" panose="020B0503020204020204" charset="-122"/>
                </a:endParaRPr>
              </a:p>
              <a:p>
                <a:pPr lvl="1"/>
                <a:r>
                  <a:rPr lang="zh-CN" altLang="en-US" dirty="0"/>
                  <a:t>不难发现</a:t>
                </a:r>
                <a14:m>
                  <m:oMath xmlns:m="http://schemas.openxmlformats.org/officeDocument/2006/math">
                    <m:r>
                      <a:rPr lang="en-US" altLang="zh-CN" i="1" dirty="0">
                        <a:latin typeface="Cambria Math" panose="02040503050406030204" pitchFamily="18" charset="0"/>
                      </a:rPr>
                      <m:t>|</m:t>
                    </m:r>
                    <m:r>
                      <a:rPr lang="en-US" altLang="zh-CN" i="1" dirty="0" err="1">
                        <a:latin typeface="Cambria Math" panose="02040503050406030204" pitchFamily="18" charset="0"/>
                      </a:rPr>
                      <m:t>𝑥</m:t>
                    </m:r>
                    <m:r>
                      <a:rPr lang="en-US" altLang="zh-CN" b="1" i="1" dirty="0" err="1">
                        <a:latin typeface="Cambria Math" panose="02040503050406030204" pitchFamily="18" charset="0"/>
                      </a:rPr>
                      <m:t>𝑰</m:t>
                    </m:r>
                    <m:r>
                      <a:rPr lang="en-US" altLang="zh-CN" i="1" dirty="0">
                        <a:latin typeface="Cambria Math" panose="02040503050406030204" pitchFamily="18" charset="0"/>
                      </a:rPr>
                      <m:t>+</m:t>
                    </m:r>
                    <m:r>
                      <a:rPr lang="en-US" altLang="zh-CN" b="1" i="1" dirty="0">
                        <a:latin typeface="Cambria Math" panose="02040503050406030204" pitchFamily="18" charset="0"/>
                      </a:rPr>
                      <m:t>𝑩</m:t>
                    </m:r>
                    <m:r>
                      <a:rPr lang="en-US" altLang="zh-CN" i="1" dirty="0">
                        <a:latin typeface="Cambria Math" panose="02040503050406030204" pitchFamily="18" charset="0"/>
                      </a:rPr>
                      <m:t>′| = |</m:t>
                    </m:r>
                    <m:r>
                      <a:rPr lang="en-US" altLang="zh-CN" i="1" dirty="0" err="1">
                        <a:latin typeface="Cambria Math" panose="02040503050406030204" pitchFamily="18" charset="0"/>
                      </a:rPr>
                      <m:t>𝑥</m:t>
                    </m:r>
                    <m:r>
                      <a:rPr lang="en-US" altLang="zh-CN" b="1" i="1" dirty="0" err="1">
                        <a:latin typeface="Cambria Math" panose="02040503050406030204" pitchFamily="18" charset="0"/>
                      </a:rPr>
                      <m:t>𝑰</m:t>
                    </m:r>
                    <m:r>
                      <a:rPr lang="en-US" altLang="zh-CN" i="1" dirty="0">
                        <a:latin typeface="Cambria Math" panose="02040503050406030204" pitchFamily="18" charset="0"/>
                      </a:rPr>
                      <m:t>−(−</m:t>
                    </m:r>
                    <m:r>
                      <a:rPr lang="en-US" altLang="zh-CN" b="1" i="1" dirty="0">
                        <a:latin typeface="Cambria Math" panose="02040503050406030204" pitchFamily="18" charset="0"/>
                      </a:rPr>
                      <m:t>𝑩</m:t>
                    </m:r>
                    <m:r>
                      <a:rPr lang="en-US" altLang="zh-CN" i="1" dirty="0">
                        <a:latin typeface="Cambria Math" panose="02040503050406030204" pitchFamily="18" charset="0"/>
                      </a:rPr>
                      <m:t>′)|</m:t>
                    </m:r>
                  </m:oMath>
                </a14:m>
                <a:r>
                  <a:rPr lang="zh-CN" altLang="en-US" dirty="0"/>
                  <a:t>，这个形式等价于一个特征多项式</a:t>
                </a:r>
                <a:endParaRPr lang="en-US" altLang="zh-CN" dirty="0"/>
              </a:p>
              <a:p>
                <a:pPr lvl="1"/>
                <a:r>
                  <a:rPr lang="zh-CN" altLang="en-US" dirty="0"/>
                  <a:t>化为上海森堡</a:t>
                </a:r>
                <a:r>
                  <a:rPr lang="en-US" altLang="zh-CN" dirty="0"/>
                  <a:t>(</a:t>
                </a:r>
                <a:r>
                  <a:rPr lang="en-US" altLang="zh-CN" dirty="0" err="1"/>
                  <a:t>Hessenberg</a:t>
                </a:r>
                <a:r>
                  <a:rPr lang="en-US" altLang="zh-CN" dirty="0"/>
                  <a:t>)</a:t>
                </a:r>
                <a:r>
                  <a:rPr lang="zh-CN" altLang="en-US" dirty="0"/>
                  <a:t>矩阵即可在</a:t>
                </a:r>
                <a14:m>
                  <m:oMath xmlns:m="http://schemas.openxmlformats.org/officeDocument/2006/math">
                    <m:r>
                      <m:rPr>
                        <m:sty m:val="p"/>
                      </m:rPr>
                      <a:rPr lang="en-US" altLang="zh-CN" b="0" i="0" dirty="0" smtClean="0">
                        <a:latin typeface="Cambria Math" panose="02040503050406030204" pitchFamily="18" charset="0"/>
                      </a:rPr>
                      <m:t>O</m:t>
                    </m:r>
                    <m:r>
                      <a:rPr lang="en-US" altLang="zh-CN" b="0" i="0"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oMath>
                </a14:m>
                <a:r>
                  <a:rPr lang="zh-CN" altLang="en-US" dirty="0"/>
                  <a:t>内求出这个特征多项式，乘上</a:t>
                </a:r>
                <a14:m>
                  <m:oMath xmlns:m="http://schemas.openxmlformats.org/officeDocument/2006/math">
                    <m:r>
                      <a:rPr lang="en-US" altLang="zh-CN" i="1" dirty="0" smtClean="0">
                        <a:latin typeface="Cambria Math" panose="02040503050406030204" pitchFamily="18" charset="0"/>
                      </a:rPr>
                      <m:t>𝐶</m:t>
                    </m:r>
                  </m:oMath>
                </a14:m>
                <a:r>
                  <a:rPr lang="zh-CN" altLang="en-US" dirty="0"/>
                  <a:t>后得到原矩阵行列式关于</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即</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p>
                  </m:oMath>
                </a14:m>
                <a:r>
                  <a:rPr lang="en-US" altLang="zh-CN" dirty="0"/>
                  <a:t>) </a:t>
                </a:r>
                <a:r>
                  <a:rPr lang="zh-CN" altLang="en-US" dirty="0"/>
                  <a:t>的</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zh-CN" altLang="en-US" dirty="0"/>
                  <a:t>次多项式</a:t>
                </a:r>
                <a:endParaRPr lang="en-US" altLang="zh-CN" dirty="0"/>
              </a:p>
              <a:p>
                <a:pPr lvl="1"/>
                <a:r>
                  <a:rPr lang="zh-CN" altLang="en-US" dirty="0"/>
                  <a:t>将</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p>
                  </m:oMath>
                </a14:m>
                <a:r>
                  <a:rPr lang="zh-CN" altLang="en-US" dirty="0"/>
                  <a:t>换回来，发现把多项式分为每个次数的项来求和，每一个次数的和都是一个等比数列求和，使用快速幂完成即可得到答案</a:t>
                </a:r>
              </a:p>
              <a:p>
                <a:pPr lvl="1"/>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383630" y="1412429"/>
                <a:ext cx="8629650" cy="3115681"/>
              </a:xfrm>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901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a:t>
            </a:r>
            <a:r>
              <a:rPr lang="en-US" altLang="zh-CN" dirty="0" err="1">
                <a:latin typeface="微软雅黑" panose="020B0503020204020204" charset="-122"/>
                <a:ea typeface="微软雅黑" panose="020B0503020204020204" charset="-122"/>
                <a:sym typeface="+mn-ea"/>
              </a:rPr>
              <a:t>Ponyville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467343" y="1779477"/>
                <a:ext cx="8629650" cy="3115681"/>
              </a:xfrm>
            </p:spPr>
            <p:txBody>
              <a:bodyPr/>
              <a:lstStyle/>
              <a:p>
                <a:r>
                  <a:rPr lang="zh-CN" altLang="en-US" dirty="0">
                    <a:ea typeface="微软雅黑" panose="020B0503020204020204" charset="-122"/>
                  </a:rPr>
                  <a:t>注意两个小坑：</a:t>
                </a:r>
              </a:p>
              <a:p>
                <a:pPr lvl="1"/>
                <a:r>
                  <a:rPr lang="zh-CN" altLang="en-US" dirty="0"/>
                  <a:t>题目描述为选择一个边集形成树</a:t>
                </a:r>
                <a:br>
                  <a:rPr lang="en-US" altLang="zh-CN" dirty="0"/>
                </a:br>
                <a:r>
                  <a:rPr lang="zh-CN" altLang="en-US" dirty="0"/>
                  <a:t>若</a:t>
                </a:r>
                <a:r>
                  <a:rPr lang="en-US" altLang="zh-CN" dirty="0"/>
                  <a:t>m = 0</a:t>
                </a:r>
                <a:r>
                  <a:rPr lang="zh-CN" altLang="en-US" dirty="0"/>
                  <a:t>，则无边集可选。因此</a:t>
                </a:r>
                <a:r>
                  <a:rPr lang="en-US" altLang="zh-CN" dirty="0"/>
                  <a:t>n = 1, m = 0</a:t>
                </a:r>
                <a:r>
                  <a:rPr lang="zh-CN" altLang="en-US" dirty="0"/>
                  <a:t>答案为</a:t>
                </a:r>
                <a:r>
                  <a:rPr lang="en-US" altLang="zh-CN" dirty="0"/>
                  <a:t>0</a:t>
                </a:r>
              </a:p>
              <a:p>
                <a:pPr lvl="1"/>
                <a:r>
                  <a:rPr lang="zh-CN" altLang="en-US" dirty="0"/>
                  <a:t>注意</a:t>
                </a:r>
                <a:r>
                  <a:rPr lang="en-US" altLang="zh-CN" dirty="0"/>
                  <a:t>a</a:t>
                </a:r>
                <a:r>
                  <a:rPr lang="zh-CN" altLang="en-US" dirty="0"/>
                  <a:t>可以等于</a:t>
                </a:r>
                <a:r>
                  <a:rPr lang="en-US" altLang="zh-CN" dirty="0"/>
                  <a:t>1</a:t>
                </a:r>
                <a:r>
                  <a:rPr lang="zh-CN" altLang="en-US" dirty="0"/>
                  <a:t>，特判等比数列求和</a:t>
                </a:r>
                <a:endParaRPr lang="en-US" altLang="zh-CN" dirty="0"/>
              </a:p>
              <a:p>
                <a:pPr lvl="1"/>
                <a:r>
                  <a:rPr lang="zh-CN" altLang="en-US" dirty="0"/>
                  <a:t>最终复杂度为</a:t>
                </a:r>
                <a14:m>
                  <m:oMath xmlns:m="http://schemas.openxmlformats.org/officeDocument/2006/math">
                    <m:r>
                      <m:rPr>
                        <m:sty m:val="p"/>
                      </m:rPr>
                      <a:rPr lang="en-US" altLang="zh-CN" b="0" i="0" dirty="0" smtClean="0">
                        <a:latin typeface="Cambria Math" panose="02040503050406030204" pitchFamily="18" charset="0"/>
                      </a:rPr>
                      <m:t>O</m:t>
                    </m:r>
                    <m:r>
                      <a:rPr lang="en-US" altLang="zh-CN" b="0" i="0"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r>
                      <a:rPr lang="zh-CN" altLang="en-US" i="1" dirty="0">
                        <a:latin typeface="Cambria Math" panose="02040503050406030204" pitchFamily="18" charset="0"/>
                      </a:rPr>
                      <m:t>，</m:t>
                    </m:r>
                  </m:oMath>
                </a14:m>
                <a:r>
                  <a:rPr lang="en-US" altLang="zh-CN" dirty="0"/>
                  <a:t>T</a:t>
                </a:r>
                <a:r>
                  <a:rPr lang="zh-CN" altLang="en-US" dirty="0"/>
                  <a:t>实际上可以提升至</a:t>
                </a:r>
                <a14:m>
                  <m:oMath xmlns:m="http://schemas.openxmlformats.org/officeDocument/2006/math">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18</m:t>
                        </m:r>
                      </m:sup>
                    </m:sSup>
                  </m:oMath>
                </a14:m>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467343" y="1779477"/>
                <a:ext cx="8629650" cy="3115681"/>
              </a:xfrm>
              <a:blipFill>
                <a:blip r:embed="rId2"/>
                <a:stretch>
                  <a:fillRect l="-2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524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Defend Your Country</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题目大意</a:t>
                </a:r>
                <a:endParaRPr lang="en-US" altLang="zh-CN" dirty="0">
                  <a:latin typeface="微软雅黑" panose="020B0503020204020204" charset="-122"/>
                  <a:ea typeface="微软雅黑" panose="020B0503020204020204" charset="-122"/>
                </a:endParaRPr>
              </a:p>
              <a:p>
                <a:pPr marL="0" indent="0">
                  <a:buNone/>
                </a:pPr>
                <a:r>
                  <a:rPr lang="en-US" altLang="zh-CN" sz="1400" b="0" dirty="0">
                    <a:latin typeface="微软雅黑" panose="020B0503020204020204" charset="-122"/>
                    <a:ea typeface="微软雅黑" panose="020B0503020204020204" charset="-122"/>
                  </a:rPr>
                  <a:t>	· </a:t>
                </a:r>
                <a14:m>
                  <m:oMath xmlns:m="http://schemas.openxmlformats.org/officeDocument/2006/math">
                    <m:r>
                      <a:rPr lang="en-US" altLang="zh-CN" b="0" i="1" smtClean="0">
                        <a:latin typeface="Cambria Math" panose="02040503050406030204" pitchFamily="18" charset="0"/>
                        <a:ea typeface="微软雅黑" panose="020B0503020204020204" charset="-122"/>
                      </a:rPr>
                      <m:t>𝑛</m:t>
                    </m:r>
                  </m:oMath>
                </a14:m>
                <a:r>
                  <a:rPr lang="zh-CN" altLang="en-US" b="0" dirty="0">
                    <a:latin typeface="微软雅黑" panose="020B0503020204020204" charset="-122"/>
                    <a:ea typeface="微软雅黑" panose="020B0503020204020204" charset="-122"/>
                  </a:rPr>
                  <a:t>个点，</a:t>
                </a:r>
                <a14:m>
                  <m:oMath xmlns:m="http://schemas.openxmlformats.org/officeDocument/2006/math">
                    <m:r>
                      <a:rPr lang="en-US" altLang="zh-CN" b="0" i="1" smtClean="0">
                        <a:latin typeface="Cambria Math" panose="02040503050406030204" pitchFamily="18" charset="0"/>
                        <a:ea typeface="微软雅黑" panose="020B0503020204020204" charset="-122"/>
                      </a:rPr>
                      <m:t>𝑚</m:t>
                    </m:r>
                  </m:oMath>
                </a14:m>
                <a:r>
                  <a:rPr lang="zh-CN" altLang="en-US" b="0" dirty="0">
                    <a:latin typeface="微软雅黑" panose="020B0503020204020204" charset="-122"/>
                    <a:ea typeface="微软雅黑" panose="020B0503020204020204" charset="-122"/>
                  </a:rPr>
                  <a:t>条边的简单无向联通图，每个点一个权值 </a:t>
                </a:r>
                <a14:m>
                  <m:oMath xmlns:m="http://schemas.openxmlformats.org/officeDocument/2006/math">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𝑎</m:t>
                        </m:r>
                      </m:e>
                      <m:sub>
                        <m:r>
                          <a:rPr lang="en-US" altLang="zh-CN" b="0" i="1" smtClean="0">
                            <a:latin typeface="Cambria Math" panose="02040503050406030204" pitchFamily="18" charset="0"/>
                            <a:ea typeface="微软雅黑" panose="020B0503020204020204" charset="-122"/>
                          </a:rPr>
                          <m:t>𝑖</m:t>
                        </m:r>
                      </m:sub>
                    </m:sSub>
                  </m:oMath>
                </a14:m>
                <a:r>
                  <a:rPr lang="zh-CN" altLang="en-US" b="0" dirty="0">
                    <a:latin typeface="微软雅黑" panose="020B0503020204020204" charset="-122"/>
                    <a:ea typeface="微软雅黑" panose="020B0503020204020204" charset="-122"/>
                  </a:rPr>
                  <a:t>；</a:t>
                </a:r>
                <a:endParaRPr lang="en-US" altLang="zh-CN" b="0" dirty="0">
                  <a:latin typeface="微软雅黑" panose="020B0503020204020204" charset="-122"/>
                  <a:ea typeface="微软雅黑" panose="020B0503020204020204" charset="-122"/>
                </a:endParaRPr>
              </a:p>
              <a:p>
                <a:pPr marL="0" indent="0">
                  <a:buNone/>
                </a:pPr>
                <a:r>
                  <a:rPr lang="en-US" altLang="zh-CN" b="0" dirty="0">
                    <a:latin typeface="微软雅黑" panose="020B0503020204020204" charset="-122"/>
                    <a:ea typeface="微软雅黑" panose="020B0503020204020204" charset="-122"/>
                  </a:rPr>
                  <a:t>	· </a:t>
                </a:r>
                <a:r>
                  <a:rPr lang="zh-CN" altLang="en-US" b="0" dirty="0">
                    <a:latin typeface="微软雅黑" panose="020B0503020204020204" charset="-122"/>
                    <a:ea typeface="微软雅黑" panose="020B0503020204020204" charset="-122"/>
                  </a:rPr>
                  <a:t>一个连通块的贡献：</a:t>
                </a:r>
                <a14:m>
                  <m:oMath xmlns:m="http://schemas.openxmlformats.org/officeDocument/2006/math">
                    <m:sSup>
                      <m:sSupPr>
                        <m:ctrlPr>
                          <a:rPr lang="en-US" altLang="zh-CN" b="0" i="1" smtClean="0">
                            <a:latin typeface="Cambria Math" panose="02040503050406030204" pitchFamily="18" charset="0"/>
                            <a:ea typeface="微软雅黑" panose="020B0503020204020204" charset="-122"/>
                          </a:rPr>
                        </m:ctrlPr>
                      </m:sSupPr>
                      <m:e>
                        <m:d>
                          <m:dPr>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−1</m:t>
                            </m:r>
                          </m:e>
                        </m:d>
                      </m:e>
                      <m:sup>
                        <m:r>
                          <a:rPr lang="zh-CN" altLang="en-US" b="0" i="1">
                            <a:latin typeface="Cambria Math" panose="02040503050406030204" pitchFamily="18" charset="0"/>
                            <a:ea typeface="微软雅黑" panose="020B0503020204020204" charset="-122"/>
                          </a:rPr>
                          <m:t>块内点数</m:t>
                        </m:r>
                      </m:sup>
                    </m:sSup>
                    <m:r>
                      <a:rPr lang="en-US" altLang="zh-CN" b="0" i="1" smtClean="0">
                        <a:latin typeface="Cambria Math" panose="02040503050406030204" pitchFamily="18" charset="0"/>
                        <a:ea typeface="微软雅黑" panose="020B0503020204020204" charset="-122"/>
                      </a:rPr>
                      <m:t>⋅∑</m:t>
                    </m:r>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𝑎</m:t>
                        </m:r>
                      </m:e>
                      <m:sub>
                        <m:r>
                          <a:rPr lang="en-US" altLang="zh-CN" b="0" i="1" smtClean="0">
                            <a:latin typeface="Cambria Math" panose="02040503050406030204" pitchFamily="18" charset="0"/>
                            <a:ea typeface="微软雅黑" panose="020B0503020204020204" charset="-122"/>
                          </a:rPr>
                          <m:t>𝑖</m:t>
                        </m:r>
                      </m:sub>
                    </m:sSub>
                    <m:r>
                      <a:rPr lang="en-US" altLang="zh-CN" b="0" i="1" smtClean="0">
                        <a:latin typeface="Cambria Math" panose="02040503050406030204" pitchFamily="18" charset="0"/>
                        <a:ea typeface="微软雅黑" panose="020B0503020204020204" charset="-122"/>
                      </a:rPr>
                      <m:t>[</m:t>
                    </m:r>
                    <m:r>
                      <a:rPr lang="zh-CN" altLang="en-US" b="0" i="1">
                        <a:latin typeface="Cambria Math" panose="02040503050406030204" pitchFamily="18" charset="0"/>
                        <a:ea typeface="微软雅黑" panose="020B0503020204020204" charset="-122"/>
                      </a:rPr>
                      <m:t>点</m:t>
                    </m:r>
                    <m:r>
                      <a:rPr lang="en-US" altLang="zh-CN" b="0" i="1" smtClean="0">
                        <a:latin typeface="Cambria Math" panose="02040503050406030204" pitchFamily="18" charset="0"/>
                        <a:ea typeface="微软雅黑" panose="020B0503020204020204" charset="-122"/>
                      </a:rPr>
                      <m:t> </m:t>
                    </m:r>
                    <m:r>
                      <a:rPr lang="en-US" altLang="zh-CN" b="0" i="1" smtClean="0">
                        <a:latin typeface="Cambria Math" panose="02040503050406030204" pitchFamily="18" charset="0"/>
                        <a:ea typeface="微软雅黑" panose="020B0503020204020204" charset="-122"/>
                      </a:rPr>
                      <m:t>𝑖</m:t>
                    </m:r>
                    <m:r>
                      <a:rPr lang="en-US" altLang="zh-CN" b="0" i="1" smtClean="0">
                        <a:latin typeface="Cambria Math" panose="02040503050406030204" pitchFamily="18" charset="0"/>
                        <a:ea typeface="微软雅黑" panose="020B0503020204020204" charset="-122"/>
                      </a:rPr>
                      <m:t> </m:t>
                    </m:r>
                    <m:r>
                      <a:rPr lang="zh-CN" altLang="en-US" b="0" i="1">
                        <a:latin typeface="Cambria Math" panose="02040503050406030204" pitchFamily="18" charset="0"/>
                        <a:ea typeface="微软雅黑" panose="020B0503020204020204" charset="-122"/>
                      </a:rPr>
                      <m:t>在</m:t>
                    </m:r>
                    <m:r>
                      <a:rPr lang="zh-CN" altLang="en-US" b="0" i="1" smtClean="0">
                        <a:latin typeface="Cambria Math" panose="02040503050406030204" pitchFamily="18" charset="0"/>
                        <a:ea typeface="微软雅黑" panose="020B0503020204020204" charset="-122"/>
                      </a:rPr>
                      <m:t>该连通块内</m:t>
                    </m:r>
                    <m:r>
                      <a:rPr lang="en-US" altLang="zh-CN" b="0" i="1" smtClean="0">
                        <a:latin typeface="Cambria Math" panose="02040503050406030204" pitchFamily="18" charset="0"/>
                        <a:ea typeface="微软雅黑" panose="020B0503020204020204" charset="-122"/>
                      </a:rPr>
                      <m:t>]</m:t>
                    </m:r>
                  </m:oMath>
                </a14:m>
                <a:r>
                  <a:rPr lang="zh-CN" altLang="en-US" b="0" dirty="0">
                    <a:latin typeface="微软雅黑" panose="020B0503020204020204" charset="-122"/>
                    <a:ea typeface="微软雅黑" panose="020B0503020204020204" charset="-122"/>
                  </a:rPr>
                  <a:t>；</a:t>
                </a:r>
                <a:endParaRPr lang="en-US" altLang="zh-CN" b="0" dirty="0">
                  <a:latin typeface="微软雅黑" panose="020B0503020204020204" charset="-122"/>
                  <a:ea typeface="微软雅黑" panose="020B0503020204020204" charset="-122"/>
                </a:endParaRPr>
              </a:p>
              <a:p>
                <a:pPr marL="0" indent="0">
                  <a:buNone/>
                </a:pPr>
                <a:r>
                  <a:rPr lang="en-US" altLang="zh-CN" b="0" dirty="0">
                    <a:latin typeface="微软雅黑" panose="020B0503020204020204" charset="-122"/>
                    <a:ea typeface="微软雅黑" panose="020B0503020204020204" charset="-122"/>
                  </a:rPr>
                  <a:t>	· </a:t>
                </a:r>
                <a:r>
                  <a:rPr lang="zh-CN" altLang="en-US" b="0" dirty="0">
                    <a:latin typeface="微软雅黑" panose="020B0503020204020204" charset="-122"/>
                    <a:ea typeface="微软雅黑" panose="020B0503020204020204" charset="-122"/>
                  </a:rPr>
                  <a:t>可任意删除一些边，求连通块贡献之和最大是多少。</a:t>
                </a:r>
                <a:endParaRPr lang="en-US" altLang="zh-CN" b="0" dirty="0">
                  <a:latin typeface="微软雅黑" panose="020B0503020204020204" charset="-122"/>
                  <a:ea typeface="微软雅黑" panose="020B0503020204020204" charset="-122"/>
                </a:endParaRPr>
              </a:p>
              <a:p>
                <a:pPr marL="0" indent="0">
                  <a:buNone/>
                </a:pPr>
                <a:r>
                  <a:rPr lang="en-US" altLang="zh-CN" b="0" dirty="0">
                    <a:latin typeface="微软雅黑" panose="020B0503020204020204" charset="-122"/>
                    <a:ea typeface="微软雅黑" panose="020B0503020204020204" charset="-122"/>
                  </a:rPr>
                  <a:t>	· </a:t>
                </a:r>
                <a14:m>
                  <m:oMath xmlns:m="http://schemas.openxmlformats.org/officeDocument/2006/math">
                    <m:r>
                      <a:rPr lang="en-US" altLang="zh-CN" b="0" i="1" smtClean="0">
                        <a:latin typeface="Cambria Math" panose="02040503050406030204" pitchFamily="18" charset="0"/>
                        <a:ea typeface="微软雅黑" panose="020B0503020204020204" charset="-122"/>
                      </a:rPr>
                      <m:t>1≤</m:t>
                    </m:r>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𝑚</m:t>
                    </m:r>
                    <m:r>
                      <a:rPr lang="en-US" altLang="zh-CN" b="0" i="1" smtClean="0">
                        <a:latin typeface="Cambria Math" panose="02040503050406030204" pitchFamily="18" charset="0"/>
                        <a:ea typeface="微软雅黑" panose="020B0503020204020204" charset="-122"/>
                      </a:rPr>
                      <m:t>≤</m:t>
                    </m:r>
                    <m:sSup>
                      <m:sSupPr>
                        <m:ctrlPr>
                          <a:rPr lang="en-US" altLang="zh-CN" b="0" i="1" smtClean="0">
                            <a:latin typeface="Cambria Math" panose="02040503050406030204" pitchFamily="18" charset="0"/>
                            <a:ea typeface="微软雅黑" panose="020B0503020204020204" charset="-122"/>
                          </a:rPr>
                        </m:ctrlPr>
                      </m:sSupPr>
                      <m:e>
                        <m:r>
                          <a:rPr lang="en-US" altLang="zh-CN" b="0" i="1" smtClean="0">
                            <a:latin typeface="Cambria Math" panose="02040503050406030204" pitchFamily="18" charset="0"/>
                            <a:ea typeface="微软雅黑" panose="020B0503020204020204" charset="-122"/>
                          </a:rPr>
                          <m:t>10</m:t>
                        </m:r>
                      </m:e>
                      <m:sup>
                        <m:r>
                          <a:rPr lang="en-US" altLang="zh-CN" b="0" i="1" smtClean="0">
                            <a:latin typeface="Cambria Math" panose="02040503050406030204" pitchFamily="18" charset="0"/>
                            <a:ea typeface="微软雅黑" panose="020B0503020204020204" charset="-122"/>
                          </a:rPr>
                          <m:t>6</m:t>
                        </m:r>
                      </m:sup>
                    </m:sSup>
                    <m:r>
                      <a:rPr lang="en-US" altLang="zh-CN" b="0" i="1" smtClean="0">
                        <a:latin typeface="Cambria Math" panose="02040503050406030204" pitchFamily="18" charset="0"/>
                        <a:ea typeface="微软雅黑" panose="020B0503020204020204" charset="-122"/>
                      </a:rPr>
                      <m:t>, 1≤</m:t>
                    </m:r>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𝑎</m:t>
                        </m:r>
                      </m:e>
                      <m:sub>
                        <m:r>
                          <a:rPr lang="en-US" altLang="zh-CN" b="0" i="1" smtClean="0">
                            <a:latin typeface="Cambria Math" panose="02040503050406030204" pitchFamily="18" charset="0"/>
                            <a:ea typeface="微软雅黑" panose="020B0503020204020204" charset="-122"/>
                          </a:rPr>
                          <m:t>𝑖</m:t>
                        </m:r>
                      </m:sub>
                    </m:sSub>
                    <m:r>
                      <a:rPr lang="en-US" altLang="zh-CN" b="0" i="1" smtClean="0">
                        <a:latin typeface="Cambria Math" panose="02040503050406030204" pitchFamily="18" charset="0"/>
                        <a:ea typeface="微软雅黑" panose="020B0503020204020204" charset="-122"/>
                      </a:rPr>
                      <m:t>≤</m:t>
                    </m:r>
                    <m:sSup>
                      <m:sSupPr>
                        <m:ctrlPr>
                          <a:rPr lang="en-US" altLang="zh-CN" b="0" i="1" smtClean="0">
                            <a:latin typeface="Cambria Math" panose="02040503050406030204" pitchFamily="18" charset="0"/>
                            <a:ea typeface="微软雅黑" panose="020B0503020204020204" charset="-122"/>
                          </a:rPr>
                        </m:ctrlPr>
                      </m:sSupPr>
                      <m:e>
                        <m:r>
                          <a:rPr lang="en-US" altLang="zh-CN" b="0" i="1" smtClean="0">
                            <a:latin typeface="Cambria Math" panose="02040503050406030204" pitchFamily="18" charset="0"/>
                            <a:ea typeface="微软雅黑" panose="020B0503020204020204" charset="-122"/>
                          </a:rPr>
                          <m:t>10</m:t>
                        </m:r>
                      </m:e>
                      <m:sup>
                        <m:r>
                          <a:rPr lang="en-US" altLang="zh-CN" b="0" i="1" smtClean="0">
                            <a:latin typeface="Cambria Math" panose="02040503050406030204" pitchFamily="18" charset="0"/>
                            <a:ea typeface="微软雅黑" panose="020B0503020204020204" charset="-122"/>
                          </a:rPr>
                          <m:t>9</m:t>
                        </m:r>
                      </m:sup>
                    </m:sSup>
                  </m:oMath>
                </a14:m>
                <a:endParaRPr lang="en-US" altLang="zh-CN" sz="1400" b="0"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sym typeface="+mn-ea"/>
                  </a:rPr>
                  <a:t>Tag</a:t>
                </a:r>
              </a:p>
              <a:p>
                <a:pPr lvl="2"/>
                <a:r>
                  <a:rPr lang="en-US" altLang="zh-CN" sz="1600" dirty="0" err="1">
                    <a:solidFill>
                      <a:schemeClr val="bg1"/>
                    </a:solidFill>
                    <a:latin typeface="微软雅黑" panose="020B0503020204020204" charset="-122"/>
                    <a:ea typeface="微软雅黑" panose="020B0503020204020204" charset="-122"/>
                    <a:sym typeface="+mn-ea"/>
                  </a:rPr>
                  <a:t>Tarjan</a:t>
                </a:r>
                <a:r>
                  <a:rPr lang="zh-CN" altLang="en-US" sz="1600" dirty="0">
                    <a:solidFill>
                      <a:schemeClr val="bg1"/>
                    </a:solidFill>
                    <a:latin typeface="微软雅黑" panose="020B0503020204020204" charset="-122"/>
                    <a:ea typeface="微软雅黑" panose="020B0503020204020204" charset="-122"/>
                    <a:sym typeface="+mn-ea"/>
                  </a:rPr>
                  <a:t>，点双连通分量，写得奇怪可能需要圆方树或点双树？</a:t>
                </a:r>
                <a:endParaRPr lang="en-US" altLang="zh-CN" sz="1600" dirty="0">
                  <a:solidFill>
                    <a:schemeClr val="bg1"/>
                  </a:solidFill>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endParaRPr lang="zh-CN" altLang="en-US" sz="1400" b="0" dirty="0">
                  <a:latin typeface="微软雅黑" panose="020B0503020204020204" charset="-122"/>
                  <a:ea typeface="微软雅黑" panose="020B0503020204020204" charset="-122"/>
                </a:endParaRPr>
              </a:p>
              <a:p>
                <a:pPr lvl="2"/>
                <a:r>
                  <a:rPr lang="en-US" altLang="zh-CN" dirty="0">
                    <a:latin typeface="微软雅黑" panose="020B0503020204020204" charset="-122"/>
                    <a:ea typeface="微软雅黑" panose="020B0503020204020204" charset="-122"/>
                    <a:sym typeface="+mn-ea"/>
                  </a:rPr>
                  <a:t>	</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Hopping Rabbit</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257175" y="1185863"/>
                <a:ext cx="4872878" cy="3629025"/>
              </a:xfrm>
            </p:spPr>
            <p:txBody>
              <a:bodyPr/>
              <a:lstStyle/>
              <a:p>
                <a:r>
                  <a:rPr lang="zh-CN" altLang="en-US" dirty="0">
                    <a:latin typeface="微软雅黑" panose="020B0503020204020204" charset="-122"/>
                    <a:ea typeface="微软雅黑" panose="020B0503020204020204" charset="-122"/>
                    <a:sym typeface="+mn-ea"/>
                  </a:rPr>
                  <a:t>题意：</a:t>
                </a:r>
                <a:endParaRPr lang="en-US" altLang="zh-CN"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平面上有 </a:t>
                </a:r>
                <a14:m>
                  <m:oMath xmlns:m="http://schemas.openxmlformats.org/officeDocument/2006/math">
                    <m:r>
                      <a:rPr lang="en-US" altLang="zh-CN" sz="1400" b="0" i="1" smtClean="0">
                        <a:latin typeface="Cambria Math" panose="02040503050406030204" pitchFamily="18" charset="0"/>
                        <a:ea typeface="微软雅黑" panose="020B0503020204020204" charset="-122"/>
                      </a:rPr>
                      <m:t>𝑛</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个矩形，给定</a:t>
                </a:r>
                <a14:m>
                  <m:oMath xmlns:m="http://schemas.openxmlformats.org/officeDocument/2006/math">
                    <m:r>
                      <a:rPr lang="en-US" altLang="zh-CN" sz="1400" b="0" i="1" smtClean="0">
                        <a:latin typeface="Cambria Math" panose="02040503050406030204" pitchFamily="18" charset="0"/>
                        <a:ea typeface="微软雅黑" panose="020B0503020204020204" charset="-122"/>
                      </a:rPr>
                      <m:t>𝑑</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需要找到一个位置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err="1" smtClean="0">
                        <a:latin typeface="Cambria Math" panose="02040503050406030204" pitchFamily="18" charset="0"/>
                        <a:ea typeface="微软雅黑" panose="020B0503020204020204" charset="-122"/>
                      </a:rPr>
                      <m:t>𝑥</m:t>
                    </m:r>
                    <m:r>
                      <a:rPr lang="en-US" altLang="zh-CN" sz="1400" b="0" i="1" dirty="0" err="1" smtClean="0">
                        <a:latin typeface="Cambria Math" panose="02040503050406030204" pitchFamily="18" charset="0"/>
                        <a:ea typeface="微软雅黑" panose="020B0503020204020204" charset="-122"/>
                      </a:rPr>
                      <m:t>,</m:t>
                    </m:r>
                    <m:r>
                      <a:rPr lang="en-US" altLang="zh-CN" sz="1400" b="0" i="1" dirty="0" err="1" smtClean="0">
                        <a:latin typeface="Cambria Math" panose="02040503050406030204" pitchFamily="18" charset="0"/>
                        <a:ea typeface="微软雅黑" panose="020B0503020204020204" charset="-122"/>
                      </a:rPr>
                      <m:t>𝑦</m:t>
                    </m:r>
                    <m:r>
                      <a:rPr lang="en-US" altLang="zh-CN" sz="1400" b="0" i="1" dirty="0"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，使得所有 </a:t>
                </a:r>
                <a14:m>
                  <m:oMath xmlns:m="http://schemas.openxmlformats.org/officeDocument/2006/math">
                    <m:r>
                      <a:rPr lang="en-US" altLang="zh-CN" sz="1400" b="0">
                        <a:latin typeface="Cambria Math" panose="02040503050406030204" pitchFamily="18" charset="0"/>
                        <a:ea typeface="微软雅黑" panose="020B0503020204020204" charset="-122"/>
                      </a:rPr>
                      <m:t>(</m:t>
                    </m:r>
                    <m:r>
                      <a:rPr lang="en-US" altLang="zh-CN" sz="1400" b="0">
                        <a:latin typeface="Cambria Math" panose="02040503050406030204" pitchFamily="18" charset="0"/>
                        <a:ea typeface="微软雅黑" panose="020B0503020204020204" charset="-122"/>
                      </a:rPr>
                      <m:t>𝑥</m:t>
                    </m:r>
                    <m:r>
                      <a:rPr lang="en-US" altLang="zh-CN" sz="1400" b="0">
                        <a:latin typeface="Cambria Math" panose="02040503050406030204" pitchFamily="18" charset="0"/>
                        <a:ea typeface="微软雅黑" panose="020B0503020204020204" charset="-122"/>
                      </a:rPr>
                      <m:t>+</m:t>
                    </m:r>
                    <m:r>
                      <a:rPr lang="en-US" altLang="zh-CN" sz="1400" b="0">
                        <a:latin typeface="Cambria Math" panose="02040503050406030204" pitchFamily="18" charset="0"/>
                        <a:ea typeface="微软雅黑" panose="020B0503020204020204" charset="-122"/>
                      </a:rPr>
                      <m:t>𝑘𝑑</m:t>
                    </m:r>
                    <m:r>
                      <a:rPr lang="en-US" altLang="zh-CN" sz="1400" b="0">
                        <a:latin typeface="Cambria Math" panose="02040503050406030204" pitchFamily="18" charset="0"/>
                        <a:ea typeface="微软雅黑" panose="020B0503020204020204" charset="-122"/>
                      </a:rPr>
                      <m:t>,</m:t>
                    </m:r>
                    <m:r>
                      <a:rPr lang="en-US" altLang="zh-CN" sz="1400" b="0">
                        <a:latin typeface="Cambria Math" panose="02040503050406030204" pitchFamily="18" charset="0"/>
                        <a:ea typeface="微软雅黑" panose="020B0503020204020204" charset="-122"/>
                      </a:rPr>
                      <m:t>𝑦</m:t>
                    </m:r>
                    <m:r>
                      <a:rPr lang="en-US" altLang="zh-CN" sz="1400" b="0">
                        <a:latin typeface="Cambria Math" panose="02040503050406030204" pitchFamily="18" charset="0"/>
                        <a:ea typeface="微软雅黑" panose="020B0503020204020204" charset="-122"/>
                      </a:rPr>
                      <m:t>+</m:t>
                    </m:r>
                    <m:r>
                      <a:rPr lang="en-US" altLang="zh-CN" sz="1400" b="0">
                        <a:latin typeface="Cambria Math" panose="02040503050406030204" pitchFamily="18" charset="0"/>
                        <a:ea typeface="微软雅黑" panose="020B0503020204020204" charset="-122"/>
                      </a:rPr>
                      <m:t>𝑘𝑑</m:t>
                    </m:r>
                    <m:r>
                      <a:rPr lang="en-US" altLang="zh-CN" sz="1400" b="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sym typeface="+mn-ea"/>
                  </a:rPr>
                  <a:t> </a:t>
                </a:r>
                <a:r>
                  <a:rPr lang="zh-CN" altLang="en-US" sz="1400" b="0" dirty="0">
                    <a:latin typeface="微软雅黑" panose="020B0503020204020204" charset="-122"/>
                    <a:ea typeface="微软雅黑" panose="020B0503020204020204" charset="-122"/>
                    <a:sym typeface="+mn-ea"/>
                  </a:rPr>
                  <a:t>均不落在矩形中。</a:t>
                </a:r>
                <a:endParaRPr lang="en-US" altLang="zh-CN" sz="1400" b="0" dirty="0">
                  <a:latin typeface="微软雅黑" panose="020B0503020204020204" charset="-122"/>
                  <a:ea typeface="微软雅黑" panose="020B0503020204020204" charset="-122"/>
                  <a:sym typeface="+mn-ea"/>
                </a:endParaRPr>
              </a:p>
              <a:p>
                <a:pPr marL="0" indent="0">
                  <a:buNone/>
                </a:pPr>
                <a:endParaRPr lang="en-US" altLang="zh-CN" sz="1400" b="0"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题解：</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由于能到的位置是周期重复的，我们可以将所有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sSub>
                      <m:sSubPr>
                        <m:ctrlPr>
                          <a:rPr lang="en-US" altLang="zh-CN" sz="1400" b="0" i="1" dirty="0" smtClean="0">
                            <a:latin typeface="Cambria Math" panose="02040503050406030204" pitchFamily="18" charset="0"/>
                            <a:ea typeface="微软雅黑" panose="020B0503020204020204" charset="-122"/>
                          </a:rPr>
                        </m:ctrlPr>
                      </m:sSubPr>
                      <m:e>
                        <m:r>
                          <a:rPr lang="en-US" altLang="zh-CN" sz="1400" b="0" i="1" dirty="0">
                            <a:latin typeface="Cambria Math" panose="02040503050406030204" pitchFamily="18" charset="0"/>
                            <a:ea typeface="微软雅黑" panose="020B0503020204020204" charset="-122"/>
                          </a:rPr>
                          <m:t>𝑘</m:t>
                        </m:r>
                      </m:e>
                      <m:sub>
                        <m:r>
                          <a:rPr lang="en-US" altLang="zh-CN" sz="1400" b="0" i="1" dirty="0" smtClean="0">
                            <a:latin typeface="Cambria Math" panose="02040503050406030204" pitchFamily="18" charset="0"/>
                            <a:ea typeface="微软雅黑" panose="020B0503020204020204" charset="-122"/>
                          </a:rPr>
                          <m:t>1</m:t>
                        </m:r>
                      </m:sub>
                    </m:sSub>
                    <m:r>
                      <a:rPr lang="en-US" altLang="zh-CN" sz="1400" b="0" i="1" dirty="0">
                        <a:latin typeface="Cambria Math" panose="02040503050406030204" pitchFamily="18" charset="0"/>
                        <a:ea typeface="微软雅黑" panose="020B0503020204020204" charset="-122"/>
                      </a:rPr>
                      <m:t>𝑑</m:t>
                    </m:r>
                    <m:r>
                      <a:rPr lang="en-US" altLang="zh-CN" sz="1400" b="0" i="1" dirty="0">
                        <a:latin typeface="Cambria Math" panose="02040503050406030204" pitchFamily="18" charset="0"/>
                        <a:ea typeface="微软雅黑" panose="020B0503020204020204" charset="-122"/>
                      </a:rPr>
                      <m:t>,</m:t>
                    </m:r>
                    <m:sSub>
                      <m:sSubPr>
                        <m:ctrlPr>
                          <a:rPr lang="en-US" altLang="zh-CN" sz="1400" b="0" i="1" dirty="0" smtClean="0">
                            <a:latin typeface="Cambria Math" panose="02040503050406030204" pitchFamily="18" charset="0"/>
                            <a:ea typeface="微软雅黑" panose="020B0503020204020204" charset="-122"/>
                          </a:rPr>
                        </m:ctrlPr>
                      </m:sSubPr>
                      <m:e>
                        <m:r>
                          <a:rPr lang="en-US" altLang="zh-CN" sz="1400" b="0" i="1" dirty="0">
                            <a:latin typeface="Cambria Math" panose="02040503050406030204" pitchFamily="18" charset="0"/>
                            <a:ea typeface="微软雅黑" panose="020B0503020204020204" charset="-122"/>
                          </a:rPr>
                          <m:t>𝑘</m:t>
                        </m:r>
                      </m:e>
                      <m:sub>
                        <m:r>
                          <a:rPr lang="en-US" altLang="zh-CN" sz="1400" b="0" i="1" dirty="0" smtClean="0">
                            <a:latin typeface="Cambria Math" panose="02040503050406030204" pitchFamily="18" charset="0"/>
                            <a:ea typeface="微软雅黑" panose="020B0503020204020204" charset="-122"/>
                          </a:rPr>
                          <m:t>2</m:t>
                        </m:r>
                      </m:sub>
                    </m:sSub>
                    <m:r>
                      <a:rPr lang="en-US" altLang="zh-CN" sz="1400" b="0" i="1" dirty="0">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 </m:t>
                    </m:r>
                  </m:oMath>
                </a14:m>
                <a:r>
                  <a:rPr lang="zh-CN" altLang="en-US" sz="1400" b="0" dirty="0">
                    <a:latin typeface="微软雅黑" panose="020B0503020204020204" charset="-122"/>
                    <a:ea typeface="微软雅黑" panose="020B0503020204020204" charset="-122"/>
                  </a:rPr>
                  <a:t>到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sSub>
                      <m:sSubPr>
                        <m:ctrlPr>
                          <a:rPr lang="en-US" altLang="zh-CN" sz="1400" b="0" i="1" dirty="0" smtClean="0">
                            <a:latin typeface="Cambria Math" panose="02040503050406030204" pitchFamily="18" charset="0"/>
                            <a:ea typeface="微软雅黑" panose="020B0503020204020204" charset="-122"/>
                          </a:rPr>
                        </m:ctrlPr>
                      </m:sSubPr>
                      <m:e>
                        <m:r>
                          <a:rPr lang="en-US" altLang="zh-CN" sz="1400" b="0" i="1" dirty="0" smtClean="0">
                            <a:latin typeface="Cambria Math" panose="02040503050406030204" pitchFamily="18" charset="0"/>
                            <a:ea typeface="微软雅黑" panose="020B0503020204020204" charset="-122"/>
                          </a:rPr>
                          <m:t>𝑘</m:t>
                        </m:r>
                      </m:e>
                      <m:sub>
                        <m:r>
                          <a:rPr lang="en-US" altLang="zh-CN" sz="1400" b="0" i="1" dirty="0" smtClean="0">
                            <a:latin typeface="Cambria Math" panose="02040503050406030204" pitchFamily="18" charset="0"/>
                            <a:ea typeface="微软雅黑" panose="020B0503020204020204" charset="-122"/>
                          </a:rPr>
                          <m:t>1</m:t>
                        </m:r>
                      </m:sub>
                    </m:sSub>
                    <m:r>
                      <a:rPr lang="en-US" altLang="zh-CN" sz="1400" b="0" i="1" dirty="0" smtClean="0">
                        <a:latin typeface="Cambria Math" panose="02040503050406030204" pitchFamily="18" charset="0"/>
                        <a:ea typeface="微软雅黑" panose="020B0503020204020204" charset="-122"/>
                      </a:rPr>
                      <m:t>𝑑</m:t>
                    </m:r>
                    <m:r>
                      <a:rPr lang="en-US" altLang="zh-CN" sz="1400" b="0" i="1" dirty="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𝑑</m:t>
                    </m:r>
                    <m:r>
                      <a:rPr lang="en-US" altLang="zh-CN" sz="1400" b="0" i="1" dirty="0">
                        <a:latin typeface="Cambria Math" panose="02040503050406030204" pitchFamily="18" charset="0"/>
                        <a:ea typeface="微软雅黑" panose="020B0503020204020204" charset="-122"/>
                      </a:rPr>
                      <m:t>,</m:t>
                    </m:r>
                    <m:sSub>
                      <m:sSubPr>
                        <m:ctrlPr>
                          <a:rPr lang="en-US" altLang="zh-CN" sz="1400" b="0" i="1" dirty="0" smtClean="0">
                            <a:latin typeface="Cambria Math" panose="02040503050406030204" pitchFamily="18" charset="0"/>
                            <a:ea typeface="微软雅黑" panose="020B0503020204020204" charset="-122"/>
                          </a:rPr>
                        </m:ctrlPr>
                      </m:sSubPr>
                      <m:e>
                        <m:r>
                          <a:rPr lang="en-US" altLang="zh-CN" sz="1400" b="0" i="1" dirty="0">
                            <a:latin typeface="Cambria Math" panose="02040503050406030204" pitchFamily="18" charset="0"/>
                            <a:ea typeface="微软雅黑" panose="020B0503020204020204" charset="-122"/>
                          </a:rPr>
                          <m:t>𝑘</m:t>
                        </m:r>
                      </m:e>
                      <m:sub>
                        <m:r>
                          <a:rPr lang="en-US" altLang="zh-CN" sz="1400" b="0" i="1" dirty="0" smtClean="0">
                            <a:latin typeface="Cambria Math" panose="02040503050406030204" pitchFamily="18" charset="0"/>
                            <a:ea typeface="微软雅黑" panose="020B0503020204020204" charset="-122"/>
                          </a:rPr>
                          <m:t>2</m:t>
                        </m:r>
                      </m:sub>
                    </m:sSub>
                    <m:r>
                      <a:rPr lang="en-US" altLang="zh-CN" sz="1400" b="0" i="1" dirty="0">
                        <a:latin typeface="Cambria Math" panose="02040503050406030204" pitchFamily="18" charset="0"/>
                        <a:ea typeface="微软雅黑" panose="020B0503020204020204" charset="-122"/>
                      </a:rPr>
                      <m:t>𝑑</m:t>
                    </m:r>
                    <m:r>
                      <a:rPr lang="en-US" altLang="zh-CN" sz="1400" b="0" i="1" dirty="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 </m:t>
                    </m:r>
                  </m:oMath>
                </a14:m>
                <a:r>
                  <a:rPr lang="zh-CN" altLang="en-US" sz="1400" b="0" dirty="0">
                    <a:latin typeface="微软雅黑" panose="020B0503020204020204" charset="-122"/>
                    <a:ea typeface="微软雅黑" panose="020B0503020204020204" charset="-122"/>
                  </a:rPr>
                  <a:t>范围内的图形移动至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0,0</m:t>
                    </m:r>
                    <m:r>
                      <a:rPr lang="en-US" altLang="zh-CN" sz="1400" b="0" i="1" dirty="0" smtClean="0">
                        <a:latin typeface="Cambria Math" panose="02040503050406030204" pitchFamily="18" charset="0"/>
                        <a:ea typeface="微软雅黑" panose="020B0503020204020204" charset="-122"/>
                      </a:rPr>
                      <m:t>) </m:t>
                    </m:r>
                  </m:oMath>
                </a14:m>
                <a:r>
                  <a:rPr lang="zh-CN" altLang="en-US" sz="1400" b="0" dirty="0">
                    <a:latin typeface="微软雅黑" panose="020B0503020204020204" charset="-122"/>
                    <a:ea typeface="微软雅黑" panose="020B0503020204020204" charset="-122"/>
                  </a:rPr>
                  <a:t>到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err="1">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范围内求并。如果说最终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0,0</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到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err="1">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的范围内没有被完全覆盖，那么小兔从没有被覆盖到的点出发即可。如果被完全覆盖了，那么就没有合法的答案。</a:t>
                </a:r>
                <a:endParaRPr lang="en-US" altLang="zh-CN" sz="1400" b="0"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257175" y="1185863"/>
                <a:ext cx="4872878" cy="3629025"/>
              </a:xfrm>
              <a:blipFill>
                <a:blip r:embed="rId3"/>
                <a:stretch>
                  <a:fillRect l="-50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7C38107E-09A0-40F6-B974-8646A365BD5F}"/>
              </a:ext>
            </a:extLst>
          </p:cNvPr>
          <p:cNvPicPr>
            <a:picLocks noChangeAspect="1"/>
          </p:cNvPicPr>
          <p:nvPr/>
        </p:nvPicPr>
        <p:blipFill>
          <a:blip r:embed="rId4"/>
          <a:stretch>
            <a:fillRect/>
          </a:stretch>
        </p:blipFill>
        <p:spPr>
          <a:xfrm>
            <a:off x="5755339" y="189710"/>
            <a:ext cx="2634058" cy="2136885"/>
          </a:xfrm>
          <a:prstGeom prst="rect">
            <a:avLst/>
          </a:prstGeom>
        </p:spPr>
      </p:pic>
      <p:pic>
        <p:nvPicPr>
          <p:cNvPr id="17" name="图片 16">
            <a:extLst>
              <a:ext uri="{FF2B5EF4-FFF2-40B4-BE49-F238E27FC236}">
                <a16:creationId xmlns:a16="http://schemas.microsoft.com/office/drawing/2014/main" id="{85CADD0F-E2BB-4C82-90E3-9296A5CE0E54}"/>
              </a:ext>
            </a:extLst>
          </p:cNvPr>
          <p:cNvPicPr>
            <a:picLocks noChangeAspect="1"/>
          </p:cNvPicPr>
          <p:nvPr/>
        </p:nvPicPr>
        <p:blipFill>
          <a:blip r:embed="rId5"/>
          <a:stretch>
            <a:fillRect/>
          </a:stretch>
        </p:blipFill>
        <p:spPr>
          <a:xfrm>
            <a:off x="5974039" y="2571750"/>
            <a:ext cx="2196657" cy="15912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FBAE7-B43E-4EAF-B56A-106BEA83AC18}"/>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Defend Your Country</a:t>
            </a:r>
            <a:endParaRPr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04E74E82-DD0F-4F28-8B2B-5D0FAB1A3AAC}"/>
                  </a:ext>
                </a:extLst>
              </p:cNvPr>
              <p:cNvSpPr>
                <a:spLocks noGrp="1"/>
              </p:cNvSpPr>
              <p:nvPr>
                <p:ph type="body" sz="quarter" idx="10"/>
              </p:nvPr>
            </p:nvSpPr>
            <p:spPr/>
            <p:txBody>
              <a:bodyPr/>
              <a:lstStyle/>
              <a:p>
                <a:r>
                  <a:rPr lang="zh-CN" altLang="en-US" dirty="0"/>
                  <a:t>结论</a:t>
                </a:r>
              </a:p>
              <a:p>
                <a:pPr marL="342900" lvl="3">
                  <a:spcBef>
                    <a:spcPts val="750"/>
                  </a:spcBef>
                </a:pPr>
                <a:r>
                  <a:rPr lang="en-US" altLang="zh-CN" dirty="0">
                    <a:solidFill>
                      <a:schemeClr val="bg1"/>
                    </a:solidFill>
                    <a:ea typeface="微软雅黑" panose="020B0503020204020204" charset="-122"/>
                  </a:rPr>
                  <a:t>	</a:t>
                </a:r>
                <a14:m>
                  <m:oMath xmlns:m="http://schemas.openxmlformats.org/officeDocument/2006/math">
                    <m:r>
                      <a:rPr lang="en-US" altLang="zh-CN" sz="1400">
                        <a:solidFill>
                          <a:schemeClr val="bg1"/>
                        </a:solidFill>
                        <a:latin typeface="Cambria Math" panose="02040503050406030204" pitchFamily="18" charset="0"/>
                        <a:ea typeface="微软雅黑" panose="020B0503020204020204" charset="-122"/>
                      </a:rPr>
                      <m:t>𝑛</m:t>
                    </m:r>
                  </m:oMath>
                </a14:m>
                <a:r>
                  <a:rPr lang="zh-CN" altLang="en-US" sz="1400" dirty="0">
                    <a:solidFill>
                      <a:schemeClr val="bg1"/>
                    </a:solidFill>
                    <a:latin typeface="微软雅黑" panose="020B0503020204020204" charset="-122"/>
                    <a:ea typeface="微软雅黑" panose="020B0503020204020204" charset="-122"/>
                  </a:rPr>
                  <a:t>为偶数时不需要删除任何边（显然）；</a:t>
                </a:r>
                <a:endParaRPr lang="en-US" altLang="zh-CN" sz="1400" dirty="0">
                  <a:solidFill>
                    <a:schemeClr val="bg1"/>
                  </a:solidFill>
                  <a:latin typeface="微软雅黑" panose="020B0503020204020204" charset="-122"/>
                  <a:ea typeface="微软雅黑" panose="020B0503020204020204" charset="-122"/>
                </a:endParaRPr>
              </a:p>
              <a:p>
                <a:pPr marL="342900" lvl="3">
                  <a:spcBef>
                    <a:spcPts val="750"/>
                  </a:spcBef>
                </a:pPr>
                <a:r>
                  <a:rPr lang="en-US" altLang="zh-CN" sz="1400" dirty="0">
                    <a:solidFill>
                      <a:schemeClr val="bg1"/>
                    </a:solidFill>
                    <a:ea typeface="微软雅黑" panose="020B0503020204020204" charset="-122"/>
                  </a:rPr>
                  <a:t>	</a:t>
                </a:r>
                <a14:m>
                  <m:oMath xmlns:m="http://schemas.openxmlformats.org/officeDocument/2006/math">
                    <m:r>
                      <a:rPr lang="en-US" altLang="zh-CN" sz="1400">
                        <a:solidFill>
                          <a:schemeClr val="bg1"/>
                        </a:solidFill>
                        <a:latin typeface="Cambria Math" panose="02040503050406030204" pitchFamily="18" charset="0"/>
                        <a:ea typeface="微软雅黑" panose="020B0503020204020204" charset="-122"/>
                      </a:rPr>
                      <m:t>𝑛</m:t>
                    </m:r>
                  </m:oMath>
                </a14:m>
                <a:r>
                  <a:rPr lang="zh-CN" altLang="en-US" sz="1400" dirty="0">
                    <a:solidFill>
                      <a:schemeClr val="bg1"/>
                    </a:solidFill>
                    <a:latin typeface="微软雅黑" panose="020B0503020204020204" charset="-122"/>
                    <a:ea typeface="微软雅黑" panose="020B0503020204020204" charset="-122"/>
                  </a:rPr>
                  <a:t>为奇数时可以仅删除一个点，此时包含了最优解（将连接该点的所有边全部删除）。</a:t>
                </a:r>
                <a:endParaRPr lang="en-US" altLang="zh-CN" sz="1400" dirty="0">
                  <a:solidFill>
                    <a:schemeClr val="bg1"/>
                  </a:solidFill>
                  <a:latin typeface="微软雅黑" panose="020B0503020204020204" charset="-122"/>
                  <a:ea typeface="微软雅黑" panose="020B0503020204020204" charset="-122"/>
                </a:endParaRPr>
              </a:p>
              <a:p>
                <a:pPr marL="171450" lvl="3" indent="-171450">
                  <a:lnSpc>
                    <a:spcPct val="120000"/>
                  </a:lnSpc>
                  <a:spcBef>
                    <a:spcPts val="750"/>
                  </a:spcBef>
                  <a:buFont typeface="Arial" panose="020B0704020202090204" pitchFamily="34" charset="0"/>
                  <a:buChar char="•"/>
                </a:pPr>
                <a:r>
                  <a:rPr lang="zh-CN" altLang="en-US" sz="1600" b="1" dirty="0">
                    <a:solidFill>
                      <a:schemeClr val="bg1"/>
                    </a:solidFill>
                    <a:latin typeface="+mn-ea"/>
                  </a:rPr>
                  <a:t>然后？</a:t>
                </a:r>
                <a:endParaRPr lang="en-US" altLang="zh-CN" sz="1600" b="1" dirty="0">
                  <a:solidFill>
                    <a:schemeClr val="bg1"/>
                  </a:solidFill>
                  <a:latin typeface="+mn-ea"/>
                </a:endParaRPr>
              </a:p>
              <a:p>
                <a:pPr marL="342900" lvl="3">
                  <a:spcBef>
                    <a:spcPts val="750"/>
                  </a:spcBef>
                </a:pPr>
                <a:r>
                  <a:rPr lang="en-US" altLang="zh-CN" dirty="0">
                    <a:solidFill>
                      <a:schemeClr val="bg1"/>
                    </a:solidFill>
                    <a:latin typeface="微软雅黑" panose="020B0503020204020204" charset="-122"/>
                    <a:ea typeface="微软雅黑" panose="020B0503020204020204" charset="-122"/>
                  </a:rPr>
                  <a:t>	</a:t>
                </a:r>
                <a14:m>
                  <m:oMath xmlns:m="http://schemas.openxmlformats.org/officeDocument/2006/math">
                    <m:r>
                      <a:rPr lang="en-US" altLang="zh-CN" sz="1400" b="0" i="1" smtClean="0">
                        <a:solidFill>
                          <a:schemeClr val="bg1"/>
                        </a:solidFill>
                        <a:latin typeface="Cambria Math" panose="02040503050406030204" pitchFamily="18" charset="0"/>
                        <a:ea typeface="微软雅黑" panose="020B0503020204020204" charset="-122"/>
                      </a:rPr>
                      <m:t>𝑛</m:t>
                    </m:r>
                  </m:oMath>
                </a14:m>
                <a:r>
                  <a:rPr lang="zh-CN" altLang="en-US" sz="1400" dirty="0">
                    <a:solidFill>
                      <a:schemeClr val="bg1"/>
                    </a:solidFill>
                    <a:latin typeface="微软雅黑" panose="020B0503020204020204" charset="-122"/>
                    <a:ea typeface="微软雅黑" panose="020B0503020204020204" charset="-122"/>
                  </a:rPr>
                  <a:t>为奇数时的删点需要注意：删除的点可能是割点。</a:t>
                </a:r>
                <a:endParaRPr lang="en-US" altLang="zh-CN" sz="1400" dirty="0">
                  <a:solidFill>
                    <a:schemeClr val="bg1"/>
                  </a:solidFill>
                  <a:latin typeface="微软雅黑" panose="020B0503020204020204" charset="-122"/>
                  <a:ea typeface="微软雅黑" panose="020B0503020204020204" charset="-122"/>
                </a:endParaRPr>
              </a:p>
              <a:p>
                <a:pPr marL="342900" lvl="3">
                  <a:spcBef>
                    <a:spcPts val="750"/>
                  </a:spcBef>
                </a:pPr>
                <a:r>
                  <a:rPr lang="en-US" altLang="zh-CN" sz="1400" dirty="0">
                    <a:solidFill>
                      <a:schemeClr val="bg1"/>
                    </a:solidFill>
                    <a:latin typeface="微软雅黑" panose="020B0503020204020204" charset="-122"/>
                    <a:ea typeface="微软雅黑" panose="020B0503020204020204" charset="-122"/>
                  </a:rPr>
                  <a:t>	</a:t>
                </a:r>
                <a:r>
                  <a:rPr lang="zh-CN" altLang="en-US" sz="1400" dirty="0">
                    <a:solidFill>
                      <a:schemeClr val="bg1"/>
                    </a:solidFill>
                    <a:latin typeface="微软雅黑" panose="020B0503020204020204" charset="-122"/>
                    <a:ea typeface="微软雅黑" panose="020B0503020204020204" charset="-122"/>
                  </a:rPr>
                  <a:t>删除完割点之后需要判断与其相连的所有连通块是否全是偶数个点。</a:t>
                </a:r>
                <a:endParaRPr lang="en-US" altLang="zh-CN" sz="1400" dirty="0">
                  <a:solidFill>
                    <a:schemeClr val="bg1"/>
                  </a:solidFill>
                  <a:latin typeface="微软雅黑" panose="020B0503020204020204" charset="-122"/>
                  <a:ea typeface="微软雅黑" panose="020B0503020204020204" charset="-122"/>
                </a:endParaRPr>
              </a:p>
              <a:p>
                <a:pPr marL="342900" lvl="3">
                  <a:spcBef>
                    <a:spcPts val="750"/>
                  </a:spcBef>
                </a:pPr>
                <a:r>
                  <a:rPr lang="en-US" altLang="zh-CN" sz="1400" dirty="0">
                    <a:solidFill>
                      <a:schemeClr val="bg1"/>
                    </a:solidFill>
                    <a:latin typeface="微软雅黑" panose="020B0503020204020204" charset="-122"/>
                    <a:ea typeface="微软雅黑" panose="020B0503020204020204" charset="-122"/>
                  </a:rPr>
                  <a:t>	</a:t>
                </a:r>
                <a:r>
                  <a:rPr lang="zh-CN" altLang="en-US" sz="1400" dirty="0">
                    <a:solidFill>
                      <a:schemeClr val="bg1"/>
                    </a:solidFill>
                    <a:latin typeface="微软雅黑" panose="020B0503020204020204" charset="-122"/>
                    <a:ea typeface="微软雅黑" panose="020B0503020204020204" charset="-122"/>
                  </a:rPr>
                  <a:t>与非割点的最小</a:t>
                </a:r>
                <a14:m>
                  <m:oMath xmlns:m="http://schemas.openxmlformats.org/officeDocument/2006/math">
                    <m:sSub>
                      <m:sSubPr>
                        <m:ctrlPr>
                          <a:rPr lang="en-US" altLang="zh-CN" sz="1400" b="0" i="1" smtClean="0">
                            <a:solidFill>
                              <a:schemeClr val="bg1"/>
                            </a:solidFill>
                            <a:latin typeface="Cambria Math" panose="02040503050406030204" pitchFamily="18" charset="0"/>
                            <a:ea typeface="微软雅黑" panose="020B0503020204020204" charset="-122"/>
                          </a:rPr>
                        </m:ctrlPr>
                      </m:sSubPr>
                      <m:e>
                        <m:r>
                          <a:rPr lang="en-US" altLang="zh-CN" sz="1400" b="0" i="1" smtClean="0">
                            <a:solidFill>
                              <a:schemeClr val="bg1"/>
                            </a:solidFill>
                            <a:latin typeface="Cambria Math" panose="02040503050406030204" pitchFamily="18" charset="0"/>
                            <a:ea typeface="微软雅黑" panose="020B0503020204020204" charset="-122"/>
                          </a:rPr>
                          <m:t>𝑎</m:t>
                        </m:r>
                      </m:e>
                      <m:sub>
                        <m:r>
                          <a:rPr lang="en-US" altLang="zh-CN" sz="1400" b="0" i="1" smtClean="0">
                            <a:solidFill>
                              <a:schemeClr val="bg1"/>
                            </a:solidFill>
                            <a:latin typeface="Cambria Math" panose="02040503050406030204" pitchFamily="18" charset="0"/>
                            <a:ea typeface="微软雅黑" panose="020B0503020204020204" charset="-122"/>
                          </a:rPr>
                          <m:t>𝑖</m:t>
                        </m:r>
                      </m:sub>
                    </m:sSub>
                  </m:oMath>
                </a14:m>
                <a:r>
                  <a:rPr lang="zh-CN" altLang="en-US" sz="1400" dirty="0">
                    <a:solidFill>
                      <a:schemeClr val="bg1"/>
                    </a:solidFill>
                    <a:latin typeface="微软雅黑" panose="020B0503020204020204" charset="-122"/>
                    <a:ea typeface="微软雅黑" panose="020B0503020204020204" charset="-122"/>
                  </a:rPr>
                  <a:t>进行比较即可。</a:t>
                </a:r>
                <a:endParaRPr lang="en-US" altLang="zh-CN" sz="1400" dirty="0">
                  <a:solidFill>
                    <a:schemeClr val="bg1"/>
                  </a:solidFill>
                  <a:latin typeface="微软雅黑" panose="020B0503020204020204" charset="-122"/>
                  <a:ea typeface="微软雅黑" panose="020B0503020204020204" charset="-122"/>
                </a:endParaRPr>
              </a:p>
              <a:p>
                <a:pPr marL="171450" lvl="3" indent="-171450">
                  <a:lnSpc>
                    <a:spcPct val="120000"/>
                  </a:lnSpc>
                  <a:spcBef>
                    <a:spcPts val="750"/>
                  </a:spcBef>
                  <a:buFont typeface="Arial" panose="020B0704020202090204" pitchFamily="34" charset="0"/>
                  <a:buChar char="•"/>
                </a:pPr>
                <a:r>
                  <a:rPr lang="zh-CN" altLang="en-US" sz="1600" b="1" dirty="0">
                    <a:solidFill>
                      <a:schemeClr val="bg1"/>
                    </a:solidFill>
                    <a:latin typeface="+mn-ea"/>
                  </a:rPr>
                  <a:t>怎么判断？</a:t>
                </a:r>
                <a:endParaRPr lang="en-US" altLang="zh-CN" sz="1600" b="1" dirty="0">
                  <a:solidFill>
                    <a:schemeClr val="bg1"/>
                  </a:solidFill>
                  <a:latin typeface="+mn-ea"/>
                </a:endParaRPr>
              </a:p>
              <a:p>
                <a:pPr marL="342900" lvl="3">
                  <a:spcBef>
                    <a:spcPts val="750"/>
                  </a:spcBef>
                </a:pPr>
                <a:r>
                  <a:rPr lang="en-US" altLang="zh-CN" dirty="0">
                    <a:solidFill>
                      <a:schemeClr val="bg1"/>
                    </a:solidFill>
                    <a:latin typeface="微软雅黑" panose="020B0503020204020204" charset="-122"/>
                    <a:ea typeface="微软雅黑" panose="020B0503020204020204" charset="-122"/>
                  </a:rPr>
                  <a:t>	</a:t>
                </a:r>
                <a:r>
                  <a:rPr lang="zh-CN" altLang="en-US" sz="1400" strike="sngStrike" dirty="0">
                    <a:solidFill>
                      <a:schemeClr val="bg1"/>
                    </a:solidFill>
                    <a:latin typeface="微软雅黑" panose="020B0503020204020204" charset="-122"/>
                    <a:ea typeface="微软雅黑" panose="020B0503020204020204" charset="-122"/>
                  </a:rPr>
                  <a:t>改一改圆方树，把点双树建出来预处理一下</a:t>
                </a:r>
                <a:endParaRPr lang="en-US" altLang="zh-CN" sz="1400" strike="sngStrike" dirty="0">
                  <a:solidFill>
                    <a:schemeClr val="bg1"/>
                  </a:solidFill>
                  <a:latin typeface="微软雅黑" panose="020B0503020204020204" charset="-122"/>
                  <a:ea typeface="微软雅黑" panose="020B0503020204020204" charset="-122"/>
                </a:endParaRPr>
              </a:p>
              <a:p>
                <a:pPr marL="342900" lvl="3">
                  <a:spcBef>
                    <a:spcPts val="750"/>
                  </a:spcBef>
                </a:pPr>
                <a:r>
                  <a:rPr lang="en-US" altLang="zh-CN" sz="1400" dirty="0">
                    <a:solidFill>
                      <a:schemeClr val="bg1"/>
                    </a:solidFill>
                    <a:latin typeface="微软雅黑" panose="020B0503020204020204" charset="-122"/>
                    <a:ea typeface="微软雅黑" panose="020B0503020204020204" charset="-122"/>
                  </a:rPr>
                  <a:t>	</a:t>
                </a:r>
                <a:r>
                  <a:rPr lang="zh-CN" altLang="en-US" sz="1400" dirty="0">
                    <a:solidFill>
                      <a:schemeClr val="bg1"/>
                    </a:solidFill>
                    <a:latin typeface="微软雅黑" panose="020B0503020204020204" charset="-122"/>
                    <a:ea typeface="微软雅黑" panose="020B0503020204020204" charset="-122"/>
                  </a:rPr>
                  <a:t>改一改 </a:t>
                </a:r>
                <a:r>
                  <a:rPr lang="en-US" altLang="zh-CN" sz="1400" dirty="0" err="1">
                    <a:solidFill>
                      <a:schemeClr val="bg1"/>
                    </a:solidFill>
                    <a:latin typeface="微软雅黑" panose="020B0503020204020204" charset="-122"/>
                    <a:ea typeface="微软雅黑" panose="020B0503020204020204" charset="-122"/>
                  </a:rPr>
                  <a:t>tarjan</a:t>
                </a:r>
                <a:r>
                  <a:rPr lang="zh-CN" altLang="en-US" sz="1400" dirty="0">
                    <a:solidFill>
                      <a:schemeClr val="bg1"/>
                    </a:solidFill>
                    <a:latin typeface="微软雅黑" panose="020B0503020204020204" charset="-122"/>
                    <a:ea typeface="微软雅黑" panose="020B0503020204020204" charset="-122"/>
                  </a:rPr>
                  <a:t>，</a:t>
                </a:r>
                <a:r>
                  <a:rPr lang="en-US" altLang="zh-CN" sz="1400" dirty="0" err="1">
                    <a:solidFill>
                      <a:schemeClr val="bg1"/>
                    </a:solidFill>
                    <a:latin typeface="微软雅黑" panose="020B0503020204020204" charset="-122"/>
                    <a:ea typeface="微软雅黑" panose="020B0503020204020204" charset="-122"/>
                  </a:rPr>
                  <a:t>dfs</a:t>
                </a:r>
                <a:r>
                  <a:rPr lang="zh-CN" altLang="en-US" sz="1400" dirty="0">
                    <a:solidFill>
                      <a:schemeClr val="bg1"/>
                    </a:solidFill>
                    <a:latin typeface="微软雅黑" panose="020B0503020204020204" charset="-122"/>
                    <a:ea typeface="微软雅黑" panose="020B0503020204020204" charset="-122"/>
                  </a:rPr>
                  <a:t>途中记录割点的同时记录该搜索树每个节点下的各个子树结点个数</a:t>
                </a:r>
                <a:endParaRPr lang="en-US" altLang="zh-CN" sz="1400" dirty="0">
                  <a:solidFill>
                    <a:schemeClr val="bg1"/>
                  </a:solidFill>
                  <a:latin typeface="微软雅黑" panose="020B0503020204020204" charset="-122"/>
                  <a:ea typeface="微软雅黑" panose="020B0503020204020204" charset="-122"/>
                </a:endParaRPr>
              </a:p>
              <a:p>
                <a:pPr marL="342900" lvl="3">
                  <a:spcBef>
                    <a:spcPts val="750"/>
                  </a:spcBef>
                </a:pPr>
                <a:r>
                  <a:rPr lang="en-US" altLang="zh-CN" sz="1400" dirty="0">
                    <a:solidFill>
                      <a:schemeClr val="bg1"/>
                    </a:solidFill>
                    <a:latin typeface="微软雅黑" panose="020B0503020204020204" charset="-122"/>
                    <a:ea typeface="微软雅黑" panose="020B0503020204020204" charset="-122"/>
                  </a:rPr>
                  <a:t>	</a:t>
                </a:r>
                <a:r>
                  <a:rPr lang="zh-CN" altLang="en-US" sz="1400" dirty="0">
                    <a:solidFill>
                      <a:schemeClr val="bg1"/>
                    </a:solidFill>
                    <a:latin typeface="微软雅黑" panose="020B0503020204020204" charset="-122"/>
                    <a:ea typeface="微软雅黑" panose="020B0503020204020204" charset="-122"/>
                  </a:rPr>
                  <a:t>时间复杂度</a:t>
                </a:r>
                <a14:m>
                  <m:oMath xmlns:m="http://schemas.openxmlformats.org/officeDocument/2006/math">
                    <m:r>
                      <a:rPr lang="en-US" altLang="zh-CN" sz="1400" b="0" i="1" smtClean="0">
                        <a:solidFill>
                          <a:schemeClr val="bg1"/>
                        </a:solidFill>
                        <a:latin typeface="Cambria Math" panose="02040503050406030204" pitchFamily="18" charset="0"/>
                        <a:ea typeface="微软雅黑" panose="020B0503020204020204" charset="-122"/>
                      </a:rPr>
                      <m:t>𝑂</m:t>
                    </m:r>
                    <m:d>
                      <m:dPr>
                        <m:ctrlPr>
                          <a:rPr lang="en-US" altLang="zh-CN" sz="1400" b="0" i="1" smtClean="0">
                            <a:solidFill>
                              <a:schemeClr val="bg1"/>
                            </a:solidFill>
                            <a:latin typeface="Cambria Math" panose="02040503050406030204" pitchFamily="18" charset="0"/>
                            <a:ea typeface="微软雅黑" panose="020B0503020204020204" charset="-122"/>
                          </a:rPr>
                        </m:ctrlPr>
                      </m:dPr>
                      <m:e>
                        <m:r>
                          <a:rPr lang="en-US" altLang="zh-CN" sz="1400" b="0" i="1" smtClean="0">
                            <a:solidFill>
                              <a:schemeClr val="bg1"/>
                            </a:solidFill>
                            <a:latin typeface="Cambria Math" panose="02040503050406030204" pitchFamily="18" charset="0"/>
                            <a:ea typeface="微软雅黑" panose="020B0503020204020204" charset="-122"/>
                          </a:rPr>
                          <m:t>𝑛</m:t>
                        </m:r>
                      </m:e>
                    </m:d>
                  </m:oMath>
                </a14:m>
                <a:endParaRPr lang="en-US" altLang="zh-CN" sz="1400" dirty="0">
                  <a:solidFill>
                    <a:schemeClr val="bg1"/>
                  </a:solidFill>
                  <a:latin typeface="微软雅黑" panose="020B0503020204020204" charset="-122"/>
                  <a:ea typeface="微软雅黑" panose="020B0503020204020204" charset="-122"/>
                </a:endParaRPr>
              </a:p>
            </p:txBody>
          </p:sp>
        </mc:Choice>
        <mc:Fallback xmlns="">
          <p:sp>
            <p:nvSpPr>
              <p:cNvPr id="3" name="文本占位符 2">
                <a:extLst>
                  <a:ext uri="{FF2B5EF4-FFF2-40B4-BE49-F238E27FC236}">
                    <a16:creationId xmlns:a16="http://schemas.microsoft.com/office/drawing/2014/main" id="{04E74E82-DD0F-4F28-8B2B-5D0FAB1A3AAC}"/>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976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EF3E-3595-4D7A-8FF7-90408841D494}"/>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Defend Your Country</a:t>
            </a:r>
            <a:endParaRPr lang="zh-CN" altLang="en-US" dirty="0"/>
          </a:p>
        </p:txBody>
      </p:sp>
      <p:pic>
        <p:nvPicPr>
          <p:cNvPr id="5" name="图片 4">
            <a:extLst>
              <a:ext uri="{FF2B5EF4-FFF2-40B4-BE49-F238E27FC236}">
                <a16:creationId xmlns:a16="http://schemas.microsoft.com/office/drawing/2014/main" id="{750240DF-C827-4B90-B898-CDDC6D39B372}"/>
              </a:ext>
            </a:extLst>
          </p:cNvPr>
          <p:cNvPicPr>
            <a:picLocks noChangeAspect="1"/>
          </p:cNvPicPr>
          <p:nvPr/>
        </p:nvPicPr>
        <p:blipFill>
          <a:blip r:embed="rId2"/>
          <a:stretch>
            <a:fillRect/>
          </a:stretch>
        </p:blipFill>
        <p:spPr>
          <a:xfrm>
            <a:off x="2435915" y="946671"/>
            <a:ext cx="3815904" cy="4114800"/>
          </a:xfrm>
          <a:prstGeom prst="rect">
            <a:avLst/>
          </a:prstGeom>
        </p:spPr>
      </p:pic>
      <p:sp>
        <p:nvSpPr>
          <p:cNvPr id="6" name="文本框 5">
            <a:extLst>
              <a:ext uri="{FF2B5EF4-FFF2-40B4-BE49-F238E27FC236}">
                <a16:creationId xmlns:a16="http://schemas.microsoft.com/office/drawing/2014/main" id="{1394617E-A216-4948-898E-D4538348B31C}"/>
              </a:ext>
            </a:extLst>
          </p:cNvPr>
          <p:cNvSpPr txBox="1"/>
          <p:nvPr/>
        </p:nvSpPr>
        <p:spPr>
          <a:xfrm>
            <a:off x="567159" y="1134319"/>
            <a:ext cx="1637818" cy="1754326"/>
          </a:xfrm>
          <a:prstGeom prst="rect">
            <a:avLst/>
          </a:prstGeom>
          <a:noFill/>
        </p:spPr>
        <p:txBody>
          <a:bodyPr wrap="square" rtlCol="0">
            <a:spAutoFit/>
          </a:bodyPr>
          <a:lstStyle/>
          <a:p>
            <a:r>
              <a:rPr lang="zh-CN" altLang="en-US" dirty="0">
                <a:solidFill>
                  <a:schemeClr val="bg1"/>
                </a:solidFill>
              </a:rPr>
              <a:t>一份参考代码</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ok[</a:t>
            </a:r>
            <a:r>
              <a:rPr lang="en-US" altLang="zh-CN" dirty="0" err="1">
                <a:solidFill>
                  <a:schemeClr val="bg1"/>
                </a:solidFill>
              </a:rPr>
              <a:t>i</a:t>
            </a:r>
            <a:r>
              <a:rPr lang="en-US" altLang="zh-CN" dirty="0">
                <a:solidFill>
                  <a:schemeClr val="bg1"/>
                </a:solidFill>
              </a:rPr>
              <a:t>]: </a:t>
            </a:r>
            <a:r>
              <a:rPr lang="zh-CN" altLang="en-US" dirty="0">
                <a:solidFill>
                  <a:schemeClr val="bg1"/>
                </a:solidFill>
              </a:rPr>
              <a:t>该割点去掉之后是否所有连通块都是偶数个点</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cut[</a:t>
            </a:r>
            <a:r>
              <a:rPr lang="en-US" altLang="zh-CN" dirty="0" err="1">
                <a:solidFill>
                  <a:schemeClr val="bg1"/>
                </a:solidFill>
              </a:rPr>
              <a:t>i</a:t>
            </a:r>
            <a:r>
              <a:rPr lang="en-US" altLang="zh-CN" dirty="0">
                <a:solidFill>
                  <a:schemeClr val="bg1"/>
                </a:solidFill>
              </a:rPr>
              <a:t>]: </a:t>
            </a:r>
            <a:r>
              <a:rPr lang="zh-CN" altLang="en-US" dirty="0">
                <a:solidFill>
                  <a:schemeClr val="bg1"/>
                </a:solidFill>
              </a:rPr>
              <a:t>该点是否为割点</a:t>
            </a:r>
          </a:p>
        </p:txBody>
      </p:sp>
    </p:spTree>
    <p:extLst>
      <p:ext uri="{BB962C8B-B14F-4D97-AF65-F5344CB8AC3E}">
        <p14:creationId xmlns:p14="http://schemas.microsoft.com/office/powerpoint/2010/main" val="1627527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C2523-0C7E-44C0-9307-8676B979568E}"/>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Defend Your Country</a:t>
            </a:r>
            <a:endParaRPr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070F8055-6E56-4270-B5BC-9E4CD272BA6B}"/>
                  </a:ext>
                </a:extLst>
              </p:cNvPr>
              <p:cNvSpPr>
                <a:spLocks noGrp="1"/>
              </p:cNvSpPr>
              <p:nvPr>
                <p:ph type="body" sz="quarter" idx="10"/>
              </p:nvPr>
            </p:nvSpPr>
            <p:spPr/>
            <p:txBody>
              <a:bodyPr/>
              <a:lstStyle/>
              <a:p>
                <a:r>
                  <a:rPr lang="zh-CN" altLang="en-US" dirty="0"/>
                  <a:t>怎么证明？</a:t>
                </a:r>
                <a:endParaRPr lang="en-US" altLang="zh-CN" dirty="0"/>
              </a:p>
              <a:p>
                <a:pPr lvl="2"/>
                <a:r>
                  <a:rPr lang="en-US" altLang="zh-CN" b="0" dirty="0">
                    <a:solidFill>
                      <a:schemeClr val="bg1"/>
                    </a:solidFill>
                  </a:rPr>
                  <a:t>· </a:t>
                </a:r>
                <a14:m>
                  <m:oMath xmlns:m="http://schemas.openxmlformats.org/officeDocument/2006/math">
                    <m:r>
                      <a:rPr lang="en-US" altLang="zh-CN" b="0" i="1" smtClean="0">
                        <a:solidFill>
                          <a:schemeClr val="bg1"/>
                        </a:solidFill>
                        <a:latin typeface="Cambria Math" panose="02040503050406030204" pitchFamily="18" charset="0"/>
                      </a:rPr>
                      <m:t>𝑛</m:t>
                    </m:r>
                  </m:oMath>
                </a14:m>
                <a:r>
                  <a:rPr lang="zh-CN" altLang="en-US" dirty="0">
                    <a:solidFill>
                      <a:schemeClr val="bg1"/>
                    </a:solidFill>
                  </a:rPr>
                  <a:t>为偶数的情况比较显然，下面只考虑</a:t>
                </a:r>
                <a14:m>
                  <m:oMath xmlns:m="http://schemas.openxmlformats.org/officeDocument/2006/math">
                    <m:r>
                      <a:rPr lang="en-US" altLang="zh-CN" b="0" i="1" smtClean="0">
                        <a:solidFill>
                          <a:schemeClr val="bg1"/>
                        </a:solidFill>
                        <a:latin typeface="Cambria Math" panose="02040503050406030204" pitchFamily="18" charset="0"/>
                      </a:rPr>
                      <m:t>𝑛</m:t>
                    </m:r>
                  </m:oMath>
                </a14:m>
                <a:r>
                  <a:rPr lang="zh-CN" altLang="en-US" dirty="0">
                    <a:solidFill>
                      <a:schemeClr val="bg1"/>
                    </a:solidFill>
                  </a:rPr>
                  <a:t>为奇数的情况。</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首先可以证明，答案一定是一些孤立点组成，即最后分成的若干连通块中没有点数大于等于</a:t>
                </a:r>
                <a:r>
                  <a:rPr lang="en-US" altLang="zh-CN" dirty="0">
                    <a:solidFill>
                      <a:schemeClr val="bg1"/>
                    </a:solidFill>
                  </a:rPr>
                  <a:t>3</a:t>
                </a:r>
                <a:r>
                  <a:rPr lang="zh-CN" altLang="en-US" dirty="0">
                    <a:solidFill>
                      <a:schemeClr val="bg1"/>
                    </a:solidFill>
                  </a:rPr>
                  <a:t>的奇数点数连通块。否则，可以在这些个奇数连通块上再割下一个非割点，使答案变大。</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其次，剩下的孤立点的个数一定是奇数个。否则，由于除了孤立点剩下的所有连通块都是偶数个点，从而推出</a:t>
                </a:r>
                <a14:m>
                  <m:oMath xmlns:m="http://schemas.openxmlformats.org/officeDocument/2006/math">
                    <m:r>
                      <a:rPr lang="en-US" altLang="zh-CN" b="0" i="1" smtClean="0">
                        <a:solidFill>
                          <a:schemeClr val="bg1"/>
                        </a:solidFill>
                        <a:latin typeface="Cambria Math" panose="02040503050406030204" pitchFamily="18" charset="0"/>
                      </a:rPr>
                      <m:t>𝑛</m:t>
                    </m:r>
                  </m:oMath>
                </a14:m>
                <a:r>
                  <a:rPr lang="zh-CN" altLang="en-US" dirty="0">
                    <a:solidFill>
                      <a:schemeClr val="bg1"/>
                    </a:solidFill>
                  </a:rPr>
                  <a:t>为偶数（矛盾）。</a:t>
                </a:r>
                <a:endParaRPr lang="en-US" altLang="zh-CN" dirty="0">
                  <a:solidFill>
                    <a:schemeClr val="bg1"/>
                  </a:solidFill>
                </a:endParaRPr>
              </a:p>
              <a:p>
                <a:pPr lvl="2"/>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总结：这一页证明了答案仅会出现在删除奇数个孤立点。</a:t>
                </a:r>
                <a:endParaRPr lang="en-US" altLang="zh-CN" dirty="0">
                  <a:solidFill>
                    <a:schemeClr val="bg1"/>
                  </a:solidFill>
                </a:endParaRPr>
              </a:p>
            </p:txBody>
          </p:sp>
        </mc:Choice>
        <mc:Fallback xmlns="">
          <p:sp>
            <p:nvSpPr>
              <p:cNvPr id="3" name="文本占位符 2">
                <a:extLst>
                  <a:ext uri="{FF2B5EF4-FFF2-40B4-BE49-F238E27FC236}">
                    <a16:creationId xmlns:a16="http://schemas.microsoft.com/office/drawing/2014/main" id="{070F8055-6E56-4270-B5BC-9E4CD272BA6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r="-2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345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32213-29C6-4343-BAA6-BD05ACC40DC6}"/>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Defend Your Country</a:t>
            </a:r>
            <a:endParaRPr lang="zh-CN" altLang="en-US" dirty="0"/>
          </a:p>
        </p:txBody>
      </p:sp>
      <p:sp>
        <p:nvSpPr>
          <p:cNvPr id="3" name="文本占位符 2">
            <a:extLst>
              <a:ext uri="{FF2B5EF4-FFF2-40B4-BE49-F238E27FC236}">
                <a16:creationId xmlns:a16="http://schemas.microsoft.com/office/drawing/2014/main" id="{2AC76447-DD0C-4FFF-9979-8371CBC99000}"/>
              </a:ext>
            </a:extLst>
          </p:cNvPr>
          <p:cNvSpPr>
            <a:spLocks noGrp="1"/>
          </p:cNvSpPr>
          <p:nvPr>
            <p:ph type="body" sz="quarter" idx="10"/>
          </p:nvPr>
        </p:nvSpPr>
        <p:spPr/>
        <p:txBody>
          <a:bodyPr/>
          <a:lstStyle/>
          <a:p>
            <a:r>
              <a:rPr lang="zh-CN" altLang="en-US" dirty="0"/>
              <a:t>怎么证明？</a:t>
            </a:r>
            <a:endParaRPr lang="en-US" altLang="zh-CN" dirty="0"/>
          </a:p>
          <a:p>
            <a:pPr lvl="2"/>
            <a:r>
              <a:rPr lang="en-US" altLang="zh-CN" dirty="0">
                <a:solidFill>
                  <a:schemeClr val="bg1"/>
                </a:solidFill>
              </a:rPr>
              <a:t>· </a:t>
            </a:r>
            <a:r>
              <a:rPr lang="zh-CN" altLang="en-US" dirty="0">
                <a:solidFill>
                  <a:schemeClr val="bg1"/>
                </a:solidFill>
              </a:rPr>
              <a:t>下面假设孤立点的个数大于等于</a:t>
            </a:r>
            <a:r>
              <a:rPr lang="en-US" altLang="zh-CN" dirty="0">
                <a:solidFill>
                  <a:schemeClr val="bg1"/>
                </a:solidFill>
              </a:rPr>
              <a:t>3</a:t>
            </a:r>
            <a:r>
              <a:rPr lang="zh-CN" altLang="en-US" dirty="0">
                <a:solidFill>
                  <a:schemeClr val="bg1"/>
                </a:solidFill>
              </a:rPr>
              <a:t>。</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首先，这些点一定都是原图的割点。否则，如果其中存在一个非割点，则将其割去，分成一个孤立点和一个偶数的连通块，答案更大。</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现在如果在原图中把这些点单独割去，那么剩下的连通块中一定存在至少两个连通块，点数为奇数（此时点数不一定大于等于</a:t>
            </a:r>
            <a:r>
              <a:rPr lang="en-US" altLang="zh-CN" dirty="0">
                <a:solidFill>
                  <a:schemeClr val="bg1"/>
                </a:solidFill>
              </a:rPr>
              <a:t>3</a:t>
            </a:r>
            <a:r>
              <a:rPr lang="zh-CN" altLang="en-US" dirty="0">
                <a:solidFill>
                  <a:schemeClr val="bg1"/>
                </a:solidFill>
              </a:rPr>
              <a:t>）。否则，可以仅需要单独割掉其中一个，答案会更优。</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一个例子：假设原图组成为 偶</a:t>
            </a:r>
            <a:r>
              <a:rPr lang="en-US" altLang="zh-CN" dirty="0">
                <a:solidFill>
                  <a:schemeClr val="bg1"/>
                </a:solidFill>
              </a:rPr>
              <a:t>-</a:t>
            </a:r>
            <a:r>
              <a:rPr lang="zh-CN" altLang="en-US" dirty="0">
                <a:solidFill>
                  <a:schemeClr val="bg1"/>
                </a:solidFill>
              </a:rPr>
              <a:t>割</a:t>
            </a:r>
            <a:r>
              <a:rPr lang="en-US" altLang="zh-CN" dirty="0">
                <a:solidFill>
                  <a:schemeClr val="bg1"/>
                </a:solidFill>
              </a:rPr>
              <a:t>-</a:t>
            </a:r>
            <a:r>
              <a:rPr lang="zh-CN" altLang="en-US" dirty="0">
                <a:solidFill>
                  <a:schemeClr val="bg1"/>
                </a:solidFill>
              </a:rPr>
              <a:t>偶</a:t>
            </a:r>
            <a:r>
              <a:rPr lang="en-US" altLang="zh-CN" dirty="0">
                <a:solidFill>
                  <a:schemeClr val="bg1"/>
                </a:solidFill>
              </a:rPr>
              <a:t>-</a:t>
            </a:r>
            <a:r>
              <a:rPr lang="zh-CN" altLang="en-US" dirty="0">
                <a:solidFill>
                  <a:schemeClr val="bg1"/>
                </a:solidFill>
              </a:rPr>
              <a:t>割</a:t>
            </a:r>
            <a:r>
              <a:rPr lang="en-US" altLang="zh-CN" dirty="0">
                <a:solidFill>
                  <a:schemeClr val="bg1"/>
                </a:solidFill>
              </a:rPr>
              <a:t>-</a:t>
            </a:r>
            <a:r>
              <a:rPr lang="zh-CN" altLang="en-US" dirty="0">
                <a:solidFill>
                  <a:schemeClr val="bg1"/>
                </a:solidFill>
              </a:rPr>
              <a:t>偶</a:t>
            </a:r>
            <a:r>
              <a:rPr lang="en-US" altLang="zh-CN" dirty="0">
                <a:solidFill>
                  <a:schemeClr val="bg1"/>
                </a:solidFill>
              </a:rPr>
              <a:t>-</a:t>
            </a:r>
            <a:r>
              <a:rPr lang="zh-CN" altLang="en-US" dirty="0">
                <a:solidFill>
                  <a:schemeClr val="bg1"/>
                </a:solidFill>
              </a:rPr>
              <a:t>割</a:t>
            </a:r>
            <a:r>
              <a:rPr lang="en-US" altLang="zh-CN" dirty="0">
                <a:solidFill>
                  <a:schemeClr val="bg1"/>
                </a:solidFill>
              </a:rPr>
              <a:t>-</a:t>
            </a:r>
            <a:r>
              <a:rPr lang="zh-CN" altLang="en-US" dirty="0">
                <a:solidFill>
                  <a:schemeClr val="bg1"/>
                </a:solidFill>
              </a:rPr>
              <a:t>偶，单独割点最左或者最右的割点，其左右两个连通块点数都是偶数，比起把三个割点全部割掉答案更优。</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而由于这些个连通块都是奇数个点，于是还需要在里面继续找割点并重复上面的操作。</a:t>
            </a:r>
            <a:endParaRPr lang="en-US" altLang="zh-CN" dirty="0">
              <a:solidFill>
                <a:schemeClr val="bg1"/>
              </a:solidFill>
            </a:endParaRPr>
          </a:p>
          <a:p>
            <a:pPr lvl="2"/>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总结：这一页证明了在上述假设前提下答案必为原图割点，且剩下的奇数连通块需要再次进行找割点的操作。</a:t>
            </a:r>
          </a:p>
          <a:p>
            <a:pPr lvl="2"/>
            <a:endParaRPr lang="zh-CN" altLang="en-US" dirty="0"/>
          </a:p>
        </p:txBody>
      </p:sp>
    </p:spTree>
    <p:extLst>
      <p:ext uri="{BB962C8B-B14F-4D97-AF65-F5344CB8AC3E}">
        <p14:creationId xmlns:p14="http://schemas.microsoft.com/office/powerpoint/2010/main" val="404972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4AD9-2F71-4D5A-8C85-4F3DBE92804E}"/>
              </a:ext>
            </a:extLst>
          </p:cNvPr>
          <p:cNvSpPr>
            <a:spLocks noGrp="1"/>
          </p:cNvSpPr>
          <p:nvPr>
            <p:ph type="title"/>
          </p:nvPr>
        </p:nvSpPr>
        <p:spPr/>
        <p:txBody>
          <a:bodyPr/>
          <a:lstStyle/>
          <a:p>
            <a:r>
              <a:rPr lang="en-US" altLang="zh-CN" dirty="0">
                <a:latin typeface="微软雅黑" panose="020B0503020204020204" charset="-122"/>
                <a:ea typeface="微软雅黑" panose="020B0503020204020204" charset="-122"/>
                <a:sym typeface="+mn-ea"/>
              </a:rPr>
              <a:t>Defend Your Country</a:t>
            </a:r>
            <a:endParaRPr lang="zh-CN" altLang="en-US" dirty="0"/>
          </a:p>
        </p:txBody>
      </p:sp>
      <p:sp>
        <p:nvSpPr>
          <p:cNvPr id="3" name="文本占位符 2">
            <a:extLst>
              <a:ext uri="{FF2B5EF4-FFF2-40B4-BE49-F238E27FC236}">
                <a16:creationId xmlns:a16="http://schemas.microsoft.com/office/drawing/2014/main" id="{613940FF-4C55-4428-8216-34CD480B7ABD}"/>
              </a:ext>
            </a:extLst>
          </p:cNvPr>
          <p:cNvSpPr>
            <a:spLocks noGrp="1"/>
          </p:cNvSpPr>
          <p:nvPr>
            <p:ph type="body" sz="quarter" idx="10"/>
          </p:nvPr>
        </p:nvSpPr>
        <p:spPr/>
        <p:txBody>
          <a:bodyPr/>
          <a:lstStyle/>
          <a:p>
            <a:r>
              <a:rPr lang="zh-CN" altLang="en-US" dirty="0"/>
              <a:t>怎么证明？</a:t>
            </a:r>
            <a:endParaRPr lang="en-US" altLang="zh-CN" dirty="0"/>
          </a:p>
          <a:p>
            <a:pPr lvl="2"/>
            <a:r>
              <a:rPr lang="en-US" altLang="zh-CN" dirty="0">
                <a:solidFill>
                  <a:schemeClr val="bg1"/>
                </a:solidFill>
              </a:rPr>
              <a:t>· </a:t>
            </a:r>
            <a:r>
              <a:rPr lang="zh-CN" altLang="en-US" dirty="0">
                <a:solidFill>
                  <a:schemeClr val="bg1"/>
                </a:solidFill>
              </a:rPr>
              <a:t>接下来，我们将割下来的孤立点放在点双树上，建立一棵虚树（不知道什么是点双树可以搜索圆方树，两者差不多是同一个东西），那么由于割点至少在两个方向上都有其他割点，但按照上述过程，存在孤立点必为叶子，即不可能在两个方向上都有其他割点。否则，这棵树就存在一个环。</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一棵树怎么可能有环呢？假设不成立！</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于是，结合第一页的证明，也就说明答案仅会出现在删除一个点上。</a:t>
            </a:r>
            <a:endParaRPr lang="en-US" altLang="zh-CN" dirty="0">
              <a:solidFill>
                <a:schemeClr val="bg1"/>
              </a:solidFill>
            </a:endParaRPr>
          </a:p>
          <a:p>
            <a:pPr lvl="2"/>
            <a:r>
              <a:rPr lang="en-US" altLang="zh-CN" dirty="0">
                <a:solidFill>
                  <a:schemeClr val="bg1"/>
                </a:solidFill>
              </a:rPr>
              <a:t>· </a:t>
            </a:r>
            <a:r>
              <a:rPr lang="zh-CN" altLang="en-US" dirty="0">
                <a:solidFill>
                  <a:schemeClr val="bg1"/>
                </a:solidFill>
              </a:rPr>
              <a:t>证完了</a:t>
            </a:r>
            <a:r>
              <a:rPr lang="en-US" altLang="zh-CN">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12353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Hamburger Steak</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题意</a:t>
                </a:r>
                <a:endParaRPr lang="en-US" altLang="zh-CN" b="0" dirty="0">
                  <a:latin typeface="微软雅黑" panose="020B0503020204020204" charset="-122"/>
                  <a:ea typeface="微软雅黑" panose="020B0503020204020204" charset="-122"/>
                </a:endParaRPr>
              </a:p>
              <a:p>
                <a:pPr marL="0" indent="0">
                  <a:buNone/>
                </a:pPr>
                <a:r>
                  <a:rPr lang="zh-CN" altLang="en-US" b="0" dirty="0">
                    <a:latin typeface="微软雅黑" panose="020B0503020204020204" charset="-122"/>
                    <a:ea typeface="微软雅黑" panose="020B0503020204020204" charset="-122"/>
                  </a:rPr>
                  <a:t>有 </a:t>
                </a:r>
                <a14:m>
                  <m:oMath xmlns:m="http://schemas.openxmlformats.org/officeDocument/2006/math">
                    <m:r>
                      <a:rPr lang="en-US" altLang="zh-CN" b="0" i="1" smtClean="0">
                        <a:latin typeface="Cambria Math" panose="02040503050406030204" pitchFamily="18" charset="0"/>
                        <a:ea typeface="微软雅黑" panose="020B0503020204020204" charset="-122"/>
                      </a:rPr>
                      <m:t>𝑛</m:t>
                    </m:r>
                  </m:oMath>
                </a14:m>
                <a:r>
                  <a:rPr lang="en-US" altLang="zh-CN" b="0" dirty="0">
                    <a:latin typeface="微软雅黑" panose="020B0503020204020204" charset="-122"/>
                    <a:ea typeface="微软雅黑" panose="020B0503020204020204" charset="-122"/>
                  </a:rPr>
                  <a:t> </a:t>
                </a:r>
                <a:r>
                  <a:rPr lang="zh-CN" altLang="en-US" b="0" dirty="0">
                    <a:latin typeface="微软雅黑" panose="020B0503020204020204" charset="-122"/>
                    <a:ea typeface="微软雅黑" panose="020B0503020204020204" charset="-122"/>
                  </a:rPr>
                  <a:t>个汉堡排和 </a:t>
                </a:r>
                <a14:m>
                  <m:oMath xmlns:m="http://schemas.openxmlformats.org/officeDocument/2006/math">
                    <m:r>
                      <a:rPr lang="en-US" altLang="zh-CN" b="0" i="1" smtClean="0">
                        <a:latin typeface="Cambria Math" panose="02040503050406030204" pitchFamily="18" charset="0"/>
                        <a:ea typeface="微软雅黑" panose="020B0503020204020204" charset="-122"/>
                      </a:rPr>
                      <m:t>𝑚</m:t>
                    </m:r>
                  </m:oMath>
                </a14:m>
                <a:r>
                  <a:rPr lang="en-US" altLang="zh-CN" b="0" dirty="0">
                    <a:latin typeface="微软雅黑" panose="020B0503020204020204" charset="-122"/>
                    <a:ea typeface="微软雅黑" panose="020B0503020204020204" charset="-122"/>
                  </a:rPr>
                  <a:t> </a:t>
                </a:r>
                <a:r>
                  <a:rPr lang="zh-CN" altLang="en-US" b="0" dirty="0">
                    <a:latin typeface="微软雅黑" panose="020B0503020204020204" charset="-122"/>
                    <a:ea typeface="微软雅黑" panose="020B0503020204020204" charset="-122"/>
                  </a:rPr>
                  <a:t>个锅，给出每个汉堡排需要煎的时间 </a:t>
                </a:r>
                <a14:m>
                  <m:oMath xmlns:m="http://schemas.openxmlformats.org/officeDocument/2006/math">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𝑡</m:t>
                        </m:r>
                      </m:e>
                      <m:sub>
                        <m:r>
                          <a:rPr lang="en-US" altLang="zh-CN" b="0" i="1" smtClean="0">
                            <a:latin typeface="Cambria Math" panose="02040503050406030204" pitchFamily="18" charset="0"/>
                            <a:ea typeface="微软雅黑" panose="020B0503020204020204" charset="-122"/>
                          </a:rPr>
                          <m:t>𝑖</m:t>
                        </m:r>
                      </m:sub>
                    </m:sSub>
                  </m:oMath>
                </a14:m>
                <a:r>
                  <a:rPr lang="zh-CN" altLang="en-US" b="0" dirty="0">
                    <a:latin typeface="微软雅黑" panose="020B0503020204020204" charset="-122"/>
                    <a:ea typeface="微软雅黑" panose="020B0503020204020204" charset="-122"/>
                  </a:rPr>
                  <a:t>。一个汉堡排可以在一口锅中煎好，也可以分成两次在两个锅中煎好。一个锅同时只能煎一个汉堡排，一个汉堡排同时只能放到一个锅中。求一个方案使煎好所有的汉堡排所需要的时间最少（尽早煎完）。</a:t>
                </a:r>
                <a:endParaRPr lang="en-US" altLang="zh-CN" b="0" dirty="0">
                  <a:latin typeface="微软雅黑" panose="020B0503020204020204" charset="-122"/>
                  <a:ea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题解</a:t>
                </a: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假设我们知道了最小耗时 </a:t>
                </a:r>
                <a14:m>
                  <m:oMath xmlns:m="http://schemas.openxmlformats.org/officeDocument/2006/math">
                    <m:r>
                      <a:rPr lang="en-US" altLang="zh-CN" sz="1400" b="0" i="1" smtClean="0">
                        <a:latin typeface="Cambria Math" panose="02040503050406030204" pitchFamily="18" charset="0"/>
                        <a:ea typeface="微软雅黑" panose="020B0503020204020204" charset="-122"/>
                      </a:rPr>
                      <m:t>𝑇</m:t>
                    </m:r>
                  </m:oMath>
                </a14:m>
                <a:r>
                  <a:rPr lang="zh-CN" altLang="en-US" sz="1400" b="0" dirty="0">
                    <a:latin typeface="微软雅黑" panose="020B0503020204020204" charset="-122"/>
                    <a:ea typeface="微软雅黑" panose="020B0503020204020204" charset="-122"/>
                  </a:rPr>
                  <a:t>，就可以贪心地将每个锅的时间 </a:t>
                </a:r>
                <a14:m>
                  <m:oMath xmlns:m="http://schemas.openxmlformats.org/officeDocument/2006/math">
                    <m:r>
                      <a:rPr lang="en-US" altLang="zh-CN" sz="1400" b="0" i="1" smtClean="0">
                        <a:latin typeface="Cambria Math" panose="02040503050406030204" pitchFamily="18" charset="0"/>
                        <a:ea typeface="微软雅黑" panose="020B0503020204020204" charset="-122"/>
                      </a:rPr>
                      <m:t>𝑇</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依次分配给每个汉堡排，当前这个锅没煎完的部分再由下个锅煎即可。为了满足题目要求，我们需要保证所有锅的时间和大于等于所有汉堡排的时间和，以及耗时最长的汉堡排不会在同一时刻分到两个锅中（耗时小于它的自然也就满足条件），于是最小耗时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𝑇</m:t>
                    </m:r>
                    <m:r>
                      <a:rPr lang="en-US" altLang="zh-CN" sz="1400" b="0" i="1" smtClean="0">
                        <a:latin typeface="Cambria Math" panose="02040503050406030204" pitchFamily="18" charset="0"/>
                        <a:ea typeface="微软雅黑" panose="020B0503020204020204" charset="-122"/>
                      </a:rPr>
                      <m:t>=</m:t>
                    </m:r>
                    <m:func>
                      <m:funcPr>
                        <m:ctrlPr>
                          <a:rPr lang="en-US" altLang="zh-CN" sz="1400" b="0" i="1" smtClean="0">
                            <a:latin typeface="Cambria Math" panose="02040503050406030204" pitchFamily="18" charset="0"/>
                            <a:ea typeface="微软雅黑" panose="020B0503020204020204" charset="-122"/>
                          </a:rPr>
                        </m:ctrlPr>
                      </m:funcPr>
                      <m:fName>
                        <m:r>
                          <m:rPr>
                            <m:sty m:val="p"/>
                          </m:rPr>
                          <a:rPr lang="en-US" altLang="zh-CN" sz="1400" b="0" i="0" smtClean="0">
                            <a:latin typeface="Cambria Math" panose="02040503050406030204" pitchFamily="18" charset="0"/>
                            <a:ea typeface="微软雅黑" panose="020B0503020204020204" charset="-122"/>
                          </a:rPr>
                          <m:t>max</m:t>
                        </m:r>
                      </m:fName>
                      <m:e>
                        <m:d>
                          <m:dPr>
                            <m:begChr m:val="{"/>
                            <m:endChr m:val="}"/>
                            <m:ctrlPr>
                              <a:rPr lang="en-US" altLang="zh-CN" sz="1400" b="0" i="1" smtClean="0">
                                <a:latin typeface="Cambria Math" panose="02040503050406030204" pitchFamily="18" charset="0"/>
                                <a:ea typeface="微软雅黑" panose="020B0503020204020204" charset="-122"/>
                              </a:rPr>
                            </m:ctrlPr>
                          </m:dPr>
                          <m:e>
                            <m:func>
                              <m:funcPr>
                                <m:ctrlPr>
                                  <a:rPr lang="en-US" altLang="zh-CN" sz="1400" b="0" i="1" smtClean="0">
                                    <a:latin typeface="Cambria Math" panose="02040503050406030204" pitchFamily="18" charset="0"/>
                                    <a:ea typeface="微软雅黑" panose="020B0503020204020204" charset="-122"/>
                                  </a:rPr>
                                </m:ctrlPr>
                              </m:funcPr>
                              <m:fName>
                                <m:r>
                                  <m:rPr>
                                    <m:sty m:val="p"/>
                                  </m:rPr>
                                  <a:rPr lang="en-US" altLang="zh-CN" sz="1400" b="0" i="0" smtClean="0">
                                    <a:latin typeface="Cambria Math" panose="02040503050406030204" pitchFamily="18" charset="0"/>
                                    <a:ea typeface="微软雅黑" panose="020B0503020204020204" charset="-122"/>
                                  </a:rPr>
                                  <m:t>max</m:t>
                                </m:r>
                              </m:fName>
                              <m:e>
                                <m:d>
                                  <m:dPr>
                                    <m:begChr m:val="{"/>
                                    <m:endChr m:val="}"/>
                                    <m:ctrlPr>
                                      <a:rPr lang="en-US" altLang="zh-CN" sz="1400" b="0" i="1" smtClean="0">
                                        <a:latin typeface="Cambria Math" panose="02040503050406030204" pitchFamily="18" charset="0"/>
                                        <a:ea typeface="微软雅黑" panose="020B0503020204020204" charset="-122"/>
                                      </a:rPr>
                                    </m:ctrlPr>
                                  </m:dPr>
                                  <m:e>
                                    <m:sSub>
                                      <m:sSubPr>
                                        <m:ctrlPr>
                                          <a:rPr lang="en-US" altLang="zh-CN" sz="1400" b="0" i="1" smtClean="0">
                                            <a:latin typeface="Cambria Math" panose="02040503050406030204" pitchFamily="18" charset="0"/>
                                            <a:ea typeface="微软雅黑" panose="020B0503020204020204" charset="-122"/>
                                          </a:rPr>
                                        </m:ctrlPr>
                                      </m:sSubPr>
                                      <m:e>
                                        <m:r>
                                          <a:rPr lang="en-US" altLang="zh-CN" sz="1400" b="0" i="1" smtClean="0">
                                            <a:latin typeface="Cambria Math" panose="02040503050406030204" pitchFamily="18" charset="0"/>
                                            <a:ea typeface="微软雅黑" panose="020B0503020204020204" charset="-122"/>
                                          </a:rPr>
                                          <m:t>𝑡</m:t>
                                        </m:r>
                                      </m:e>
                                      <m:sub>
                                        <m:r>
                                          <a:rPr lang="en-US" altLang="zh-CN" sz="1400" b="0" i="1" smtClean="0">
                                            <a:latin typeface="Cambria Math" panose="02040503050406030204" pitchFamily="18" charset="0"/>
                                            <a:ea typeface="微软雅黑" panose="020B0503020204020204" charset="-122"/>
                                          </a:rPr>
                                          <m:t>𝑖</m:t>
                                        </m:r>
                                      </m:sub>
                                    </m:sSub>
                                  </m:e>
                                </m:d>
                              </m:e>
                            </m:func>
                            <m:r>
                              <a:rPr lang="en-US" altLang="zh-CN" sz="1400" b="0" i="1" smtClean="0">
                                <a:latin typeface="Cambria Math" panose="02040503050406030204" pitchFamily="18" charset="0"/>
                                <a:ea typeface="微软雅黑" panose="020B0503020204020204" charset="-122"/>
                              </a:rPr>
                              <m:t>,</m:t>
                            </m:r>
                            <m:d>
                              <m:dPr>
                                <m:begChr m:val="⌈"/>
                                <m:endChr m:val="⌉"/>
                                <m:ctrlPr>
                                  <a:rPr lang="en-US" altLang="zh-CN" sz="1400" b="0" i="1" smtClean="0">
                                    <a:latin typeface="Cambria Math" panose="02040503050406030204" pitchFamily="18" charset="0"/>
                                    <a:ea typeface="微软雅黑" panose="020B0503020204020204" charset="-122"/>
                                  </a:rPr>
                                </m:ctrlPr>
                              </m:dPr>
                              <m:e>
                                <m:f>
                                  <m:fPr>
                                    <m:ctrlPr>
                                      <a:rPr lang="en-US" altLang="zh-CN" sz="1400" b="0" i="1" smtClean="0">
                                        <a:latin typeface="Cambria Math" panose="02040503050406030204" pitchFamily="18" charset="0"/>
                                        <a:ea typeface="微软雅黑" panose="020B0503020204020204" charset="-122"/>
                                      </a:rPr>
                                    </m:ctrlPr>
                                  </m:fPr>
                                  <m:num>
                                    <m:r>
                                      <a:rPr lang="en-US" altLang="zh-CN" sz="1400" b="0" i="1" smtClean="0">
                                        <a:latin typeface="Cambria Math" panose="02040503050406030204" pitchFamily="18" charset="0"/>
                                        <a:ea typeface="微软雅黑" panose="020B0503020204020204" charset="-122"/>
                                      </a:rPr>
                                      <m:t>∑</m:t>
                                    </m:r>
                                    <m:sSub>
                                      <m:sSubPr>
                                        <m:ctrlPr>
                                          <a:rPr lang="en-US" altLang="zh-CN" sz="1400" b="0" i="1" smtClean="0">
                                            <a:latin typeface="Cambria Math" panose="02040503050406030204" pitchFamily="18" charset="0"/>
                                            <a:ea typeface="微软雅黑" panose="020B0503020204020204" charset="-122"/>
                                          </a:rPr>
                                        </m:ctrlPr>
                                      </m:sSubPr>
                                      <m:e>
                                        <m:r>
                                          <a:rPr lang="en-US" altLang="zh-CN" sz="1400" b="0" i="1" smtClean="0">
                                            <a:latin typeface="Cambria Math" panose="02040503050406030204" pitchFamily="18" charset="0"/>
                                            <a:ea typeface="微软雅黑" panose="020B0503020204020204" charset="-122"/>
                                          </a:rPr>
                                          <m:t>𝑡</m:t>
                                        </m:r>
                                      </m:e>
                                      <m:sub>
                                        <m:r>
                                          <a:rPr lang="en-US" altLang="zh-CN" sz="1400" b="0" i="1" smtClean="0">
                                            <a:latin typeface="Cambria Math" panose="02040503050406030204" pitchFamily="18" charset="0"/>
                                            <a:ea typeface="微软雅黑" panose="020B0503020204020204" charset="-122"/>
                                          </a:rPr>
                                          <m:t>𝑖</m:t>
                                        </m:r>
                                      </m:sub>
                                    </m:sSub>
                                  </m:num>
                                  <m:den>
                                    <m:r>
                                      <a:rPr lang="en-US" altLang="zh-CN" sz="1400" b="0" i="1" smtClean="0">
                                        <a:latin typeface="Cambria Math" panose="02040503050406030204" pitchFamily="18" charset="0"/>
                                        <a:ea typeface="微软雅黑" panose="020B0503020204020204" charset="-122"/>
                                      </a:rPr>
                                      <m:t>𝑚</m:t>
                                    </m:r>
                                  </m:den>
                                </m:f>
                              </m:e>
                            </m:d>
                          </m:e>
                        </m:d>
                      </m:e>
                    </m:func>
                  </m:oMath>
                </a14:m>
                <a:r>
                  <a:rPr lang="zh-CN" altLang="en-US" sz="1400" b="0" dirty="0">
                    <a:latin typeface="微软雅黑" panose="020B0503020204020204" charset="-122"/>
                    <a:ea typeface="微软雅黑" panose="020B0503020204020204" charset="-122"/>
                  </a:rPr>
                  <a:t>。</a:t>
                </a:r>
                <a:endParaRPr lang="en-US" altLang="zh-CN" sz="1400" b="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353" r="-2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084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t>Gambling Monster</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题意</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有一个转盘，每次转动得到 </a:t>
                </a:r>
                <a14:m>
                  <m:oMath xmlns:m="http://schemas.openxmlformats.org/officeDocument/2006/math">
                    <m:r>
                      <a:rPr lang="en-US" altLang="zh-CN" sz="1400" b="0" i="1" smtClean="0">
                        <a:latin typeface="Cambria Math" panose="02040503050406030204" pitchFamily="18" charset="0"/>
                        <a:ea typeface="微软雅黑" panose="020B0503020204020204" charset="-122"/>
                      </a:rPr>
                      <m:t>0~</m:t>
                    </m:r>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−1</m:t>
                    </m:r>
                  </m:oMath>
                </a14:m>
                <a:r>
                  <a:rPr lang="zh-CN" altLang="en-US" sz="1400" b="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𝑛</m:t>
                    </m:r>
                  </m:oMath>
                </a14:m>
                <a:r>
                  <a:rPr lang="zh-CN" altLang="en-US" sz="1400" b="0" dirty="0">
                    <a:latin typeface="微软雅黑" panose="020B0503020204020204" charset="-122"/>
                    <a:ea typeface="微软雅黑" panose="020B0503020204020204" charset="-122"/>
                  </a:rPr>
                  <a:t> 是 </a:t>
                </a:r>
                <a14:m>
                  <m:oMath xmlns:m="http://schemas.openxmlformats.org/officeDocument/2006/math">
                    <m:r>
                      <a:rPr lang="en-US" altLang="zh-CN" sz="1400" b="0" i="1">
                        <a:latin typeface="Cambria Math" panose="02040503050406030204" pitchFamily="18" charset="0"/>
                        <a:ea typeface="微软雅黑" panose="020B0503020204020204" charset="-122"/>
                      </a:rPr>
                      <m:t>2</m:t>
                    </m:r>
                  </m:oMath>
                </a14:m>
                <a:r>
                  <a:rPr lang="zh-CN" altLang="en-US" sz="1400" b="0" dirty="0">
                    <a:latin typeface="微软雅黑" panose="020B0503020204020204" charset="-122"/>
                    <a:ea typeface="微软雅黑" panose="020B0503020204020204" charset="-122"/>
                  </a:rPr>
                  <a:t> 的幂）的概率分别给出。最开始你有一个数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=0</m:t>
                    </m:r>
                  </m:oMath>
                </a14:m>
                <a:r>
                  <a:rPr lang="zh-CN" altLang="en-US" sz="1400" b="0" dirty="0">
                    <a:latin typeface="微软雅黑" panose="020B0503020204020204" charset="-122"/>
                    <a:ea typeface="微软雅黑" panose="020B0503020204020204" charset="-122"/>
                  </a:rPr>
                  <a:t>，每次转动转盘得到一个数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如果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&gt;</m:t>
                    </m:r>
                    <m:r>
                      <a:rPr lang="en-US" altLang="zh-CN" sz="1400" b="0" i="1" smtClean="0">
                        <a:latin typeface="Cambria Math" panose="02040503050406030204" pitchFamily="18" charset="0"/>
                        <a:ea typeface="微软雅黑" panose="020B0503020204020204" charset="-122"/>
                      </a:rPr>
                      <m:t>𝑥</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就令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𝑦</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否则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不变。求使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−1</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期望转动转盘的次数。</a:t>
                </a:r>
                <a:endParaRPr lang="en-US" altLang="zh-CN" sz="1400" b="0"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sym typeface="+mn-ea"/>
                  </a:rPr>
                  <a:t>公式推导（方法一）</a:t>
                </a:r>
              </a:p>
              <a:p>
                <a:pPr marL="0" indent="0">
                  <a:buNone/>
                </a:pPr>
                <a:r>
                  <a:rPr lang="zh-CN" altLang="en-US" sz="1400" b="0" dirty="0">
                    <a:latin typeface="微软雅黑" panose="020B0503020204020204" charset="-122"/>
                    <a:ea typeface="微软雅黑" panose="020B0503020204020204" charset="-122"/>
                  </a:rPr>
                  <a:t>设 </a:t>
                </a:r>
                <a14:m>
                  <m:oMath xmlns:m="http://schemas.openxmlformats.org/officeDocument/2006/math">
                    <m:r>
                      <a:rPr lang="en-US" altLang="zh-CN" sz="1400" b="0" i="1">
                        <a:latin typeface="Cambria Math" panose="02040503050406030204" pitchFamily="18" charset="0"/>
                        <a:ea typeface="微软雅黑" panose="020B0503020204020204" charset="-122"/>
                      </a:rPr>
                      <m:t>𝑃</m:t>
                    </m:r>
                    <m:r>
                      <a:rPr lang="en-US" altLang="zh-CN" sz="1400" b="0" i="1">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𝑦</m:t>
                    </m:r>
                    <m:r>
                      <a:rPr lang="en-US" altLang="zh-CN"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 表示转到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oMath>
                </a14:m>
                <a:r>
                  <a:rPr lang="zh-CN" altLang="en-US" sz="1400" b="0" dirty="0">
                    <a:latin typeface="微软雅黑" panose="020B0503020204020204" charset="-122"/>
                    <a:ea typeface="微软雅黑" panose="020B0503020204020204" charset="-122"/>
                  </a:rPr>
                  <a:t> 的概率，</a:t>
                </a:r>
                <a14:m>
                  <m:oMath xmlns:m="http://schemas.openxmlformats.org/officeDocument/2006/math">
                    <m:r>
                      <a:rPr lang="en-US" altLang="zh-CN" sz="1400" b="0" i="1">
                        <a:latin typeface="Cambria Math" panose="02040503050406030204" pitchFamily="18" charset="0"/>
                        <a:ea typeface="微软雅黑" panose="020B0503020204020204" charset="-122"/>
                      </a:rPr>
                      <m:t>𝐸</m:t>
                    </m:r>
                    <m:r>
                      <a:rPr lang="en-US" altLang="zh-CN" sz="1400" b="0" i="1">
                        <a:latin typeface="Cambria Math" panose="02040503050406030204" pitchFamily="18" charset="0"/>
                        <a:ea typeface="微软雅黑" panose="020B0503020204020204" charset="-122"/>
                      </a:rPr>
                      <m:t>(</m:t>
                    </m:r>
                    <m:r>
                      <a:rPr lang="en-US" altLang="zh-CN" sz="1400" b="0" i="1">
                        <a:latin typeface="Cambria Math" panose="02040503050406030204" pitchFamily="18" charset="0"/>
                        <a:ea typeface="微软雅黑" panose="020B0503020204020204" charset="-122"/>
                      </a:rPr>
                      <m:t>𝑥</m:t>
                    </m:r>
                    <m:r>
                      <a:rPr lang="en-US" altLang="zh-CN"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 表示从 </a:t>
                </a:r>
                <a14:m>
                  <m:oMath xmlns:m="http://schemas.openxmlformats.org/officeDocument/2006/math">
                    <m:r>
                      <a:rPr lang="en-US" altLang="zh-CN" sz="1400" b="0" i="1">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出发到 </a:t>
                </a:r>
                <a14:m>
                  <m:oMath xmlns:m="http://schemas.openxmlformats.org/officeDocument/2006/math">
                    <m:r>
                      <a:rPr lang="en-US" altLang="zh-CN" sz="1400" b="0" i="1">
                        <a:latin typeface="Cambria Math" panose="02040503050406030204" pitchFamily="18" charset="0"/>
                        <a:ea typeface="微软雅黑" panose="020B0503020204020204" charset="-122"/>
                      </a:rPr>
                      <m:t>𝑛</m:t>
                    </m:r>
                    <m:r>
                      <a:rPr lang="en-US" altLang="zh-CN" sz="1400" b="0" i="1">
                        <a:latin typeface="Cambria Math" panose="02040503050406030204" pitchFamily="18" charset="0"/>
                        <a:ea typeface="微软雅黑" panose="020B0503020204020204" charset="-122"/>
                      </a:rPr>
                      <m:t>−1</m:t>
                    </m:r>
                  </m:oMath>
                </a14:m>
                <a:r>
                  <a:rPr lang="zh-CN" altLang="en-US" sz="1400" b="0" dirty="0">
                    <a:latin typeface="微软雅黑" panose="020B0503020204020204" charset="-122"/>
                    <a:ea typeface="微软雅黑" panose="020B0503020204020204" charset="-122"/>
                  </a:rPr>
                  <a:t> 的期望，</a:t>
                </a:r>
                <a14:m>
                  <m:oMath xmlns:m="http://schemas.openxmlformats.org/officeDocument/2006/math">
                    <m:r>
                      <a:rPr lang="en-US" altLang="zh-CN" sz="1400" b="0" i="1">
                        <a:latin typeface="Cambria Math" panose="02040503050406030204" pitchFamily="18" charset="0"/>
                        <a:ea typeface="微软雅黑" panose="020B0503020204020204" charset="-122"/>
                      </a:rPr>
                      <m:t>𝑆</m:t>
                    </m:r>
                    <m:r>
                      <a:rPr lang="en-US" altLang="zh-CN" sz="1400" b="0" i="1">
                        <a:latin typeface="Cambria Math" panose="02040503050406030204" pitchFamily="18" charset="0"/>
                        <a:ea typeface="微软雅黑" panose="020B0503020204020204" charset="-122"/>
                      </a:rPr>
                      <m:t>(</m:t>
                    </m:r>
                    <m:r>
                      <a:rPr lang="en-US" altLang="zh-CN" sz="1400" b="0" i="1">
                        <a:latin typeface="Cambria Math" panose="02040503050406030204" pitchFamily="18" charset="0"/>
                        <a:ea typeface="微软雅黑" panose="020B0503020204020204" charset="-122"/>
                      </a:rPr>
                      <m:t>𝑥</m:t>
                    </m:r>
                    <m:r>
                      <a:rPr lang="en-US" altLang="zh-CN" sz="1400" b="0" i="1">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表示转动一次转盘 </a:t>
                </a:r>
                <a14:m>
                  <m:oMath xmlns:m="http://schemas.openxmlformats.org/officeDocument/2006/math">
                    <m:r>
                      <a:rPr lang="en-US" altLang="zh-CN" sz="1400" b="0" i="1">
                        <a:latin typeface="Cambria Math" panose="02040503050406030204" pitchFamily="18" charset="0"/>
                        <a:ea typeface="微软雅黑" panose="020B0503020204020204" charset="-122"/>
                      </a:rPr>
                      <m:t>𝑥</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发生变化（即变大）的概率。</a:t>
                </a:r>
                <a:endParaRPr lang="en-US" altLang="zh-CN" sz="1400" b="0" dirty="0">
                  <a:latin typeface="微软雅黑" panose="020B0503020204020204" charset="-122"/>
                  <a:ea typeface="微软雅黑" panose="020B0503020204020204" charset="-122"/>
                </a:endParaRPr>
              </a:p>
              <a:p>
                <a:pPr marL="0" indent="0">
                  <a:buNone/>
                </a:pPr>
                <a14:m>
                  <m:oMathPara xmlns:m="http://schemas.openxmlformats.org/officeDocument/2006/math">
                    <m:oMathParaPr>
                      <m:jc m:val="centerGroup"/>
                    </m:oMathParaPr>
                    <m:oMath xmlns:m="http://schemas.openxmlformats.org/officeDocument/2006/math">
                      <m:r>
                        <a:rPr lang="en-US" altLang="zh-CN" sz="1400" b="0" i="1">
                          <a:latin typeface="Cambria Math" panose="02040503050406030204" pitchFamily="18" charset="0"/>
                          <a:ea typeface="微软雅黑" panose="020B0503020204020204" charset="-122"/>
                        </a:rPr>
                        <m:t>𝐸</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𝑥</m:t>
                          </m:r>
                        </m:e>
                      </m:d>
                      <m:r>
                        <a:rPr lang="en-US" altLang="zh-CN" sz="1400" b="0" i="1">
                          <a:latin typeface="Cambria Math" panose="02040503050406030204" pitchFamily="18" charset="0"/>
                          <a:ea typeface="微软雅黑" panose="020B0503020204020204" charset="-122"/>
                        </a:rPr>
                        <m:t>=</m:t>
                      </m:r>
                      <m:d>
                        <m:dPr>
                          <m:begChr m:val="["/>
                          <m:endChr m:val="]"/>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𝐸</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𝑥</m:t>
                              </m:r>
                            </m:e>
                          </m:d>
                          <m:r>
                            <a:rPr lang="en-US" altLang="zh-CN" sz="1400" b="0" i="1">
                              <a:latin typeface="Cambria Math" panose="02040503050406030204" pitchFamily="18" charset="0"/>
                              <a:ea typeface="微软雅黑" panose="020B0503020204020204" charset="-122"/>
                            </a:rPr>
                            <m:t>+1</m:t>
                          </m:r>
                        </m:e>
                      </m:d>
                      <m:d>
                        <m:dPr>
                          <m:begChr m:val="["/>
                          <m:endChr m:val="]"/>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1−</m:t>
                          </m:r>
                          <m:r>
                            <a:rPr lang="en-US" altLang="zh-CN" sz="1400" b="0" i="1">
                              <a:latin typeface="Cambria Math" panose="02040503050406030204" pitchFamily="18" charset="0"/>
                              <a:ea typeface="微软雅黑" panose="020B0503020204020204" charset="-122"/>
                            </a:rPr>
                            <m:t>𝑆</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𝑥</m:t>
                              </m:r>
                            </m:e>
                          </m:d>
                        </m:e>
                      </m:d>
                      <m:r>
                        <a:rPr lang="en-US" altLang="zh-CN" sz="1400" b="0" i="1">
                          <a:latin typeface="Cambria Math" panose="02040503050406030204" pitchFamily="18" charset="0"/>
                          <a:ea typeface="微软雅黑" panose="020B0503020204020204" charset="-122"/>
                        </a:rPr>
                        <m:t>+</m:t>
                      </m:r>
                      <m:nary>
                        <m:naryPr>
                          <m:chr m:val="∑"/>
                          <m:supHide m:val="on"/>
                          <m:ctrlPr>
                            <a:rPr lang="en-US" altLang="zh-CN" sz="1400" b="0" i="1">
                              <a:latin typeface="Cambria Math" panose="02040503050406030204" pitchFamily="18" charset="0"/>
                              <a:ea typeface="微软雅黑" panose="020B0503020204020204" charset="-122"/>
                            </a:rPr>
                          </m:ctrlPr>
                        </m:naryPr>
                        <m:sub>
                          <m:eqArr>
                            <m:eqArrPr>
                              <m:ctrlPr>
                                <a:rPr lang="en-US" altLang="zh-CN" sz="1400" b="0" i="1">
                                  <a:latin typeface="Cambria Math" panose="02040503050406030204" pitchFamily="18" charset="0"/>
                                  <a:ea typeface="微软雅黑" panose="020B0503020204020204" charset="-122"/>
                                </a:rPr>
                              </m:ctrlPr>
                            </m:eqArrPr>
                            <m:e>
                              <m:r>
                                <a:rPr lang="en-US" altLang="zh-CN" sz="1400" b="0" i="1">
                                  <a:latin typeface="Cambria Math" panose="02040503050406030204" pitchFamily="18" charset="0"/>
                                  <a:ea typeface="微软雅黑" panose="020B0503020204020204" charset="-122"/>
                                </a:rPr>
                                <m:t>𝑥</m:t>
                              </m:r>
                              <m:r>
                                <a:rPr lang="en-US" altLang="zh-CN" sz="1400" b="0" i="1">
                                  <a:latin typeface="Cambria Math" panose="02040503050406030204" pitchFamily="18" charset="0"/>
                                  <a:ea typeface="微软雅黑" panose="020B0503020204020204" charset="-122"/>
                                </a:rPr>
                                <m:t>&lt;</m:t>
                              </m:r>
                              <m:r>
                                <a:rPr lang="en-US" altLang="zh-CN" sz="1400" b="0" i="1">
                                  <a:latin typeface="Cambria Math" panose="02040503050406030204" pitchFamily="18" charset="0"/>
                                  <a:ea typeface="微软雅黑" panose="020B0503020204020204" charset="-122"/>
                                </a:rPr>
                                <m:t>𝑧</m:t>
                              </m:r>
                            </m:e>
                            <m:e>
                              <m:r>
                                <a:rPr lang="en-US" altLang="zh-CN" sz="1400" b="0" i="1">
                                  <a:latin typeface="Cambria Math" panose="02040503050406030204" pitchFamily="18" charset="0"/>
                                  <a:ea typeface="微软雅黑" panose="020B0503020204020204" charset="-122"/>
                                </a:rPr>
                                <m:t>𝑥</m:t>
                              </m:r>
                              <m:r>
                                <a:rPr lang="en-US" altLang="zh-CN" sz="1400" b="0" i="1">
                                  <a:latin typeface="Cambria Math" panose="02040503050406030204" pitchFamily="18" charset="0"/>
                                  <a:ea typeface="微软雅黑" panose="020B0503020204020204" charset="-122"/>
                                </a:rPr>
                                <m:t>⊕</m:t>
                              </m:r>
                              <m:r>
                                <a:rPr lang="en-US" altLang="zh-CN" sz="1400" b="0" i="1">
                                  <a:latin typeface="Cambria Math" panose="02040503050406030204" pitchFamily="18" charset="0"/>
                                  <a:ea typeface="微软雅黑" panose="020B0503020204020204" charset="-122"/>
                                </a:rPr>
                                <m:t>𝑦</m:t>
                              </m:r>
                              <m:r>
                                <a:rPr lang="en-US" altLang="zh-CN" sz="1400" b="0" i="1">
                                  <a:latin typeface="Cambria Math" panose="02040503050406030204" pitchFamily="18" charset="0"/>
                                  <a:ea typeface="微软雅黑" panose="020B0503020204020204" charset="-122"/>
                                </a:rPr>
                                <m:t>=</m:t>
                              </m:r>
                              <m:r>
                                <a:rPr lang="en-US" altLang="zh-CN" sz="1400" b="0" i="1">
                                  <a:latin typeface="Cambria Math" panose="02040503050406030204" pitchFamily="18" charset="0"/>
                                  <a:ea typeface="微软雅黑" panose="020B0503020204020204" charset="-122"/>
                                </a:rPr>
                                <m:t>𝑧</m:t>
                              </m:r>
                            </m:e>
                          </m:eqArr>
                        </m:sub>
                        <m:sup/>
                        <m:e>
                          <m:d>
                            <m:dPr>
                              <m:begChr m:val="["/>
                              <m:endChr m:val="]"/>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𝐸</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𝑧</m:t>
                                  </m:r>
                                </m:e>
                              </m:d>
                              <m:r>
                                <a:rPr lang="en-US" altLang="zh-CN" sz="1400" b="0" i="1">
                                  <a:latin typeface="Cambria Math" panose="02040503050406030204" pitchFamily="18" charset="0"/>
                                  <a:ea typeface="微软雅黑" panose="020B0503020204020204" charset="-122"/>
                                </a:rPr>
                                <m:t>+1</m:t>
                              </m:r>
                            </m:e>
                          </m:d>
                          <m:r>
                            <a:rPr lang="en-US" altLang="zh-CN" sz="1400" b="0" i="1">
                              <a:latin typeface="Cambria Math" panose="02040503050406030204" pitchFamily="18" charset="0"/>
                              <a:ea typeface="微软雅黑" panose="020B0503020204020204" charset="-122"/>
                            </a:rPr>
                            <m:t>𝑃</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𝑦</m:t>
                              </m:r>
                            </m:e>
                          </m:d>
                        </m:e>
                      </m:nary>
                    </m:oMath>
                  </m:oMathPara>
                </a14:m>
                <a:endParaRPr lang="zh-CN" altLang="en-US" sz="1400" b="0" dirty="0">
                  <a:latin typeface="微软雅黑" panose="020B0503020204020204" charset="-122"/>
                  <a:ea typeface="微软雅黑" panose="020B0503020204020204" charset="-122"/>
                </a:endParaRPr>
              </a:p>
              <a:p>
                <a:pPr marL="342900" lvl="1"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ea typeface="微软雅黑" panose="020B0503020204020204" charset="-122"/>
                          <a:sym typeface="+mn-ea"/>
                        </a:rPr>
                        <m:t>𝑆</m:t>
                      </m:r>
                      <m:d>
                        <m:dPr>
                          <m:ctrlPr>
                            <a:rPr lang="en-US" altLang="zh-CN" sz="1400" i="1">
                              <a:latin typeface="Cambria Math" panose="02040503050406030204" pitchFamily="18" charset="0"/>
                              <a:ea typeface="微软雅黑" panose="020B0503020204020204" charset="-122"/>
                              <a:sym typeface="+mn-ea"/>
                            </a:rPr>
                          </m:ctrlPr>
                        </m:dPr>
                        <m:e>
                          <m:r>
                            <a:rPr lang="en-US" altLang="zh-CN" sz="1400" i="1">
                              <a:latin typeface="Cambria Math" panose="02040503050406030204" pitchFamily="18" charset="0"/>
                              <a:ea typeface="微软雅黑" panose="020B0503020204020204" charset="-122"/>
                              <a:sym typeface="+mn-ea"/>
                            </a:rPr>
                            <m:t>𝑥</m:t>
                          </m:r>
                        </m:e>
                      </m:d>
                      <m:r>
                        <a:rPr lang="en-US" altLang="zh-CN" sz="1400" i="1">
                          <a:latin typeface="Cambria Math" panose="02040503050406030204" pitchFamily="18" charset="0"/>
                          <a:ea typeface="微软雅黑" panose="020B0503020204020204" charset="-122"/>
                          <a:sym typeface="+mn-ea"/>
                        </a:rPr>
                        <m:t>=</m:t>
                      </m:r>
                      <m:nary>
                        <m:naryPr>
                          <m:chr m:val="∑"/>
                          <m:supHide m:val="on"/>
                          <m:ctrlPr>
                            <a:rPr lang="en-US" altLang="zh-CN" sz="1400" i="1">
                              <a:latin typeface="Cambria Math" panose="02040503050406030204" pitchFamily="18" charset="0"/>
                              <a:ea typeface="微软雅黑" panose="020B0503020204020204" charset="-122"/>
                              <a:sym typeface="+mn-ea"/>
                            </a:rPr>
                          </m:ctrlPr>
                        </m:naryPr>
                        <m:sub>
                          <m:r>
                            <m:rPr>
                              <m:brk m:alnAt="7"/>
                            </m:rPr>
                            <a:rPr lang="en-US" altLang="zh-CN" sz="1400" i="1">
                              <a:latin typeface="Cambria Math" panose="02040503050406030204" pitchFamily="18" charset="0"/>
                              <a:ea typeface="微软雅黑" panose="020B0503020204020204" charset="-122"/>
                              <a:sym typeface="+mn-ea"/>
                            </a:rPr>
                            <m:t>𝑥</m:t>
                          </m:r>
                          <m:r>
                            <a:rPr lang="en-US" altLang="zh-CN" sz="1400" i="1">
                              <a:latin typeface="Cambria Math" panose="02040503050406030204" pitchFamily="18" charset="0"/>
                              <a:ea typeface="微软雅黑" panose="020B0503020204020204" charset="-122"/>
                              <a:sym typeface="+mn-ea"/>
                            </a:rPr>
                            <m:t>⊕</m:t>
                          </m:r>
                          <m:r>
                            <a:rPr lang="en-US" altLang="zh-CN" sz="1400" i="1">
                              <a:latin typeface="Cambria Math" panose="02040503050406030204" pitchFamily="18" charset="0"/>
                              <a:ea typeface="微软雅黑" panose="020B0503020204020204" charset="-122"/>
                              <a:sym typeface="+mn-ea"/>
                            </a:rPr>
                            <m:t>𝑦</m:t>
                          </m:r>
                          <m:r>
                            <a:rPr lang="en-US" altLang="zh-CN" sz="1400" i="1">
                              <a:latin typeface="Cambria Math" panose="02040503050406030204" pitchFamily="18" charset="0"/>
                              <a:ea typeface="微软雅黑" panose="020B0503020204020204" charset="-122"/>
                              <a:sym typeface="+mn-ea"/>
                            </a:rPr>
                            <m:t>&gt;</m:t>
                          </m:r>
                          <m:r>
                            <a:rPr lang="en-US" altLang="zh-CN" sz="1400" i="1">
                              <a:latin typeface="Cambria Math" panose="02040503050406030204" pitchFamily="18" charset="0"/>
                              <a:ea typeface="微软雅黑" panose="020B0503020204020204" charset="-122"/>
                              <a:sym typeface="+mn-ea"/>
                            </a:rPr>
                            <m:t>𝑥</m:t>
                          </m:r>
                        </m:sub>
                        <m:sup/>
                        <m:e>
                          <m:r>
                            <a:rPr lang="en-US" altLang="zh-CN" sz="1400" i="1">
                              <a:latin typeface="Cambria Math" panose="02040503050406030204" pitchFamily="18" charset="0"/>
                              <a:ea typeface="微软雅黑" panose="020B0503020204020204" charset="-122"/>
                              <a:sym typeface="+mn-ea"/>
                            </a:rPr>
                            <m:t>𝑃</m:t>
                          </m:r>
                          <m:d>
                            <m:dPr>
                              <m:ctrlPr>
                                <a:rPr lang="en-US" altLang="zh-CN" sz="1400" i="1">
                                  <a:latin typeface="Cambria Math" panose="02040503050406030204" pitchFamily="18" charset="0"/>
                                  <a:ea typeface="微软雅黑" panose="020B0503020204020204" charset="-122"/>
                                  <a:sym typeface="+mn-ea"/>
                                </a:rPr>
                              </m:ctrlPr>
                            </m:dPr>
                            <m:e>
                              <m:r>
                                <a:rPr lang="en-US" altLang="zh-CN" sz="1400" i="1">
                                  <a:latin typeface="Cambria Math" panose="02040503050406030204" pitchFamily="18" charset="0"/>
                                  <a:ea typeface="微软雅黑" panose="020B0503020204020204" charset="-122"/>
                                  <a:sym typeface="+mn-ea"/>
                                </a:rPr>
                                <m:t>𝑦</m:t>
                              </m:r>
                            </m:e>
                          </m:d>
                        </m:e>
                      </m:nary>
                    </m:oMath>
                  </m:oMathPara>
                </a14:m>
                <a:endParaRPr lang="en-US" altLang="zh-CN" sz="1400" dirty="0">
                  <a:latin typeface="微软雅黑" panose="020B0503020204020204" charset="-122"/>
                  <a:ea typeface="微软雅黑" panose="020B0503020204020204" charset="-122"/>
                  <a:sym typeface="+mn-ea"/>
                </a:endParaRPr>
              </a:p>
              <a:p>
                <a:pPr marL="0" indent="0">
                  <a:buNone/>
                </a:pPr>
                <a:endParaRPr lang="en-US" altLang="zh-CN" sz="1400" b="0" dirty="0">
                  <a:latin typeface="微软雅黑" panose="020B0503020204020204" charset="-122"/>
                  <a:ea typeface="微软雅黑" panose="020B0503020204020204" charset="-122"/>
                </a:endParaRPr>
              </a:p>
              <a:p>
                <a:endParaRPr lang="zh-CN" altLang="en-US" sz="1400" b="0" dirty="0">
                  <a:latin typeface="微软雅黑" panose="020B0503020204020204" charset="-122"/>
                  <a:ea typeface="微软雅黑" panose="020B0503020204020204" charset="-122"/>
                </a:endParaRPr>
              </a:p>
              <a:p>
                <a:pPr marL="342900" lvl="1" indent="0">
                  <a:buNone/>
                </a:pPr>
                <a:endParaRPr lang="en-US" altLang="zh-CN" sz="1400"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r="-2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497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t>Gambling Monster</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公式推导（方法二）</a:t>
                </a:r>
              </a:p>
              <a:p>
                <a:pPr marL="0" indent="0">
                  <a:buNone/>
                </a:pPr>
                <a:r>
                  <a:rPr lang="zh-CN" altLang="en-US" sz="1400" b="0" dirty="0">
                    <a:latin typeface="微软雅黑" panose="020B0503020204020204" charset="-122"/>
                    <a:ea typeface="微软雅黑" panose="020B0503020204020204" charset="-122"/>
                  </a:rPr>
                  <a:t>设 </a:t>
                </a:r>
                <a14:m>
                  <m:oMath xmlns:m="http://schemas.openxmlformats.org/officeDocument/2006/math">
                    <m:r>
                      <a:rPr lang="en-US" altLang="zh-CN" sz="1400" b="0" i="1" smtClean="0">
                        <a:latin typeface="Cambria Math" panose="02040503050406030204" pitchFamily="18" charset="0"/>
                        <a:ea typeface="微软雅黑" panose="020B0503020204020204" charset="-122"/>
                      </a:rPr>
                      <m:t>𝑃</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𝑧</m:t>
                    </m:r>
                    <m:r>
                      <a:rPr lang="en-US" altLang="zh-CN" sz="1400" b="0" i="1"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 表示转到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𝑧</m:t>
                    </m:r>
                  </m:oMath>
                </a14:m>
                <a:r>
                  <a:rPr lang="zh-CN" altLang="en-US" sz="1400" b="0" dirty="0">
                    <a:latin typeface="微软雅黑" panose="020B0503020204020204" charset="-122"/>
                    <a:ea typeface="微软雅黑" panose="020B0503020204020204" charset="-122"/>
                  </a:rPr>
                  <a:t> 的概率，</a:t>
                </a:r>
                <a14:m>
                  <m:oMath xmlns:m="http://schemas.openxmlformats.org/officeDocument/2006/math">
                    <m:r>
                      <a:rPr lang="en-US" altLang="zh-CN" sz="1400" b="0" i="1" smtClean="0">
                        <a:latin typeface="Cambria Math" panose="02040503050406030204" pitchFamily="18" charset="0"/>
                        <a:ea typeface="微软雅黑" panose="020B0503020204020204" charset="-122"/>
                      </a:rPr>
                      <m:t>𝑄</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 表示从 </a:t>
                </a:r>
                <a14:m>
                  <m:oMath xmlns:m="http://schemas.openxmlformats.org/officeDocument/2006/math">
                    <m:r>
                      <a:rPr lang="en-US" altLang="zh-CN" sz="1400" b="0" i="1" smtClean="0">
                        <a:latin typeface="Cambria Math" panose="02040503050406030204" pitchFamily="18" charset="0"/>
                        <a:ea typeface="微软雅黑" panose="020B0503020204020204" charset="-122"/>
                      </a:rPr>
                      <m:t>0</m:t>
                    </m:r>
                  </m:oMath>
                </a14:m>
                <a:r>
                  <a:rPr lang="zh-CN" altLang="en-US" sz="1400" b="0" dirty="0">
                    <a:latin typeface="微软雅黑" panose="020B0503020204020204" charset="-122"/>
                    <a:ea typeface="微软雅黑" panose="020B0503020204020204" charset="-122"/>
                  </a:rPr>
                  <a:t> 开始，第一次到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的概率，</a:t>
                </a:r>
                <a14:m>
                  <m:oMath xmlns:m="http://schemas.openxmlformats.org/officeDocument/2006/math">
                    <m:r>
                      <a:rPr lang="en-US" altLang="zh-CN" sz="1400" b="0" i="1" smtClean="0">
                        <a:latin typeface="Cambria Math" panose="02040503050406030204" pitchFamily="18" charset="0"/>
                        <a:ea typeface="微软雅黑" panose="020B0503020204020204" charset="-122"/>
                      </a:rPr>
                      <m:t>𝐸</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 表示到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的期望（这里的期望是指所有达到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的情况的步数按概率加权平均），</a:t>
                </a:r>
                <a14:m>
                  <m:oMath xmlns:m="http://schemas.openxmlformats.org/officeDocument/2006/math">
                    <m:r>
                      <a:rPr lang="en-US" altLang="zh-CN" sz="1400" b="0" i="1" smtClean="0">
                        <a:latin typeface="Cambria Math" panose="02040503050406030204" pitchFamily="18" charset="0"/>
                        <a:ea typeface="微软雅黑" panose="020B0503020204020204" charset="-122"/>
                      </a:rPr>
                      <m:t>𝑆</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表示转动一次转盘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发生变化（即变大）的概率。</a:t>
                </a:r>
                <a:endParaRPr lang="en-US" altLang="zh-CN" sz="1400" b="0" dirty="0">
                  <a:latin typeface="微软雅黑" panose="020B0503020204020204" charset="-122"/>
                  <a:ea typeface="微软雅黑" panose="020B0503020204020204" charset="-122"/>
                </a:endParaRPr>
              </a:p>
              <a:p>
                <a:pPr marL="0" indent="0">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charset="-122"/>
                        </a:rPr>
                        <m:t>𝑄</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𝑥</m:t>
                          </m:r>
                        </m:e>
                      </m:d>
                      <m:r>
                        <a:rPr lang="en-US" altLang="zh-CN" sz="1400" b="0" i="1" smtClean="0">
                          <a:latin typeface="Cambria Math" panose="02040503050406030204" pitchFamily="18" charset="0"/>
                          <a:ea typeface="微软雅黑" panose="020B0503020204020204" charset="-122"/>
                        </a:rPr>
                        <m:t>=</m:t>
                      </m:r>
                      <m:nary>
                        <m:naryPr>
                          <m:chr m:val="∑"/>
                          <m:supHide m:val="on"/>
                          <m:ctrlPr>
                            <a:rPr lang="en-US" altLang="zh-CN" sz="1400" b="0" i="1" smtClean="0">
                              <a:latin typeface="Cambria Math" panose="02040503050406030204" pitchFamily="18" charset="0"/>
                              <a:ea typeface="微软雅黑" panose="020B0503020204020204" charset="-122"/>
                            </a:rPr>
                          </m:ctrlPr>
                        </m:naryPr>
                        <m:sub>
                          <m:eqArr>
                            <m:eqArrPr>
                              <m:ctrlPr>
                                <a:rPr lang="en-US" altLang="zh-CN" sz="1400" b="0" i="1" smtClean="0">
                                  <a:latin typeface="Cambria Math" panose="02040503050406030204" pitchFamily="18" charset="0"/>
                                  <a:ea typeface="微软雅黑" panose="020B0503020204020204" charset="-122"/>
                                </a:rPr>
                              </m:ctrlPr>
                            </m:eqArrPr>
                            <m:e>
                              <m:r>
                                <m:rPr>
                                  <m:brk m:alnAt="7"/>
                                </m:rP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𝑥</m:t>
                              </m:r>
                            </m:e>
                            <m:e>
                              <m:r>
                                <m:rPr>
                                  <m:brk m:alnAt="7"/>
                                </m:rP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𝑧</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e>
                          </m:eqArr>
                        </m:sub>
                        <m:sup/>
                        <m:e>
                          <m:r>
                            <a:rPr lang="en-US" altLang="zh-CN" sz="1400" b="0" i="1" smtClean="0">
                              <a:latin typeface="Cambria Math" panose="02040503050406030204" pitchFamily="18" charset="0"/>
                              <a:ea typeface="微软雅黑" panose="020B0503020204020204" charset="-122"/>
                            </a:rPr>
                            <m:t>𝑄</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𝑦</m:t>
                              </m:r>
                            </m:e>
                          </m:d>
                          <m:r>
                            <a:rPr lang="en-US" altLang="zh-CN" sz="1400" b="0" i="1" smtClean="0">
                              <a:latin typeface="Cambria Math" panose="02040503050406030204" pitchFamily="18" charset="0"/>
                              <a:ea typeface="微软雅黑" panose="020B0503020204020204" charset="-122"/>
                            </a:rPr>
                            <m:t>𝑃</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𝑧</m:t>
                              </m:r>
                            </m:e>
                          </m:d>
                        </m:e>
                      </m:nary>
                    </m:oMath>
                  </m:oMathPara>
                </a14:m>
                <a:endParaRPr lang="en-US" altLang="zh-CN" sz="1400" b="0" dirty="0">
                  <a:latin typeface="微软雅黑" panose="020B0503020204020204" charset="-122"/>
                  <a:ea typeface="微软雅黑" panose="020B0503020204020204" charset="-122"/>
                </a:endParaRPr>
              </a:p>
              <a:p>
                <a:pPr marL="0" indent="0">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charset="-122"/>
                        </a:rPr>
                        <m:t>𝐸</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𝑥</m:t>
                          </m:r>
                        </m:e>
                      </m:d>
                      <m:r>
                        <a:rPr lang="en-US" altLang="zh-CN" sz="1400" b="0" i="1" smtClean="0">
                          <a:latin typeface="Cambria Math" panose="02040503050406030204" pitchFamily="18" charset="0"/>
                          <a:ea typeface="微软雅黑" panose="020B0503020204020204" charset="-122"/>
                        </a:rPr>
                        <m:t>=</m:t>
                      </m:r>
                      <m:f>
                        <m:fPr>
                          <m:type m:val="lin"/>
                          <m:ctrlPr>
                            <a:rPr lang="en-US" altLang="zh-CN" sz="1400" b="0" i="1" smtClean="0">
                              <a:latin typeface="Cambria Math" panose="02040503050406030204" pitchFamily="18" charset="0"/>
                              <a:ea typeface="微软雅黑" panose="020B0503020204020204" charset="-122"/>
                            </a:rPr>
                          </m:ctrlPr>
                        </m:fPr>
                        <m:num>
                          <m:nary>
                            <m:naryPr>
                              <m:chr m:val="∑"/>
                              <m:supHide m:val="on"/>
                              <m:ctrlPr>
                                <a:rPr lang="en-US" altLang="zh-CN" sz="1400" b="0" i="1">
                                  <a:latin typeface="Cambria Math" panose="02040503050406030204" pitchFamily="18" charset="0"/>
                                  <a:ea typeface="微软雅黑" panose="020B0503020204020204" charset="-122"/>
                                </a:rPr>
                              </m:ctrlPr>
                            </m:naryPr>
                            <m:sub>
                              <m:eqArr>
                                <m:eqArrPr>
                                  <m:ctrlPr>
                                    <a:rPr lang="en-US" altLang="zh-CN" sz="1400" b="0" i="1" smtClean="0">
                                      <a:latin typeface="Cambria Math" panose="02040503050406030204" pitchFamily="18" charset="0"/>
                                      <a:ea typeface="微软雅黑" panose="020B0503020204020204" charset="-122"/>
                                    </a:rPr>
                                  </m:ctrlPr>
                                </m:eqArrPr>
                                <m:e>
                                  <m: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𝑥</m:t>
                                  </m:r>
                                </m:e>
                                <m:e>
                                  <m:r>
                                    <a:rPr lang="en-US" altLang="zh-CN" sz="1400" b="0" i="1">
                                      <a:latin typeface="Cambria Math" panose="02040503050406030204" pitchFamily="18" charset="0"/>
                                      <a:ea typeface="微软雅黑" panose="020B0503020204020204" charset="-122"/>
                                    </a:rPr>
                                    <m:t>𝑦</m:t>
                                  </m:r>
                                  <m:r>
                                    <a:rPr lang="en-US" altLang="zh-CN" sz="1400" b="0" i="1">
                                      <a:latin typeface="Cambria Math" panose="02040503050406030204" pitchFamily="18" charset="0"/>
                                      <a:ea typeface="微软雅黑" panose="020B0503020204020204" charset="-122"/>
                                    </a:rPr>
                                    <m:t>⊕</m:t>
                                  </m:r>
                                  <m:r>
                                    <a:rPr lang="en-US" altLang="zh-CN" sz="1400" b="0" i="1">
                                      <a:latin typeface="Cambria Math" panose="02040503050406030204" pitchFamily="18" charset="0"/>
                                      <a:ea typeface="微软雅黑" panose="020B0503020204020204" charset="-122"/>
                                    </a:rPr>
                                    <m:t>𝑧</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e>
                              </m:eqArr>
                            </m:sub>
                            <m:sup/>
                            <m:e>
                              <m:d>
                                <m:dPr>
                                  <m:begChr m:val="["/>
                                  <m:endChr m:val="]"/>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𝐸</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𝑦</m:t>
                                      </m:r>
                                    </m:e>
                                  </m:d>
                                  <m:r>
                                    <a:rPr lang="en-US" altLang="zh-CN" sz="1400" b="0" i="1">
                                      <a:latin typeface="Cambria Math" panose="02040503050406030204" pitchFamily="18" charset="0"/>
                                      <a:ea typeface="微软雅黑" panose="020B0503020204020204" charset="-122"/>
                                    </a:rPr>
                                    <m:t>+</m:t>
                                  </m:r>
                                  <m:f>
                                    <m:fPr>
                                      <m:ctrlPr>
                                        <a:rPr lang="en-US" altLang="zh-CN" sz="1400" b="0" i="1">
                                          <a:latin typeface="Cambria Math" panose="02040503050406030204" pitchFamily="18" charset="0"/>
                                          <a:ea typeface="微软雅黑" panose="020B0503020204020204" charset="-122"/>
                                        </a:rPr>
                                      </m:ctrlPr>
                                    </m:fPr>
                                    <m:num>
                                      <m:r>
                                        <a:rPr lang="en-US" altLang="zh-CN" sz="1400" b="0" i="1">
                                          <a:latin typeface="Cambria Math" panose="02040503050406030204" pitchFamily="18" charset="0"/>
                                          <a:ea typeface="微软雅黑" panose="020B0503020204020204" charset="-122"/>
                                        </a:rPr>
                                        <m:t>1</m:t>
                                      </m:r>
                                    </m:num>
                                    <m:den>
                                      <m:r>
                                        <a:rPr lang="en-US" altLang="zh-CN" sz="1400" b="0" i="1">
                                          <a:latin typeface="Cambria Math" panose="02040503050406030204" pitchFamily="18" charset="0"/>
                                          <a:ea typeface="微软雅黑" panose="020B0503020204020204" charset="-122"/>
                                        </a:rPr>
                                        <m:t>𝑆</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𝑦</m:t>
                                          </m:r>
                                        </m:e>
                                      </m:d>
                                    </m:den>
                                  </m:f>
                                </m:e>
                              </m:d>
                              <m:r>
                                <a:rPr lang="en-US" altLang="zh-CN" sz="1400" b="0" i="1">
                                  <a:latin typeface="Cambria Math" panose="02040503050406030204" pitchFamily="18" charset="0"/>
                                  <a:ea typeface="微软雅黑" panose="020B0503020204020204" charset="-122"/>
                                </a:rPr>
                                <m:t>𝑄</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𝑦</m:t>
                                  </m:r>
                                </m:e>
                              </m:d>
                              <m:r>
                                <a:rPr lang="en-US" altLang="zh-CN" sz="1400" b="0" i="1">
                                  <a:latin typeface="Cambria Math" panose="02040503050406030204" pitchFamily="18" charset="0"/>
                                  <a:ea typeface="微软雅黑" panose="020B0503020204020204" charset="-122"/>
                                </a:rPr>
                                <m:t>𝑃</m:t>
                              </m:r>
                              <m:d>
                                <m:dPr>
                                  <m:ctrlPr>
                                    <a:rPr lang="en-US" altLang="zh-CN" sz="1400" b="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𝑧</m:t>
                                  </m:r>
                                </m:e>
                              </m:d>
                            </m:e>
                          </m:nary>
                        </m:num>
                        <m:den>
                          <m:nary>
                            <m:naryPr>
                              <m:chr m:val="∑"/>
                              <m:supHide m:val="on"/>
                              <m:ctrlPr>
                                <a:rPr lang="en-US" altLang="zh-CN" sz="1400" b="0" i="1" smtClean="0">
                                  <a:latin typeface="Cambria Math" panose="02040503050406030204" pitchFamily="18" charset="0"/>
                                  <a:ea typeface="微软雅黑" panose="020B0503020204020204" charset="-122"/>
                                </a:rPr>
                              </m:ctrlPr>
                            </m:naryPr>
                            <m:sub>
                              <m:eqArr>
                                <m:eqArrPr>
                                  <m:ctrlPr>
                                    <a:rPr lang="en-US" altLang="zh-CN" sz="1400" b="0" i="1" smtClean="0">
                                      <a:latin typeface="Cambria Math" panose="02040503050406030204" pitchFamily="18" charset="0"/>
                                      <a:ea typeface="微软雅黑" panose="020B0503020204020204" charset="-122"/>
                                    </a:rPr>
                                  </m:ctrlPr>
                                </m:eqArrPr>
                                <m:e>
                                  <m:r>
                                    <m:rPr>
                                      <m:brk m:alnAt="7"/>
                                    </m:rP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𝑥</m:t>
                                  </m:r>
                                </m:e>
                                <m:e>
                                  <m: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𝑧</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e>
                              </m:eqArr>
                            </m:sub>
                            <m:sup/>
                            <m:e>
                              <m:r>
                                <a:rPr lang="en-US" altLang="zh-CN" sz="1400" b="0" i="1" smtClean="0">
                                  <a:latin typeface="Cambria Math" panose="02040503050406030204" pitchFamily="18" charset="0"/>
                                  <a:ea typeface="微软雅黑" panose="020B0503020204020204" charset="-122"/>
                                </a:rPr>
                                <m:t>𝑄</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𝑦</m:t>
                                  </m:r>
                                </m:e>
                              </m:d>
                              <m:r>
                                <a:rPr lang="en-US" altLang="zh-CN" sz="1400" b="0" i="1" smtClean="0">
                                  <a:latin typeface="Cambria Math" panose="02040503050406030204" pitchFamily="18" charset="0"/>
                                  <a:ea typeface="微软雅黑" panose="020B0503020204020204" charset="-122"/>
                                </a:rPr>
                                <m:t>𝑃</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𝑧</m:t>
                                  </m:r>
                                </m:e>
                              </m:d>
                            </m:e>
                          </m:nary>
                        </m:den>
                      </m:f>
                    </m:oMath>
                  </m:oMathPara>
                </a14:m>
                <a:endParaRPr lang="zh-CN" altLang="en-US" sz="1400" b="0" dirty="0">
                  <a:latin typeface="微软雅黑" panose="020B0503020204020204" charset="-122"/>
                  <a:ea typeface="微软雅黑" panose="020B0503020204020204" charset="-122"/>
                </a:endParaRPr>
              </a:p>
              <a:p>
                <a:pPr marL="342900" lvl="1" indent="0">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𝑆</m:t>
                      </m:r>
                      <m:d>
                        <m:dPr>
                          <m:ctrlPr>
                            <a:rPr lang="en-US" altLang="zh-CN" sz="1400" b="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𝑥</m:t>
                          </m:r>
                        </m:e>
                      </m:d>
                      <m:r>
                        <a:rPr lang="en-US" altLang="zh-CN" sz="1400" b="0" i="1" smtClean="0">
                          <a:latin typeface="Cambria Math" panose="02040503050406030204" pitchFamily="18" charset="0"/>
                          <a:ea typeface="微软雅黑" panose="020B0503020204020204" charset="-122"/>
                          <a:sym typeface="+mn-ea"/>
                        </a:rPr>
                        <m:t>=</m:t>
                      </m:r>
                      <m:nary>
                        <m:naryPr>
                          <m:chr m:val="∑"/>
                          <m:supHide m:val="on"/>
                          <m:ctrlPr>
                            <a:rPr lang="en-US" altLang="zh-CN" sz="1400" b="0" i="1" smtClean="0">
                              <a:latin typeface="Cambria Math" panose="02040503050406030204" pitchFamily="18" charset="0"/>
                              <a:ea typeface="微软雅黑" panose="020B0503020204020204" charset="-122"/>
                              <a:sym typeface="+mn-ea"/>
                            </a:rPr>
                          </m:ctrlPr>
                        </m:naryPr>
                        <m:sub>
                          <m:r>
                            <m:rPr>
                              <m:brk m:alnAt="7"/>
                            </m:rP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&gt;</m:t>
                          </m:r>
                          <m:r>
                            <a:rPr lang="en-US" altLang="zh-CN" sz="1400" b="0" i="1" smtClean="0">
                              <a:latin typeface="Cambria Math" panose="02040503050406030204" pitchFamily="18" charset="0"/>
                              <a:ea typeface="微软雅黑" panose="020B0503020204020204" charset="-122"/>
                              <a:sym typeface="+mn-ea"/>
                            </a:rPr>
                            <m:t>𝑥</m:t>
                          </m:r>
                        </m:sub>
                        <m:sup/>
                        <m:e>
                          <m:r>
                            <a:rPr lang="en-US" altLang="zh-CN" sz="1400" b="0" i="1" smtClean="0">
                              <a:latin typeface="Cambria Math" panose="02040503050406030204" pitchFamily="18" charset="0"/>
                              <a:ea typeface="微软雅黑" panose="020B0503020204020204" charset="-122"/>
                              <a:sym typeface="+mn-ea"/>
                            </a:rPr>
                            <m:t>𝑃</m:t>
                          </m:r>
                          <m:d>
                            <m:dPr>
                              <m:ctrlPr>
                                <a:rPr lang="en-US" altLang="zh-CN" sz="1400" b="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𝑦</m:t>
                              </m:r>
                            </m:e>
                          </m:d>
                        </m:e>
                      </m:nary>
                    </m:oMath>
                  </m:oMathPara>
                </a14:m>
                <a:endParaRPr lang="en-US" altLang="zh-CN" sz="1400"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544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t>Gambling Monster</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公式计算</a:t>
                </a:r>
              </a:p>
              <a:p>
                <a:pPr marL="0" indent="0">
                  <a:buNone/>
                </a:pPr>
                <a:r>
                  <a:rPr lang="zh-CN" altLang="en-US" sz="1400" b="0" dirty="0">
                    <a:latin typeface="微软雅黑" panose="020B0503020204020204" charset="-122"/>
                    <a:ea typeface="微软雅黑" panose="020B0503020204020204" charset="-122"/>
                  </a:rPr>
                  <a:t>对于 </a:t>
                </a:r>
                <a14:m>
                  <m:oMath xmlns:m="http://schemas.openxmlformats.org/officeDocument/2006/math">
                    <m:r>
                      <a:rPr lang="en-US" altLang="zh-CN" sz="1400" b="0" i="1" smtClean="0">
                        <a:latin typeface="Cambria Math" panose="02040503050406030204" pitchFamily="18" charset="0"/>
                        <a:ea typeface="微软雅黑" panose="020B0503020204020204" charset="-122"/>
                      </a:rPr>
                      <m:t>𝑄</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𝑥</m:t>
                        </m:r>
                      </m:e>
                    </m:d>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和 </a:t>
                </a:r>
                <a14:m>
                  <m:oMath xmlns:m="http://schemas.openxmlformats.org/officeDocument/2006/math">
                    <m:r>
                      <a:rPr lang="en-US" altLang="zh-CN" sz="1400" b="0" i="1" smtClean="0">
                        <a:latin typeface="Cambria Math" panose="02040503050406030204" pitchFamily="18" charset="0"/>
                        <a:ea typeface="微软雅黑" panose="020B0503020204020204" charset="-122"/>
                      </a:rPr>
                      <m:t>𝐸</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𝑥</m:t>
                        </m:r>
                      </m:e>
                    </m:d>
                  </m:oMath>
                </a14:m>
                <a:r>
                  <a:rPr lang="zh-CN" altLang="en-US" sz="1400" b="0" dirty="0">
                    <a:latin typeface="微软雅黑" panose="020B0503020204020204" charset="-122"/>
                    <a:ea typeface="微软雅黑" panose="020B0503020204020204" charset="-122"/>
                  </a:rPr>
                  <a:t>，容易发现他们都是异或卷积的形式，并且只有一个方向（</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或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&lt;</m:t>
                    </m:r>
                    <m:r>
                      <a:rPr lang="en-US" altLang="zh-CN" sz="1400" b="0" i="1" smtClean="0">
                        <a:latin typeface="Cambria Math" panose="02040503050406030204" pitchFamily="18" charset="0"/>
                        <a:ea typeface="微软雅黑" panose="020B0503020204020204" charset="-122"/>
                      </a:rPr>
                      <m:t>𝑧</m:t>
                    </m:r>
                  </m:oMath>
                </a14:m>
                <a:r>
                  <a:rPr lang="zh-CN" altLang="en-US" sz="1400" b="0" dirty="0">
                    <a:latin typeface="微软雅黑" panose="020B0503020204020204" charset="-122"/>
                    <a:ea typeface="微软雅黑" panose="020B0503020204020204" charset="-122"/>
                  </a:rPr>
                  <a:t>）的贡献。于是可以考虑 </a:t>
                </a:r>
                <a:r>
                  <a:rPr lang="en-US" altLang="zh-CN" sz="1400" b="0" dirty="0" err="1">
                    <a:latin typeface="微软雅黑" panose="020B0503020204020204" charset="-122"/>
                    <a:ea typeface="微软雅黑" panose="020B0503020204020204" charset="-122"/>
                  </a:rPr>
                  <a:t>cdq</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分治套 </a:t>
                </a:r>
                <a:r>
                  <a:rPr lang="en-US" altLang="zh-CN" sz="1400" b="0" dirty="0" err="1">
                    <a:latin typeface="微软雅黑" panose="020B0503020204020204" charset="-122"/>
                    <a:ea typeface="微软雅黑" panose="020B0503020204020204" charset="-122"/>
                  </a:rPr>
                  <a:t>fwt</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解决。</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对于</a:t>
                </a:r>
                <a:r>
                  <a:rPr lang="en-US" altLang="zh-CN" sz="1400" b="0" dirty="0">
                    <a:latin typeface="微软雅黑" panose="020B0503020204020204" charset="-122"/>
                    <a:ea typeface="微软雅黑" panose="020B0503020204020204" charset="-122"/>
                  </a:rPr>
                  <a:t> </a:t>
                </a:r>
                <a14:m>
                  <m:oMath xmlns:m="http://schemas.openxmlformats.org/officeDocument/2006/math">
                    <m:r>
                      <a:rPr lang="en-US" altLang="zh-CN" sz="1400" b="0" i="1" smtClean="0">
                        <a:latin typeface="Cambria Math" panose="02040503050406030204" pitchFamily="18" charset="0"/>
                        <a:ea typeface="微软雅黑" panose="020B0503020204020204" charset="-122"/>
                      </a:rPr>
                      <m:t>𝑆</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zh-CN" altLang="en-US" sz="1400" b="0" i="1">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分析发现，我们找到 </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oMath>
                </a14:m>
                <a:r>
                  <a:rPr lang="zh-CN" altLang="en-US" sz="1400" b="0" dirty="0">
                    <a:latin typeface="微软雅黑" panose="020B0503020204020204" charset="-122"/>
                    <a:ea typeface="微软雅黑" panose="020B0503020204020204" charset="-122"/>
                  </a:rPr>
                  <a:t> 在二进制下的最高位的 </a:t>
                </a:r>
                <a14:m>
                  <m:oMath xmlns:m="http://schemas.openxmlformats.org/officeDocument/2006/math">
                    <m:r>
                      <a:rPr lang="en-US" altLang="zh-CN" sz="1400" b="0" i="1" smtClean="0">
                        <a:latin typeface="Cambria Math" panose="02040503050406030204" pitchFamily="18" charset="0"/>
                        <a:ea typeface="微软雅黑" panose="020B0503020204020204" charset="-122"/>
                      </a:rPr>
                      <m:t>1</m:t>
                    </m:r>
                  </m:oMath>
                </a14:m>
                <a:r>
                  <a:rPr lang="zh-CN" altLang="en-US" sz="1400" b="0" dirty="0">
                    <a:latin typeface="微软雅黑" panose="020B0503020204020204" charset="-122"/>
                    <a:ea typeface="微软雅黑" panose="020B0503020204020204" charset="-122"/>
                  </a:rPr>
                  <a:t>，判断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在二进制下的对应位是否为 </a:t>
                </a:r>
                <a14:m>
                  <m:oMath xmlns:m="http://schemas.openxmlformats.org/officeDocument/2006/math">
                    <m:r>
                      <a:rPr lang="en-US" altLang="zh-CN" sz="1400" b="0" i="1" smtClean="0">
                        <a:latin typeface="Cambria Math" panose="02040503050406030204" pitchFamily="18" charset="0"/>
                        <a:ea typeface="微软雅黑" panose="020B0503020204020204" charset="-122"/>
                      </a:rPr>
                      <m:t>0</m:t>
                    </m:r>
                  </m:oMath>
                </a14:m>
                <a:r>
                  <a:rPr lang="zh-CN" altLang="en-US" sz="1400" b="0" dirty="0">
                    <a:latin typeface="微软雅黑" panose="020B0503020204020204" charset="-122"/>
                    <a:ea typeface="微软雅黑" panose="020B0503020204020204" charset="-122"/>
                  </a:rPr>
                  <a:t>，若是， </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才对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有贡献，反之则无贡献。于是按最高位统计贡献即可。</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单组数据时间复杂度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𝑂</m:t>
                    </m:r>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𝑛</m:t>
                        </m:r>
                        <m:func>
                          <m:funcPr>
                            <m:ctrlPr>
                              <a:rPr lang="en-US" altLang="zh-CN" sz="1400" b="0" i="1" smtClean="0">
                                <a:latin typeface="Cambria Math" panose="02040503050406030204" pitchFamily="18" charset="0"/>
                                <a:ea typeface="微软雅黑" panose="020B0503020204020204" charset="-122"/>
                              </a:rPr>
                            </m:ctrlPr>
                          </m:funcPr>
                          <m:fName>
                            <m:sSup>
                              <m:sSupPr>
                                <m:ctrlPr>
                                  <a:rPr lang="en-US" altLang="zh-CN" sz="1400" b="0" i="1" smtClean="0">
                                    <a:latin typeface="Cambria Math" panose="02040503050406030204" pitchFamily="18" charset="0"/>
                                    <a:ea typeface="微软雅黑" panose="020B0503020204020204" charset="-122"/>
                                  </a:rPr>
                                </m:ctrlPr>
                              </m:sSupPr>
                              <m:e>
                                <m:r>
                                  <m:rPr>
                                    <m:sty m:val="p"/>
                                  </m:rPr>
                                  <a:rPr lang="en-US" altLang="zh-CN" sz="1400" b="0" i="0" smtClean="0">
                                    <a:latin typeface="Cambria Math" panose="02040503050406030204" pitchFamily="18" charset="0"/>
                                    <a:ea typeface="微软雅黑" panose="020B0503020204020204" charset="-122"/>
                                  </a:rPr>
                                  <m:t>log</m:t>
                                </m:r>
                              </m:e>
                              <m:sup>
                                <m:r>
                                  <a:rPr lang="en-US" altLang="zh-CN" sz="1400" b="0" i="0" smtClean="0">
                                    <a:latin typeface="Cambria Math" panose="02040503050406030204" pitchFamily="18" charset="0"/>
                                    <a:ea typeface="微软雅黑" panose="020B0503020204020204" charset="-122"/>
                                  </a:rPr>
                                  <m:t>2</m:t>
                                </m:r>
                              </m:sup>
                            </m:sSup>
                          </m:fName>
                          <m:e>
                            <m:r>
                              <a:rPr lang="en-US" altLang="zh-CN" sz="1400" b="0" i="1" smtClean="0">
                                <a:latin typeface="Cambria Math" panose="02040503050406030204" pitchFamily="18" charset="0"/>
                                <a:ea typeface="微软雅黑" panose="020B0503020204020204" charset="-122"/>
                              </a:rPr>
                              <m:t>𝑛</m:t>
                            </m:r>
                          </m:e>
                        </m:func>
                      </m:e>
                    </m:d>
                    <m:r>
                      <a:rPr lang="zh-CN" altLang="en-US" sz="1400" b="0" i="1">
                        <a:latin typeface="Cambria Math" panose="02040503050406030204" pitchFamily="18" charset="0"/>
                        <a:ea typeface="微软雅黑" panose="020B0503020204020204" charset="-122"/>
                      </a:rPr>
                      <m:t>。</m:t>
                    </m:r>
                  </m:oMath>
                </a14:m>
                <a:endParaRPr lang="en-US" altLang="zh-CN" sz="1400" b="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32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Growing Tree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题意</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给出一棵树，最开始只有一个根结点，编号为 </a:t>
                </a:r>
                <a14:m>
                  <m:oMath xmlns:m="http://schemas.openxmlformats.org/officeDocument/2006/math">
                    <m:r>
                      <a:rPr lang="en-US" altLang="zh-CN" sz="1400" b="0" i="1" smtClean="0">
                        <a:latin typeface="Cambria Math" panose="02040503050406030204" pitchFamily="18" charset="0"/>
                        <a:ea typeface="微软雅黑" panose="020B0503020204020204" charset="-122"/>
                      </a:rPr>
                      <m:t>1</m:t>
                    </m:r>
                  </m:oMath>
                </a14:m>
                <a:r>
                  <a:rPr lang="zh-CN" altLang="en-US" sz="1400" b="0" dirty="0">
                    <a:latin typeface="微软雅黑" panose="020B0503020204020204" charset="-122"/>
                    <a:ea typeface="微软雅黑" panose="020B0503020204020204" charset="-122"/>
                  </a:rPr>
                  <a:t>，有颜色 </a:t>
                </a:r>
                <a14:m>
                  <m:oMath xmlns:m="http://schemas.openxmlformats.org/officeDocument/2006/math">
                    <m:r>
                      <a:rPr lang="en-US" altLang="zh-CN" sz="1400" b="0" i="1" smtClean="0">
                        <a:latin typeface="Cambria Math" panose="02040503050406030204" pitchFamily="18" charset="0"/>
                        <a:ea typeface="微软雅黑" panose="020B0503020204020204" charset="-122"/>
                      </a:rPr>
                      <m:t>𝑐</m:t>
                    </m:r>
                  </m:oMath>
                </a14:m>
                <a:r>
                  <a:rPr lang="zh-CN" altLang="en-US" sz="1400" b="0" dirty="0">
                    <a:latin typeface="微软雅黑" panose="020B0503020204020204" charset="-122"/>
                    <a:ea typeface="微软雅黑" panose="020B0503020204020204" charset="-122"/>
                  </a:rPr>
                  <a:t>。要求 </a:t>
                </a:r>
                <a:r>
                  <a:rPr lang="zh-CN" altLang="en-US" sz="1400" dirty="0">
                    <a:latin typeface="微软雅黑" panose="020B0503020204020204" charset="-122"/>
                    <a:ea typeface="微软雅黑" panose="020B0503020204020204" charset="-122"/>
                  </a:rPr>
                  <a:t>在线 </a:t>
                </a:r>
                <a:r>
                  <a:rPr lang="zh-CN" altLang="en-US" sz="1400" b="0" dirty="0">
                    <a:latin typeface="微软雅黑" panose="020B0503020204020204" charset="-122"/>
                    <a:ea typeface="微软雅黑" panose="020B0503020204020204" charset="-122"/>
                  </a:rPr>
                  <a:t>完成 </a:t>
                </a:r>
                <a14:m>
                  <m:oMath xmlns:m="http://schemas.openxmlformats.org/officeDocument/2006/math">
                    <m:r>
                      <a:rPr lang="en-US" altLang="zh-CN" sz="1400" b="0" i="1" smtClean="0">
                        <a:latin typeface="Cambria Math" panose="02040503050406030204" pitchFamily="18" charset="0"/>
                        <a:ea typeface="微软雅黑" panose="020B0503020204020204" charset="-122"/>
                      </a:rPr>
                      <m:t>𝑚</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次操作，每次操作是以下两种之一</a:t>
                </a:r>
                <a:endParaRPr lang="en-US" altLang="zh-CN" sz="1400" b="0" dirty="0">
                  <a:latin typeface="微软雅黑" panose="020B0503020204020204" charset="-122"/>
                  <a:ea typeface="微软雅黑" panose="020B0503020204020204" charset="-122"/>
                </a:endParaRPr>
              </a:p>
              <a:p>
                <a:pPr marL="342900" indent="-342900">
                  <a:buAutoNum type="arabicPeriod"/>
                </a:pPr>
                <a:r>
                  <a:rPr lang="zh-CN" altLang="en-US" sz="1400" b="0" dirty="0">
                    <a:latin typeface="微软雅黑" panose="020B0503020204020204" charset="-122"/>
                    <a:ea typeface="微软雅黑" panose="020B0503020204020204" charset="-122"/>
                  </a:rPr>
                  <a:t>给结点 </a:t>
                </a:r>
                <a14:m>
                  <m:oMath xmlns:m="http://schemas.openxmlformats.org/officeDocument/2006/math">
                    <m:r>
                      <a:rPr lang="en-US" altLang="zh-CN" sz="1400" b="0" i="1" smtClean="0">
                        <a:latin typeface="Cambria Math" panose="02040503050406030204" pitchFamily="18" charset="0"/>
                        <a:ea typeface="微软雅黑" panose="020B0503020204020204" charset="-122"/>
                      </a:rPr>
                      <m:t>𝑢</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加一个叶结点 </a:t>
                </a:r>
                <a14:m>
                  <m:oMath xmlns:m="http://schemas.openxmlformats.org/officeDocument/2006/math">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+1</m:t>
                    </m:r>
                  </m:oMath>
                </a14:m>
                <a:r>
                  <a:rPr lang="zh-CN" altLang="en-US" sz="1400" b="0" dirty="0">
                    <a:latin typeface="微软雅黑" panose="020B0503020204020204" charset="-122"/>
                    <a:ea typeface="微软雅黑" panose="020B0503020204020204" charset="-122"/>
                  </a:rPr>
                  <a:t>，颜色为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𝑐</m:t>
                    </m:r>
                  </m:oMath>
                </a14:m>
                <a:r>
                  <a:rPr lang="zh-CN" altLang="en-US" sz="1400" b="0" dirty="0">
                    <a:latin typeface="微软雅黑" panose="020B0503020204020204" charset="-122"/>
                    <a:ea typeface="微软雅黑" panose="020B0503020204020204" charset="-122"/>
                  </a:rPr>
                  <a:t>。</a:t>
                </a:r>
                <a:endParaRPr lang="en-US" altLang="zh-CN" sz="1400" b="0" dirty="0">
                  <a:latin typeface="微软雅黑" panose="020B0503020204020204" charset="-122"/>
                  <a:ea typeface="微软雅黑" panose="020B0503020204020204" charset="-122"/>
                </a:endParaRPr>
              </a:p>
              <a:p>
                <a:pPr marL="342900" indent="-342900">
                  <a:buAutoNum type="arabicPeriod"/>
                </a:pPr>
                <a:r>
                  <a:rPr lang="zh-CN" altLang="en-US" sz="1400" b="0" dirty="0">
                    <a:latin typeface="微软雅黑" panose="020B0503020204020204" charset="-122"/>
                    <a:ea typeface="微软雅黑" panose="020B0503020204020204" charset="-122"/>
                  </a:rPr>
                  <a:t>询问以 </a:t>
                </a:r>
                <a14:m>
                  <m:oMath xmlns:m="http://schemas.openxmlformats.org/officeDocument/2006/math">
                    <m:r>
                      <a:rPr lang="en-US" altLang="zh-CN" sz="1400" b="0" i="1" smtClean="0">
                        <a:latin typeface="Cambria Math" panose="02040503050406030204" pitchFamily="18" charset="0"/>
                        <a:ea typeface="微软雅黑" panose="020B0503020204020204" charset="-122"/>
                      </a:rPr>
                      <m:t>𝑢</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为根的子树中颜色为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𝑐</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的结点的个数。</a:t>
                </a:r>
                <a:endParaRPr lang="en-US" altLang="zh-CN" sz="1400" b="0" dirty="0">
                  <a:latin typeface="微软雅黑" panose="020B0503020204020204" charset="-122"/>
                  <a:ea typeface="微软雅黑" panose="020B0503020204020204" charset="-122"/>
                </a:endParaRPr>
              </a:p>
              <a:p>
                <a:pPr marL="342900" indent="-342900">
                  <a:buAutoNum type="arabicPeriod"/>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操作数</a:t>
                </a:r>
                <a:r>
                  <a:rPr lang="en-US" altLang="zh-CN" sz="1400" b="0" dirty="0">
                    <a:latin typeface="微软雅黑" panose="020B0503020204020204" charset="-122"/>
                    <a:ea typeface="微软雅黑" panose="020B0503020204020204" charset="-122"/>
                  </a:rPr>
                  <a:t> </a:t>
                </a:r>
                <a14:m>
                  <m:oMath xmlns:m="http://schemas.openxmlformats.org/officeDocument/2006/math">
                    <m:r>
                      <a:rPr lang="en-US" altLang="zh-CN" sz="1400" b="0" i="1" smtClean="0">
                        <a:latin typeface="Cambria Math" panose="02040503050406030204" pitchFamily="18" charset="0"/>
                        <a:ea typeface="微软雅黑" panose="020B0503020204020204" charset="-122"/>
                      </a:rPr>
                      <m:t>𝑚</m:t>
                    </m:r>
                    <m:r>
                      <a:rPr lang="en-US" altLang="zh-CN" sz="1400" b="0" i="1" smtClean="0">
                        <a:latin typeface="Cambria Math" panose="02040503050406030204" pitchFamily="18" charset="0"/>
                        <a:ea typeface="微软雅黑" panose="020B0503020204020204" charset="-122"/>
                      </a:rPr>
                      <m:t>≤5×</m:t>
                    </m:r>
                    <m:sSup>
                      <m:sSupPr>
                        <m:ctrlPr>
                          <a:rPr lang="en-US" altLang="zh-CN" sz="1400" b="0" i="1" smtClean="0">
                            <a:latin typeface="Cambria Math" panose="02040503050406030204" pitchFamily="18" charset="0"/>
                            <a:ea typeface="微软雅黑" panose="020B0503020204020204" charset="-122"/>
                          </a:rPr>
                        </m:ctrlPr>
                      </m:sSupPr>
                      <m:e>
                        <m:r>
                          <a:rPr lang="en-US" altLang="zh-CN" sz="1400" b="0" i="1" smtClean="0">
                            <a:latin typeface="Cambria Math" panose="02040503050406030204" pitchFamily="18" charset="0"/>
                            <a:ea typeface="微软雅黑" panose="020B0503020204020204" charset="-122"/>
                          </a:rPr>
                          <m:t>10</m:t>
                        </m:r>
                      </m:e>
                      <m:sup>
                        <m:r>
                          <a:rPr lang="en-US" altLang="zh-CN" sz="1400" b="0" i="1" smtClean="0">
                            <a:latin typeface="Cambria Math" panose="02040503050406030204" pitchFamily="18" charset="0"/>
                            <a:ea typeface="微软雅黑" panose="020B0503020204020204" charset="-122"/>
                          </a:rPr>
                          <m:t>5</m:t>
                        </m:r>
                      </m:sup>
                    </m:sSup>
                  </m:oMath>
                </a14:m>
                <a:r>
                  <a:rPr lang="zh-CN" altLang="en-US" sz="1400" b="0" dirty="0">
                    <a:latin typeface="微软雅黑" panose="020B0503020204020204" charset="-122"/>
                    <a:ea typeface="微软雅黑" panose="020B0503020204020204" charset="-122"/>
                  </a:rPr>
                  <a:t>。</a:t>
                </a:r>
                <a:endParaRPr lang="en-US" altLang="zh-CN" sz="1400" b="0" dirty="0">
                  <a:latin typeface="微软雅黑" panose="020B0503020204020204" charset="-122"/>
                  <a:ea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353"/>
                </a:stretch>
              </a:blipFill>
            </p:spPr>
            <p:txBody>
              <a:bodyPr/>
              <a:lstStyle/>
              <a:p>
                <a:r>
                  <a:rPr lang="zh-CN" altLang="en-US">
                    <a:noFill/>
                  </a:rPr>
                  <a:t> </a:t>
                </a:r>
              </a:p>
            </p:txBody>
          </p:sp>
        </mc:Fallback>
      </mc:AlternateContent>
      <p:sp>
        <p:nvSpPr>
          <p:cNvPr id="6" name="Rectangle 1">
            <a:extLst>
              <a:ext uri="{FF2B5EF4-FFF2-40B4-BE49-F238E27FC236}">
                <a16:creationId xmlns:a16="http://schemas.microsoft.com/office/drawing/2014/main" id="{4432DF7C-F269-437A-8395-5DEEE5777C5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给结点 加一个叶结点 ，颜色为 。</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21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Hopping Rabbit</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257174" y="1185863"/>
                <a:ext cx="7286626" cy="3629025"/>
              </a:xfrm>
            </p:spPr>
            <p:txBody>
              <a:bodyPr/>
              <a:lstStyle/>
              <a:p>
                <a:pPr marL="0" indent="0">
                  <a:buNone/>
                </a:pPr>
                <a:r>
                  <a:rPr lang="zh-CN" altLang="en-US" sz="1400" b="0" dirty="0">
                    <a:latin typeface="微软雅黑" panose="020B0503020204020204" charset="-122"/>
                    <a:ea typeface="微软雅黑" panose="020B0503020204020204" charset="-122"/>
                  </a:rPr>
                  <a:t>这个问题最终可以转化成将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𝑛</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个矩形移动至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0,0</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到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err="1">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范围内求并，是扫描线的典型应用。根据矩形的位置和大小，将其移动至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a:latin typeface="Cambria Math" panose="02040503050406030204" pitchFamily="18" charset="0"/>
                        <a:ea typeface="微软雅黑" panose="020B0503020204020204" charset="-122"/>
                      </a:rPr>
                      <m:t>0,0</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到 </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err="1">
                        <a:latin typeface="Cambria Math" panose="02040503050406030204" pitchFamily="18" charset="0"/>
                        <a:ea typeface="微软雅黑" panose="020B0503020204020204" charset="-122"/>
                      </a:rPr>
                      <m:t>,</m:t>
                    </m:r>
                    <m:r>
                      <a:rPr lang="en-US" altLang="zh-CN" sz="1400" b="0" i="1" dirty="0" err="1">
                        <a:latin typeface="Cambria Math" panose="02040503050406030204" pitchFamily="18" charset="0"/>
                        <a:ea typeface="微软雅黑" panose="020B0503020204020204" charset="-122"/>
                      </a:rPr>
                      <m:t>𝑑</m:t>
                    </m:r>
                    <m:r>
                      <a:rPr lang="en-US" altLang="zh-CN" sz="1400" b="0" i="1" dirty="0" smtClean="0">
                        <a:latin typeface="Cambria Math" panose="02040503050406030204" pitchFamily="18" charset="0"/>
                        <a:ea typeface="微软雅黑" panose="020B0503020204020204" charset="-122"/>
                      </a:rPr>
                      <m:t>)</m:t>
                    </m:r>
                  </m:oMath>
                </a14:m>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范围内时可能会拆成 </a:t>
                </a:r>
                <a:r>
                  <a:rPr lang="en-US" altLang="zh-CN" sz="1400" b="0" dirty="0">
                    <a:latin typeface="微软雅黑" panose="020B0503020204020204" charset="-122"/>
                    <a:ea typeface="微软雅黑" panose="020B0503020204020204" charset="-122"/>
                  </a:rPr>
                  <a:t>2 </a:t>
                </a:r>
                <a:r>
                  <a:rPr lang="zh-CN" altLang="en-US" sz="1400" b="0" dirty="0">
                    <a:latin typeface="微软雅黑" panose="020B0503020204020204" charset="-122"/>
                    <a:ea typeface="微软雅黑" panose="020B0503020204020204" charset="-122"/>
                  </a:rPr>
                  <a:t>甚至 </a:t>
                </a:r>
                <a:r>
                  <a:rPr lang="en-US" altLang="zh-CN" sz="1400" b="0" dirty="0">
                    <a:latin typeface="微软雅黑" panose="020B0503020204020204" charset="-122"/>
                    <a:ea typeface="微软雅黑" panose="020B0503020204020204" charset="-122"/>
                  </a:rPr>
                  <a:t>4 </a:t>
                </a:r>
                <a:r>
                  <a:rPr lang="zh-CN" altLang="en-US" sz="1400" b="0" dirty="0">
                    <a:latin typeface="微软雅黑" panose="020B0503020204020204" charset="-122"/>
                    <a:ea typeface="微软雅黑" panose="020B0503020204020204" charset="-122"/>
                  </a:rPr>
                  <a:t>个矩形。之后则是采用扫描线的方式维护矩形，不了解的可以搜索</a:t>
                </a:r>
                <a:r>
                  <a:rPr lang="en-US" altLang="zh-CN" sz="1400" b="0" dirty="0">
                    <a:latin typeface="微软雅黑" panose="020B0503020204020204" charset="-122"/>
                    <a:ea typeface="微软雅黑" panose="020B0503020204020204" charset="-122"/>
                  </a:rPr>
                  <a:t>"</a:t>
                </a:r>
                <a:r>
                  <a:rPr lang="zh-CN" altLang="en-US" sz="1400" b="0" dirty="0">
                    <a:latin typeface="微软雅黑" panose="020B0503020204020204" charset="-122"/>
                    <a:ea typeface="微软雅黑" panose="020B0503020204020204" charset="-122"/>
                  </a:rPr>
                  <a:t>矩形面积并</a:t>
                </a:r>
                <a:r>
                  <a:rPr lang="en-US" altLang="zh-CN" sz="1400" b="0" dirty="0">
                    <a:latin typeface="微软雅黑" panose="020B0503020204020204" charset="-122"/>
                    <a:ea typeface="微软雅黑" panose="020B0503020204020204" charset="-122"/>
                  </a:rPr>
                  <a:t>"</a:t>
                </a:r>
                <a:r>
                  <a:rPr lang="zh-CN" altLang="en-US" sz="1400" b="0" dirty="0">
                    <a:latin typeface="微软雅黑" panose="020B0503020204020204" charset="-122"/>
                    <a:ea typeface="微软雅黑" panose="020B0503020204020204" charset="-122"/>
                  </a:rPr>
                  <a:t>进行学习。由于此题需要输出方案，我们可以在线段树上维护一个覆盖次数的最小值，当扫描到某一行发现最小值为 </a:t>
                </a:r>
                <a:r>
                  <a:rPr lang="en-US" altLang="zh-CN" sz="1400" b="0" dirty="0">
                    <a:latin typeface="微软雅黑" panose="020B0503020204020204" charset="-122"/>
                    <a:ea typeface="微软雅黑" panose="020B0503020204020204" charset="-122"/>
                  </a:rPr>
                  <a:t>0 </a:t>
                </a:r>
                <a:r>
                  <a:rPr lang="zh-CN" altLang="en-US" sz="1400" b="0" dirty="0">
                    <a:latin typeface="微软雅黑" panose="020B0503020204020204" charset="-122"/>
                    <a:ea typeface="微软雅黑" panose="020B0503020204020204" charset="-122"/>
                  </a:rPr>
                  <a:t>时，说明这一行存在某个位置没有被覆盖完全，然后枚举这一行所有位置找到覆盖次数为 </a:t>
                </a:r>
                <a:r>
                  <a:rPr lang="en-US" altLang="zh-CN" sz="1400" b="0" dirty="0">
                    <a:latin typeface="微软雅黑" panose="020B0503020204020204" charset="-122"/>
                    <a:ea typeface="微软雅黑" panose="020B0503020204020204" charset="-122"/>
                  </a:rPr>
                  <a:t>0 </a:t>
                </a:r>
                <a:r>
                  <a:rPr lang="zh-CN" altLang="en-US" sz="1400" b="0" dirty="0">
                    <a:latin typeface="微软雅黑" panose="020B0503020204020204" charset="-122"/>
                    <a:ea typeface="微软雅黑" panose="020B0503020204020204" charset="-122"/>
                  </a:rPr>
                  <a:t>的即可。</a:t>
                </a:r>
                <a:endParaRPr lang="en-US" altLang="zh-CN" sz="1400" b="0"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257174" y="1185863"/>
                <a:ext cx="7286626" cy="3629025"/>
              </a:xfrm>
              <a:blipFill>
                <a:blip r:embed="rId2"/>
                <a:stretch>
                  <a:fillRect l="-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91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Growing Tree</a:t>
            </a:r>
            <a:endParaRPr lang="zh-CN" altLang="en-US" dirty="0"/>
          </a:p>
        </p:txBody>
      </p:sp>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题解</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首先注意到两种操作实际上都是子树操作，我们可以将其转化为序列操作。</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如何转化？</a:t>
            </a:r>
            <a:endParaRPr lang="en-US" altLang="zh-CN" sz="1400" b="0" dirty="0">
              <a:latin typeface="微软雅黑" panose="020B0503020204020204" charset="-122"/>
              <a:ea typeface="微软雅黑" panose="020B0503020204020204" charset="-122"/>
            </a:endParaRPr>
          </a:p>
          <a:p>
            <a:pPr marL="342900" indent="-342900">
              <a:buAutoNum type="arabicPeriod"/>
            </a:pPr>
            <a:r>
              <a:rPr lang="zh-CN" altLang="en-US" sz="1400" b="0" dirty="0">
                <a:latin typeface="微软雅黑" panose="020B0503020204020204" charset="-122"/>
                <a:ea typeface="微软雅黑" panose="020B0503020204020204" charset="-122"/>
              </a:rPr>
              <a:t>直接使用 </a:t>
            </a:r>
            <a:r>
              <a:rPr lang="en-US" altLang="zh-CN" sz="1400" b="0" dirty="0">
                <a:latin typeface="微软雅黑" panose="020B0503020204020204" charset="-122"/>
                <a:ea typeface="微软雅黑" panose="020B0503020204020204" charset="-122"/>
              </a:rPr>
              <a:t>ETT</a:t>
            </a:r>
            <a:r>
              <a:rPr lang="zh-CN" altLang="en-US" sz="1400" b="0" dirty="0">
                <a:latin typeface="微软雅黑" panose="020B0503020204020204" charset="-122"/>
                <a:ea typeface="微软雅黑" panose="020B0503020204020204" charset="-122"/>
              </a:rPr>
              <a:t>（即平衡树维护括号序）</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即可。</a:t>
            </a:r>
            <a:endParaRPr lang="en-US" altLang="zh-CN" sz="1400" b="0" dirty="0">
              <a:latin typeface="微软雅黑" panose="020B0503020204020204" charset="-122"/>
              <a:ea typeface="微软雅黑" panose="020B0503020204020204" charset="-122"/>
            </a:endParaRPr>
          </a:p>
          <a:p>
            <a:pPr marL="342900" indent="-342900">
              <a:buAutoNum type="arabicPeriod"/>
            </a:pPr>
            <a:r>
              <a:rPr lang="zh-CN" altLang="en-US" sz="1400" b="0" dirty="0">
                <a:latin typeface="微软雅黑" panose="020B0503020204020204" charset="-122"/>
                <a:ea typeface="微软雅黑" panose="020B0503020204020204" charset="-122"/>
              </a:rPr>
              <a:t>我们也可以将括号序简化 </a:t>
            </a:r>
            <a:r>
              <a:rPr lang="en-US" altLang="zh-CN" sz="1400" b="0" dirty="0">
                <a:latin typeface="微软雅黑" panose="020B0503020204020204" charset="-122"/>
                <a:ea typeface="微软雅黑" panose="020B0503020204020204" charset="-122"/>
              </a:rPr>
              <a:t>DFS </a:t>
            </a:r>
            <a:r>
              <a:rPr lang="zh-CN" altLang="en-US" sz="1400" b="0" dirty="0">
                <a:latin typeface="微软雅黑" panose="020B0503020204020204" charset="-122"/>
                <a:ea typeface="微软雅黑" panose="020B0503020204020204" charset="-122"/>
              </a:rPr>
              <a:t>序：对每个结点，我们记录以它为根的子树的“结束结点”（即在序列上对应区间的右端点（不包括）），并指定每个新插入的结点都作为其父结点的第一个儿子，则这个新结点的“结束结点”要么是其下一个兄弟，要么等于其父亲的“结束结点”。</a:t>
            </a:r>
            <a:r>
              <a:rPr lang="en-US" altLang="zh-CN" dirty="0">
                <a:latin typeface="微软雅黑" panose="020B0503020204020204" charset="-122"/>
                <a:ea typeface="微软雅黑" panose="020B0503020204020204" charset="-122"/>
                <a:sym typeface="+mn-ea"/>
              </a:rPr>
              <a:t>	</a:t>
            </a:r>
          </a:p>
        </p:txBody>
      </p:sp>
    </p:spTree>
    <p:extLst>
      <p:ext uri="{BB962C8B-B14F-4D97-AF65-F5344CB8AC3E}">
        <p14:creationId xmlns:p14="http://schemas.microsoft.com/office/powerpoint/2010/main" val="4184382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Growing Tree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题解</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现在问题转化为一个带插入的区间某颜色个数查询，直接的想法是对每个颜色出现的位置都开一棵平衡树来维护，但此时我们遇到一个问题：颜色的位置是动态变化的，这导致没有办法对单个颜色进行插入和询问。</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考虑到我们不需要知道每个结点的绝对位置，而只需要知道它们的相对顺序。于是可以考虑将绝对位置映射到更大的空间中，给插入结点留下空间。比如，最直接的想法是映射到实数域内，如果我们将新的结点插入到位置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𝑥</m:t>
                    </m:r>
                  </m:oMath>
                </a14:m>
                <a:r>
                  <a:rPr lang="zh-CN" altLang="en-US" sz="1400" b="0" dirty="0">
                    <a:latin typeface="微软雅黑" panose="020B0503020204020204" charset="-122"/>
                    <a:ea typeface="微软雅黑" panose="020B0503020204020204" charset="-122"/>
                  </a:rPr>
                  <a:t> 的结点后，位置为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𝑦</m:t>
                    </m:r>
                  </m:oMath>
                </a14:m>
                <a:r>
                  <a:rPr lang="zh-CN" altLang="en-US" sz="1400" b="0" dirty="0">
                    <a:latin typeface="微软雅黑" panose="020B0503020204020204" charset="-122"/>
                    <a:ea typeface="微软雅黑" panose="020B0503020204020204" charset="-122"/>
                  </a:rPr>
                  <a:t> 的结点前，就令这个结点的位置是 </a:t>
                </a:r>
                <a14:m>
                  <m:oMath xmlns:m="http://schemas.openxmlformats.org/officeDocument/2006/math">
                    <m:d>
                      <m:dPr>
                        <m:ctrlPr>
                          <a:rPr lang="en-US" altLang="zh-CN" sz="1400" b="0" i="1" smtClean="0">
                            <a:latin typeface="Cambria Math" panose="02040503050406030204" pitchFamily="18" charset="0"/>
                            <a:ea typeface="微软雅黑" panose="020B0503020204020204" charset="-122"/>
                          </a:rPr>
                        </m:ctrlPr>
                      </m:dPr>
                      <m:e>
                        <m:r>
                          <a:rPr lang="en-US" altLang="zh-CN" sz="1400" b="0" i="1" smtClean="0">
                            <a:latin typeface="Cambria Math" panose="02040503050406030204" pitchFamily="18" charset="0"/>
                            <a:ea typeface="微软雅黑" panose="020B0503020204020204" charset="-122"/>
                          </a:rPr>
                          <m:t>𝑥</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𝑦</m:t>
                        </m:r>
                      </m:e>
                    </m:d>
                    <m:r>
                      <a:rPr lang="en-US" altLang="zh-CN" sz="1400" b="0" i="1" smtClean="0">
                        <a:latin typeface="Cambria Math" panose="02040503050406030204" pitchFamily="18" charset="0"/>
                        <a:ea typeface="微软雅黑" panose="020B0503020204020204" charset="-122"/>
                      </a:rPr>
                      <m:t>/2</m:t>
                    </m:r>
                  </m:oMath>
                </a14:m>
                <a:r>
                  <a:rPr lang="zh-CN" altLang="en-US" sz="1400" b="0" dirty="0">
                    <a:latin typeface="微软雅黑" panose="020B0503020204020204" charset="-122"/>
                    <a:ea typeface="微软雅黑" panose="020B0503020204020204" charset="-122"/>
                  </a:rPr>
                  <a:t>。</a:t>
                </a:r>
                <a:endParaRPr lang="en-US" altLang="zh-CN" sz="1400" b="0" dirty="0">
                  <a:latin typeface="微软雅黑" panose="020B0503020204020204" charset="-122"/>
                  <a:ea typeface="微软雅黑" panose="020B0503020204020204" charset="-122"/>
                  <a:sym typeface="+mn-ea"/>
                </a:endParaRPr>
              </a:p>
              <a:p>
                <a:pPr marL="0" indent="0">
                  <a:buNone/>
                </a:pPr>
                <a:endParaRPr lang="en-US" altLang="zh-CN" sz="1400" b="0"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但是这样的问题也很明显：如果总是插入到第一个结点后面，则前两个结点的位置差会每次减少一半，即使是 </a:t>
                </a:r>
                <a:r>
                  <a:rPr lang="en-US" altLang="zh-CN" sz="1400" b="0" dirty="0">
                    <a:latin typeface="微软雅黑" panose="020B0503020204020204" charset="-122"/>
                    <a:ea typeface="微软雅黑" panose="020B0503020204020204" charset="-122"/>
                  </a:rPr>
                  <a:t>long double </a:t>
                </a:r>
                <a:r>
                  <a:rPr lang="zh-CN" altLang="en-US" sz="1400" b="0" dirty="0">
                    <a:latin typeface="微软雅黑" panose="020B0503020204020204" charset="-122"/>
                    <a:ea typeface="微软雅黑" panose="020B0503020204020204" charset="-122"/>
                  </a:rPr>
                  <a:t>的精度也不足以表示这些位置。</a:t>
                </a:r>
                <a:endParaRPr lang="en-US" altLang="zh-CN" sz="1400" b="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8275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Growing Tree</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题解</a:t>
                </a:r>
                <a:endParaRPr lang="en-US" altLang="zh-CN" dirty="0">
                  <a:latin typeface="微软雅黑" panose="020B0503020204020204" charset="-122"/>
                  <a:ea typeface="微软雅黑" panose="020B0503020204020204" charset="-122"/>
                  <a:sym typeface="+mn-ea"/>
                </a:endParaRPr>
              </a:p>
              <a:p>
                <a:pPr marL="0" indent="0">
                  <a:buNone/>
                </a:pPr>
                <a:r>
                  <a:rPr lang="zh-CN" altLang="en-US" sz="1400" b="0" dirty="0">
                    <a:latin typeface="微软雅黑" panose="020B0503020204020204" charset="-122"/>
                    <a:ea typeface="微软雅黑" panose="020B0503020204020204" charset="-122"/>
                  </a:rPr>
                  <a:t>但我们也很容易发现这种情况下有很多预留的空间是没有被用上的，这启发我们考虑在这种不均匀的插入中选择合适时机重新均匀地分配位置。当然，我们不必自己去设计一种数据结构，我们有已知的支持重构的数据结构可以用</a:t>
                </a:r>
                <a:r>
                  <a:rPr lang="en-US" altLang="zh-CN" sz="1400" b="0" dirty="0">
                    <a:latin typeface="微软雅黑" panose="020B0503020204020204" charset="-122"/>
                    <a:ea typeface="微软雅黑" panose="020B0503020204020204" charset="-122"/>
                  </a:rPr>
                  <a:t>——</a:t>
                </a:r>
                <a:r>
                  <a:rPr lang="zh-CN" altLang="en-US" sz="1400" b="0" dirty="0">
                    <a:latin typeface="微软雅黑" panose="020B0503020204020204" charset="-122"/>
                    <a:ea typeface="微软雅黑" panose="020B0503020204020204" charset="-122"/>
                  </a:rPr>
                  <a:t>替罪羊树。</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结点数为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𝑛</m:t>
                    </m:r>
                  </m:oMath>
                </a14:m>
                <a:r>
                  <a:rPr lang="zh-CN" altLang="en-US" sz="1400" b="0" dirty="0">
                    <a:latin typeface="微软雅黑" panose="020B0503020204020204" charset="-122"/>
                    <a:ea typeface="微软雅黑" panose="020B0503020204020204" charset="-122"/>
                  </a:rPr>
                  <a:t>，重构因子为 </a:t>
                </a:r>
                <a14:m>
                  <m:oMath xmlns:m="http://schemas.openxmlformats.org/officeDocument/2006/math">
                    <m:r>
                      <a:rPr lang="en-US" altLang="zh-CN" sz="1400" b="0" i="1" smtClean="0">
                        <a:latin typeface="Cambria Math" panose="02040503050406030204" pitchFamily="18" charset="0"/>
                        <a:ea typeface="微软雅黑" panose="020B0503020204020204" charset="-122"/>
                      </a:rPr>
                      <m:t>𝛼</m:t>
                    </m:r>
                  </m:oMath>
                </a14:m>
                <a:r>
                  <a:rPr lang="zh-CN" altLang="en-US" sz="1400" b="0" dirty="0">
                    <a:latin typeface="微软雅黑" panose="020B0503020204020204" charset="-122"/>
                    <a:ea typeface="微软雅黑" panose="020B0503020204020204" charset="-122"/>
                  </a:rPr>
                  <a:t> 的替罪羊树高度不会超过 </a:t>
                </a:r>
                <a14:m>
                  <m:oMath xmlns:m="http://schemas.openxmlformats.org/officeDocument/2006/math">
                    <m:func>
                      <m:funcPr>
                        <m:ctrlPr>
                          <a:rPr lang="en-US" altLang="zh-CN" sz="1400" b="0" i="1" smtClean="0">
                            <a:latin typeface="Cambria Math" panose="02040503050406030204" pitchFamily="18" charset="0"/>
                            <a:ea typeface="微软雅黑" panose="020B0503020204020204" charset="-122"/>
                          </a:rPr>
                        </m:ctrlPr>
                      </m:funcPr>
                      <m:fName>
                        <m:sSub>
                          <m:sSubPr>
                            <m:ctrlPr>
                              <a:rPr lang="en-US" altLang="zh-CN" sz="1400" b="0" i="1" smtClean="0">
                                <a:latin typeface="Cambria Math" panose="02040503050406030204" pitchFamily="18" charset="0"/>
                                <a:ea typeface="微软雅黑" panose="020B0503020204020204" charset="-122"/>
                              </a:rPr>
                            </m:ctrlPr>
                          </m:sSubPr>
                          <m:e>
                            <m:r>
                              <m:rPr>
                                <m:sty m:val="p"/>
                              </m:rPr>
                              <a:rPr lang="en-US" altLang="zh-CN" sz="1400" b="0" i="0" smtClean="0">
                                <a:latin typeface="Cambria Math" panose="02040503050406030204" pitchFamily="18" charset="0"/>
                                <a:ea typeface="微软雅黑" panose="020B0503020204020204" charset="-122"/>
                              </a:rPr>
                              <m:t>log</m:t>
                            </m:r>
                          </m:e>
                          <m:sub>
                            <m:f>
                              <m:fPr>
                                <m:ctrlPr>
                                  <a:rPr lang="en-US" altLang="zh-CN" sz="1400" b="0" i="1" smtClean="0">
                                    <a:latin typeface="Cambria Math" panose="02040503050406030204" pitchFamily="18" charset="0"/>
                                    <a:ea typeface="微软雅黑" panose="020B0503020204020204" charset="-122"/>
                                  </a:rPr>
                                </m:ctrlPr>
                              </m:fPr>
                              <m:num>
                                <m:r>
                                  <a:rPr lang="en-US" altLang="zh-CN" sz="1400" b="0" i="1" smtClean="0">
                                    <a:latin typeface="Cambria Math" panose="02040503050406030204" pitchFamily="18" charset="0"/>
                                    <a:ea typeface="微软雅黑" panose="020B0503020204020204" charset="-122"/>
                                  </a:rPr>
                                  <m:t>1</m:t>
                                </m:r>
                              </m:num>
                              <m:den>
                                <m:r>
                                  <a:rPr lang="en-US" altLang="zh-CN" sz="1400" b="0" i="1" smtClean="0">
                                    <a:latin typeface="Cambria Math" panose="02040503050406030204" pitchFamily="18" charset="0"/>
                                    <a:ea typeface="微软雅黑" panose="020B0503020204020204" charset="-122"/>
                                  </a:rPr>
                                  <m:t>𝛼</m:t>
                                </m:r>
                              </m:den>
                            </m:f>
                          </m:sub>
                        </m:sSub>
                      </m:fName>
                      <m:e>
                        <m:r>
                          <a:rPr lang="en-US" altLang="zh-CN" sz="1400" b="0" i="1" smtClean="0">
                            <a:latin typeface="Cambria Math" panose="02040503050406030204" pitchFamily="18" charset="0"/>
                            <a:ea typeface="微软雅黑" panose="020B0503020204020204" charset="-122"/>
                          </a:rPr>
                          <m:t>𝑛</m:t>
                        </m:r>
                      </m:e>
                    </m:func>
                  </m:oMath>
                </a14:m>
                <a:r>
                  <a:rPr lang="zh-CN" altLang="en-US" sz="1400" b="0" dirty="0">
                    <a:latin typeface="微软雅黑" panose="020B0503020204020204" charset="-122"/>
                    <a:ea typeface="微软雅黑" panose="020B0503020204020204" charset="-122"/>
                  </a:rPr>
                  <a:t>，在本题数据数据范围下是小于 </a:t>
                </a:r>
                <a:r>
                  <a:rPr lang="en-US" altLang="zh-CN" sz="1400" b="0" dirty="0">
                    <a:latin typeface="微软雅黑" panose="020B0503020204020204" charset="-122"/>
                    <a:ea typeface="微软雅黑" panose="020B0503020204020204" charset="-122"/>
                  </a:rPr>
                  <a:t>long </a:t>
                </a:r>
                <a:r>
                  <a:rPr lang="en-US" altLang="zh-CN" sz="1400" b="0" dirty="0" err="1">
                    <a:latin typeface="微软雅黑" panose="020B0503020204020204" charset="-122"/>
                    <a:ea typeface="微软雅黑" panose="020B0503020204020204" charset="-122"/>
                  </a:rPr>
                  <a:t>long</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的 </a:t>
                </a:r>
                <a:r>
                  <a:rPr lang="en-US" altLang="zh-CN" sz="1400" b="0" dirty="0">
                    <a:latin typeface="微软雅黑" panose="020B0503020204020204" charset="-122"/>
                    <a:ea typeface="微软雅黑" panose="020B0503020204020204" charset="-122"/>
                  </a:rPr>
                  <a:t>64 </a:t>
                </a:r>
                <a:r>
                  <a:rPr lang="zh-CN" altLang="en-US" sz="1400" b="0" dirty="0">
                    <a:latin typeface="微软雅黑" panose="020B0503020204020204" charset="-122"/>
                    <a:ea typeface="微软雅黑" panose="020B0503020204020204" charset="-122"/>
                  </a:rPr>
                  <a:t>的位数的，因此可以利用替罪羊树将位置映射到 </a:t>
                </a:r>
                <a:r>
                  <a:rPr lang="en-US" altLang="zh-CN" sz="1400" b="0" dirty="0">
                    <a:latin typeface="微软雅黑" panose="020B0503020204020204" charset="-122"/>
                    <a:ea typeface="微软雅黑" panose="020B0503020204020204" charset="-122"/>
                  </a:rPr>
                  <a:t>long </a:t>
                </a:r>
                <a:r>
                  <a:rPr lang="en-US" altLang="zh-CN" sz="1400" b="0" dirty="0" err="1">
                    <a:latin typeface="微软雅黑" panose="020B0503020204020204" charset="-122"/>
                    <a:ea typeface="微软雅黑" panose="020B0503020204020204" charset="-122"/>
                  </a:rPr>
                  <a:t>long</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的空间内。这样我们解决了位置的问题，剩下的就只需要对每个颜色的开一棵平衡树了。这里只需要询问区间内的节点数，直接用 </a:t>
                </a:r>
                <a:r>
                  <a:rPr lang="en-US" altLang="zh-CN" sz="1400" b="0" dirty="0" err="1">
                    <a:latin typeface="微软雅黑" panose="020B0503020204020204" charset="-122"/>
                    <a:ea typeface="微软雅黑" panose="020B0503020204020204" charset="-122"/>
                  </a:rPr>
                  <a:t>pd_ds</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库的 </a:t>
                </a:r>
                <a:r>
                  <a:rPr lang="en-US" altLang="zh-CN" sz="1400" b="0" dirty="0">
                    <a:latin typeface="微软雅黑" panose="020B0503020204020204" charset="-122"/>
                    <a:ea typeface="微软雅黑" panose="020B0503020204020204" charset="-122"/>
                  </a:rPr>
                  <a:t>tree </a:t>
                </a:r>
                <a:r>
                  <a:rPr lang="zh-CN" altLang="en-US" sz="1400" b="0" dirty="0">
                    <a:latin typeface="微软雅黑" panose="020B0503020204020204" charset="-122"/>
                    <a:ea typeface="微软雅黑" panose="020B0503020204020204" charset="-122"/>
                  </a:rPr>
                  <a:t>就行。</a:t>
                </a:r>
                <a:endParaRPr lang="en-US" altLang="zh-CN" sz="1400" b="0" dirty="0">
                  <a:latin typeface="微软雅黑" panose="020B0503020204020204" charset="-122"/>
                  <a:ea typeface="微软雅黑" panose="020B0503020204020204" charset="-122"/>
                </a:endParaRP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时间复杂度 </a:t>
                </a:r>
                <a14:m>
                  <m:oMath xmlns:m="http://schemas.openxmlformats.org/officeDocument/2006/math">
                    <m:r>
                      <a:rPr lang="en-US" altLang="zh-CN" sz="1400" b="0" i="1" smtClean="0">
                        <a:latin typeface="Cambria Math" panose="02040503050406030204" pitchFamily="18" charset="0"/>
                        <a:ea typeface="微软雅黑" panose="020B0503020204020204" charset="-122"/>
                      </a:rPr>
                      <m:t>𝑂</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m:t>
                    </m:r>
                    <m:func>
                      <m:funcPr>
                        <m:ctrlPr>
                          <a:rPr lang="en-US" altLang="zh-CN" sz="1400" b="0" i="1" smtClean="0">
                            <a:latin typeface="Cambria Math" panose="02040503050406030204" pitchFamily="18" charset="0"/>
                            <a:ea typeface="微软雅黑" panose="020B0503020204020204" charset="-122"/>
                          </a:rPr>
                        </m:ctrlPr>
                      </m:funcPr>
                      <m:fName>
                        <m:r>
                          <m:rPr>
                            <m:sty m:val="p"/>
                          </m:rPr>
                          <a:rPr lang="en-US" altLang="zh-CN" sz="1400" b="0" i="0" smtClean="0">
                            <a:latin typeface="Cambria Math" panose="02040503050406030204" pitchFamily="18" charset="0"/>
                            <a:ea typeface="微软雅黑" panose="020B0503020204020204" charset="-122"/>
                          </a:rPr>
                          <m:t>log</m:t>
                        </m:r>
                      </m:fName>
                      <m:e>
                        <m:r>
                          <a:rPr lang="en-US" altLang="zh-CN" sz="1400" b="0" i="1" smtClean="0">
                            <a:latin typeface="Cambria Math" panose="02040503050406030204" pitchFamily="18" charset="0"/>
                            <a:ea typeface="微软雅黑" panose="020B0503020204020204" charset="-122"/>
                          </a:rPr>
                          <m:t>𝑛</m:t>
                        </m:r>
                      </m:e>
                    </m:func>
                    <m:r>
                      <a:rPr lang="en-US" altLang="zh-CN" sz="1400" b="0" i="1"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，空间复杂度 </a:t>
                </a:r>
                <a14:m>
                  <m:oMath xmlns:m="http://schemas.openxmlformats.org/officeDocument/2006/math">
                    <m:r>
                      <a:rPr lang="en-US" altLang="zh-CN" sz="1400" b="0" i="1" smtClean="0">
                        <a:latin typeface="Cambria Math" panose="02040503050406030204" pitchFamily="18" charset="0"/>
                        <a:ea typeface="微软雅黑" panose="020B0503020204020204" charset="-122"/>
                      </a:rPr>
                      <m:t>𝑂</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m:t>
                    </m:r>
                  </m:oMath>
                </a14:m>
                <a:r>
                  <a:rPr lang="zh-CN" altLang="en-US" sz="1400" b="0" dirty="0">
                    <a:latin typeface="微软雅黑" panose="020B0503020204020204" charset="-122"/>
                    <a:ea typeface="微软雅黑" panose="020B0503020204020204" charset="-122"/>
                  </a:rPr>
                  <a:t>。</a:t>
                </a:r>
                <a:endParaRPr lang="en-US" altLang="zh-CN" sz="1400" b="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387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r>
              <a:rPr lang="en-US" altLang="zh-CN" dirty="0"/>
              <a:t>Growing Tree</a:t>
            </a:r>
            <a:endParaRPr lang="zh-CN" altLang="en-US" dirty="0"/>
          </a:p>
        </p:txBody>
      </p:sp>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吐槽</a:t>
            </a:r>
          </a:p>
          <a:p>
            <a:pPr marL="0" indent="0">
              <a:buNone/>
            </a:pP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最开始的想法是用是块状链表维护位置，之后想到替罪羊树就把块状链表给卡掉了。</a:t>
            </a:r>
            <a:endParaRPr lang="en-US" altLang="zh-CN" sz="1400" b="0" dirty="0">
              <a:latin typeface="微软雅黑" panose="020B0503020204020204" charset="-122"/>
              <a:ea typeface="微软雅黑" panose="020B0503020204020204" charset="-122"/>
            </a:endParaRPr>
          </a:p>
          <a:p>
            <a:pPr marL="0" indent="0">
              <a:buNone/>
            </a:pPr>
            <a:r>
              <a:rPr lang="zh-CN" altLang="en-US" sz="1400" b="0" dirty="0">
                <a:latin typeface="微软雅黑" panose="020B0503020204020204" charset="-122"/>
                <a:ea typeface="微软雅黑" panose="020B0503020204020204" charset="-122"/>
              </a:rPr>
              <a:t>测题时被 </a:t>
            </a:r>
            <a:r>
              <a:rPr lang="en-US" altLang="zh-CN" sz="1400" b="0" dirty="0" err="1">
                <a:latin typeface="微软雅黑" panose="020B0503020204020204" charset="-122"/>
                <a:ea typeface="微软雅黑" panose="020B0503020204020204" charset="-122"/>
              </a:rPr>
              <a:t>Mikiwang</a:t>
            </a:r>
            <a:r>
              <a:rPr lang="en-US" altLang="zh-CN" sz="1400"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用延时更新乱杀，然后就加强了数据并减小了时限。</a:t>
            </a:r>
            <a:endParaRPr lang="en-US" altLang="zh-CN" sz="1400" b="0" dirty="0">
              <a:latin typeface="微软雅黑" panose="020B0503020204020204" charset="-122"/>
              <a:ea typeface="微软雅黑" panose="020B0503020204020204" charset="-122"/>
            </a:endParaRPr>
          </a:p>
          <a:p>
            <a:pPr marL="0" indent="0">
              <a:buNone/>
            </a:pPr>
            <a:r>
              <a:rPr lang="zh-CN" altLang="en-US" sz="1400" b="0" strike="sngStrike" dirty="0">
                <a:latin typeface="微软雅黑" panose="020B0503020204020204" charset="-122"/>
                <a:ea typeface="微软雅黑" panose="020B0503020204020204" charset="-122"/>
              </a:rPr>
              <a:t>最后还是被根号做法卡过去了，大意了，时限开了 </a:t>
            </a:r>
            <a:r>
              <a:rPr lang="en-US" altLang="zh-CN" sz="1400" b="0" strike="sngStrike" dirty="0">
                <a:latin typeface="微软雅黑" panose="020B0503020204020204" charset="-122"/>
                <a:ea typeface="微软雅黑" panose="020B0503020204020204" charset="-122"/>
              </a:rPr>
              <a:t>std </a:t>
            </a:r>
            <a:r>
              <a:rPr lang="zh-CN" altLang="en-US" sz="1400" b="0" strike="sngStrike" dirty="0">
                <a:latin typeface="微软雅黑" panose="020B0503020204020204" charset="-122"/>
                <a:ea typeface="微软雅黑" panose="020B0503020204020204" charset="-122"/>
              </a:rPr>
              <a:t>的四倍。</a:t>
            </a:r>
            <a:endParaRPr lang="en-US" altLang="zh-CN" sz="1400" b="0" strike="sngStrike"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97835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题目大意</a:t>
                </a:r>
                <a:endParaRPr lang="en-US" altLang="zh-CN" dirty="0">
                  <a:latin typeface="微软雅黑" panose="020B0503020204020204" charset="-122"/>
                  <a:ea typeface="微软雅黑" panose="020B0503020204020204" charset="-122"/>
                  <a:sym typeface="+mn-ea"/>
                </a:endParaRPr>
              </a:p>
              <a:p>
                <a:pPr marL="342900" lvl="1" indent="0">
                  <a:buNone/>
                </a:pPr>
                <a:r>
                  <a:rPr lang="en-US" altLang="zh-CN" b="0" dirty="0">
                    <a:latin typeface="微软雅黑" panose="020B0503020204020204" charset="-122"/>
                    <a:ea typeface="微软雅黑" panose="020B0503020204020204" charset="-122"/>
                  </a:rPr>
                  <a:t>	</a:t>
                </a:r>
                <a:r>
                  <a:rPr lang="zh-CN" altLang="en-US" sz="1400" b="0" dirty="0">
                    <a:latin typeface="微软雅黑" panose="020B0503020204020204" charset="-122"/>
                    <a:ea typeface="微软雅黑" panose="020B0503020204020204" charset="-122"/>
                  </a:rPr>
                  <a:t>给出一棵树，每个点有一个点权，每次询问一条链，不能选相邻的点，问能选的最大点权和。强制在线。（橙喵真可爱，虽然她并不真的喜欢淀粉。）</a:t>
                </a:r>
                <a:endParaRPr lang="zh-CN" altLang="en-US" b="0"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sym typeface="+mn-ea"/>
                  </a:rPr>
                  <a:t>数据范围</a:t>
                </a:r>
                <a:endParaRPr lang="en-US" altLang="zh-CN" dirty="0">
                  <a:latin typeface="微软雅黑" panose="020B0503020204020204" charset="-122"/>
                  <a:ea typeface="微软雅黑" panose="020B0503020204020204" charset="-122"/>
                  <a:sym typeface="+mn-ea"/>
                </a:endParaRPr>
              </a:p>
              <a:p>
                <a:pPr marL="342900" lvl="1" indent="0">
                  <a:buNone/>
                </a:pPr>
                <a:r>
                  <a:rPr lang="en-US" altLang="zh-CN" b="0" dirty="0">
                    <a:latin typeface="微软雅黑" panose="020B0503020204020204" charset="-122"/>
                    <a:ea typeface="微软雅黑" panose="020B0503020204020204" charset="-122"/>
                  </a:rPr>
                  <a:t>	</a:t>
                </a:r>
                <a14:m>
                  <m:oMath xmlns:m="http://schemas.openxmlformats.org/officeDocument/2006/math">
                    <m:r>
                      <a:rPr lang="en-US" altLang="zh-CN" sz="1400" b="0" i="1" smtClean="0">
                        <a:latin typeface="Cambria Math" panose="02040503050406030204" pitchFamily="18" charset="0"/>
                        <a:ea typeface="微软雅黑" panose="020B0503020204020204" charset="-122"/>
                      </a:rPr>
                      <m:t>1≤</m:t>
                    </m:r>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≤5×</m:t>
                    </m:r>
                    <m:sSup>
                      <m:sSupPr>
                        <m:ctrlPr>
                          <a:rPr lang="en-US" altLang="zh-CN" sz="1400" b="0" i="1" smtClean="0">
                            <a:latin typeface="Cambria Math" panose="02040503050406030204" pitchFamily="18" charset="0"/>
                            <a:ea typeface="微软雅黑" panose="020B0503020204020204" charset="-122"/>
                          </a:rPr>
                        </m:ctrlPr>
                      </m:sSupPr>
                      <m:e>
                        <m:r>
                          <a:rPr lang="en-US" altLang="zh-CN" sz="1400" b="0" i="1" smtClean="0">
                            <a:latin typeface="Cambria Math" panose="02040503050406030204" pitchFamily="18" charset="0"/>
                            <a:ea typeface="微软雅黑" panose="020B0503020204020204" charset="-122"/>
                          </a:rPr>
                          <m:t>10</m:t>
                        </m:r>
                      </m:e>
                      <m:sup>
                        <m:r>
                          <a:rPr lang="en-US" altLang="zh-CN" sz="1400" b="0" i="1" smtClean="0">
                            <a:latin typeface="Cambria Math" panose="02040503050406030204" pitchFamily="18" charset="0"/>
                            <a:ea typeface="微软雅黑" panose="020B0503020204020204" charset="-122"/>
                          </a:rPr>
                          <m:t>5</m:t>
                        </m:r>
                      </m:sup>
                    </m:sSup>
                  </m:oMath>
                </a14:m>
                <a:r>
                  <a:rPr lang="en-US" altLang="zh-CN" sz="1400" dirty="0">
                    <a:latin typeface="微软雅黑" panose="020B0503020204020204" charset="-122"/>
                    <a:ea typeface="微软雅黑" panose="020B0503020204020204" charset="-122"/>
                  </a:rPr>
                  <a:t>,</a:t>
                </a:r>
                <a14:m>
                  <m:oMath xmlns:m="http://schemas.openxmlformats.org/officeDocument/2006/math">
                    <m:r>
                      <a:rPr lang="en-US" altLang="zh-CN" sz="1400" b="0" i="1" dirty="0" smtClean="0">
                        <a:latin typeface="Cambria Math" panose="02040503050406030204" pitchFamily="18" charset="0"/>
                        <a:ea typeface="微软雅黑" panose="020B0503020204020204" charset="-122"/>
                      </a:rPr>
                      <m:t>1≤</m:t>
                    </m:r>
                    <m:r>
                      <a:rPr lang="en-US" altLang="zh-CN" sz="1400" b="0" i="1" dirty="0" smtClean="0">
                        <a:latin typeface="Cambria Math" panose="02040503050406030204" pitchFamily="18" charset="0"/>
                        <a:ea typeface="微软雅黑" panose="020B0503020204020204" charset="-122"/>
                      </a:rPr>
                      <m:t>𝑚</m:t>
                    </m:r>
                    <m:r>
                      <a:rPr lang="en-US" altLang="zh-CN" sz="1400" b="0" i="1" dirty="0" smtClean="0">
                        <a:latin typeface="Cambria Math" panose="02040503050406030204" pitchFamily="18" charset="0"/>
                        <a:ea typeface="微软雅黑" panose="020B0503020204020204" charset="-122"/>
                      </a:rPr>
                      <m:t>≤</m:t>
                    </m:r>
                    <m:sSup>
                      <m:sSupPr>
                        <m:ctrlPr>
                          <a:rPr lang="en-US" altLang="zh-CN" sz="1400" b="0" i="1" dirty="0" smtClean="0">
                            <a:latin typeface="Cambria Math" panose="02040503050406030204" pitchFamily="18" charset="0"/>
                            <a:ea typeface="微软雅黑" panose="020B0503020204020204" charset="-122"/>
                          </a:rPr>
                        </m:ctrlPr>
                      </m:sSupPr>
                      <m:e>
                        <m:r>
                          <a:rPr lang="en-US" altLang="zh-CN" sz="1400" b="0" i="1" dirty="0" smtClean="0">
                            <a:latin typeface="Cambria Math" panose="02040503050406030204" pitchFamily="18" charset="0"/>
                            <a:ea typeface="微软雅黑" panose="020B0503020204020204" charset="-122"/>
                          </a:rPr>
                          <m:t>10</m:t>
                        </m:r>
                      </m:e>
                      <m:sup>
                        <m:r>
                          <a:rPr lang="en-US" altLang="zh-CN" sz="1400" b="0" i="1" dirty="0" smtClean="0">
                            <a:latin typeface="Cambria Math" panose="02040503050406030204" pitchFamily="18" charset="0"/>
                            <a:ea typeface="微软雅黑" panose="020B0503020204020204" charset="-122"/>
                          </a:rPr>
                          <m:t>7</m:t>
                        </m:r>
                      </m:sup>
                    </m:sSup>
                    <m:r>
                      <a:rPr lang="zh-CN" altLang="en-US" sz="1400" i="1" dirty="0">
                        <a:latin typeface="Cambria Math" panose="02040503050406030204" pitchFamily="18" charset="0"/>
                        <a:ea typeface="微软雅黑" panose="020B0503020204020204" charset="-122"/>
                      </a:rPr>
                      <m:t>。</m:t>
                    </m:r>
                  </m:oMath>
                </a14:m>
                <a:r>
                  <a:rPr lang="zh-CN" altLang="en-US" sz="1400" dirty="0">
                    <a:latin typeface="微软雅黑" panose="020B0503020204020204" charset="-122"/>
                    <a:ea typeface="微软雅黑" panose="020B0503020204020204" charset="-122"/>
                  </a:rPr>
                  <a:t>也就是说，</a:t>
                </a:r>
                <a14:m>
                  <m:oMath xmlns:m="http://schemas.openxmlformats.org/officeDocument/2006/math">
                    <m:r>
                      <a:rPr lang="en-US" altLang="zh-CN" sz="1400" b="0" i="1" smtClean="0">
                        <a:latin typeface="Cambria Math" panose="02040503050406030204" pitchFamily="18" charset="0"/>
                        <a:ea typeface="微软雅黑" panose="020B0503020204020204" charset="-122"/>
                      </a:rPr>
                      <m:t>𝑂</m:t>
                    </m:r>
                    <m:r>
                      <a:rPr lang="en-US" altLang="zh-CN" sz="1400" b="0" i="1" smtClean="0">
                        <a:latin typeface="Cambria Math" panose="02040503050406030204" pitchFamily="18" charset="0"/>
                        <a:ea typeface="微软雅黑" panose="020B0503020204020204" charset="-122"/>
                      </a:rPr>
                      <m:t>(</m:t>
                    </m:r>
                    <m:r>
                      <a:rPr lang="en-US" altLang="zh-CN" sz="1400" b="0" i="1" smtClean="0">
                        <a:latin typeface="Cambria Math" panose="02040503050406030204" pitchFamily="18" charset="0"/>
                        <a:ea typeface="微软雅黑" panose="020B0503020204020204" charset="-122"/>
                      </a:rPr>
                      <m:t>𝑛𝑙𝑜𝑔𝑛</m:t>
                    </m:r>
                    <m:r>
                      <a:rPr lang="en-US" altLang="zh-CN" sz="1400" b="0" i="1" smtClean="0">
                        <a:latin typeface="Cambria Math" panose="02040503050406030204" pitchFamily="18" charset="0"/>
                        <a:ea typeface="微软雅黑" panose="020B0503020204020204" charset="-122"/>
                      </a:rPr>
                      <m:t>)</m:t>
                    </m:r>
                  </m:oMath>
                </a14:m>
                <a:r>
                  <a:rPr lang="zh-CN" altLang="en-US" sz="1400" dirty="0">
                    <a:latin typeface="微软雅黑" panose="020B0503020204020204" charset="-122"/>
                    <a:ea typeface="微软雅黑" panose="020B0503020204020204" charset="-122"/>
                  </a:rPr>
                  <a:t>预处理，</a:t>
                </a:r>
                <a14:m>
                  <m:oMath xmlns:m="http://schemas.openxmlformats.org/officeDocument/2006/math">
                    <m:r>
                      <a:rPr lang="en-US" altLang="zh-CN" sz="1400" i="1" dirty="0" smtClean="0">
                        <a:latin typeface="Cambria Math" panose="02040503050406030204" pitchFamily="18" charset="0"/>
                        <a:ea typeface="微软雅黑" panose="020B0503020204020204" charset="-122"/>
                      </a:rPr>
                      <m:t>𝑂</m:t>
                    </m:r>
                    <m:d>
                      <m:dPr>
                        <m:ctrlPr>
                          <a:rPr lang="en-US" altLang="zh-CN" sz="1400" i="1" dirty="0" smtClean="0">
                            <a:latin typeface="Cambria Math" panose="02040503050406030204" pitchFamily="18" charset="0"/>
                            <a:ea typeface="微软雅黑" panose="020B0503020204020204" charset="-122"/>
                          </a:rPr>
                        </m:ctrlPr>
                      </m:dPr>
                      <m:e>
                        <m:r>
                          <a:rPr lang="en-US" altLang="zh-CN" sz="1400" i="1" dirty="0" smtClean="0">
                            <a:latin typeface="Cambria Math" panose="02040503050406030204" pitchFamily="18" charset="0"/>
                            <a:ea typeface="微软雅黑" panose="020B0503020204020204" charset="-122"/>
                          </a:rPr>
                          <m:t>1</m:t>
                        </m:r>
                      </m:e>
                    </m:d>
                    <m:r>
                      <a:rPr lang="zh-CN" altLang="en-US" sz="1400" i="1" dirty="0">
                        <a:latin typeface="Cambria Math" panose="02040503050406030204" pitchFamily="18" charset="0"/>
                        <a:ea typeface="微软雅黑" panose="020B0503020204020204" charset="-122"/>
                      </a:rPr>
                      <m:t>回答</m:t>
                    </m:r>
                  </m:oMath>
                </a14:m>
                <a:r>
                  <a:rPr lang="zh-CN" altLang="en-US" sz="1400" dirty="0">
                    <a:latin typeface="微软雅黑" panose="020B0503020204020204" charset="-122"/>
                    <a:ea typeface="微软雅黑" panose="020B0503020204020204" charset="-122"/>
                  </a:rPr>
                  <a:t>询问。</a:t>
                </a:r>
                <a:endParaRPr lang="en-US" altLang="zh-CN" sz="140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0471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A9EF-2B18-46AA-A449-717F10417626}"/>
              </a:ext>
            </a:extLst>
          </p:cNvPr>
          <p:cNvSpPr>
            <a:spLocks noGrp="1"/>
          </p:cNvSpPr>
          <p:nvPr>
            <p:ph type="title"/>
          </p:nvPr>
        </p:nvSpPr>
        <p:spPr/>
        <p:txBody>
          <a:bodyPr/>
          <a:lstStyle/>
          <a:p>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A9361904-1B4C-46AC-9335-804EDD46DADF}"/>
                  </a:ext>
                </a:extLst>
              </p:cNvPr>
              <p:cNvSpPr>
                <a:spLocks noGrp="1"/>
              </p:cNvSpPr>
              <p:nvPr>
                <p:ph type="body" sz="quarter" idx="10"/>
              </p:nvPr>
            </p:nvSpPr>
            <p:spPr/>
            <p:txBody>
              <a:bodyPr/>
              <a:lstStyle/>
              <a:p>
                <a:r>
                  <a:rPr lang="zh-CN" altLang="en-US" dirty="0"/>
                  <a:t>关于时限与空间</a:t>
                </a:r>
                <a:endParaRPr lang="en-US" altLang="zh-CN" dirty="0"/>
              </a:p>
              <a:p>
                <a:pPr marL="342900" lvl="1" indent="0">
                  <a:buNone/>
                </a:pPr>
                <a:r>
                  <a:rPr lang="en-US" altLang="zh-CN" sz="1400" dirty="0"/>
                  <a:t>	</a:t>
                </a:r>
                <a:r>
                  <a:rPr lang="zh-CN" altLang="en-US" sz="1400" dirty="0"/>
                  <a:t>出题人是个大常数选手，</a:t>
                </a:r>
                <a:r>
                  <a:rPr lang="en-US" altLang="zh-CN" sz="1400" dirty="0"/>
                  <a:t>std </a:t>
                </a:r>
                <a:r>
                  <a:rPr lang="zh-CN" altLang="en-US" sz="1400" dirty="0"/>
                  <a:t>跑满数据跑了 </a:t>
                </a:r>
                <a:r>
                  <a:rPr lang="en-US" altLang="zh-CN" sz="1400" dirty="0"/>
                  <a:t>5s</a:t>
                </a:r>
                <a:r>
                  <a:rPr lang="zh-CN" altLang="en-US" sz="1400" dirty="0"/>
                  <a:t>，</a:t>
                </a:r>
                <a14:m>
                  <m:oMath xmlns:m="http://schemas.openxmlformats.org/officeDocument/2006/math">
                    <m:r>
                      <a:rPr lang="en-US" altLang="zh-CN" sz="1400" i="1" dirty="0" smtClean="0">
                        <a:latin typeface="Cambria Math" panose="02040503050406030204" pitchFamily="18" charset="0"/>
                      </a:rPr>
                      <m:t>5</m:t>
                    </m:r>
                    <m:r>
                      <a:rPr lang="en-US" altLang="zh-CN" sz="1400" b="0" i="1" dirty="0" smtClean="0">
                        <a:latin typeface="Cambria Math" panose="02040503050406030204" pitchFamily="18" charset="0"/>
                      </a:rPr>
                      <m:t>×</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10</m:t>
                        </m:r>
                      </m:e>
                      <m:sup>
                        <m:r>
                          <a:rPr lang="en-US" altLang="zh-CN" sz="1400" b="0" i="1" dirty="0" smtClean="0">
                            <a:latin typeface="Cambria Math" panose="02040503050406030204" pitchFamily="18" charset="0"/>
                          </a:rPr>
                          <m:t>6</m:t>
                        </m:r>
                      </m:sup>
                    </m:sSup>
                  </m:oMath>
                </a14:m>
                <a:r>
                  <a:rPr lang="zh-CN" altLang="en-US" sz="1400" dirty="0"/>
                  <a:t> 个询问跑了 </a:t>
                </a:r>
                <a:r>
                  <a:rPr lang="en-US" altLang="zh-CN" sz="1400" dirty="0"/>
                  <a:t>3s</a:t>
                </a:r>
                <a:r>
                  <a:rPr lang="zh-CN" altLang="en-US" sz="1400" dirty="0"/>
                  <a:t>。</a:t>
                </a:r>
                <a:r>
                  <a:rPr lang="en-US" altLang="zh-CN" sz="1400" dirty="0"/>
                  <a:t>log </a:t>
                </a:r>
                <a:r>
                  <a:rPr lang="zh-CN" altLang="en-US" sz="1400" dirty="0"/>
                  <a:t>算法跑 </a:t>
                </a:r>
                <a14:m>
                  <m:oMath xmlns:m="http://schemas.openxmlformats.org/officeDocument/2006/math">
                    <m:r>
                      <a:rPr lang="en-US" altLang="zh-CN" sz="1400" i="1" dirty="0">
                        <a:latin typeface="Cambria Math" panose="02040503050406030204" pitchFamily="18" charset="0"/>
                      </a:rPr>
                      <m:t>5×</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10</m:t>
                        </m:r>
                      </m:e>
                      <m:sup>
                        <m:r>
                          <a:rPr lang="en-US" altLang="zh-CN" sz="1400" i="1" dirty="0">
                            <a:latin typeface="Cambria Math" panose="02040503050406030204" pitchFamily="18" charset="0"/>
                          </a:rPr>
                          <m:t>6</m:t>
                        </m:r>
                      </m:sup>
                    </m:sSup>
                  </m:oMath>
                </a14:m>
                <a:r>
                  <a:rPr lang="zh-CN" altLang="en-US" sz="1400" dirty="0"/>
                  <a:t> 个询问跑了 </a:t>
                </a:r>
                <a:r>
                  <a:rPr lang="en-US" altLang="zh-CN" sz="1400" dirty="0"/>
                  <a:t>13s</a:t>
                </a:r>
                <a:r>
                  <a:rPr lang="zh-CN" altLang="en-US" sz="1400" dirty="0"/>
                  <a:t>，但是经过队友的优化过后，</a:t>
                </a:r>
                <a:r>
                  <a:rPr lang="en-US" altLang="zh-CN" sz="1400" dirty="0"/>
                  <a:t>log </a:t>
                </a:r>
                <a:r>
                  <a:rPr lang="zh-CN" altLang="en-US" sz="1400" dirty="0"/>
                  <a:t>算法跑出了 </a:t>
                </a:r>
                <a:r>
                  <a:rPr lang="en-US" altLang="zh-CN" sz="1400" dirty="0"/>
                  <a:t>9s </a:t>
                </a:r>
                <a:r>
                  <a:rPr lang="zh-CN" altLang="en-US" sz="1400" dirty="0"/>
                  <a:t>的好成绩，但在满数据的情况下仍然无法进入 </a:t>
                </a:r>
                <a:r>
                  <a:rPr lang="en-US" altLang="zh-CN" sz="1400" dirty="0"/>
                  <a:t>15s</a:t>
                </a:r>
                <a:r>
                  <a:rPr lang="zh-CN" altLang="en-US" sz="1400" dirty="0"/>
                  <a:t>。因此时间上我们选择了 </a:t>
                </a:r>
                <a:r>
                  <a:rPr lang="en-US" altLang="zh-CN" sz="1400" dirty="0"/>
                  <a:t>12s </a:t>
                </a:r>
                <a:r>
                  <a:rPr lang="zh-CN" altLang="en-US" sz="1400" dirty="0"/>
                  <a:t>这个值，意在保证卡掉 </a:t>
                </a:r>
                <a:r>
                  <a:rPr lang="en-US" altLang="zh-CN" sz="1400" dirty="0"/>
                  <a:t>log </a:t>
                </a:r>
                <a:r>
                  <a:rPr lang="zh-CN" altLang="en-US" sz="1400" dirty="0"/>
                  <a:t>算法的同时尽可能的放过所有复杂度正确的解。</a:t>
                </a:r>
                <a:endParaRPr lang="en-US" altLang="zh-CN" sz="1400" dirty="0"/>
              </a:p>
              <a:p>
                <a:pPr marL="342900" lvl="1" indent="0">
                  <a:buNone/>
                </a:pPr>
                <a:r>
                  <a:rPr lang="en-US" altLang="zh-CN" sz="1400" dirty="0"/>
                  <a:t>	</a:t>
                </a:r>
                <a:r>
                  <a:rPr lang="zh-CN" altLang="en-US" sz="1400" dirty="0"/>
                  <a:t>关于空间，牛客最大可以开 </a:t>
                </a:r>
                <a:r>
                  <a:rPr lang="en-US" altLang="zh-CN" sz="1400" dirty="0"/>
                  <a:t>1G</a:t>
                </a:r>
                <a:r>
                  <a:rPr lang="zh-CN" altLang="en-US" sz="1400" dirty="0"/>
                  <a:t>，</a:t>
                </a:r>
                <a:r>
                  <a:rPr lang="en-US" altLang="zh-CN" sz="1400" dirty="0"/>
                  <a:t>std </a:t>
                </a:r>
                <a:r>
                  <a:rPr lang="zh-CN" altLang="en-US" sz="1400" dirty="0"/>
                  <a:t>在 </a:t>
                </a:r>
                <a14:m>
                  <m:oMath xmlns:m="http://schemas.openxmlformats.org/officeDocument/2006/math">
                    <m:r>
                      <a:rPr lang="en-US" altLang="zh-CN" sz="1400" i="1" dirty="0" smtClean="0">
                        <a:latin typeface="Cambria Math" panose="02040503050406030204" pitchFamily="18" charset="0"/>
                      </a:rPr>
                      <m:t>𝑙𝑜𝑔𝑛</m:t>
                    </m:r>
                  </m:oMath>
                </a14:m>
                <a:r>
                  <a:rPr lang="en-US" altLang="zh-CN" sz="1400" dirty="0"/>
                  <a:t> </a:t>
                </a:r>
                <a:r>
                  <a:rPr lang="zh-CN" altLang="en-US" sz="1400" dirty="0"/>
                  <a:t>取 </a:t>
                </a:r>
                <a:r>
                  <a:rPr lang="en-US" altLang="zh-CN" sz="1400" dirty="0"/>
                  <a:t>22 </a:t>
                </a:r>
                <a:r>
                  <a:rPr lang="zh-CN" altLang="en-US" sz="1400" dirty="0"/>
                  <a:t>时使用约 </a:t>
                </a:r>
                <a:r>
                  <a:rPr lang="en-US" altLang="zh-CN" sz="1400" dirty="0"/>
                  <a:t>800MB </a:t>
                </a:r>
                <a:r>
                  <a:rPr lang="zh-CN" altLang="en-US" sz="1400" dirty="0"/>
                  <a:t>空间，而这个值是在 </a:t>
                </a:r>
                <a:r>
                  <a:rPr lang="en-US" altLang="zh-CN" sz="1400" dirty="0" err="1"/>
                  <a:t>dp</a:t>
                </a:r>
                <a:r>
                  <a:rPr lang="en-US" altLang="zh-CN" sz="1400" dirty="0"/>
                  <a:t> </a:t>
                </a:r>
                <a:r>
                  <a:rPr lang="zh-CN" altLang="en-US" sz="1400" dirty="0"/>
                  <a:t>数组开两倍时的消耗，如果只开一倍则能节省约 </a:t>
                </a:r>
                <a:r>
                  <a:rPr lang="en-US" altLang="zh-CN" sz="1400" dirty="0"/>
                  <a:t>300MB </a:t>
                </a:r>
                <a:r>
                  <a:rPr lang="zh-CN" altLang="en-US" sz="1400" dirty="0"/>
                  <a:t>空间（时间消耗几乎无差别），所以出题人认为此题没有故意卡空间（逃）。</a:t>
                </a:r>
                <a:endParaRPr lang="en-US" altLang="zh-CN" sz="1400" dirty="0"/>
              </a:p>
            </p:txBody>
          </p:sp>
        </mc:Choice>
        <mc:Fallback xmlns="">
          <p:sp>
            <p:nvSpPr>
              <p:cNvPr id="3" name="文本占位符 2">
                <a:extLst>
                  <a:ext uri="{FF2B5EF4-FFF2-40B4-BE49-F238E27FC236}">
                    <a16:creationId xmlns:a16="http://schemas.microsoft.com/office/drawing/2014/main" id="{A9361904-1B4C-46AC-9335-804EDD46DADF}"/>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r="-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505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486CC-B697-4C23-891B-0ABC15BEF19B}"/>
              </a:ext>
            </a:extLst>
          </p:cNvPr>
          <p:cNvSpPr>
            <a:spLocks noGrp="1"/>
          </p:cNvSpPr>
          <p:nvPr>
            <p:ph type="title"/>
          </p:nvPr>
        </p:nvSpPr>
        <p:spPr/>
        <p:txBody>
          <a:bodyPr/>
          <a:lstStyle/>
          <a:p>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1DEBC81-716B-4EF0-B758-F5194C5316F8}"/>
                  </a:ext>
                </a:extLst>
              </p:cNvPr>
              <p:cNvSpPr>
                <a:spLocks noGrp="1"/>
              </p:cNvSpPr>
              <p:nvPr>
                <p:ph type="body" sz="quarter" idx="10"/>
              </p:nvPr>
            </p:nvSpPr>
            <p:spPr/>
            <p:txBody>
              <a:bodyPr/>
              <a:lstStyle/>
              <a:p>
                <a:r>
                  <a:rPr lang="zh-CN" altLang="en-US" dirty="0"/>
                  <a:t>极其暴力的 </a:t>
                </a:r>
                <a:r>
                  <a:rPr lang="en-US" altLang="zh-CN" dirty="0"/>
                  <a:t>log </a:t>
                </a:r>
                <a:r>
                  <a:rPr lang="zh-CN" altLang="en-US" dirty="0"/>
                  <a:t>方做法</a:t>
                </a:r>
                <a:endParaRPr lang="en-US" altLang="zh-CN" dirty="0"/>
              </a:p>
              <a:p>
                <a:pPr marL="342900" lvl="1" indent="0">
                  <a:buNone/>
                </a:pPr>
                <a:r>
                  <a:rPr lang="en-US" altLang="zh-CN" sz="1400" dirty="0"/>
                  <a:t>	</a:t>
                </a:r>
                <a:r>
                  <a:rPr lang="zh-CN" altLang="en-US" sz="1400" dirty="0"/>
                  <a:t>首先，此问题的经典解决方案为：使用 </a:t>
                </a:r>
                <a:r>
                  <a:rPr lang="en-US" altLang="zh-CN" sz="1400" dirty="0" err="1"/>
                  <a:t>dp</a:t>
                </a:r>
                <a:r>
                  <a:rPr lang="en-US" altLang="zh-CN" sz="1400" dirty="0"/>
                  <a:t>[0/1][0/1] </a:t>
                </a:r>
                <a:r>
                  <a:rPr lang="zh-CN" altLang="en-US" sz="1400" dirty="0"/>
                  <a:t>表示某一段区间两端选或不选的答案，然后枚举转移。</a:t>
                </a:r>
                <a:endParaRPr lang="en-US" altLang="zh-CN" sz="1400" dirty="0"/>
              </a:p>
              <a:p>
                <a:pPr marL="342900" lvl="1" indent="0">
                  <a:buNone/>
                </a:pPr>
                <a:r>
                  <a:rPr lang="en-US" altLang="zh-CN" sz="1400" dirty="0"/>
                  <a:t>	</a:t>
                </a:r>
                <a:r>
                  <a:rPr lang="zh-CN" altLang="en-US" sz="1400" dirty="0"/>
                  <a:t>一个非常朴素的暴力：树链剖分（重链剖分）加线段树来解决这个问题，甚至在支持强制在线的同时支持了单点修改和链上赋值。但缺点十分明显，询问复杂度达到了惊人的 </a:t>
                </a:r>
                <a14:m>
                  <m:oMath xmlns:m="http://schemas.openxmlformats.org/officeDocument/2006/math">
                    <m:r>
                      <a:rPr lang="en-US" altLang="zh-CN" sz="1400" i="1" dirty="0" smtClean="0">
                        <a:latin typeface="Cambria Math" panose="02040503050406030204" pitchFamily="18" charset="0"/>
                      </a:rPr>
                      <m:t>𝑂</m:t>
                    </m:r>
                    <m:d>
                      <m:dPr>
                        <m:ctrlPr>
                          <a:rPr lang="en-US" altLang="zh-CN" sz="1400" i="1" dirty="0" smtClean="0">
                            <a:latin typeface="Cambria Math" panose="02040503050406030204" pitchFamily="18" charset="0"/>
                          </a:rPr>
                        </m:ctrlPr>
                      </m:dPr>
                      <m:e>
                        <m:func>
                          <m:funcPr>
                            <m:ctrlPr>
                              <a:rPr lang="en-US" altLang="zh-CN" sz="1400" b="0" i="1" dirty="0" smtClean="0">
                                <a:latin typeface="Cambria Math" panose="02040503050406030204" pitchFamily="18" charset="0"/>
                              </a:rPr>
                            </m:ctrlPr>
                          </m:funcPr>
                          <m:fName>
                            <m:sSup>
                              <m:sSupPr>
                                <m:ctrlPr>
                                  <a:rPr lang="en-US" altLang="zh-CN" sz="1400" b="0" i="1" dirty="0" smtClean="0">
                                    <a:latin typeface="Cambria Math" panose="02040503050406030204" pitchFamily="18" charset="0"/>
                                  </a:rPr>
                                </m:ctrlPr>
                              </m:sSupPr>
                              <m:e>
                                <m:r>
                                  <m:rPr>
                                    <m:sty m:val="p"/>
                                  </m:rPr>
                                  <a:rPr lang="en-US" altLang="zh-CN" sz="1400" b="0" i="0" dirty="0" smtClean="0">
                                    <a:latin typeface="Cambria Math" panose="02040503050406030204" pitchFamily="18" charset="0"/>
                                  </a:rPr>
                                  <m:t>log</m:t>
                                </m:r>
                              </m:e>
                              <m:sup>
                                <m:r>
                                  <a:rPr lang="en-US" altLang="zh-CN" sz="1400" b="0" i="1" dirty="0" smtClean="0">
                                    <a:latin typeface="Cambria Math" panose="02040503050406030204" pitchFamily="18" charset="0"/>
                                  </a:rPr>
                                  <m:t>2</m:t>
                                </m:r>
                              </m:sup>
                            </m:sSup>
                          </m:fName>
                          <m:e>
                            <m:r>
                              <a:rPr lang="en-US" altLang="zh-CN" sz="1400" b="0" i="1" dirty="0" smtClean="0">
                                <a:latin typeface="Cambria Math" panose="02040503050406030204" pitchFamily="18" charset="0"/>
                              </a:rPr>
                              <m:t>𝑛</m:t>
                            </m:r>
                          </m:e>
                        </m:func>
                      </m:e>
                    </m:d>
                    <m:r>
                      <a:rPr lang="zh-CN" altLang="en-US" sz="1400" i="1" dirty="0">
                        <a:latin typeface="Cambria Math" panose="02040503050406030204" pitchFamily="18" charset="0"/>
                      </a:rPr>
                      <m:t>，</m:t>
                    </m:r>
                  </m:oMath>
                </a14:m>
                <a:r>
                  <a:rPr lang="zh-CN" altLang="en-US" sz="1400" dirty="0"/>
                  <a:t>完全不能接受。</a:t>
                </a:r>
                <a:endParaRPr lang="en-US" altLang="zh-CN" sz="1400" dirty="0"/>
              </a:p>
              <a:p>
                <a:r>
                  <a:rPr lang="zh-CN" altLang="en-US" dirty="0"/>
                  <a:t>被专门卡的 </a:t>
                </a:r>
                <a:r>
                  <a:rPr lang="en-US" altLang="zh-CN" dirty="0"/>
                  <a:t>log </a:t>
                </a:r>
                <a:r>
                  <a:rPr lang="zh-CN" altLang="en-US" dirty="0"/>
                  <a:t>算法</a:t>
                </a:r>
                <a:endParaRPr lang="en-US" altLang="zh-CN" dirty="0"/>
              </a:p>
              <a:p>
                <a:pPr marL="342900" lvl="1" indent="0">
                  <a:buNone/>
                </a:pPr>
                <a:r>
                  <a:rPr lang="en-US" altLang="zh-CN" sz="1400" dirty="0"/>
                  <a:t>	</a:t>
                </a:r>
                <a:r>
                  <a:rPr lang="zh-CN" altLang="en-US" sz="1400" dirty="0"/>
                  <a:t>应该比较容易想到，我们可以使用倍增来维护每个点往根（人为规定）走 </a:t>
                </a:r>
                <a14:m>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2</m:t>
                        </m:r>
                      </m:e>
                      <m:sup>
                        <m:r>
                          <a:rPr lang="en-US" altLang="zh-CN" sz="1400" b="0" i="1" smtClean="0">
                            <a:latin typeface="Cambria Math" panose="02040503050406030204" pitchFamily="18" charset="0"/>
                          </a:rPr>
                          <m:t>𝑘</m:t>
                        </m:r>
                      </m:sup>
                    </m:sSup>
                  </m:oMath>
                </a14:m>
                <a:r>
                  <a:rPr lang="zh-CN" altLang="en-US" sz="1400" dirty="0"/>
                  <a:t> 步的 </a:t>
                </a:r>
                <a:r>
                  <a:rPr lang="en-US" altLang="zh-CN" sz="1400" dirty="0" err="1"/>
                  <a:t>dp</a:t>
                </a:r>
                <a:r>
                  <a:rPr lang="en-US" altLang="zh-CN" sz="1400" dirty="0"/>
                  <a:t> </a:t>
                </a:r>
                <a:r>
                  <a:rPr lang="zh-CN" altLang="en-US" sz="1400" dirty="0"/>
                  <a:t>数组。</a:t>
                </a:r>
                <a:endParaRPr lang="en-US" altLang="zh-CN" sz="1400" dirty="0"/>
              </a:p>
              <a:p>
                <a:pPr marL="342900" lvl="1" indent="0">
                  <a:buNone/>
                </a:pPr>
                <a:r>
                  <a:rPr lang="en-US" altLang="zh-CN" sz="1400" dirty="0"/>
                  <a:t>	</a:t>
                </a:r>
                <a:r>
                  <a:rPr lang="zh-CN" altLang="en-US" sz="1400" dirty="0"/>
                  <a:t>这样做预处理复杂度为 </a:t>
                </a:r>
                <a14:m>
                  <m:oMath xmlns:m="http://schemas.openxmlformats.org/officeDocument/2006/math">
                    <m:r>
                      <a:rPr lang="en-US" altLang="zh-CN" sz="1400" i="1" dirty="0" smtClean="0">
                        <a:latin typeface="Cambria Math" panose="02040503050406030204" pitchFamily="18" charset="0"/>
                      </a:rPr>
                      <m:t>𝑂</m:t>
                    </m:r>
                    <m:r>
                      <a:rPr lang="en-US" altLang="zh-CN" sz="1400" i="1" dirty="0" smtClean="0">
                        <a:latin typeface="Cambria Math" panose="02040503050406030204" pitchFamily="18" charset="0"/>
                      </a:rPr>
                      <m:t>(</m:t>
                    </m:r>
                    <m:r>
                      <a:rPr lang="en-US" altLang="zh-CN" sz="1400" b="0" i="1" dirty="0" smtClean="0">
                        <a:latin typeface="Cambria Math" panose="02040503050406030204" pitchFamily="18" charset="0"/>
                      </a:rPr>
                      <m:t>𝑛</m:t>
                    </m:r>
                    <m:r>
                      <a:rPr lang="en-US" altLang="zh-CN" sz="1400" i="1" dirty="0" err="1" smtClean="0">
                        <a:latin typeface="Cambria Math" panose="02040503050406030204" pitchFamily="18" charset="0"/>
                      </a:rPr>
                      <m:t>𝑙𝑜𝑔𝑛</m:t>
                    </m:r>
                    <m:r>
                      <a:rPr lang="en-US" altLang="zh-CN" sz="1400" i="1" dirty="0" smtClean="0">
                        <a:latin typeface="Cambria Math" panose="02040503050406030204" pitchFamily="18" charset="0"/>
                      </a:rPr>
                      <m:t>)</m:t>
                    </m:r>
                  </m:oMath>
                </a14:m>
                <a:r>
                  <a:rPr lang="zh-CN" altLang="en-US" sz="1400" dirty="0"/>
                  <a:t> ，回答询问的复杂度为 </a:t>
                </a:r>
                <a14:m>
                  <m:oMath xmlns:m="http://schemas.openxmlformats.org/officeDocument/2006/math">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𝑙𝑜𝑔𝑛</m:t>
                    </m:r>
                    <m:r>
                      <a:rPr lang="en-US" altLang="zh-CN" sz="1400" b="0" i="1" smtClean="0">
                        <a:latin typeface="Cambria Math" panose="02040503050406030204" pitchFamily="18" charset="0"/>
                      </a:rPr>
                      <m:t>)</m:t>
                    </m:r>
                  </m:oMath>
                </a14:m>
                <a:r>
                  <a:rPr lang="zh-CN" altLang="en-US" sz="1400" dirty="0"/>
                  <a:t>，空间复杂度为 </a:t>
                </a:r>
                <a14:m>
                  <m:oMath xmlns:m="http://schemas.openxmlformats.org/officeDocument/2006/math">
                    <m:r>
                      <a:rPr lang="en-US" altLang="zh-CN" sz="1400" i="1" dirty="0" smtClean="0">
                        <a:latin typeface="Cambria Math" panose="02040503050406030204" pitchFamily="18" charset="0"/>
                      </a:rPr>
                      <m:t>𝑂</m:t>
                    </m:r>
                    <m:d>
                      <m:dPr>
                        <m:ctrlPr>
                          <a:rPr lang="en-US" altLang="zh-CN" sz="1400" i="1" dirty="0" smtClean="0">
                            <a:latin typeface="Cambria Math" panose="02040503050406030204" pitchFamily="18" charset="0"/>
                          </a:rPr>
                        </m:ctrlPr>
                      </m:dPr>
                      <m:e>
                        <m:r>
                          <a:rPr lang="en-US" altLang="zh-CN" sz="1400" b="0" i="1" dirty="0" smtClean="0">
                            <a:latin typeface="Cambria Math" panose="02040503050406030204" pitchFamily="18" charset="0"/>
                          </a:rPr>
                          <m:t>𝑛𝑙𝑜𝑔𝑛</m:t>
                        </m:r>
                      </m:e>
                    </m:d>
                    <m:r>
                      <a:rPr lang="zh-CN" altLang="en-US" sz="1400" i="1" dirty="0">
                        <a:latin typeface="Cambria Math" panose="02040503050406030204" pitchFamily="18" charset="0"/>
                      </a:rPr>
                      <m:t>。</m:t>
                    </m:r>
                  </m:oMath>
                </a14:m>
                <a:r>
                  <a:rPr lang="zh-CN" altLang="en-US" sz="1400" dirty="0"/>
                  <a:t>期望上无法通过此题，但不排除有卡常高手能卡进这个及其宽松的时限。</a:t>
                </a:r>
              </a:p>
            </p:txBody>
          </p:sp>
        </mc:Choice>
        <mc:Fallback xmlns="">
          <p:sp>
            <p:nvSpPr>
              <p:cNvPr id="3" name="文本占位符 2">
                <a:extLst>
                  <a:ext uri="{FF2B5EF4-FFF2-40B4-BE49-F238E27FC236}">
                    <a16:creationId xmlns:a16="http://schemas.microsoft.com/office/drawing/2014/main" id="{F1DEBC81-716B-4EF0-B758-F5194C5316F8}"/>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4046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A919B-325F-4F4D-91ED-3EFFB21CC385}"/>
              </a:ext>
            </a:extLst>
          </p:cNvPr>
          <p:cNvSpPr>
            <a:spLocks noGrp="1"/>
          </p:cNvSpPr>
          <p:nvPr>
            <p:ph type="title"/>
          </p:nvPr>
        </p:nvSpPr>
        <p:spPr/>
        <p:txBody>
          <a:bodyPr/>
          <a:lstStyle/>
          <a:p>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564ED3FC-BC07-4E9A-8003-9309EEBC3A4D}"/>
                  </a:ext>
                </a:extLst>
              </p:cNvPr>
              <p:cNvSpPr>
                <a:spLocks noGrp="1"/>
              </p:cNvSpPr>
              <p:nvPr>
                <p:ph type="body" sz="quarter" idx="10"/>
              </p:nvPr>
            </p:nvSpPr>
            <p:spPr/>
            <p:txBody>
              <a:bodyPr/>
              <a:lstStyle/>
              <a:p>
                <a:r>
                  <a:rPr lang="zh-CN" altLang="en-US" dirty="0"/>
                  <a:t>树是一条链的解决方案</a:t>
                </a:r>
                <a:endParaRPr lang="en-US" altLang="zh-CN" dirty="0"/>
              </a:p>
              <a:p>
                <a:pPr marL="342900" lvl="1" indent="0">
                  <a:buNone/>
                </a:pPr>
                <a:r>
                  <a:rPr lang="en-US" altLang="zh-CN" sz="1400" dirty="0"/>
                  <a:t>	</a:t>
                </a:r>
                <a:r>
                  <a:rPr lang="zh-CN" altLang="en-US" sz="1400" dirty="0"/>
                  <a:t>当树是一条链时，特别是根选到了链中间的情况时，倍增非常容易跑满复杂度。但这种情况我们我们可以转化到序列上解决。由于不带修改，所以我们可以采用预处理更加激进的猫树来代替一般的线段树。具体做法为，对于线段树的每一个节点，都预处理区间内所有点到中心分割点的答案，然后询问区间 </a:t>
                </a:r>
                <a14:m>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𝑟</m:t>
                    </m:r>
                    <m:r>
                      <a:rPr lang="en-US" altLang="zh-CN" sz="1400" b="0" i="1" smtClean="0">
                        <a:latin typeface="Cambria Math" panose="02040503050406030204" pitchFamily="18" charset="0"/>
                      </a:rPr>
                      <m:t>]</m:t>
                    </m:r>
                  </m:oMath>
                </a14:m>
                <a:r>
                  <a:rPr lang="zh-CN" altLang="en-US" sz="1400" dirty="0"/>
                  <a:t> 时直接找到 </a:t>
                </a:r>
                <a14:m>
                  <m:oMath xmlns:m="http://schemas.openxmlformats.org/officeDocument/2006/math">
                    <m:r>
                      <a:rPr lang="en-US" altLang="zh-CN" sz="1400" b="0" i="1" smtClean="0">
                        <a:latin typeface="Cambria Math" panose="02040503050406030204" pitchFamily="18" charset="0"/>
                      </a:rPr>
                      <m:t>𝑙</m:t>
                    </m:r>
                  </m:oMath>
                </a14:m>
                <a:r>
                  <a:rPr lang="en-US" altLang="zh-CN" sz="1400" dirty="0"/>
                  <a:t> </a:t>
                </a:r>
                <a:r>
                  <a:rPr lang="zh-CN" altLang="en-US" sz="1400" dirty="0"/>
                  <a:t>和 </a:t>
                </a:r>
                <a14:m>
                  <m:oMath xmlns:m="http://schemas.openxmlformats.org/officeDocument/2006/math">
                    <m:r>
                      <a:rPr lang="en-US" altLang="zh-CN" sz="1400" b="0" i="1" smtClean="0">
                        <a:latin typeface="Cambria Math" panose="02040503050406030204" pitchFamily="18" charset="0"/>
                      </a:rPr>
                      <m:t>𝑟</m:t>
                    </m:r>
                  </m:oMath>
                </a14:m>
                <a:r>
                  <a:rPr lang="en-US" altLang="zh-CN" sz="1400" dirty="0"/>
                  <a:t> </a:t>
                </a:r>
                <a:r>
                  <a:rPr lang="zh-CN" altLang="en-US" sz="1400" dirty="0"/>
                  <a:t>在线段树上的 </a:t>
                </a:r>
                <a:r>
                  <a:rPr lang="en-US" altLang="zh-CN" sz="1400" dirty="0"/>
                  <a:t>LCA</a:t>
                </a:r>
                <a:r>
                  <a:rPr lang="zh-CN" altLang="en-US" sz="1400" dirty="0"/>
                  <a:t>，之后合并对应的 </a:t>
                </a:r>
                <a:r>
                  <a:rPr lang="en-US" altLang="zh-CN" sz="1400" dirty="0" err="1"/>
                  <a:t>dp</a:t>
                </a:r>
                <a:r>
                  <a:rPr lang="en-US" altLang="zh-CN" sz="1400" dirty="0"/>
                  <a:t> </a:t>
                </a:r>
                <a:r>
                  <a:rPr lang="zh-CN" altLang="en-US" sz="1400" dirty="0"/>
                  <a:t>数组即可。</a:t>
                </a:r>
                <a:endParaRPr lang="en-US" altLang="zh-CN" sz="1400" dirty="0"/>
              </a:p>
              <a:p>
                <a:r>
                  <a:rPr lang="zh-CN" altLang="en-US" dirty="0"/>
                  <a:t>可能是正解的做法</a:t>
                </a:r>
                <a:endParaRPr lang="en-US" altLang="zh-CN" dirty="0"/>
              </a:p>
              <a:p>
                <a:pPr marL="342900" lvl="1" indent="0">
                  <a:buNone/>
                </a:pPr>
                <a:r>
                  <a:rPr lang="en-US" altLang="zh-CN" sz="1400" dirty="0"/>
                  <a:t>	RMQ-LCA + </a:t>
                </a:r>
                <a:r>
                  <a:rPr lang="zh-CN" altLang="en-US" sz="1400" dirty="0"/>
                  <a:t>树链剖分（长链剖分）</a:t>
                </a:r>
                <a:r>
                  <a:rPr lang="en-US" altLang="zh-CN" sz="1400" dirty="0"/>
                  <a:t>+ </a:t>
                </a:r>
                <a:r>
                  <a:rPr lang="zh-CN" altLang="en-US" sz="1400" dirty="0"/>
                  <a:t>猫树。预处理时间复杂度 𝑂</a:t>
                </a:r>
                <a:r>
                  <a:rPr lang="en-US" altLang="zh-CN" sz="1400" dirty="0"/>
                  <a:t>(</a:t>
                </a:r>
                <a:r>
                  <a:rPr lang="zh-CN" altLang="en-US" sz="1400" dirty="0"/>
                  <a:t>𝑛𝑙𝑜𝑔𝑛</a:t>
                </a:r>
                <a:r>
                  <a:rPr lang="en-US" altLang="zh-CN" sz="1400" dirty="0"/>
                  <a:t>) </a:t>
                </a:r>
                <a:r>
                  <a:rPr lang="zh-CN" altLang="en-US" sz="1400" dirty="0"/>
                  <a:t>，询问时间复杂度𝑂</a:t>
                </a:r>
                <a:r>
                  <a:rPr lang="en-US" altLang="zh-CN" sz="1400" dirty="0"/>
                  <a:t>(1)</a:t>
                </a:r>
                <a:r>
                  <a:rPr lang="zh-CN" altLang="en-US" sz="1400" dirty="0"/>
                  <a:t>，空间复杂度 𝑂</a:t>
                </a:r>
                <a:r>
                  <a:rPr lang="en-US" altLang="zh-CN" sz="1400" dirty="0"/>
                  <a:t>(</a:t>
                </a:r>
                <a:r>
                  <a:rPr lang="zh-CN" altLang="en-US" sz="1400" dirty="0"/>
                  <a:t>𝑛𝑙𝑜𝑔𝑛</a:t>
                </a:r>
                <a:r>
                  <a:rPr lang="en-US" altLang="zh-CN" sz="1400" dirty="0"/>
                  <a:t>)</a:t>
                </a:r>
                <a:r>
                  <a:rPr lang="zh-CN" altLang="en-US" sz="1400" dirty="0"/>
                  <a:t>。分析一下发现，每次询问最多可能在倍增数组上跳 </a:t>
                </a:r>
                <a:r>
                  <a:rPr lang="en-US" altLang="zh-CN" sz="1400" dirty="0"/>
                  <a:t>2 </a:t>
                </a:r>
                <a:r>
                  <a:rPr lang="zh-CN" altLang="en-US" sz="1400" dirty="0"/>
                  <a:t>次，然后在猫树上获取 </a:t>
                </a:r>
                <a:r>
                  <a:rPr lang="en-US" altLang="zh-CN" sz="1400" dirty="0"/>
                  <a:t>4 </a:t>
                </a:r>
                <a:r>
                  <a:rPr lang="zh-CN" altLang="en-US" sz="1400" dirty="0"/>
                  <a:t>个 </a:t>
                </a:r>
                <a:r>
                  <a:rPr lang="en-US" altLang="zh-CN" sz="1400" dirty="0" err="1"/>
                  <a:t>dp</a:t>
                </a:r>
                <a:r>
                  <a:rPr lang="en-US" altLang="zh-CN" sz="1400" dirty="0"/>
                  <a:t> </a:t>
                </a:r>
                <a:r>
                  <a:rPr lang="zh-CN" altLang="en-US" sz="1400" dirty="0"/>
                  <a:t>数组，共计合并 </a:t>
                </a:r>
                <a:r>
                  <a:rPr lang="en-US" altLang="zh-CN" sz="1400" dirty="0"/>
                  <a:t>6 </a:t>
                </a:r>
                <a:r>
                  <a:rPr lang="zh-CN" altLang="en-US" sz="1400" dirty="0"/>
                  <a:t>个 </a:t>
                </a:r>
                <a:r>
                  <a:rPr lang="en-US" altLang="zh-CN" sz="1400" dirty="0" err="1"/>
                  <a:t>dp</a:t>
                </a:r>
                <a:r>
                  <a:rPr lang="en-US" altLang="zh-CN" sz="1400" dirty="0"/>
                  <a:t> </a:t>
                </a:r>
                <a:r>
                  <a:rPr lang="zh-CN" altLang="en-US" sz="1400" dirty="0"/>
                  <a:t>数组。虽然复杂度正确，但合并次数并不令人满意。</a:t>
                </a:r>
              </a:p>
              <a:p>
                <a:pPr marL="342900" lvl="1" indent="0">
                  <a:buNone/>
                </a:pPr>
                <a:endParaRPr lang="en-US" altLang="zh-CN" sz="1400" dirty="0"/>
              </a:p>
            </p:txBody>
          </p:sp>
        </mc:Choice>
        <mc:Fallback xmlns="">
          <p:sp>
            <p:nvSpPr>
              <p:cNvPr id="3" name="文本占位符 2">
                <a:extLst>
                  <a:ext uri="{FF2B5EF4-FFF2-40B4-BE49-F238E27FC236}">
                    <a16:creationId xmlns:a16="http://schemas.microsoft.com/office/drawing/2014/main" id="{564ED3FC-BC07-4E9A-8003-9309EEBC3A4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8757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4A7B1-658A-49C8-A453-0DA8F4A97649}"/>
              </a:ext>
            </a:extLst>
          </p:cNvPr>
          <p:cNvSpPr>
            <a:spLocks noGrp="1"/>
          </p:cNvSpPr>
          <p:nvPr>
            <p:ph type="title"/>
          </p:nvPr>
        </p:nvSpPr>
        <p:spPr/>
        <p:txBody>
          <a:bodyPr/>
          <a:lstStyle/>
          <a:p>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4FC610A0-4431-4153-9D94-63A682AEBE6C}"/>
                  </a:ext>
                </a:extLst>
              </p:cNvPr>
              <p:cNvSpPr>
                <a:spLocks noGrp="1"/>
              </p:cNvSpPr>
              <p:nvPr>
                <p:ph type="body" sz="quarter" idx="10"/>
              </p:nvPr>
            </p:nvSpPr>
            <p:spPr/>
            <p:txBody>
              <a:bodyPr/>
              <a:lstStyle/>
              <a:p>
                <a:r>
                  <a:rPr lang="zh-CN" altLang="en-US" dirty="0"/>
                  <a:t>正解</a:t>
                </a:r>
                <a:endParaRPr lang="en-US" altLang="zh-CN" dirty="0"/>
              </a:p>
              <a:p>
                <a:pPr marL="342900" lvl="1" indent="0">
                  <a:buNone/>
                </a:pPr>
                <a:r>
                  <a:rPr lang="en-US" altLang="zh-CN" sz="1400" dirty="0"/>
                  <a:t>	Starch </a:t>
                </a:r>
                <a14:m>
                  <m:oMath xmlns:m="http://schemas.openxmlformats.org/officeDocument/2006/math">
                    <m:r>
                      <a:rPr lang="en-US" altLang="zh-CN" sz="1400" b="0" i="1" smtClean="0">
                        <a:latin typeface="Cambria Math" panose="02040503050406030204" pitchFamily="18" charset="0"/>
                      </a:rPr>
                      <m:t>→</m:t>
                    </m:r>
                  </m:oMath>
                </a14:m>
                <a:r>
                  <a:rPr lang="en-US" altLang="zh-CN" sz="1400" dirty="0"/>
                  <a:t> </a:t>
                </a:r>
                <a:r>
                  <a:rPr lang="zh-CN" altLang="en-US" sz="1400" dirty="0"/>
                  <a:t>淀粉 </a:t>
                </a:r>
                <a14:m>
                  <m:oMath xmlns:m="http://schemas.openxmlformats.org/officeDocument/2006/math">
                    <m:r>
                      <a:rPr lang="en-US" altLang="zh-CN" sz="1400" i="1">
                        <a:latin typeface="Cambria Math" panose="02040503050406030204" pitchFamily="18" charset="0"/>
                      </a:rPr>
                      <m:t>→</m:t>
                    </m:r>
                  </m:oMath>
                </a14:m>
                <a:r>
                  <a:rPr lang="zh-CN" altLang="en-US" sz="1400" dirty="0"/>
                  <a:t> 点分。所以题目名称就是正解</a:t>
                </a:r>
                <a:r>
                  <a:rPr lang="en-US" altLang="zh-CN" sz="1400" dirty="0"/>
                  <a:t>——</a:t>
                </a:r>
                <a:r>
                  <a:rPr lang="zh-CN" altLang="en-US" sz="1400" dirty="0"/>
                  <a:t>猫树在点分树上的扩展（此做法在发明猫树时就已经被提出，但即使是知道猫树的人也不一定知道这个扩展）。</a:t>
                </a:r>
                <a:endParaRPr lang="en-US" altLang="zh-CN" sz="1400" dirty="0"/>
              </a:p>
              <a:p>
                <a:pPr marL="342900" lvl="1" indent="0">
                  <a:buNone/>
                </a:pPr>
                <a:r>
                  <a:rPr lang="en-US" altLang="zh-CN" sz="1400" dirty="0"/>
                  <a:t>	</a:t>
                </a:r>
                <a:r>
                  <a:rPr lang="zh-CN" altLang="en-US" sz="1400" dirty="0"/>
                  <a:t>猫树的核心思想为，将区间分为 </a:t>
                </a:r>
                <a:r>
                  <a:rPr lang="en-US" altLang="zh-CN" sz="1400" dirty="0"/>
                  <a:t>log </a:t>
                </a:r>
                <a:r>
                  <a:rPr lang="zh-CN" altLang="en-US" sz="1400" dirty="0"/>
                  <a:t>层，每层处理每个点到区间中心点的答案。而点分树正好提供了这样的划分，所以我们只需要在点分治的过程中预处理所有点到子树分治中心（重心）的答案，然后在回答询问时只需要找到对应的点在点分树上的 </a:t>
                </a:r>
                <a:r>
                  <a:rPr lang="en-US" altLang="zh-CN" sz="1400" dirty="0"/>
                  <a:t>LCA </a:t>
                </a:r>
                <a:r>
                  <a:rPr lang="zh-CN" altLang="en-US" sz="1400" dirty="0"/>
                  <a:t>即可。</a:t>
                </a:r>
                <a:endParaRPr lang="en-US" altLang="zh-CN" sz="1400" dirty="0"/>
              </a:p>
              <a:p>
                <a:pPr marL="342900" lvl="1" indent="0">
                  <a:buNone/>
                </a:pPr>
                <a:r>
                  <a:rPr lang="en-US" altLang="zh-CN" sz="1400" dirty="0"/>
                  <a:t>	</a:t>
                </a:r>
                <a:r>
                  <a:rPr lang="zh-CN" altLang="en-US" sz="1400" dirty="0"/>
                  <a:t>预处理时间复杂度为 </a:t>
                </a:r>
                <a14:m>
                  <m:oMath xmlns:m="http://schemas.openxmlformats.org/officeDocument/2006/math">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𝑛𝑙𝑜𝑔𝑛</m:t>
                    </m:r>
                    <m:r>
                      <a:rPr lang="en-US" altLang="zh-CN" sz="1400" b="0" i="1" smtClean="0">
                        <a:latin typeface="Cambria Math" panose="02040503050406030204" pitchFamily="18" charset="0"/>
                      </a:rPr>
                      <m:t>)</m:t>
                    </m:r>
                  </m:oMath>
                </a14:m>
                <a:r>
                  <a:rPr lang="zh-CN" altLang="en-US" sz="1400" dirty="0"/>
                  <a:t>，询问复杂度为 </a:t>
                </a:r>
                <a14:m>
                  <m:oMath xmlns:m="http://schemas.openxmlformats.org/officeDocument/2006/math">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(1)</m:t>
                    </m:r>
                  </m:oMath>
                </a14:m>
                <a:r>
                  <a:rPr lang="zh-CN" altLang="en-US" sz="1400" dirty="0"/>
                  <a:t>，空间复杂度为 </a:t>
                </a:r>
                <a14:m>
                  <m:oMath xmlns:m="http://schemas.openxmlformats.org/officeDocument/2006/math">
                    <m:r>
                      <a:rPr lang="en-US" altLang="zh-CN" sz="1400" i="1" dirty="0" smtClean="0">
                        <a:latin typeface="Cambria Math" panose="02040503050406030204" pitchFamily="18" charset="0"/>
                      </a:rPr>
                      <m:t>𝑂</m:t>
                    </m:r>
                    <m:r>
                      <a:rPr lang="en-US" altLang="zh-CN" sz="1400" i="1" dirty="0" smtClean="0">
                        <a:latin typeface="Cambria Math" panose="02040503050406030204" pitchFamily="18" charset="0"/>
                      </a:rPr>
                      <m:t>(</m:t>
                    </m:r>
                    <m:r>
                      <a:rPr lang="en-US" altLang="zh-CN" sz="1400" i="1" dirty="0" err="1" smtClean="0">
                        <a:latin typeface="Cambria Math" panose="02040503050406030204" pitchFamily="18" charset="0"/>
                      </a:rPr>
                      <m:t>𝑛𝑙𝑜𝑔𝑛</m:t>
                    </m:r>
                    <m:r>
                      <a:rPr lang="en-US" altLang="zh-CN" sz="1400" i="1" dirty="0" smtClean="0">
                        <a:latin typeface="Cambria Math" panose="02040503050406030204" pitchFamily="18" charset="0"/>
                      </a:rPr>
                      <m:t>)</m:t>
                    </m:r>
                  </m:oMath>
                </a14:m>
                <a:r>
                  <a:rPr lang="zh-CN" altLang="en-US" sz="1400" dirty="0"/>
                  <a:t>。</a:t>
                </a:r>
                <a:endParaRPr lang="en-US" altLang="zh-CN" sz="1400" dirty="0"/>
              </a:p>
              <a:p>
                <a:pPr marL="342900" lvl="1" indent="0">
                  <a:buNone/>
                </a:pPr>
                <a:r>
                  <a:rPr lang="en-US" altLang="zh-CN" sz="1400" dirty="0"/>
                  <a:t>	</a:t>
                </a:r>
                <a:r>
                  <a:rPr lang="zh-CN" altLang="en-US" sz="1400" dirty="0"/>
                  <a:t>为了方便合并，我们预处理的答案是不包括分治中心的，因此我们需要进行</a:t>
                </a:r>
                <a:r>
                  <a:rPr lang="en-US" altLang="zh-CN" sz="1400" dirty="0"/>
                  <a:t> 3 </a:t>
                </a:r>
                <a:r>
                  <a:rPr lang="zh-CN" altLang="en-US" sz="1400" dirty="0"/>
                  <a:t>个 </a:t>
                </a:r>
                <a:r>
                  <a:rPr lang="en-US" altLang="zh-CN" sz="1400" dirty="0" err="1"/>
                  <a:t>dp</a:t>
                </a:r>
                <a:r>
                  <a:rPr lang="en-US" altLang="zh-CN" sz="1400" dirty="0"/>
                  <a:t> </a:t>
                </a:r>
                <a:r>
                  <a:rPr lang="zh-CN" altLang="en-US" sz="1400" dirty="0"/>
                  <a:t>数组的合并。但如果我们将包含分治中心和不包含分治中心的答案都预处理出来，那么就只需要合并</a:t>
                </a:r>
                <a:r>
                  <a:rPr lang="en-US" altLang="zh-CN" sz="1400" dirty="0"/>
                  <a:t>2</a:t>
                </a:r>
                <a:r>
                  <a:rPr lang="zh-CN" altLang="en-US" sz="1400" dirty="0"/>
                  <a:t>个</a:t>
                </a:r>
                <a:r>
                  <a:rPr lang="en-US" altLang="zh-CN" sz="1400" dirty="0" err="1"/>
                  <a:t>dp</a:t>
                </a:r>
                <a:r>
                  <a:rPr lang="zh-CN" altLang="en-US" sz="1400" dirty="0"/>
                  <a:t>数组。</a:t>
                </a:r>
                <a:endParaRPr lang="en-US" altLang="zh-CN" sz="1400" dirty="0"/>
              </a:p>
              <a:p>
                <a:pPr marL="342900" lvl="1" indent="0">
                  <a:buNone/>
                </a:pPr>
                <a:r>
                  <a:rPr lang="en-US" altLang="zh-CN" sz="1400" dirty="0"/>
                  <a:t>	</a:t>
                </a:r>
                <a:r>
                  <a:rPr lang="zh-CN" altLang="en-US" sz="1400" dirty="0"/>
                  <a:t>经过测试，此做法因为空间开销大，对 </a:t>
                </a:r>
                <a:r>
                  <a:rPr lang="en-US" altLang="zh-CN" sz="1400" dirty="0"/>
                  <a:t>CPU </a:t>
                </a:r>
                <a:r>
                  <a:rPr lang="zh-CN" altLang="en-US" sz="1400" dirty="0"/>
                  <a:t>缓存机制十分不友好，所以询问所花费的时间是会随着 </a:t>
                </a:r>
                <a:r>
                  <a:rPr lang="en-US" altLang="zh-CN" sz="1400" dirty="0"/>
                  <a:t>n </a:t>
                </a:r>
                <a:r>
                  <a:rPr lang="zh-CN" altLang="en-US" sz="1400" dirty="0"/>
                  <a:t>的增大而增大的。其他做法大多也存在同样的问题，所以还是可以认为这是明显优于倍增等暴力的。</a:t>
                </a:r>
                <a:endParaRPr lang="en-US" altLang="zh-CN" sz="1400" dirty="0"/>
              </a:p>
              <a:p>
                <a:pPr marL="342900" lvl="1" indent="0">
                  <a:buNone/>
                </a:pPr>
                <a:r>
                  <a:rPr lang="en-US" altLang="zh-CN" sz="1400" dirty="0"/>
                  <a:t>	</a:t>
                </a:r>
                <a:r>
                  <a:rPr lang="zh-CN" altLang="en-US" sz="1400" dirty="0"/>
                  <a:t>另外，也可以按照树上启发式合并的方式划分分治中心，然后选择性地预处理。</a:t>
                </a:r>
              </a:p>
            </p:txBody>
          </p:sp>
        </mc:Choice>
        <mc:Fallback xmlns="">
          <p:sp>
            <p:nvSpPr>
              <p:cNvPr id="3" name="文本占位符 2">
                <a:extLst>
                  <a:ext uri="{FF2B5EF4-FFF2-40B4-BE49-F238E27FC236}">
                    <a16:creationId xmlns:a16="http://schemas.microsoft.com/office/drawing/2014/main" id="{4FC610A0-4431-4153-9D94-63A682AEBE6C}"/>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7121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8A92E-851A-4E79-9F12-60495839AD9F}"/>
              </a:ext>
            </a:extLst>
          </p:cNvPr>
          <p:cNvSpPr>
            <a:spLocks noGrp="1"/>
          </p:cNvSpPr>
          <p:nvPr>
            <p:ph type="title"/>
          </p:nvPr>
        </p:nvSpPr>
        <p:spPr/>
        <p:txBody>
          <a:bodyPr/>
          <a:lstStyle/>
          <a:p>
            <a:r>
              <a:rPr lang="en-US" altLang="zh-CN" dirty="0"/>
              <a:t>Starch Cat </a:t>
            </a:r>
            <a:r>
              <a:rPr lang="zh-CN" altLang="en-US" dirty="0"/>
              <a:t>淀粉猫</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7C07F756-9518-4141-914E-6D15B3DB4BA1}"/>
                  </a:ext>
                </a:extLst>
              </p:cNvPr>
              <p:cNvSpPr>
                <a:spLocks noGrp="1"/>
              </p:cNvSpPr>
              <p:nvPr>
                <p:ph type="body" sz="quarter" idx="10"/>
              </p:nvPr>
            </p:nvSpPr>
            <p:spPr/>
            <p:txBody>
              <a:bodyPr/>
              <a:lstStyle/>
              <a:p>
                <a:r>
                  <a:rPr lang="zh-CN" altLang="en-US" dirty="0"/>
                  <a:t>其他乱搞</a:t>
                </a:r>
                <a:endParaRPr lang="en-US" altLang="zh-CN" dirty="0"/>
              </a:p>
              <a:p>
                <a:pPr lvl="1"/>
                <a:r>
                  <a:rPr lang="zh-CN" altLang="en-US" dirty="0"/>
                  <a:t>树分块</a:t>
                </a:r>
                <a:endParaRPr lang="en-US" altLang="zh-CN" dirty="0"/>
              </a:p>
              <a:p>
                <a:pPr marL="342900" lvl="1" indent="0">
                  <a:buNone/>
                </a:pPr>
                <a:r>
                  <a:rPr lang="en-US" altLang="zh-CN" dirty="0"/>
                  <a:t>	</a:t>
                </a:r>
                <a:r>
                  <a:rPr lang="zh-CN" altLang="en-US" sz="1400" dirty="0"/>
                  <a:t>使用与王室联邦类似的分块方案，可以保证任意两个不属于同一块的点对都能通过两个关键点连接起来。所以我们可以预处理所有点到最近关键点的答案和所有关键点对的答案。但由于空间的限制，不能预处理所有块内点对的答案。但注意到询问是随机的，端点在同一个块内的询问出现的概率为 </a:t>
                </a:r>
                <a14:m>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ad>
                          <m:radPr>
                            <m:degHide m:val="on"/>
                            <m:ctrlPr>
                              <a:rPr lang="en-US" altLang="zh-CN" sz="1400" i="1" smtClean="0">
                                <a:latin typeface="Cambria Math" panose="02040503050406030204" pitchFamily="18" charset="0"/>
                              </a:rPr>
                            </m:ctrlPr>
                          </m:radPr>
                          <m:deg/>
                          <m:e>
                            <m:r>
                              <a:rPr lang="en-US" altLang="zh-CN" sz="1400" b="0" i="1" smtClean="0">
                                <a:latin typeface="Cambria Math" panose="02040503050406030204" pitchFamily="18" charset="0"/>
                              </a:rPr>
                              <m:t>𝑛</m:t>
                            </m:r>
                          </m:e>
                        </m:rad>
                      </m:den>
                    </m:f>
                  </m:oMath>
                </a14:m>
                <a:r>
                  <a:rPr lang="en-US" altLang="zh-CN" sz="1400" dirty="0"/>
                  <a:t> </a:t>
                </a:r>
                <a:r>
                  <a:rPr lang="zh-CN" altLang="en-US" sz="1400" dirty="0"/>
                  <a:t>，我们可以直接暴力处理这部分询问。</a:t>
                </a:r>
                <a:endParaRPr lang="en-US" altLang="zh-CN" sz="1400" dirty="0"/>
              </a:p>
              <a:p>
                <a:pPr marL="342900" lvl="1" indent="0">
                  <a:buNone/>
                </a:pPr>
                <a:r>
                  <a:rPr lang="en-US" altLang="zh-CN" sz="1400" dirty="0"/>
                  <a:t>	</a:t>
                </a:r>
                <a:r>
                  <a:rPr lang="zh-CN" altLang="en-US" sz="1400" dirty="0"/>
                  <a:t>预处理复杂度 </a:t>
                </a:r>
                <a14:m>
                  <m:oMath xmlns:m="http://schemas.openxmlformats.org/officeDocument/2006/math">
                    <m:r>
                      <a:rPr lang="en-US" altLang="zh-CN" sz="1400" i="1" dirty="0" smtClean="0">
                        <a:latin typeface="Cambria Math" panose="02040503050406030204" pitchFamily="18" charset="0"/>
                      </a:rPr>
                      <m:t>𝑂</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𝑛</m:t>
                    </m:r>
                    <m:r>
                      <a:rPr lang="en-US" altLang="zh-CN" sz="1400" i="1" dirty="0" smtClean="0">
                        <a:latin typeface="Cambria Math" panose="02040503050406030204" pitchFamily="18" charset="0"/>
                      </a:rPr>
                      <m:t>)</m:t>
                    </m:r>
                  </m:oMath>
                </a14:m>
                <a:r>
                  <a:rPr lang="en-US" altLang="zh-CN" sz="1400" dirty="0"/>
                  <a:t> </a:t>
                </a:r>
                <a:r>
                  <a:rPr lang="zh-CN" altLang="en-US" sz="1400" dirty="0"/>
                  <a:t>，询问复杂度 </a:t>
                </a:r>
                <a14:m>
                  <m:oMath xmlns:m="http://schemas.openxmlformats.org/officeDocument/2006/math">
                    <m:r>
                      <a:rPr lang="en-US" altLang="zh-CN" sz="1400" i="1" dirty="0" smtClean="0">
                        <a:latin typeface="Cambria Math" panose="02040503050406030204" pitchFamily="18" charset="0"/>
                      </a:rPr>
                      <m:t>𝑂</m:t>
                    </m:r>
                    <m:r>
                      <a:rPr lang="en-US" altLang="zh-CN" sz="1400" i="1" dirty="0" smtClean="0">
                        <a:latin typeface="Cambria Math" panose="02040503050406030204" pitchFamily="18" charset="0"/>
                      </a:rPr>
                      <m:t>(1)</m:t>
                    </m:r>
                  </m:oMath>
                </a14:m>
                <a:r>
                  <a:rPr lang="zh-CN" altLang="en-US" sz="1400"/>
                  <a:t>（期望），</a:t>
                </a:r>
                <a:r>
                  <a:rPr lang="zh-CN" altLang="en-US" sz="1400" dirty="0"/>
                  <a:t>空间复杂度 </a:t>
                </a:r>
                <a14:m>
                  <m:oMath xmlns:m="http://schemas.openxmlformats.org/officeDocument/2006/math">
                    <m:r>
                      <a:rPr lang="en-US" altLang="zh-CN" sz="1400" i="1" dirty="0" smtClean="0">
                        <a:latin typeface="Cambria Math" panose="02040503050406030204" pitchFamily="18" charset="0"/>
                      </a:rPr>
                      <m:t>𝑂</m:t>
                    </m:r>
                    <m:r>
                      <a:rPr lang="en-US" altLang="zh-CN" sz="1400" i="1" dirty="0" smtClean="0">
                        <a:latin typeface="Cambria Math" panose="02040503050406030204" pitchFamily="18" charset="0"/>
                      </a:rPr>
                      <m:t>(</m:t>
                    </m:r>
                    <m:r>
                      <a:rPr lang="en-US" altLang="zh-CN" sz="1400" i="1" dirty="0" smtClean="0">
                        <a:latin typeface="Cambria Math" panose="02040503050406030204" pitchFamily="18" charset="0"/>
                      </a:rPr>
                      <m:t>𝑛</m:t>
                    </m:r>
                    <m:r>
                      <a:rPr lang="en-US" altLang="zh-CN" sz="1400" i="1" dirty="0" smtClean="0">
                        <a:latin typeface="Cambria Math" panose="02040503050406030204" pitchFamily="18" charset="0"/>
                      </a:rPr>
                      <m:t>)</m:t>
                    </m:r>
                    <m:r>
                      <a:rPr lang="zh-CN" altLang="en-US" sz="1400" i="1" dirty="0">
                        <a:latin typeface="Cambria Math" panose="02040503050406030204" pitchFamily="18" charset="0"/>
                      </a:rPr>
                      <m:t>，</m:t>
                    </m:r>
                  </m:oMath>
                </a14:m>
                <a:r>
                  <a:rPr lang="zh-CN" altLang="en-US" sz="1400" dirty="0"/>
                  <a:t>暴踩标算。但可以通过修改输入方式，然后送选手一个 </a:t>
                </a:r>
                <a:r>
                  <a:rPr lang="en-US" altLang="zh-CN" sz="1400" dirty="0" err="1"/>
                  <a:t>fread</a:t>
                </a:r>
                <a:r>
                  <a:rPr lang="en-US" altLang="zh-CN" sz="1400" dirty="0"/>
                  <a:t> </a:t>
                </a:r>
                <a:r>
                  <a:rPr lang="zh-CN" altLang="en-US" sz="1400" dirty="0"/>
                  <a:t>来卡掉树分块的做法，所以不被采用为标算。</a:t>
                </a:r>
                <a:endParaRPr lang="en-US" altLang="zh-CN" sz="1400" dirty="0"/>
              </a:p>
              <a:p>
                <a:pPr lvl="1"/>
                <a:r>
                  <a:rPr lang="zh-CN" altLang="en-US" dirty="0"/>
                  <a:t>随机撒点</a:t>
                </a:r>
                <a:endParaRPr lang="en-US" altLang="zh-CN" dirty="0"/>
              </a:p>
              <a:p>
                <a:pPr marL="342900" lvl="1" indent="0">
                  <a:buNone/>
                </a:pPr>
                <a:r>
                  <a:rPr lang="en-US" altLang="zh-CN" dirty="0"/>
                  <a:t>	</a:t>
                </a:r>
                <a:r>
                  <a:rPr lang="zh-CN" altLang="en-US" sz="1400" dirty="0"/>
                  <a:t>与树分块类似，但关键点随机撒点。在验题中倒在了链这种数据下。</a:t>
                </a:r>
                <a:endParaRPr lang="en-US" altLang="zh-CN" dirty="0"/>
              </a:p>
            </p:txBody>
          </p:sp>
        </mc:Choice>
        <mc:Fallback xmlns="">
          <p:sp>
            <p:nvSpPr>
              <p:cNvPr id="3" name="文本占位符 2">
                <a:extLst>
                  <a:ext uri="{FF2B5EF4-FFF2-40B4-BE49-F238E27FC236}">
                    <a16:creationId xmlns:a16="http://schemas.microsoft.com/office/drawing/2014/main" id="{7C07F756-9518-4141-914E-6D15B3DB4BA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82"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226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Intervals On the Ring</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考点：构造</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题意：给出环上的一组区间，你需要构造环上的一组区间使得这些区间的交是给定的区间的并。</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做法：集合的德摩根律告诉我们</a:t>
                </a:r>
                <a:r>
                  <a:rPr lang="en-US" altLang="zh-CN" dirty="0">
                    <a:ea typeface="微软雅黑" panose="020B0503020204020204" charset="-122"/>
                    <a:sym typeface="+mn-ea"/>
                  </a:rPr>
                  <a:t> </a:t>
                </a:r>
                <a14:m>
                  <m:oMath xmlns:m="http://schemas.openxmlformats.org/officeDocument/2006/math">
                    <m:acc>
                      <m:accPr>
                        <m:chr m:val="̅"/>
                        <m:ctrlPr>
                          <a:rPr lang="en-US" altLang="zh-CN" b="1" i="1" smtClean="0">
                            <a:latin typeface="Cambria Math" panose="02040503050406030204" pitchFamily="18" charset="0"/>
                            <a:ea typeface="微软雅黑" panose="020B0503020204020204" charset="-122"/>
                            <a:sym typeface="+mn-ea"/>
                          </a:rPr>
                        </m:ctrlPr>
                      </m:accPr>
                      <m:e>
                        <m:nary>
                          <m:naryPr>
                            <m:chr m:val="⋃"/>
                            <m:subHide m:val="on"/>
                            <m:supHide m:val="on"/>
                            <m:ctrlPr>
                              <a:rPr lang="en-US" altLang="zh-CN" i="1">
                                <a:latin typeface="Cambria Math" panose="02040503050406030204" pitchFamily="18" charset="0"/>
                                <a:ea typeface="微软雅黑" panose="020B0503020204020204" charset="-122"/>
                                <a:sym typeface="+mn-ea"/>
                              </a:rPr>
                            </m:ctrlPr>
                          </m:naryPr>
                          <m:sub/>
                          <m:sup/>
                          <m:e>
                            <m:sSub>
                              <m:sSubPr>
                                <m:ctrlPr>
                                  <a:rPr lang="en-US" altLang="zh-CN" i="1">
                                    <a:latin typeface="Cambria Math" panose="02040503050406030204" pitchFamily="18" charset="0"/>
                                    <a:ea typeface="微软雅黑" panose="020B0503020204020204" charset="-122"/>
                                    <a:sym typeface="+mn-ea"/>
                                  </a:rPr>
                                </m:ctrlPr>
                              </m:sSubPr>
                              <m:e>
                                <m:r>
                                  <a:rPr lang="en-US" altLang="zh-CN" i="1">
                                    <a:latin typeface="Cambria Math" panose="02040503050406030204" pitchFamily="18" charset="0"/>
                                    <a:ea typeface="微软雅黑" panose="020B0503020204020204" charset="-122"/>
                                    <a:sym typeface="+mn-ea"/>
                                  </a:rPr>
                                  <m:t>𝑨</m:t>
                                </m:r>
                              </m:e>
                              <m:sub>
                                <m:r>
                                  <a:rPr lang="en-US" altLang="zh-CN" i="1">
                                    <a:latin typeface="Cambria Math" panose="02040503050406030204" pitchFamily="18" charset="0"/>
                                    <a:ea typeface="微软雅黑" panose="020B0503020204020204" charset="-122"/>
                                    <a:sym typeface="+mn-ea"/>
                                  </a:rPr>
                                  <m:t>𝒊</m:t>
                                </m:r>
                              </m:sub>
                            </m:sSub>
                          </m:e>
                        </m:nary>
                      </m:e>
                    </m:acc>
                    <m:r>
                      <a:rPr lang="en-US" altLang="zh-CN" b="1" i="1" smtClean="0">
                        <a:latin typeface="Cambria Math" panose="02040503050406030204" pitchFamily="18" charset="0"/>
                        <a:ea typeface="微软雅黑" panose="020B0503020204020204" charset="-122"/>
                        <a:sym typeface="+mn-ea"/>
                      </a:rPr>
                      <m:t>=</m:t>
                    </m:r>
                    <m:nary>
                      <m:naryPr>
                        <m:chr m:val="⋂"/>
                        <m:subHide m:val="on"/>
                        <m:supHide m:val="on"/>
                        <m:ctrlPr>
                          <a:rPr lang="en-US" altLang="zh-CN" i="1">
                            <a:latin typeface="Cambria Math" panose="02040503050406030204" pitchFamily="18" charset="0"/>
                            <a:ea typeface="微软雅黑" panose="020B0503020204020204" charset="-122"/>
                            <a:sym typeface="+mn-ea"/>
                          </a:rPr>
                        </m:ctrlPr>
                      </m:naryPr>
                      <m:sub/>
                      <m:sup/>
                      <m:e>
                        <m:acc>
                          <m:accPr>
                            <m:chr m:val="̅"/>
                            <m:ctrlPr>
                              <a:rPr lang="en-US" altLang="zh-CN" i="1">
                                <a:latin typeface="Cambria Math" panose="02040503050406030204" pitchFamily="18" charset="0"/>
                                <a:ea typeface="微软雅黑" panose="020B0503020204020204" charset="-122"/>
                                <a:sym typeface="+mn-ea"/>
                              </a:rPr>
                            </m:ctrlPr>
                          </m:accPr>
                          <m:e>
                            <m:sSub>
                              <m:sSubPr>
                                <m:ctrlPr>
                                  <a:rPr lang="en-US" altLang="zh-CN" i="1">
                                    <a:latin typeface="Cambria Math" panose="02040503050406030204" pitchFamily="18" charset="0"/>
                                    <a:ea typeface="微软雅黑" panose="020B0503020204020204" charset="-122"/>
                                    <a:sym typeface="+mn-ea"/>
                                  </a:rPr>
                                </m:ctrlPr>
                              </m:sSubPr>
                              <m:e>
                                <m:r>
                                  <a:rPr lang="en-US" altLang="zh-CN" i="1">
                                    <a:latin typeface="Cambria Math" panose="02040503050406030204" pitchFamily="18" charset="0"/>
                                    <a:ea typeface="微软雅黑" panose="020B0503020204020204" charset="-122"/>
                                    <a:sym typeface="+mn-ea"/>
                                  </a:rPr>
                                  <m:t>𝑨</m:t>
                                </m:r>
                              </m:e>
                              <m:sub>
                                <m:r>
                                  <a:rPr lang="en-US" altLang="zh-CN" i="1">
                                    <a:latin typeface="Cambria Math" panose="02040503050406030204" pitchFamily="18" charset="0"/>
                                    <a:ea typeface="微软雅黑" panose="020B0503020204020204" charset="-122"/>
                                    <a:sym typeface="+mn-ea"/>
                                  </a:rPr>
                                  <m:t>𝒊</m:t>
                                </m:r>
                              </m:sub>
                            </m:sSub>
                          </m:e>
                        </m:acc>
                      </m:e>
                    </m:nary>
                  </m:oMath>
                </a14:m>
                <a:r>
                  <a:rPr lang="zh-CN" altLang="en-US" dirty="0">
                    <a:latin typeface="微软雅黑" panose="020B0503020204020204" charset="-122"/>
                    <a:ea typeface="微软雅黑" panose="020B0503020204020204" charset="-122"/>
                    <a:sym typeface="+mn-ea"/>
                  </a:rPr>
                  <a:t>（区间的并的补等于区间的补的交），所以输出每一段未被给出区间覆盖的区间的补即可。</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例：</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𝟔</m:t>
                    </m:r>
                  </m:oMath>
                </a14:m>
                <a:r>
                  <a:rPr lang="zh-CN" altLang="en-US" dirty="0">
                    <a:latin typeface="微软雅黑" panose="020B0503020204020204" charset="-122"/>
                    <a:ea typeface="微软雅黑" panose="020B0503020204020204" charset="-122"/>
                    <a:sym typeface="+mn-ea"/>
                  </a:rPr>
                  <a:t>，</a:t>
                </a:r>
                <a14:m>
                  <m:oMath xmlns:m="http://schemas.openxmlformats.org/officeDocument/2006/math">
                    <m:sSub>
                      <m:sSubPr>
                        <m:ctrlPr>
                          <a:rPr lang="en-US" altLang="zh-CN" b="1" i="1" dirty="0" smtClean="0">
                            <a:latin typeface="Cambria Math" panose="02040503050406030204" pitchFamily="18" charset="0"/>
                            <a:ea typeface="微软雅黑" panose="020B0503020204020204" charset="-122"/>
                            <a:sym typeface="+mn-ea"/>
                          </a:rPr>
                        </m:ctrlPr>
                      </m:sSubPr>
                      <m:e>
                        <m:r>
                          <a:rPr lang="en-US" altLang="zh-CN" b="1" i="1" dirty="0" smtClean="0">
                            <a:latin typeface="Cambria Math" panose="02040503050406030204" pitchFamily="18" charset="0"/>
                            <a:ea typeface="微软雅黑" panose="020B0503020204020204" charset="-122"/>
                            <a:sym typeface="+mn-ea"/>
                          </a:rPr>
                          <m:t>𝑨</m:t>
                        </m:r>
                      </m:e>
                      <m:sub>
                        <m:r>
                          <a:rPr lang="en-US" altLang="zh-CN" b="1" i="1" dirty="0" smtClean="0">
                            <a:latin typeface="Cambria Math" panose="02040503050406030204" pitchFamily="18" charset="0"/>
                            <a:ea typeface="微软雅黑" panose="020B0503020204020204" charset="-122"/>
                            <a:sym typeface="+mn-ea"/>
                          </a:rPr>
                          <m:t>𝟏</m:t>
                        </m:r>
                      </m:sub>
                    </m:sSub>
                    <m:r>
                      <a:rPr lang="en-US" altLang="zh-CN" b="1" i="1" dirty="0" smtClean="0">
                        <a:latin typeface="Cambria Math" panose="02040503050406030204" pitchFamily="18" charset="0"/>
                        <a:ea typeface="微软雅黑" panose="020B0503020204020204" charset="-122"/>
                        <a:sym typeface="+mn-ea"/>
                      </a:rPr>
                      <m:t>=[</m:t>
                    </m:r>
                    <m:r>
                      <a:rPr lang="en-US" altLang="zh-CN" b="1" i="1" dirty="0" smtClean="0">
                        <a:latin typeface="Cambria Math" panose="02040503050406030204" pitchFamily="18" charset="0"/>
                        <a:ea typeface="微软雅黑" panose="020B0503020204020204" charset="-122"/>
                        <a:sym typeface="+mn-ea"/>
                      </a:rPr>
                      <m:t>𝟏</m:t>
                    </m:r>
                    <m:r>
                      <a:rPr lang="en-US" altLang="zh-CN" b="1" i="1" dirty="0" smtClean="0">
                        <a:latin typeface="Cambria Math" panose="02040503050406030204" pitchFamily="18" charset="0"/>
                        <a:ea typeface="微软雅黑" panose="020B0503020204020204" charset="-122"/>
                        <a:sym typeface="+mn-ea"/>
                      </a:rPr>
                      <m:t>,</m:t>
                    </m:r>
                    <m:r>
                      <a:rPr lang="en-US" altLang="zh-CN" b="1" i="1" dirty="0" smtClean="0">
                        <a:latin typeface="Cambria Math" panose="02040503050406030204" pitchFamily="18" charset="0"/>
                        <a:ea typeface="微软雅黑" panose="020B0503020204020204" charset="-122"/>
                        <a:sym typeface="+mn-ea"/>
                      </a:rPr>
                      <m:t>𝟏</m:t>
                    </m:r>
                    <m:r>
                      <a:rPr lang="en-US" altLang="zh-CN" b="1" i="1" dirty="0" smtClean="0">
                        <a:latin typeface="Cambria Math" panose="02040503050406030204" pitchFamily="18" charset="0"/>
                        <a:ea typeface="微软雅黑" panose="020B0503020204020204" charset="-122"/>
                        <a:sym typeface="+mn-ea"/>
                      </a:rPr>
                      <m:t>]</m:t>
                    </m:r>
                  </m:oMath>
                </a14:m>
                <a:r>
                  <a:rPr lang="zh-CN" altLang="en-US" dirty="0">
                    <a:latin typeface="微软雅黑" panose="020B0503020204020204" charset="-122"/>
                    <a:ea typeface="微软雅黑" panose="020B0503020204020204" charset="-122"/>
                    <a:sym typeface="+mn-ea"/>
                  </a:rPr>
                  <a:t>，</a:t>
                </a:r>
                <a14:m>
                  <m:oMath xmlns:m="http://schemas.openxmlformats.org/officeDocument/2006/math">
                    <m:sSub>
                      <m:sSubPr>
                        <m:ctrlPr>
                          <a:rPr lang="en-US" altLang="zh-CN" b="1" i="1" dirty="0" smtClean="0">
                            <a:latin typeface="Cambria Math" panose="02040503050406030204" pitchFamily="18" charset="0"/>
                            <a:ea typeface="微软雅黑" panose="020B0503020204020204" charset="-122"/>
                            <a:sym typeface="+mn-ea"/>
                          </a:rPr>
                        </m:ctrlPr>
                      </m:sSubPr>
                      <m:e>
                        <m:r>
                          <a:rPr lang="en-US" altLang="zh-CN" b="1" i="1" dirty="0" smtClean="0">
                            <a:latin typeface="Cambria Math" panose="02040503050406030204" pitchFamily="18" charset="0"/>
                            <a:ea typeface="微软雅黑" panose="020B0503020204020204" charset="-122"/>
                            <a:sym typeface="+mn-ea"/>
                          </a:rPr>
                          <m:t>𝑨</m:t>
                        </m:r>
                      </m:e>
                      <m:sub>
                        <m:r>
                          <a:rPr lang="en-US" altLang="zh-CN" b="1" i="1" dirty="0" smtClean="0">
                            <a:latin typeface="Cambria Math" panose="02040503050406030204" pitchFamily="18" charset="0"/>
                            <a:ea typeface="微软雅黑" panose="020B0503020204020204" charset="-122"/>
                            <a:sym typeface="+mn-ea"/>
                          </a:rPr>
                          <m:t>𝟐</m:t>
                        </m:r>
                      </m:sub>
                    </m:sSub>
                    <m:r>
                      <a:rPr lang="en-US" altLang="zh-CN" b="1" i="1" dirty="0" smtClean="0">
                        <a:latin typeface="Cambria Math" panose="02040503050406030204" pitchFamily="18" charset="0"/>
                        <a:ea typeface="微软雅黑" panose="020B0503020204020204" charset="-122"/>
                        <a:sym typeface="+mn-ea"/>
                      </a:rPr>
                      <m:t>=</m:t>
                    </m:r>
                    <m:d>
                      <m:dPr>
                        <m:begChr m:val="["/>
                        <m:endChr m:val="]"/>
                        <m:ctrlPr>
                          <a:rPr lang="en-US" altLang="zh-CN" b="1" i="1" dirty="0" smtClean="0">
                            <a:latin typeface="Cambria Math" panose="02040503050406030204" pitchFamily="18" charset="0"/>
                            <a:ea typeface="微软雅黑" panose="020B0503020204020204" charset="-122"/>
                            <a:sym typeface="+mn-ea"/>
                          </a:rPr>
                        </m:ctrlPr>
                      </m:dPr>
                      <m:e>
                        <m:r>
                          <a:rPr lang="en-US" altLang="zh-CN" b="1" i="1" dirty="0" smtClean="0">
                            <a:latin typeface="Cambria Math" panose="02040503050406030204" pitchFamily="18" charset="0"/>
                            <a:ea typeface="微软雅黑" panose="020B0503020204020204" charset="-122"/>
                            <a:sym typeface="+mn-ea"/>
                          </a:rPr>
                          <m:t>𝟑</m:t>
                        </m:r>
                        <m:r>
                          <a:rPr lang="en-US" altLang="zh-CN" b="1" i="1" dirty="0" smtClean="0">
                            <a:latin typeface="Cambria Math" panose="02040503050406030204" pitchFamily="18" charset="0"/>
                            <a:ea typeface="微软雅黑" panose="020B0503020204020204" charset="-122"/>
                            <a:sym typeface="+mn-ea"/>
                          </a:rPr>
                          <m:t>,</m:t>
                        </m:r>
                        <m:r>
                          <a:rPr lang="en-US" altLang="zh-CN" b="1" i="1" dirty="0" smtClean="0">
                            <a:latin typeface="Cambria Math" panose="02040503050406030204" pitchFamily="18" charset="0"/>
                            <a:ea typeface="微软雅黑" panose="020B0503020204020204" charset="-122"/>
                            <a:sym typeface="+mn-ea"/>
                          </a:rPr>
                          <m:t>𝟑</m:t>
                        </m:r>
                      </m:e>
                    </m:d>
                  </m:oMath>
                </a14:m>
                <a:r>
                  <a:rPr lang="zh-CN" altLang="en-US" dirty="0">
                    <a:latin typeface="微软雅黑" panose="020B0503020204020204" charset="-122"/>
                    <a:ea typeface="微软雅黑" panose="020B0503020204020204" charset="-122"/>
                    <a:sym typeface="+mn-ea"/>
                  </a:rPr>
                  <a:t>，</a:t>
                </a:r>
                <a14:m>
                  <m:oMath xmlns:m="http://schemas.openxmlformats.org/officeDocument/2006/math">
                    <m:sSub>
                      <m:sSubPr>
                        <m:ctrlPr>
                          <a:rPr lang="en-US" altLang="zh-CN" b="1" i="1" dirty="0" smtClean="0">
                            <a:latin typeface="Cambria Math" panose="02040503050406030204" pitchFamily="18" charset="0"/>
                            <a:ea typeface="微软雅黑" panose="020B0503020204020204" charset="-122"/>
                            <a:sym typeface="+mn-ea"/>
                          </a:rPr>
                        </m:ctrlPr>
                      </m:sSubPr>
                      <m:e>
                        <m:r>
                          <a:rPr lang="en-US" altLang="zh-CN" b="1" i="1" dirty="0" smtClean="0">
                            <a:latin typeface="Cambria Math" panose="02040503050406030204" pitchFamily="18" charset="0"/>
                            <a:ea typeface="微软雅黑" panose="020B0503020204020204" charset="-122"/>
                            <a:sym typeface="+mn-ea"/>
                          </a:rPr>
                          <m:t>𝑨</m:t>
                        </m:r>
                      </m:e>
                      <m:sub>
                        <m:r>
                          <a:rPr lang="en-US" altLang="zh-CN" b="1" i="1" dirty="0" smtClean="0">
                            <a:latin typeface="Cambria Math" panose="02040503050406030204" pitchFamily="18" charset="0"/>
                            <a:ea typeface="微软雅黑" panose="020B0503020204020204" charset="-122"/>
                            <a:sym typeface="+mn-ea"/>
                          </a:rPr>
                          <m:t>𝟑</m:t>
                        </m:r>
                      </m:sub>
                    </m:sSub>
                    <m:r>
                      <a:rPr lang="en-US" altLang="zh-CN" b="1" i="1" dirty="0" smtClean="0">
                        <a:latin typeface="Cambria Math" panose="02040503050406030204" pitchFamily="18" charset="0"/>
                        <a:ea typeface="微软雅黑" panose="020B0503020204020204" charset="-122"/>
                        <a:sym typeface="+mn-ea"/>
                      </a:rPr>
                      <m:t>=</m:t>
                    </m:r>
                    <m:d>
                      <m:dPr>
                        <m:begChr m:val="["/>
                        <m:endChr m:val="]"/>
                        <m:ctrlPr>
                          <a:rPr lang="en-US" altLang="zh-CN" b="1" i="1" dirty="0" smtClean="0">
                            <a:latin typeface="Cambria Math" panose="02040503050406030204" pitchFamily="18" charset="0"/>
                            <a:ea typeface="微软雅黑" panose="020B0503020204020204" charset="-122"/>
                            <a:sym typeface="+mn-ea"/>
                          </a:rPr>
                        </m:ctrlPr>
                      </m:dPr>
                      <m:e>
                        <m:r>
                          <a:rPr lang="en-US" altLang="zh-CN" b="1" i="1" dirty="0" smtClean="0">
                            <a:latin typeface="Cambria Math" panose="02040503050406030204" pitchFamily="18" charset="0"/>
                            <a:ea typeface="微软雅黑" panose="020B0503020204020204" charset="-122"/>
                            <a:sym typeface="+mn-ea"/>
                          </a:rPr>
                          <m:t>𝟓</m:t>
                        </m:r>
                        <m:r>
                          <a:rPr lang="en-US" altLang="zh-CN" b="1" i="1" dirty="0" smtClean="0">
                            <a:latin typeface="Cambria Math" panose="02040503050406030204" pitchFamily="18" charset="0"/>
                            <a:ea typeface="微软雅黑" panose="020B0503020204020204" charset="-122"/>
                            <a:sym typeface="+mn-ea"/>
                          </a:rPr>
                          <m:t>,</m:t>
                        </m:r>
                        <m:r>
                          <a:rPr lang="en-US" altLang="zh-CN" b="1" i="1" dirty="0" smtClean="0">
                            <a:latin typeface="Cambria Math" panose="02040503050406030204" pitchFamily="18" charset="0"/>
                            <a:ea typeface="微软雅黑" panose="020B0503020204020204" charset="-122"/>
                            <a:sym typeface="+mn-ea"/>
                          </a:rPr>
                          <m:t>𝟓</m:t>
                        </m:r>
                      </m:e>
                    </m:d>
                  </m:oMath>
                </a14:m>
                <a:r>
                  <a:rPr lang="zh-CN" altLang="en-US" dirty="0">
                    <a:latin typeface="微软雅黑" panose="020B0503020204020204" charset="-122"/>
                    <a:ea typeface="微软雅黑" panose="020B0503020204020204" charset="-122"/>
                    <a:sym typeface="+mn-ea"/>
                  </a:rPr>
                  <a:t>，则输出</a:t>
                </a:r>
                <a14:m>
                  <m:oMath xmlns:m="http://schemas.openxmlformats.org/officeDocument/2006/math">
                    <m:d>
                      <m:dPr>
                        <m:begChr m:val="["/>
                        <m:endChr m:val="]"/>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𝟑</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𝟏</m:t>
                        </m:r>
                      </m:e>
                    </m:d>
                    <m:r>
                      <a:rPr lang="en-US" altLang="zh-CN" b="1" i="1" smtClean="0">
                        <a:latin typeface="Cambria Math" panose="02040503050406030204" pitchFamily="18" charset="0"/>
                        <a:ea typeface="微软雅黑" panose="020B0503020204020204" charset="-122"/>
                        <a:sym typeface="+mn-ea"/>
                      </a:rPr>
                      <m:t>,</m:t>
                    </m:r>
                    <m:d>
                      <m:dPr>
                        <m:begChr m:val="["/>
                        <m:endChr m:val="]"/>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𝟓</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𝟑</m:t>
                        </m:r>
                      </m:e>
                    </m:d>
                    <m:r>
                      <a:rPr lang="en-US" altLang="zh-CN" b="1" i="1" smtClean="0">
                        <a:latin typeface="Cambria Math" panose="02040503050406030204" pitchFamily="18" charset="0"/>
                        <a:ea typeface="微软雅黑" panose="020B0503020204020204" charset="-122"/>
                        <a:sym typeface="+mn-ea"/>
                      </a:rPr>
                      <m:t>,</m:t>
                    </m:r>
                    <m:d>
                      <m:dPr>
                        <m:begChr m:val="["/>
                        <m:endChr m:val="]"/>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𝟓</m:t>
                        </m:r>
                      </m:e>
                    </m:d>
                    <m:r>
                      <a:rPr lang="zh-CN" altLang="en-US" i="1">
                        <a:latin typeface="Cambria Math" panose="02040503050406030204" pitchFamily="18" charset="0"/>
                        <a:ea typeface="微软雅黑" panose="020B0503020204020204" charset="-122"/>
                        <a:sym typeface="+mn-ea"/>
                      </a:rPr>
                      <m:t>。</m:t>
                    </m:r>
                  </m:oMath>
                </a14:m>
                <a:endParaRPr lang="en-US" altLang="zh-CN" dirty="0">
                  <a:latin typeface="微软雅黑" panose="020B0503020204020204" charset="-122"/>
                  <a:ea typeface="微软雅黑" panose="020B0503020204020204" charset="-122"/>
                  <a:sym typeface="+mn-ea"/>
                </a:endParaRPr>
              </a:p>
              <a:p>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1550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err="1">
                <a:latin typeface="微软雅黑" panose="020B0503020204020204" charset="-122"/>
                <a:ea typeface="微软雅黑" panose="020B0503020204020204" charset="-122"/>
                <a:sym typeface="+mn-ea"/>
              </a:rPr>
              <a:t>Hasse</a:t>
            </a:r>
            <a:r>
              <a:rPr lang="en-US" altLang="zh-CN" dirty="0">
                <a:latin typeface="微软雅黑" panose="020B0503020204020204" charset="-122"/>
                <a:ea typeface="微软雅黑" panose="020B0503020204020204" charset="-122"/>
                <a:sym typeface="+mn-ea"/>
              </a:rPr>
              <a:t> Diagram</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考点：</a:t>
                </a:r>
                <a:r>
                  <a:rPr lang="en-US" altLang="zh-CN" dirty="0">
                    <a:latin typeface="微软雅黑" panose="020B0503020204020204" charset="-122"/>
                    <a:ea typeface="微软雅黑" panose="020B0503020204020204" charset="-122"/>
                    <a:sym typeface="+mn-ea"/>
                  </a:rPr>
                  <a:t>min25</a:t>
                </a:r>
                <a:r>
                  <a:rPr lang="zh-CN" altLang="en-US" dirty="0">
                    <a:latin typeface="微软雅黑" panose="020B0503020204020204" charset="-122"/>
                    <a:ea typeface="微软雅黑" panose="020B0503020204020204" charset="-122"/>
                    <a:sym typeface="+mn-ea"/>
                  </a:rPr>
                  <a:t>筛</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题意：对正整数</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r>
                      <a:rPr lang="zh-CN" altLang="en-US" i="1">
                        <a:latin typeface="Cambria Math" panose="02040503050406030204" pitchFamily="18" charset="0"/>
                        <a:ea typeface="微软雅黑" panose="020B0503020204020204" charset="-122"/>
                        <a:sym typeface="+mn-ea"/>
                      </a:rPr>
                      <m:t>，</m:t>
                    </m:r>
                  </m:oMath>
                </a14:m>
                <a:r>
                  <a:rPr lang="zh-CN" altLang="en-US" dirty="0">
                    <a:latin typeface="微软雅黑" panose="020B0503020204020204" charset="-122"/>
                    <a:ea typeface="微软雅黑" panose="020B0503020204020204" charset="-122"/>
                    <a:sym typeface="+mn-ea"/>
                  </a:rPr>
                  <a:t>定义</a:t>
                </a:r>
                <a14:m>
                  <m:oMath xmlns:m="http://schemas.openxmlformats.org/officeDocument/2006/math">
                    <m:sSub>
                      <m:sSubPr>
                        <m:ctrlPr>
                          <a:rPr lang="en-US" altLang="zh-CN" b="1" i="1" smtClean="0">
                            <a:latin typeface="Cambria Math" panose="02040503050406030204" pitchFamily="18" charset="0"/>
                            <a:ea typeface="微软雅黑" panose="020B0503020204020204" charset="-122"/>
                            <a:sym typeface="+mn-ea"/>
                          </a:rPr>
                        </m:ctrlPr>
                      </m:sSubPr>
                      <m:e>
                        <m:r>
                          <a:rPr lang="en-US" altLang="zh-CN" b="1" i="1" smtClean="0">
                            <a:latin typeface="Cambria Math" panose="02040503050406030204" pitchFamily="18" charset="0"/>
                            <a:ea typeface="微软雅黑" panose="020B0503020204020204" charset="-122"/>
                            <a:sym typeface="+mn-ea"/>
                          </a:rPr>
                          <m:t>𝑯</m:t>
                        </m:r>
                      </m:e>
                      <m:sub>
                        <m:r>
                          <a:rPr lang="en-US" altLang="zh-CN" b="1" i="1" smtClean="0">
                            <a:latin typeface="Cambria Math" panose="02040503050406030204" pitchFamily="18" charset="0"/>
                            <a:ea typeface="微软雅黑" panose="020B0503020204020204" charset="-122"/>
                            <a:sym typeface="+mn-ea"/>
                          </a:rPr>
                          <m:t>𝒏</m:t>
                        </m:r>
                      </m:sub>
                    </m:sSub>
                  </m:oMath>
                </a14:m>
                <a:r>
                  <a:rPr lang="zh-CN" altLang="en-US" dirty="0">
                    <a:latin typeface="微软雅黑" panose="020B0503020204020204" charset="-122"/>
                    <a:ea typeface="微软雅黑" panose="020B0503020204020204" charset="-122"/>
                    <a:sym typeface="+mn-ea"/>
                  </a:rPr>
                  <a:t>为其所有因子组成的一张有向图，其中两个因子之间有一条边当且仅当其中一个因子是另一个因子的质数倍。题目要求求出</a:t>
                </a:r>
                <a14:m>
                  <m:oMath xmlns:m="http://schemas.openxmlformats.org/officeDocument/2006/math">
                    <m:r>
                      <a:rPr lang="en-US" altLang="zh-CN" b="1" i="0" smtClean="0">
                        <a:latin typeface="Cambria Math" panose="02040503050406030204" pitchFamily="18" charset="0"/>
                        <a:ea typeface="微软雅黑" panose="020B0503020204020204" charset="-122"/>
                        <a:sym typeface="+mn-ea"/>
                      </a:rPr>
                      <m:t>𝟏</m:t>
                    </m:r>
                    <m:r>
                      <a:rPr lang="zh-CN" altLang="en-US" i="1">
                        <a:latin typeface="Cambria Math" panose="02040503050406030204" pitchFamily="18" charset="0"/>
                        <a:ea typeface="微软雅黑" panose="020B0503020204020204" charset="-122"/>
                        <a:sym typeface="+mn-ea"/>
                      </a:rPr>
                      <m:t>到</m:t>
                    </m:r>
                    <m:r>
                      <a:rPr lang="en-US" altLang="zh-CN" b="1" i="1" smtClean="0">
                        <a:latin typeface="Cambria Math" panose="02040503050406030204" pitchFamily="18" charset="0"/>
                        <a:ea typeface="微软雅黑" panose="020B0503020204020204" charset="-122"/>
                        <a:sym typeface="+mn-ea"/>
                      </a:rPr>
                      <m:t>𝒏</m:t>
                    </m:r>
                  </m:oMath>
                </a14:m>
                <a:r>
                  <a:rPr lang="zh-CN" altLang="en-US" dirty="0">
                    <a:latin typeface="微软雅黑" panose="020B0503020204020204" charset="-122"/>
                    <a:ea typeface="微软雅黑" panose="020B0503020204020204" charset="-122"/>
                    <a:sym typeface="+mn-ea"/>
                  </a:rPr>
                  <a:t>的所有数的哈斯图中的边数之和。</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做法：对于任意一个正整数</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oMath>
                </a14:m>
                <a:r>
                  <a:rPr lang="zh-CN" altLang="en-US" dirty="0">
                    <a:latin typeface="微软雅黑" panose="020B0503020204020204" charset="-122"/>
                    <a:ea typeface="微软雅黑" panose="020B0503020204020204" charset="-122"/>
                    <a:sym typeface="+mn-ea"/>
                  </a:rPr>
                  <a:t>，设</a:t>
                </a:r>
                <a14:m>
                  <m:oMath xmlns:m="http://schemas.openxmlformats.org/officeDocument/2006/math">
                    <m:sSub>
                      <m:sSubPr>
                        <m:ctrlPr>
                          <a:rPr lang="en-US" altLang="zh-CN" b="1" i="1" smtClean="0">
                            <a:latin typeface="Cambria Math" panose="02040503050406030204" pitchFamily="18" charset="0"/>
                            <a:ea typeface="微软雅黑" panose="020B0503020204020204" charset="-122"/>
                            <a:sym typeface="+mn-ea"/>
                          </a:rPr>
                        </m:ctrlPr>
                      </m:sSubPr>
                      <m:e>
                        <m:r>
                          <a:rPr lang="en-US" altLang="zh-CN" b="1" i="1" smtClean="0">
                            <a:latin typeface="Cambria Math" panose="02040503050406030204" pitchFamily="18" charset="0"/>
                            <a:ea typeface="微软雅黑" panose="020B0503020204020204" charset="-122"/>
                            <a:sym typeface="+mn-ea"/>
                          </a:rPr>
                          <m:t>𝑯</m:t>
                        </m:r>
                      </m:e>
                      <m:sub>
                        <m:r>
                          <a:rPr lang="en-US" altLang="zh-CN" b="1" i="1" smtClean="0">
                            <a:latin typeface="Cambria Math" panose="02040503050406030204" pitchFamily="18" charset="0"/>
                            <a:ea typeface="微软雅黑" panose="020B0503020204020204" charset="-122"/>
                            <a:sym typeface="+mn-ea"/>
                          </a:rPr>
                          <m:t>𝒏</m:t>
                        </m:r>
                      </m:sub>
                    </m:sSub>
                  </m:oMath>
                </a14:m>
                <a:r>
                  <a:rPr lang="zh-CN" altLang="en-US" dirty="0">
                    <a:latin typeface="微软雅黑" panose="020B0503020204020204" charset="-122"/>
                    <a:ea typeface="微软雅黑" panose="020B0503020204020204" charset="-122"/>
                    <a:sym typeface="+mn-ea"/>
                  </a:rPr>
                  <a:t>的边数为</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𝒇</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𝒏</m:t>
                        </m:r>
                      </m:e>
                    </m:d>
                  </m:oMath>
                </a14:m>
                <a:r>
                  <a:rPr lang="zh-CN" altLang="en-US" dirty="0">
                    <a:latin typeface="微软雅黑" panose="020B0503020204020204" charset="-122"/>
                    <a:ea typeface="微软雅黑" panose="020B0503020204020204" charset="-122"/>
                    <a:sym typeface="+mn-ea"/>
                  </a:rPr>
                  <a:t>。考虑</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r>
                      <a:rPr lang="zh-CN" altLang="en-US" i="1">
                        <a:latin typeface="Cambria Math" panose="02040503050406030204" pitchFamily="18" charset="0"/>
                        <a:ea typeface="微软雅黑" panose="020B0503020204020204" charset="-122"/>
                        <a:sym typeface="+mn-ea"/>
                      </a:rPr>
                      <m:t>的</m:t>
                    </m:r>
                  </m:oMath>
                </a14:m>
                <a:r>
                  <a:rPr lang="zh-CN" altLang="en-US" dirty="0">
                    <a:latin typeface="微软雅黑" panose="020B0503020204020204" charset="-122"/>
                    <a:ea typeface="微软雅黑" panose="020B0503020204020204" charset="-122"/>
                    <a:sym typeface="+mn-ea"/>
                  </a:rPr>
                  <a:t>质因子分解</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r>
                      <a:rPr lang="en-US" altLang="zh-CN" b="1" i="1" smtClean="0">
                        <a:latin typeface="Cambria Math" panose="02040503050406030204" pitchFamily="18" charset="0"/>
                        <a:ea typeface="微软雅黑" panose="020B0503020204020204" charset="-122"/>
                        <a:sym typeface="+mn-ea"/>
                      </a:rPr>
                      <m:t>=</m:t>
                    </m:r>
                    <m:nary>
                      <m:naryPr>
                        <m:chr m:val="∏"/>
                        <m:subHide m:val="on"/>
                        <m:supHide m:val="on"/>
                        <m:ctrlPr>
                          <a:rPr lang="en-US" altLang="zh-CN" b="1" i="1" smtClean="0">
                            <a:latin typeface="Cambria Math" panose="02040503050406030204" pitchFamily="18" charset="0"/>
                            <a:ea typeface="微软雅黑" panose="020B0503020204020204" charset="-122"/>
                            <a:sym typeface="+mn-ea"/>
                          </a:rPr>
                        </m:ctrlPr>
                      </m:naryPr>
                      <m:sub/>
                      <m:sup/>
                      <m:e>
                        <m:sSup>
                          <m:sSupPr>
                            <m:ctrlPr>
                              <a:rPr lang="en-US" altLang="zh-CN" b="1" i="1" smtClean="0">
                                <a:latin typeface="Cambria Math" panose="02040503050406030204" pitchFamily="18" charset="0"/>
                                <a:ea typeface="微软雅黑" panose="020B0503020204020204" charset="-122"/>
                                <a:sym typeface="+mn-ea"/>
                              </a:rPr>
                            </m:ctrlPr>
                          </m:sSupPr>
                          <m:e>
                            <m:r>
                              <a:rPr lang="en-US" altLang="zh-CN" b="1" i="1" smtClean="0">
                                <a:latin typeface="Cambria Math" panose="02040503050406030204" pitchFamily="18" charset="0"/>
                                <a:ea typeface="微软雅黑" panose="020B0503020204020204" charset="-122"/>
                                <a:sym typeface="+mn-ea"/>
                              </a:rPr>
                              <m:t>𝒑</m:t>
                            </m:r>
                          </m:e>
                          <m:sup>
                            <m:r>
                              <a:rPr lang="en-US" altLang="zh-CN" b="1" i="1" smtClean="0">
                                <a:latin typeface="Cambria Math" panose="02040503050406030204" pitchFamily="18" charset="0"/>
                                <a:ea typeface="微软雅黑" panose="020B0503020204020204" charset="-122"/>
                                <a:sym typeface="+mn-ea"/>
                              </a:rPr>
                              <m:t>𝒆</m:t>
                            </m:r>
                          </m:sup>
                        </m:sSup>
                      </m:e>
                    </m:nary>
                    <m:r>
                      <a:rPr lang="zh-CN" altLang="en-US" i="1">
                        <a:latin typeface="Cambria Math" panose="02040503050406030204" pitchFamily="18" charset="0"/>
                        <a:ea typeface="微软雅黑" panose="020B0503020204020204" charset="-122"/>
                        <a:sym typeface="+mn-ea"/>
                      </a:rPr>
                      <m:t>，</m:t>
                    </m:r>
                  </m:oMath>
                </a14:m>
                <a:r>
                  <a:rPr lang="zh-CN" altLang="en-US" dirty="0">
                    <a:latin typeface="微软雅黑" panose="020B0503020204020204" charset="-122"/>
                    <a:ea typeface="微软雅黑" panose="020B0503020204020204" charset="-122"/>
                    <a:sym typeface="+mn-ea"/>
                  </a:rPr>
                  <a:t>枚举任意一个质因子</a:t>
                </a:r>
                <a14:m>
                  <m:oMath xmlns:m="http://schemas.openxmlformats.org/officeDocument/2006/math">
                    <m:r>
                      <a:rPr lang="en-US" altLang="zh-CN" b="1" i="1" dirty="0" smtClean="0">
                        <a:latin typeface="Cambria Math" panose="02040503050406030204" pitchFamily="18" charset="0"/>
                        <a:ea typeface="微软雅黑" panose="020B0503020204020204" charset="-122"/>
                        <a:sym typeface="+mn-ea"/>
                      </a:rPr>
                      <m:t>𝒑</m:t>
                    </m:r>
                  </m:oMath>
                </a14:m>
                <a:r>
                  <a:rPr lang="zh-CN" altLang="en-US" dirty="0">
                    <a:latin typeface="微软雅黑" panose="020B0503020204020204" charset="-122"/>
                    <a:ea typeface="微软雅黑" panose="020B0503020204020204" charset="-122"/>
                    <a:sym typeface="+mn-ea"/>
                  </a:rPr>
                  <a:t>即可得到</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𝒇</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𝒏</m:t>
                        </m:r>
                      </m:e>
                    </m:d>
                    <m:r>
                      <a:rPr lang="en-US" altLang="zh-CN" b="1" i="1" smtClean="0">
                        <a:latin typeface="Cambria Math" panose="02040503050406030204" pitchFamily="18" charset="0"/>
                        <a:ea typeface="微软雅黑" panose="020B0503020204020204" charset="-122"/>
                        <a:sym typeface="+mn-ea"/>
                      </a:rPr>
                      <m:t>=</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𝒆</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𝟏</m:t>
                        </m:r>
                      </m:e>
                    </m:d>
                    <m:r>
                      <a:rPr lang="en-US" altLang="zh-CN" b="1" i="1" smtClean="0">
                        <a:latin typeface="Cambria Math" panose="02040503050406030204" pitchFamily="18" charset="0"/>
                        <a:ea typeface="微软雅黑" panose="020B0503020204020204" charset="-122"/>
                        <a:sym typeface="+mn-ea"/>
                      </a:rPr>
                      <m:t>𝒇</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𝒏</m:t>
                        </m:r>
                        <m:r>
                          <a:rPr lang="en-US" altLang="zh-CN" b="1" i="1" smtClean="0">
                            <a:latin typeface="Cambria Math" panose="02040503050406030204" pitchFamily="18" charset="0"/>
                            <a:ea typeface="微软雅黑" panose="020B0503020204020204" charset="-122"/>
                            <a:sym typeface="+mn-ea"/>
                          </a:rPr>
                          <m:t>/</m:t>
                        </m:r>
                        <m:sSup>
                          <m:sSupPr>
                            <m:ctrlPr>
                              <a:rPr lang="en-US" altLang="zh-CN" b="1" i="1" smtClean="0">
                                <a:latin typeface="Cambria Math" panose="02040503050406030204" pitchFamily="18" charset="0"/>
                                <a:ea typeface="微软雅黑" panose="020B0503020204020204" charset="-122"/>
                                <a:sym typeface="+mn-ea"/>
                              </a:rPr>
                            </m:ctrlPr>
                          </m:sSupPr>
                          <m:e>
                            <m:r>
                              <a:rPr lang="en-US" altLang="zh-CN" b="1" i="1" smtClean="0">
                                <a:latin typeface="Cambria Math" panose="02040503050406030204" pitchFamily="18" charset="0"/>
                                <a:ea typeface="微软雅黑" panose="020B0503020204020204" charset="-122"/>
                                <a:sym typeface="+mn-ea"/>
                              </a:rPr>
                              <m:t>𝒑</m:t>
                            </m:r>
                          </m:e>
                          <m:sup>
                            <m:r>
                              <a:rPr lang="en-US" altLang="zh-CN" b="1" i="1" smtClean="0">
                                <a:latin typeface="Cambria Math" panose="02040503050406030204" pitchFamily="18" charset="0"/>
                                <a:ea typeface="微软雅黑" panose="020B0503020204020204" charset="-122"/>
                                <a:sym typeface="+mn-ea"/>
                              </a:rPr>
                              <m:t>𝒆</m:t>
                            </m:r>
                          </m:sup>
                        </m:sSup>
                      </m:e>
                    </m:d>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𝒆𝒅</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𝒏</m:t>
                        </m:r>
                        <m:r>
                          <a:rPr lang="en-US" altLang="zh-CN" b="1" i="1" smtClean="0">
                            <a:latin typeface="Cambria Math" panose="02040503050406030204" pitchFamily="18" charset="0"/>
                            <a:ea typeface="微软雅黑" panose="020B0503020204020204" charset="-122"/>
                            <a:sym typeface="+mn-ea"/>
                          </a:rPr>
                          <m:t>/</m:t>
                        </m:r>
                        <m:sSup>
                          <m:sSupPr>
                            <m:ctrlPr>
                              <a:rPr lang="en-US" altLang="zh-CN" b="1" i="1" smtClean="0">
                                <a:latin typeface="Cambria Math" panose="02040503050406030204" pitchFamily="18" charset="0"/>
                                <a:ea typeface="微软雅黑" panose="020B0503020204020204" charset="-122"/>
                                <a:sym typeface="+mn-ea"/>
                              </a:rPr>
                            </m:ctrlPr>
                          </m:sSupPr>
                          <m:e>
                            <m:r>
                              <a:rPr lang="en-US" altLang="zh-CN" b="1" i="1" smtClean="0">
                                <a:latin typeface="Cambria Math" panose="02040503050406030204" pitchFamily="18" charset="0"/>
                                <a:ea typeface="微软雅黑" panose="020B0503020204020204" charset="-122"/>
                                <a:sym typeface="+mn-ea"/>
                              </a:rPr>
                              <m:t>𝒑</m:t>
                            </m:r>
                          </m:e>
                          <m:sup>
                            <m:r>
                              <a:rPr lang="en-US" altLang="zh-CN" b="1" i="1" smtClean="0">
                                <a:latin typeface="Cambria Math" panose="02040503050406030204" pitchFamily="18" charset="0"/>
                                <a:ea typeface="微软雅黑" panose="020B0503020204020204" charset="-122"/>
                                <a:sym typeface="+mn-ea"/>
                              </a:rPr>
                              <m:t>𝒆</m:t>
                            </m:r>
                          </m:sup>
                        </m:sSup>
                      </m:e>
                    </m:d>
                  </m:oMath>
                </a14:m>
                <a:r>
                  <a:rPr lang="zh-CN" altLang="en-US" dirty="0">
                    <a:latin typeface="微软雅黑" panose="020B0503020204020204" charset="-122"/>
                    <a:ea typeface="微软雅黑" panose="020B0503020204020204" charset="-122"/>
                    <a:sym typeface="+mn-ea"/>
                  </a:rPr>
                  <a:t>。</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这正是</a:t>
                </a:r>
                <a:r>
                  <a:rPr lang="en-US" altLang="zh-CN" dirty="0">
                    <a:latin typeface="微软雅黑" panose="020B0503020204020204" charset="-122"/>
                    <a:ea typeface="微软雅黑" panose="020B0503020204020204" charset="-122"/>
                    <a:sym typeface="+mn-ea"/>
                  </a:rPr>
                  <a:t>min25</a:t>
                </a:r>
                <a:r>
                  <a:rPr lang="zh-CN" altLang="en-US" dirty="0">
                    <a:latin typeface="微软雅黑" panose="020B0503020204020204" charset="-122"/>
                    <a:ea typeface="微软雅黑" panose="020B0503020204020204" charset="-122"/>
                    <a:sym typeface="+mn-ea"/>
                  </a:rPr>
                  <a:t>筛允许的形式，拿板子改一改就行了。</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注</a:t>
                </a:r>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𝒅</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𝒏</m:t>
                        </m:r>
                      </m:e>
                    </m:d>
                  </m:oMath>
                </a14:m>
                <a:r>
                  <a:rPr lang="zh-CN" altLang="en-US" dirty="0">
                    <a:latin typeface="微软雅黑" panose="020B0503020204020204" charset="-122"/>
                    <a:ea typeface="微软雅黑" panose="020B0503020204020204" charset="-122"/>
                    <a:sym typeface="+mn-ea"/>
                  </a:rPr>
                  <a:t>即</a:t>
                </a:r>
                <a14:m>
                  <m:oMath xmlns:m="http://schemas.openxmlformats.org/officeDocument/2006/math">
                    <m:r>
                      <a:rPr lang="en-US" altLang="zh-CN" b="1" i="1" dirty="0" smtClean="0">
                        <a:latin typeface="Cambria Math" panose="02040503050406030204" pitchFamily="18" charset="0"/>
                        <a:ea typeface="微软雅黑" panose="020B0503020204020204" charset="-122"/>
                        <a:sym typeface="+mn-ea"/>
                      </a:rPr>
                      <m:t>𝒏</m:t>
                    </m:r>
                  </m:oMath>
                </a14:m>
                <a:r>
                  <a:rPr lang="zh-CN" altLang="en-US" dirty="0">
                    <a:latin typeface="微软雅黑" panose="020B0503020204020204" charset="-122"/>
                    <a:ea typeface="微软雅黑" panose="020B0503020204020204" charset="-122"/>
                    <a:sym typeface="+mn-ea"/>
                  </a:rPr>
                  <a:t>的因子数，可以和</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𝒇</m:t>
                    </m:r>
                  </m:oMath>
                </a14:m>
                <a:r>
                  <a:rPr lang="zh-CN" altLang="en-US" dirty="0">
                    <a:latin typeface="微软雅黑" panose="020B0503020204020204" charset="-122"/>
                    <a:ea typeface="微软雅黑" panose="020B0503020204020204" charset="-122"/>
                    <a:sym typeface="+mn-ea"/>
                  </a:rPr>
                  <a:t>一起筛出来。</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注</a:t>
                </a:r>
                <a:r>
                  <a:rPr lang="en-US" altLang="zh-CN" dirty="0">
                    <a:latin typeface="微软雅黑" panose="020B0503020204020204" charset="-122"/>
                    <a:ea typeface="微软雅黑" panose="020B0503020204020204" charset="-122"/>
                    <a:sym typeface="+mn-ea"/>
                  </a:rPr>
                  <a:t>2</a:t>
                </a:r>
                <a:r>
                  <a:rPr lang="zh-CN" altLang="en-US" dirty="0">
                    <a:latin typeface="微软雅黑" panose="020B0503020204020204" charset="-122"/>
                    <a:ea typeface="微软雅黑" panose="020B0503020204020204" charset="-122"/>
                    <a:sym typeface="+mn-ea"/>
                  </a:rPr>
                  <a:t>：不知道怎么改的建议把</a:t>
                </a:r>
                <a:r>
                  <a:rPr lang="en-US" altLang="zh-CN" dirty="0">
                    <a:latin typeface="微软雅黑" panose="020B0503020204020204" charset="-122"/>
                    <a:ea typeface="微软雅黑" panose="020B0503020204020204" charset="-122"/>
                    <a:sym typeface="+mn-ea"/>
                  </a:rPr>
                  <a:t>min25</a:t>
                </a:r>
                <a:r>
                  <a:rPr lang="zh-CN" altLang="en-US" dirty="0">
                    <a:latin typeface="微软雅黑" panose="020B0503020204020204" charset="-122"/>
                    <a:ea typeface="微软雅黑" panose="020B0503020204020204" charset="-122"/>
                    <a:sym typeface="+mn-ea"/>
                  </a:rPr>
                  <a:t>筛推一遍。</a:t>
                </a:r>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0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Contracting Convex Hull</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考点：计算几何</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题意：许多半平面正在匀速移动，多次询问这些半平面的交构成的凸包在给定时刻的面积。</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做法：收缩时凸包的每个顶点都沿着角平分线匀速移动，所以我们可以利用交点求出每个线段的消失时间和每个顶点的速度（即顶点坐标关于时间的参数方程）。</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利用顶点的速度求出凸包上的每条线段对总面积的贡献（关于时间的二次函数，系数可以通过数次向量叉乘求出）。</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注意到相邻两条角平分线的交点即是对应线段的消失位置，利用链表和优先队列即可模拟整个收缩过程并维护该分段二次函数的系数。</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总复杂度</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𝑶</m:t>
                    </m:r>
                    <m:d>
                      <m:dPr>
                        <m:ctrlPr>
                          <a:rPr lang="en-US" altLang="zh-CN" b="1" i="1" smtClean="0">
                            <a:latin typeface="Cambria Math" panose="02040503050406030204" pitchFamily="18" charset="0"/>
                            <a:ea typeface="微软雅黑" panose="020B0503020204020204" charset="-122"/>
                            <a:sym typeface="+mn-ea"/>
                          </a:rPr>
                        </m:ctrlPr>
                      </m:dPr>
                      <m:e>
                        <m:d>
                          <m:dPr>
                            <m:ctrlPr>
                              <a:rPr lang="en-US" altLang="zh-CN" b="0" i="1">
                                <a:latin typeface="Cambria Math" panose="02040503050406030204" pitchFamily="18" charset="0"/>
                                <a:ea typeface="微软雅黑" panose="020B0503020204020204" charset="-122"/>
                                <a:sym typeface="+mn-ea"/>
                              </a:rPr>
                            </m:ctrlPr>
                          </m:dPr>
                          <m:e>
                            <m:r>
                              <a:rPr lang="en-US" altLang="zh-CN" b="0" i="1">
                                <a:latin typeface="Cambria Math" panose="02040503050406030204" pitchFamily="18" charset="0"/>
                                <a:ea typeface="微软雅黑" panose="020B0503020204020204" charset="-122"/>
                                <a:sym typeface="+mn-ea"/>
                              </a:rPr>
                              <m:t>𝑛</m:t>
                            </m:r>
                            <m:r>
                              <a:rPr lang="en-US" altLang="zh-CN" b="0" i="1">
                                <a:latin typeface="Cambria Math" panose="02040503050406030204" pitchFamily="18" charset="0"/>
                                <a:ea typeface="微软雅黑" panose="020B0503020204020204" charset="-122"/>
                                <a:sym typeface="+mn-ea"/>
                              </a:rPr>
                              <m:t>+</m:t>
                            </m:r>
                            <m:r>
                              <a:rPr lang="en-US" altLang="zh-CN" b="0" i="1">
                                <a:latin typeface="Cambria Math" panose="02040503050406030204" pitchFamily="18" charset="0"/>
                                <a:ea typeface="微软雅黑" panose="020B0503020204020204" charset="-122"/>
                                <a:sym typeface="+mn-ea"/>
                              </a:rPr>
                              <m:t>𝑞</m:t>
                            </m:r>
                          </m:e>
                        </m:d>
                        <m:r>
                          <m:rPr>
                            <m:sty m:val="p"/>
                          </m:rPr>
                          <a:rPr lang="en-US" altLang="zh-CN" b="0" i="0" smtClean="0">
                            <a:latin typeface="Cambria Math" panose="02040503050406030204" pitchFamily="18" charset="0"/>
                            <a:ea typeface="微软雅黑" panose="020B0503020204020204" charset="-122"/>
                            <a:sym typeface="+mn-ea"/>
                          </a:rPr>
                          <m:t>log</m:t>
                        </m:r>
                        <m:r>
                          <a:rPr lang="en-US" altLang="zh-CN" b="0" i="0" smtClean="0">
                            <a:latin typeface="Cambria Math" panose="02040503050406030204" pitchFamily="18" charset="0"/>
                            <a:ea typeface="微软雅黑" panose="020B0503020204020204" charset="-122"/>
                            <a:sym typeface="+mn-ea"/>
                          </a:rPr>
                          <m:t> </m:t>
                        </m:r>
                        <m:r>
                          <a:rPr lang="en-US" altLang="zh-CN" b="0" i="1" smtClean="0">
                            <a:latin typeface="Cambria Math" panose="02040503050406030204" pitchFamily="18" charset="0"/>
                            <a:ea typeface="微软雅黑" panose="020B0503020204020204" charset="-122"/>
                            <a:sym typeface="+mn-ea"/>
                          </a:rPr>
                          <m:t>𝑛</m:t>
                        </m:r>
                      </m:e>
                    </m:d>
                  </m:oMath>
                </a14:m>
                <a:r>
                  <a:rPr lang="zh-CN" altLang="en-US" dirty="0">
                    <a:latin typeface="微软雅黑" panose="020B0503020204020204" charset="-122"/>
                    <a:ea typeface="微软雅黑" panose="020B0503020204020204" charset="-122"/>
                    <a:sym typeface="+mn-ea"/>
                  </a:rPr>
                  <a:t>。</a:t>
                </a:r>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570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Delete Edges</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难度：</a:t>
                </a:r>
                <a:r>
                  <a:rPr lang="en-US" altLang="zh-CN" dirty="0">
                    <a:latin typeface="微软雅黑" panose="020B0503020204020204" charset="-122"/>
                    <a:ea typeface="微软雅黑" panose="020B0503020204020204" charset="-122"/>
                    <a:sym typeface="+mn-ea"/>
                  </a:rPr>
                  <a:t>Hard</a:t>
                </a:r>
              </a:p>
              <a:p>
                <a:r>
                  <a:rPr lang="zh-CN" altLang="en-US" dirty="0">
                    <a:latin typeface="微软雅黑" panose="020B0503020204020204" charset="-122"/>
                    <a:ea typeface="微软雅黑" panose="020B0503020204020204" charset="-122"/>
                    <a:sym typeface="+mn-ea"/>
                  </a:rPr>
                  <a:t>考点：构造</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题意：给出一个 </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oMath>
                </a14:m>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个点的完全图，删一些三元环使得边数 </a:t>
                </a:r>
                <a:r>
                  <a:rPr lang="en-US" altLang="zh-CN" dirty="0">
                    <a:latin typeface="微软雅黑" panose="020B0503020204020204" charset="-122"/>
                    <a:ea typeface="微软雅黑" panose="020B0503020204020204" charset="-122"/>
                    <a:sym typeface="+mn-ea"/>
                  </a:rPr>
                  <a:t>&lt; </a:t>
                </a:r>
                <a14:m>
                  <m:oMath xmlns:m="http://schemas.openxmlformats.org/officeDocument/2006/math">
                    <m:r>
                      <a:rPr lang="en-US" altLang="zh-CN" i="1">
                        <a:latin typeface="Cambria Math" panose="02040503050406030204" pitchFamily="18" charset="0"/>
                        <a:ea typeface="微软雅黑" panose="020B0503020204020204" charset="-122"/>
                        <a:sym typeface="+mn-ea"/>
                      </a:rPr>
                      <m:t>𝒏</m:t>
                    </m:r>
                  </m:oMath>
                </a14:m>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例：</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𝟑</m:t>
                    </m:r>
                  </m:oMath>
                </a14:m>
                <a:r>
                  <a:rPr lang="zh-CN" altLang="en-US" dirty="0">
                    <a:latin typeface="微软雅黑" panose="020B0503020204020204" charset="-122"/>
                    <a:ea typeface="微软雅黑" panose="020B0503020204020204" charset="-122"/>
                    <a:sym typeface="+mn-ea"/>
                  </a:rPr>
                  <a:t>，删除三元环 </a:t>
                </a:r>
                <a14:m>
                  <m:oMath xmlns:m="http://schemas.openxmlformats.org/officeDocument/2006/math">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𝟐</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𝟑</m:t>
                        </m:r>
                      </m:e>
                    </m:d>
                    <m:r>
                      <a:rPr lang="zh-CN" altLang="en-US" i="1">
                        <a:latin typeface="Cambria Math" panose="02040503050406030204" pitchFamily="18" charset="0"/>
                        <a:ea typeface="微软雅黑" panose="020B0503020204020204" charset="-122"/>
                        <a:sym typeface="+mn-ea"/>
                      </a:rPr>
                      <m:t>，</m:t>
                    </m:r>
                  </m:oMath>
                </a14:m>
                <a:r>
                  <a:rPr lang="zh-CN" altLang="en-US" dirty="0">
                    <a:latin typeface="微软雅黑" panose="020B0503020204020204" charset="-122"/>
                    <a:ea typeface="微软雅黑" panose="020B0503020204020204" charset="-122"/>
                    <a:sym typeface="+mn-ea"/>
                  </a:rPr>
                  <a:t>剩下边数为 </a:t>
                </a:r>
                <a14:m>
                  <m:oMath xmlns:m="http://schemas.openxmlformats.org/officeDocument/2006/math">
                    <m:r>
                      <a:rPr lang="en-US" altLang="zh-CN" i="1" smtClean="0">
                        <a:latin typeface="Cambria Math" panose="02040503050406030204" pitchFamily="18" charset="0"/>
                        <a:ea typeface="微软雅黑" panose="020B0503020204020204" charset="-122"/>
                        <a:sym typeface="+mn-ea"/>
                      </a:rPr>
                      <m:t>0</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𝟑</m:t>
                    </m:r>
                  </m:oMath>
                </a14:m>
                <a:r>
                  <a:rPr lang="zh-CN" altLang="en-US" dirty="0">
                    <a:latin typeface="微软雅黑" panose="020B0503020204020204" charset="-122"/>
                    <a:ea typeface="微软雅黑" panose="020B0503020204020204" charset="-122"/>
                    <a:sym typeface="+mn-ea"/>
                  </a:rPr>
                  <a:t>，满足题意</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做法：输出 </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𝟎</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𝒎𝒐𝒅</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𝒏</m:t>
                        </m:r>
                      </m:e>
                    </m:d>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𝒏</m:t>
                    </m:r>
                  </m:oMath>
                </a14:m>
                <a:r>
                  <a:rPr lang="zh-CN" altLang="en-US" dirty="0">
                    <a:latin typeface="微软雅黑" panose="020B0503020204020204" charset="-122"/>
                    <a:ea typeface="微软雅黑" panose="020B0503020204020204" charset="-122"/>
                    <a:sym typeface="+mn-ea"/>
                  </a:rPr>
                  <a:t> 所有解即可</a:t>
                </a:r>
                <a:endParaRPr lang="en-US" altLang="zh-CN"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证明：</a:t>
                </a:r>
                <a:endParaRPr lang="en-US" altLang="zh-CN" dirty="0">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满足 </a:t>
                </a:r>
                <a14:m>
                  <m:oMath xmlns:m="http://schemas.openxmlformats.org/officeDocument/2006/math">
                    <m:r>
                      <a:rPr lang="en-US" altLang="zh-CN" b="0" i="1" smtClean="0">
                        <a:latin typeface="Cambria Math" panose="02040503050406030204" pitchFamily="18" charset="0"/>
                        <a:ea typeface="微软雅黑" panose="020B0503020204020204" charset="-122"/>
                        <a:sym typeface="+mn-ea"/>
                      </a:rPr>
                      <m:t>𝑥</m:t>
                    </m:r>
                    <m:r>
                      <a:rPr lang="en-US" altLang="zh-CN" b="0" i="1" smtClean="0">
                        <a:latin typeface="Cambria Math" panose="02040503050406030204" pitchFamily="18" charset="0"/>
                        <a:ea typeface="微软雅黑" panose="020B0503020204020204" charset="-122"/>
                        <a:sym typeface="+mn-ea"/>
                      </a:rPr>
                      <m:t>+</m:t>
                    </m:r>
                    <m:r>
                      <a:rPr lang="en-US" altLang="zh-CN" b="0" i="1" smtClean="0">
                        <a:latin typeface="Cambria Math" panose="02040503050406030204" pitchFamily="18" charset="0"/>
                        <a:ea typeface="微软雅黑" panose="020B0503020204020204" charset="-122"/>
                        <a:sym typeface="+mn-ea"/>
                      </a:rPr>
                      <m:t>𝑦</m:t>
                    </m:r>
                    <m:r>
                      <a:rPr lang="en-US" altLang="zh-CN" b="0" i="1" smtClean="0">
                        <a:latin typeface="Cambria Math" panose="02040503050406030204" pitchFamily="18" charset="0"/>
                        <a:ea typeface="微软雅黑" panose="020B0503020204020204" charset="-122"/>
                        <a:sym typeface="+mn-ea"/>
                      </a:rPr>
                      <m:t>+</m:t>
                    </m:r>
                    <m:r>
                      <a:rPr lang="en-US" altLang="zh-CN" b="0" i="1" smtClean="0">
                        <a:latin typeface="Cambria Math" panose="02040503050406030204" pitchFamily="18" charset="0"/>
                        <a:ea typeface="微软雅黑" panose="020B0503020204020204" charset="-122"/>
                        <a:sym typeface="+mn-ea"/>
                      </a:rPr>
                      <m:t>𝑧</m:t>
                    </m:r>
                    <m:r>
                      <a:rPr lang="en-US" altLang="zh-CN" b="0" i="1" smtClean="0">
                        <a:latin typeface="Cambria Math" panose="02040503050406030204" pitchFamily="18" charset="0"/>
                        <a:ea typeface="微软雅黑" panose="020B0503020204020204" charset="-122"/>
                        <a:sym typeface="+mn-ea"/>
                      </a:rPr>
                      <m:t>=0</m:t>
                    </m:r>
                    <m:d>
                      <m:dPr>
                        <m:ctrlPr>
                          <a:rPr lang="en-US" altLang="zh-CN" i="1" smtClean="0">
                            <a:latin typeface="Cambria Math" panose="02040503050406030204" pitchFamily="18" charset="0"/>
                            <a:ea typeface="微软雅黑" panose="020B0503020204020204" charset="-122"/>
                            <a:sym typeface="+mn-ea"/>
                          </a:rPr>
                        </m:ctrlPr>
                      </m:dPr>
                      <m:e>
                        <m:r>
                          <a:rPr lang="en-US" altLang="zh-CN" b="0" i="1" smtClean="0">
                            <a:latin typeface="Cambria Math" panose="02040503050406030204" pitchFamily="18" charset="0"/>
                            <a:ea typeface="微软雅黑" panose="020B0503020204020204" charset="-122"/>
                            <a:sym typeface="+mn-ea"/>
                          </a:rPr>
                          <m:t>𝑚𝑜𝑑</m:t>
                        </m:r>
                        <m:r>
                          <a:rPr lang="en-US" altLang="zh-CN" b="0" i="1" smtClean="0">
                            <a:latin typeface="Cambria Math" panose="02040503050406030204" pitchFamily="18" charset="0"/>
                            <a:ea typeface="微软雅黑" panose="020B0503020204020204" charset="-122"/>
                            <a:sym typeface="+mn-ea"/>
                          </a:rPr>
                          <m:t> </m:t>
                        </m:r>
                        <m:r>
                          <a:rPr lang="en-US" altLang="zh-CN" b="0" i="1" smtClean="0">
                            <a:latin typeface="Cambria Math" panose="02040503050406030204" pitchFamily="18" charset="0"/>
                            <a:ea typeface="微软雅黑" panose="020B0503020204020204" charset="-122"/>
                            <a:sym typeface="+mn-ea"/>
                          </a:rPr>
                          <m:t>𝑛</m:t>
                        </m:r>
                      </m:e>
                    </m:d>
                    <m:r>
                      <a:rPr lang="en-US" altLang="zh-CN" b="0" i="1" smtClean="0">
                        <a:latin typeface="Cambria Math" panose="02040503050406030204" pitchFamily="18" charset="0"/>
                        <a:ea typeface="微软雅黑" panose="020B0503020204020204" charset="-122"/>
                        <a:sym typeface="+mn-ea"/>
                      </a:rPr>
                      <m:t>, 1≤</m:t>
                    </m:r>
                    <m:r>
                      <a:rPr lang="en-US" altLang="zh-CN" b="0" i="1" smtClean="0">
                        <a:latin typeface="Cambria Math" panose="02040503050406030204" pitchFamily="18" charset="0"/>
                        <a:ea typeface="微软雅黑" panose="020B0503020204020204" charset="-122"/>
                        <a:sym typeface="+mn-ea"/>
                      </a:rPr>
                      <m:t>𝑥</m:t>
                    </m:r>
                    <m:r>
                      <a:rPr lang="en-US" altLang="zh-CN" b="0" i="1" smtClean="0">
                        <a:latin typeface="Cambria Math" panose="02040503050406030204" pitchFamily="18" charset="0"/>
                        <a:ea typeface="微软雅黑" panose="020B0503020204020204" charset="-122"/>
                        <a:sym typeface="+mn-ea"/>
                      </a:rPr>
                      <m:t>&lt;</m:t>
                    </m:r>
                    <m:r>
                      <a:rPr lang="en-US" altLang="zh-CN" b="0" i="1" smtClean="0">
                        <a:latin typeface="Cambria Math" panose="02040503050406030204" pitchFamily="18" charset="0"/>
                        <a:ea typeface="微软雅黑" panose="020B0503020204020204" charset="-122"/>
                        <a:sym typeface="+mn-ea"/>
                      </a:rPr>
                      <m:t>𝑦</m:t>
                    </m:r>
                    <m:r>
                      <a:rPr lang="en-US" altLang="zh-CN" b="0" i="1" smtClean="0">
                        <a:latin typeface="Cambria Math" panose="02040503050406030204" pitchFamily="18" charset="0"/>
                        <a:ea typeface="微软雅黑" panose="020B0503020204020204" charset="-122"/>
                        <a:sym typeface="+mn-ea"/>
                      </a:rPr>
                      <m:t>&lt;</m:t>
                    </m:r>
                    <m:r>
                      <a:rPr lang="en-US" altLang="zh-CN" b="0" i="1" smtClean="0">
                        <a:latin typeface="Cambria Math" panose="02040503050406030204" pitchFamily="18" charset="0"/>
                        <a:ea typeface="微软雅黑" panose="020B0503020204020204" charset="-122"/>
                        <a:sym typeface="+mn-ea"/>
                      </a:rPr>
                      <m:t>𝑧</m:t>
                    </m:r>
                    <m:r>
                      <a:rPr lang="en-US" altLang="zh-CN" b="0" i="1" smtClean="0">
                        <a:latin typeface="Cambria Math" panose="02040503050406030204" pitchFamily="18" charset="0"/>
                        <a:ea typeface="微软雅黑" panose="020B0503020204020204" charset="-122"/>
                        <a:sym typeface="+mn-ea"/>
                      </a:rPr>
                      <m:t>≤</m:t>
                    </m:r>
                    <m:r>
                      <a:rPr lang="en-US" altLang="zh-CN" b="0" i="1" smtClean="0">
                        <a:latin typeface="Cambria Math" panose="02040503050406030204" pitchFamily="18" charset="0"/>
                        <a:ea typeface="微软雅黑" panose="020B0503020204020204" charset="-122"/>
                        <a:sym typeface="+mn-ea"/>
                      </a:rPr>
                      <m:t>𝑛</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的解的个数满足递推式 </a:t>
                </a:r>
                <a14:m>
                  <m:oMath xmlns:m="http://schemas.openxmlformats.org/officeDocument/2006/math">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+3</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oMath>
                </a14:m>
                <a:endParaRPr lang="en-US" altLang="zh-CN" dirty="0">
                  <a:latin typeface="微软雅黑" panose="020B0503020204020204" charset="-122"/>
                  <a:ea typeface="微软雅黑" panose="020B0503020204020204" charset="-122"/>
                </a:endParaRPr>
              </a:p>
              <a:p>
                <a:pPr lvl="1"/>
                <a14:m>
                  <m:oMath xmlns:m="http://schemas.openxmlformats.org/officeDocument/2006/math">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e>
                    </m:d>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满足题目要求</a:t>
                </a:r>
                <a:endParaRPr lang="en-US" altLang="zh-CN" dirty="0">
                  <a:latin typeface="微软雅黑" panose="020B0503020204020204" charset="-122"/>
                  <a:ea typeface="微软雅黑" panose="020B0503020204020204" charset="-122"/>
                  <a:sym typeface="+mn-ea"/>
                </a:endParaRPr>
              </a:p>
              <a:p>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32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Delete Edges</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sym typeface="+mn-ea"/>
                  </a:rPr>
                  <a:t>证明</a:t>
                </a:r>
                <a:endParaRPr lang="en-US" altLang="zh-CN" dirty="0">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满足 </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𝟎</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𝒎𝒐𝒅</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𝒏</m:t>
                        </m:r>
                      </m:e>
                    </m:d>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𝒏</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的解的个数 </a:t>
                </a:r>
                <a14:m>
                  <m:oMath xmlns:m="http://schemas.openxmlformats.org/officeDocument/2006/math">
                    <m:r>
                      <a:rPr lang="en-US" altLang="zh-CN" i="1">
                        <a:latin typeface="Cambria Math" panose="02040503050406030204" pitchFamily="18" charset="0"/>
                        <a:ea typeface="微软雅黑" panose="020B0503020204020204" charset="-122"/>
                      </a:rPr>
                      <m:t>𝑎𝑛𝑠</m:t>
                    </m:r>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满足递推式 </a:t>
                </a:r>
                <a14:m>
                  <m:oMath xmlns:m="http://schemas.openxmlformats.org/officeDocument/2006/math">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+3</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oMath>
                </a14:m>
                <a:endParaRPr lang="en-US" altLang="zh-CN" b="0" dirty="0">
                  <a:latin typeface="微软雅黑" panose="020B0503020204020204" charset="-122"/>
                  <a:ea typeface="微软雅黑" panose="020B0503020204020204" charset="-122"/>
                </a:endParaRPr>
              </a:p>
              <a:p>
                <a:pPr marL="342900" lvl="1" indent="0">
                  <a:buNone/>
                </a:pP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d>
                      <m:dPr>
                        <m:begChr m:val="["/>
                        <m:endChr m:val="]"/>
                        <m:ctrlPr>
                          <a:rPr lang="en-US" altLang="zh-CN" sz="140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𝑛</m:t>
                        </m:r>
                      </m:e>
                    </m:d>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的来源只有两部分，即 </a:t>
                </a: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1</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）以及 </a:t>
                </a:r>
                <a14:m>
                  <m:oMath xmlns:m="http://schemas.openxmlformats.org/officeDocument/2006/math">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=2</m:t>
                    </m:r>
                    <m:r>
                      <m:rPr>
                        <m:sty m:val="p"/>
                      </m:rPr>
                      <a:rPr lang="en-US" altLang="zh-CN" sz="1400" i="1">
                        <a:latin typeface="Cambria Math" panose="02040503050406030204" pitchFamily="18" charset="0"/>
                        <a:ea typeface="微软雅黑" panose="020B0503020204020204" charset="-122"/>
                        <a:sym typeface="+mn-ea"/>
                      </a:rPr>
                      <m:t>n</m:t>
                    </m:r>
                    <m:r>
                      <a:rPr lang="en-US" altLang="zh-CN" sz="1400" b="0" i="1">
                        <a:latin typeface="Cambria Math" panose="02040503050406030204" pitchFamily="18" charset="0"/>
                        <a:ea typeface="微软雅黑" panose="020B0503020204020204" charset="-122"/>
                        <a:sym typeface="+mn-ea"/>
                      </a:rPr>
                      <m:t>, 1≤</m:t>
                    </m:r>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a:t>
                </a:r>
                <a:r>
                  <a:rPr lang="en-US" altLang="zh-CN"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marL="342900" lvl="1" indent="0">
                  <a:buNone/>
                </a:pPr>
                <a:r>
                  <a:rPr lang="zh-CN" altLang="en-US" sz="1400" dirty="0">
                    <a:latin typeface="微软雅黑" panose="020B0503020204020204" charset="-122"/>
                    <a:ea typeface="微软雅黑" panose="020B0503020204020204" charset="-122"/>
                  </a:rPr>
                  <a:t>① </a:t>
                </a: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zh-CN" altLang="en-US" sz="1400" dirty="0">
                    <a:latin typeface="微软雅黑" panose="020B0503020204020204" charset="-122"/>
                    <a:ea typeface="微软雅黑" panose="020B0503020204020204" charset="-122"/>
                  </a:rPr>
                  <a:t> ：</a:t>
                </a:r>
                <a:r>
                  <a:rPr lang="en-US" altLang="zh-CN" sz="1400" dirty="0">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a:latin typeface="Cambria Math" panose="02040503050406030204" pitchFamily="18" charset="0"/>
                        <a:ea typeface="微软雅黑" panose="020B0503020204020204" charset="-122"/>
                      </a:rPr>
                      <m:t>1 </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+1</m:t>
                        </m:r>
                      </m:e>
                    </m:d>
                    <m:r>
                      <a:rPr lang="en-US" altLang="zh-CN" sz="1400" b="0" i="1" smtClean="0">
                        <a:latin typeface="Cambria Math" panose="02040503050406030204" pitchFamily="18" charset="0"/>
                        <a:ea typeface="微软雅黑" panose="020B0503020204020204" charset="-122"/>
                        <a:sym typeface="+mn-ea"/>
                      </a:rPr>
                      <m:t>+</m:t>
                    </m:r>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+1</m:t>
                        </m:r>
                      </m:e>
                    </m:d>
                    <m:r>
                      <a:rPr lang="en-US" altLang="zh-CN" sz="1400" b="0" i="1" smtClean="0">
                        <a:latin typeface="Cambria Math" panose="02040503050406030204" pitchFamily="18" charset="0"/>
                        <a:ea typeface="微软雅黑" panose="020B0503020204020204" charset="-122"/>
                        <a:sym typeface="+mn-ea"/>
                      </a:rPr>
                      <m:t>+</m:t>
                    </m:r>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+1</m:t>
                        </m:r>
                      </m:e>
                    </m:d>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a:latin typeface="Cambria Math" panose="02040503050406030204" pitchFamily="18" charset="0"/>
                        <a:ea typeface="微软雅黑" panose="020B0503020204020204" charset="-122"/>
                      </a:rPr>
                      <m:t>1</m:t>
                    </m:r>
                  </m:oMath>
                </a14:m>
                <a:r>
                  <a:rPr lang="en-US" altLang="zh-CN" sz="1400" dirty="0">
                    <a:ln/>
                    <a:solidFill>
                      <a:srgbClr val="FFC000"/>
                    </a:solidFill>
                    <a:latin typeface="微软雅黑" panose="020B0503020204020204" charset="-122"/>
                    <a:ea typeface="微软雅黑" panose="020B0503020204020204" charset="-122"/>
                  </a:rPr>
                  <a:t> </a:t>
                </a:r>
                <a14:m>
                  <m:oMath xmlns:m="http://schemas.openxmlformats.org/officeDocument/2006/math">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+1,</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+1,</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+1)</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2≤</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+1</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a:latin typeface="Cambria Math" panose="02040503050406030204" pitchFamily="18" charset="0"/>
                        <a:ea typeface="微软雅黑" panose="020B0503020204020204" charset="-122"/>
                      </a:rPr>
                      <m:t>1</m:t>
                    </m:r>
                  </m:oMath>
                </a14:m>
                <a:r>
                  <a:rPr lang="en-US" altLang="zh-CN" sz="1400" b="0" i="1" dirty="0">
                    <a:latin typeface="Cambria Math" panose="02040503050406030204" pitchFamily="18" charset="0"/>
                    <a:ea typeface="微软雅黑" panose="020B0503020204020204" charset="-122"/>
                  </a:rPr>
                  <a:t> </a:t>
                </a:r>
                <a14:m>
                  <m:oMath xmlns:m="http://schemas.openxmlformats.org/officeDocument/2006/math">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𝑛</m:t>
                    </m:r>
                    <m:r>
                      <a:rPr lang="en-US" altLang="zh-CN" sz="1400" b="0" i="1" smtClean="0">
                        <a:ln/>
                        <a:solidFill>
                          <a:srgbClr val="FFC000"/>
                        </a:solidFill>
                        <a:latin typeface="Cambria Math" panose="02040503050406030204" pitchFamily="18" charset="0"/>
                        <a:ea typeface="微软雅黑" panose="020B0503020204020204" charset="-122"/>
                      </a:rPr>
                      <m:t>+2 </m:t>
                    </m:r>
                    <m:r>
                      <a:rPr lang="en-US" altLang="zh-CN" sz="1400" b="0" i="1" smtClean="0">
                        <a:ln/>
                        <a:solidFill>
                          <a:srgbClr val="FFC000"/>
                        </a:solidFill>
                        <a:latin typeface="Cambria Math" panose="02040503050406030204" pitchFamily="18" charset="0"/>
                        <a:ea typeface="微软雅黑" panose="020B0503020204020204" charset="-122"/>
                      </a:rPr>
                      <m:t>𝑜𝑟</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b="0" i="1" smtClean="0">
                        <a:ln/>
                        <a:solidFill>
                          <a:srgbClr val="FFC000"/>
                        </a:solidFill>
                        <a:latin typeface="Cambria Math" panose="02040503050406030204" pitchFamily="18" charset="0"/>
                        <a:ea typeface="微软雅黑" panose="020B0503020204020204" charset="-122"/>
                      </a:rPr>
                      <m:t>𝑛</m:t>
                    </m:r>
                    <m:r>
                      <a:rPr lang="en-US" altLang="zh-CN" sz="1400" b="0" i="1" smtClean="0">
                        <a:ln/>
                        <a:solidFill>
                          <a:srgbClr val="FFC000"/>
                        </a:solidFill>
                        <a:latin typeface="Cambria Math" panose="02040503050406030204" pitchFamily="18" charset="0"/>
                        <a:ea typeface="微软雅黑" panose="020B0503020204020204" charset="-122"/>
                      </a:rPr>
                      <m:t>+3,  </m:t>
                    </m:r>
                    <m:r>
                      <a:rPr lang="en-US" altLang="zh-CN" sz="1400" i="1">
                        <a:ln/>
                        <a:solidFill>
                          <a:srgbClr val="FFC000"/>
                        </a:solidFill>
                        <a:latin typeface="Cambria Math" panose="02040503050406030204" pitchFamily="18" charset="0"/>
                        <a:ea typeface="微软雅黑" panose="020B0503020204020204" charset="-122"/>
                      </a:rPr>
                      <m:t>𝑛𝑜</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b="0" i="1" smtClean="0">
                        <a:ln/>
                        <a:solidFill>
                          <a:srgbClr val="FFC000"/>
                        </a:solidFill>
                        <a:latin typeface="Cambria Math" panose="02040503050406030204" pitchFamily="18" charset="0"/>
                        <a:ea typeface="微软雅黑" panose="020B0503020204020204" charset="-122"/>
                      </a:rPr>
                      <m:t>𝑠𝑜𝑙𝑢𝑡𝑖𝑜𝑛</m:t>
                    </m:r>
                    <m:r>
                      <a:rPr lang="en-US" altLang="zh-CN" sz="1400" i="1">
                        <a:ln/>
                        <a:solidFill>
                          <a:srgbClr val="FFC000"/>
                        </a:solidFill>
                        <a:latin typeface="Cambria Math" panose="02040503050406030204" pitchFamily="18" charset="0"/>
                        <a:ea typeface="微软雅黑" panose="020B0503020204020204" charset="-122"/>
                      </a:rPr>
                      <m:t>)</m:t>
                    </m:r>
                  </m:oMath>
                </a14:m>
                <a:endParaRPr lang="en-US" altLang="zh-CN" sz="1400" b="0" i="1" dirty="0">
                  <a:latin typeface="Cambria Math" panose="02040503050406030204" pitchFamily="18" charset="0"/>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2≤</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a:latin typeface="Cambria Math" panose="02040503050406030204" pitchFamily="18" charset="0"/>
                        <a:ea typeface="微软雅黑" panose="020B0503020204020204" charset="-122"/>
                      </a:rPr>
                      <m:t>1</m:t>
                    </m:r>
                  </m:oMath>
                </a14:m>
                <a:r>
                  <a:rPr lang="en-US" altLang="zh-CN" sz="1400" dirty="0">
                    <a:latin typeface="微软雅黑" panose="020B0503020204020204" charset="-122"/>
                    <a:ea typeface="微软雅黑" panose="020B0503020204020204" charset="-122"/>
                  </a:rPr>
                  <a:t> </a:t>
                </a:r>
                <a14:m>
                  <m:oMath xmlns:m="http://schemas.openxmlformats.org/officeDocument/2006/math">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=1,</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𝑛</m:t>
                    </m:r>
                    <m:r>
                      <a:rPr lang="en-US" altLang="zh-CN" sz="1400" b="0" i="1" smtClean="0">
                        <a:ln/>
                        <a:solidFill>
                          <a:srgbClr val="FFC000"/>
                        </a:solidFill>
                        <a:latin typeface="Cambria Math" panose="02040503050406030204" pitchFamily="18" charset="0"/>
                        <a:ea typeface="微软雅黑" panose="020B0503020204020204" charset="-122"/>
                      </a:rPr>
                      <m:t>+2,  </m:t>
                    </m:r>
                    <m:r>
                      <a:rPr lang="en-US" altLang="zh-CN" sz="1400" i="1">
                        <a:ln/>
                        <a:solidFill>
                          <a:srgbClr val="FFC000"/>
                        </a:solidFill>
                        <a:latin typeface="Cambria Math" panose="02040503050406030204" pitchFamily="18" charset="0"/>
                        <a:ea typeface="微软雅黑" panose="020B0503020204020204" charset="-122"/>
                      </a:rPr>
                      <m:t>𝑠𝑜𝑙𝑢𝑡𝑖𝑜𝑛</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i="1">
                        <a:ln/>
                        <a:solidFill>
                          <a:srgbClr val="FFC000"/>
                        </a:solidFill>
                        <a:latin typeface="Cambria Math" panose="02040503050406030204" pitchFamily="18" charset="0"/>
                        <a:ea typeface="微软雅黑" panose="020B0503020204020204" charset="-122"/>
                      </a:rPr>
                      <m:t>⌊</m:t>
                    </m:r>
                    <m:f>
                      <m:fPr>
                        <m:ctrlPr>
                          <a:rPr lang="en-US" altLang="zh-CN" sz="1400" b="0" i="1" smtClean="0">
                            <a:ln/>
                            <a:solidFill>
                              <a:srgbClr val="FFC000"/>
                            </a:solidFill>
                            <a:latin typeface="Cambria Math" panose="02040503050406030204" pitchFamily="18" charset="0"/>
                            <a:ea typeface="微软雅黑" panose="020B0503020204020204" charset="-122"/>
                          </a:rPr>
                        </m:ctrlPr>
                      </m:fPr>
                      <m:num>
                        <m:r>
                          <a:rPr lang="zh-CN" altLang="en-US" sz="1400" i="1">
                            <a:ln/>
                            <a:solidFill>
                              <a:srgbClr val="FFC000"/>
                            </a:solidFill>
                            <a:latin typeface="Cambria Math" panose="02040503050406030204" pitchFamily="18" charset="0"/>
                            <a:ea typeface="微软雅黑" panose="020B0503020204020204" charset="-122"/>
                          </a:rPr>
                          <m:t>𝑛</m:t>
                        </m:r>
                        <m:r>
                          <a:rPr lang="zh-CN" altLang="en-US" sz="1400" i="1">
                            <a:ln/>
                            <a:solidFill>
                              <a:srgbClr val="FFC000"/>
                            </a:solidFill>
                            <a:latin typeface="Cambria Math" panose="02040503050406030204" pitchFamily="18" charset="0"/>
                            <a:ea typeface="微软雅黑" panose="020B0503020204020204" charset="-122"/>
                          </a:rPr>
                          <m:t>−1</m:t>
                        </m:r>
                      </m:num>
                      <m:den>
                        <m:r>
                          <a:rPr lang="en-US" altLang="zh-CN" sz="1400" b="0" i="1" smtClean="0">
                            <a:ln/>
                            <a:solidFill>
                              <a:srgbClr val="FFC000"/>
                            </a:solidFill>
                            <a:latin typeface="Cambria Math" panose="02040503050406030204" pitchFamily="18" charset="0"/>
                            <a:ea typeface="微软雅黑" panose="020B0503020204020204" charset="-122"/>
                          </a:rPr>
                          <m:t>2</m:t>
                        </m:r>
                      </m:den>
                    </m:f>
                    <m:r>
                      <a:rPr lang="en-US" altLang="zh-CN" sz="1400" i="1">
                        <a:ln/>
                        <a:solidFill>
                          <a:srgbClr val="FFC000"/>
                        </a:solidFill>
                        <a:latin typeface="Cambria Math" panose="02040503050406030204" pitchFamily="18" charset="0"/>
                        <a:ea typeface="微软雅黑" panose="020B0503020204020204" charset="-122"/>
                      </a:rPr>
                      <m:t>⌋)</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a:latin typeface="Cambria Math" panose="02040503050406030204" pitchFamily="18" charset="0"/>
                        <a:ea typeface="微软雅黑" panose="020B0503020204020204" charset="-122"/>
                      </a:rPr>
                      <m:t>1+⌊</m:t>
                    </m:r>
                    <m:f>
                      <m:fPr>
                        <m:ctrlPr>
                          <a:rPr lang="en-US" altLang="zh-CN" sz="1400" b="0" i="1" smtClean="0">
                            <a:latin typeface="Cambria Math" panose="02040503050406030204" pitchFamily="18" charset="0"/>
                            <a:ea typeface="微软雅黑" panose="020B0503020204020204" charset="-122"/>
                          </a:rPr>
                        </m:ctrlPr>
                      </m:fPr>
                      <m:num>
                        <m:r>
                          <a:rPr lang="en-US" altLang="zh-CN" sz="1400" b="0" i="1" smtClean="0">
                            <a:latin typeface="Cambria Math" panose="02040503050406030204" pitchFamily="18" charset="0"/>
                            <a:ea typeface="微软雅黑" panose="020B0503020204020204" charset="-122"/>
                          </a:rPr>
                          <m:t>𝑛</m:t>
                        </m:r>
                        <m:r>
                          <a:rPr lang="en-US" altLang="zh-CN" sz="1400" b="0" i="1" smtClean="0">
                            <a:latin typeface="Cambria Math" panose="02040503050406030204" pitchFamily="18" charset="0"/>
                            <a:ea typeface="微软雅黑" panose="020B0503020204020204" charset="-122"/>
                          </a:rPr>
                          <m:t>−1</m:t>
                        </m:r>
                      </m:num>
                      <m:den>
                        <m:r>
                          <a:rPr lang="en-US" altLang="zh-CN" sz="1400" b="0" i="1" smtClean="0">
                            <a:latin typeface="Cambria Math" panose="02040503050406030204" pitchFamily="18" charset="0"/>
                            <a:ea typeface="微软雅黑" panose="020B0503020204020204" charset="-122"/>
                          </a:rPr>
                          <m:t>2</m:t>
                        </m:r>
                      </m:den>
                    </m:f>
                    <m:r>
                      <a:rPr lang="en-US" altLang="zh-CN" sz="1400" b="0" i="1" smtClean="0">
                        <a:latin typeface="Cambria Math" panose="02040503050406030204" pitchFamily="18" charset="0"/>
                        <a:ea typeface="微软雅黑" panose="020B0503020204020204" charset="-122"/>
                      </a:rPr>
                      <m:t>⌋</m:t>
                    </m:r>
                  </m:oMath>
                </a14:m>
                <a:endParaRPr lang="en-US" altLang="zh-CN" sz="1400" dirty="0">
                  <a:latin typeface="微软雅黑" panose="020B0503020204020204" charset="-122"/>
                  <a:ea typeface="微软雅黑" panose="020B0503020204020204" charset="-122"/>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86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543" y="189710"/>
            <a:ext cx="8019825" cy="783020"/>
          </a:xfrm>
        </p:spPr>
        <p:txBody>
          <a:bodyPr/>
          <a:lstStyle/>
          <a:p>
            <a:pPr algn="l"/>
            <a:r>
              <a:rPr lang="en-US" altLang="zh-CN" dirty="0">
                <a:latin typeface="微软雅黑" panose="020B0503020204020204" charset="-122"/>
                <a:ea typeface="微软雅黑" panose="020B0503020204020204" charset="-122"/>
                <a:sym typeface="+mn-ea"/>
              </a:rPr>
              <a:t>Delete Edges</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257175" y="1185863"/>
                <a:ext cx="8629650" cy="3629025"/>
              </a:xfrm>
            </p:spPr>
            <p:txBody>
              <a:bodyPr/>
              <a:lstStyle/>
              <a:p>
                <a:r>
                  <a:rPr lang="zh-CN" altLang="en-US" dirty="0">
                    <a:latin typeface="微软雅黑" panose="020B0503020204020204" charset="-122"/>
                    <a:ea typeface="微软雅黑" panose="020B0503020204020204" charset="-122"/>
                    <a:sym typeface="+mn-ea"/>
                  </a:rPr>
                  <a:t>证明</a:t>
                </a:r>
                <a:endParaRPr lang="en-US" altLang="zh-CN" dirty="0">
                  <a:latin typeface="微软雅黑" panose="020B0503020204020204" charset="-122"/>
                  <a:ea typeface="微软雅黑" panose="020B0503020204020204" charset="-122"/>
                  <a:sym typeface="+mn-ea"/>
                </a:endParaRPr>
              </a:p>
              <a:p>
                <a:pPr lvl="1"/>
                <a:r>
                  <a:rPr lang="zh-CN" altLang="en-US" dirty="0">
                    <a:latin typeface="微软雅黑" panose="020B0503020204020204" charset="-122"/>
                    <a:ea typeface="微软雅黑" panose="020B0503020204020204" charset="-122"/>
                  </a:rPr>
                  <a:t>满足 </a:t>
                </a:r>
                <a14:m>
                  <m:oMath xmlns:m="http://schemas.openxmlformats.org/officeDocument/2006/math">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𝟎</m:t>
                    </m:r>
                    <m:d>
                      <m:dPr>
                        <m:ctrlPr>
                          <a:rPr lang="en-US" altLang="zh-CN" b="1" i="1" smtClean="0">
                            <a:latin typeface="Cambria Math" panose="02040503050406030204" pitchFamily="18" charset="0"/>
                            <a:ea typeface="微软雅黑" panose="020B0503020204020204" charset="-122"/>
                            <a:sym typeface="+mn-ea"/>
                          </a:rPr>
                        </m:ctrlPr>
                      </m:dPr>
                      <m:e>
                        <m:r>
                          <a:rPr lang="en-US" altLang="zh-CN" b="1" i="1" smtClean="0">
                            <a:latin typeface="Cambria Math" panose="02040503050406030204" pitchFamily="18" charset="0"/>
                            <a:ea typeface="微软雅黑" panose="020B0503020204020204" charset="-122"/>
                            <a:sym typeface="+mn-ea"/>
                          </a:rPr>
                          <m:t>𝒎𝒐𝒅</m:t>
                        </m:r>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𝒏</m:t>
                        </m:r>
                      </m:e>
                    </m:d>
                    <m:r>
                      <a:rPr lang="en-US" altLang="zh-CN" b="1" i="1" smtClean="0">
                        <a:latin typeface="Cambria Math" panose="02040503050406030204" pitchFamily="18" charset="0"/>
                        <a:ea typeface="微软雅黑" panose="020B0503020204020204" charset="-122"/>
                        <a:sym typeface="+mn-ea"/>
                      </a:rPr>
                      <m:t>, </m:t>
                    </m:r>
                    <m:r>
                      <a:rPr lang="en-US" altLang="zh-CN" b="1" i="1" smtClean="0">
                        <a:latin typeface="Cambria Math" panose="02040503050406030204" pitchFamily="18" charset="0"/>
                        <a:ea typeface="微软雅黑" panose="020B0503020204020204" charset="-122"/>
                        <a:sym typeface="+mn-ea"/>
                      </a:rPr>
                      <m:t>𝟏</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𝒙</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𝒚</m:t>
                    </m:r>
                    <m:r>
                      <a:rPr lang="en-US" altLang="zh-CN" b="1" i="1" smtClean="0">
                        <a:latin typeface="Cambria Math" panose="02040503050406030204" pitchFamily="18" charset="0"/>
                        <a:ea typeface="微软雅黑" panose="020B0503020204020204" charset="-122"/>
                        <a:sym typeface="+mn-ea"/>
                      </a:rPr>
                      <m:t>&lt;</m:t>
                    </m:r>
                    <m:r>
                      <a:rPr lang="en-US" altLang="zh-CN" b="1" i="1" smtClean="0">
                        <a:latin typeface="Cambria Math" panose="02040503050406030204" pitchFamily="18" charset="0"/>
                        <a:ea typeface="微软雅黑" panose="020B0503020204020204" charset="-122"/>
                        <a:sym typeface="+mn-ea"/>
                      </a:rPr>
                      <m:t>𝒛</m:t>
                    </m:r>
                    <m:r>
                      <a:rPr lang="en-US" altLang="zh-CN" b="1" i="1" smtClean="0">
                        <a:latin typeface="Cambria Math" panose="02040503050406030204" pitchFamily="18" charset="0"/>
                        <a:ea typeface="微软雅黑" panose="020B0503020204020204" charset="-122"/>
                        <a:sym typeface="+mn-ea"/>
                      </a:rPr>
                      <m:t>≤</m:t>
                    </m:r>
                    <m:r>
                      <a:rPr lang="en-US" altLang="zh-CN" b="1" i="1" smtClean="0">
                        <a:latin typeface="Cambria Math" panose="02040503050406030204" pitchFamily="18" charset="0"/>
                        <a:ea typeface="微软雅黑" panose="020B0503020204020204" charset="-122"/>
                        <a:sym typeface="+mn-ea"/>
                      </a:rPr>
                      <m:t>𝒏</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的解的个数 </a:t>
                </a:r>
                <a14:m>
                  <m:oMath xmlns:m="http://schemas.openxmlformats.org/officeDocument/2006/math">
                    <m:r>
                      <a:rPr lang="en-US" altLang="zh-CN" i="1">
                        <a:latin typeface="Cambria Math" panose="02040503050406030204" pitchFamily="18" charset="0"/>
                        <a:ea typeface="微软雅黑" panose="020B0503020204020204" charset="-122"/>
                      </a:rPr>
                      <m:t>𝑎𝑛𝑠</m:t>
                    </m:r>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m:t>
                    </m:r>
                  </m:oMath>
                </a14:m>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满足递推式 </a:t>
                </a:r>
                <a14:m>
                  <m:oMath xmlns:m="http://schemas.openxmlformats.org/officeDocument/2006/math">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r>
                          <a:rPr lang="en-US" altLang="zh-CN" b="0" i="1" smtClean="0">
                            <a:latin typeface="Cambria Math" panose="02040503050406030204" pitchFamily="18" charset="0"/>
                            <a:ea typeface="微软雅黑" panose="020B0503020204020204" charset="-122"/>
                          </a:rPr>
                          <m:t>+3</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𝑎𝑛𝑠</m:t>
                    </m:r>
                    <m:d>
                      <m:dPr>
                        <m:begChr m:val="["/>
                        <m:endChr m:val="]"/>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𝑛</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𝑛</m:t>
                    </m:r>
                  </m:oMath>
                </a14:m>
                <a:endParaRPr lang="en-US" altLang="zh-CN" b="0" dirty="0">
                  <a:latin typeface="微软雅黑" panose="020B0503020204020204" charset="-122"/>
                  <a:ea typeface="微软雅黑" panose="020B0503020204020204" charset="-122"/>
                </a:endParaRPr>
              </a:p>
              <a:p>
                <a:pPr marL="342900" lvl="1" indent="0">
                  <a:buNone/>
                </a:pP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d>
                      <m:dPr>
                        <m:begChr m:val="["/>
                        <m:endChr m:val="]"/>
                        <m:ctrlPr>
                          <a:rPr lang="en-US" altLang="zh-CN" sz="1400" i="1">
                            <a:latin typeface="Cambria Math" panose="02040503050406030204" pitchFamily="18" charset="0"/>
                            <a:ea typeface="微软雅黑" panose="020B0503020204020204" charset="-122"/>
                          </a:rPr>
                        </m:ctrlPr>
                      </m:dPr>
                      <m:e>
                        <m:r>
                          <a:rPr lang="en-US" altLang="zh-CN" sz="1400" b="0" i="1">
                            <a:latin typeface="Cambria Math" panose="02040503050406030204" pitchFamily="18" charset="0"/>
                            <a:ea typeface="微软雅黑" panose="020B0503020204020204" charset="-122"/>
                          </a:rPr>
                          <m:t>𝑛</m:t>
                        </m:r>
                      </m:e>
                    </m:d>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的来源只有两部分，即 </a:t>
                </a: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1</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）以及 </a:t>
                </a:r>
                <a14:m>
                  <m:oMath xmlns:m="http://schemas.openxmlformats.org/officeDocument/2006/math">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𝑛</m:t>
                    </m:r>
                    <m:r>
                      <a:rPr lang="en-US" altLang="zh-CN" sz="1400" b="0" i="1">
                        <a:latin typeface="Cambria Math" panose="02040503050406030204" pitchFamily="18" charset="0"/>
                        <a:ea typeface="微软雅黑" panose="020B0503020204020204" charset="-122"/>
                        <a:sym typeface="+mn-ea"/>
                      </a:rPr>
                      <m:t>, 1≤</m:t>
                    </m:r>
                    <m:r>
                      <a:rPr lang="en-US" altLang="zh-CN" sz="1400" b="0" i="1">
                        <a:latin typeface="Cambria Math" panose="02040503050406030204" pitchFamily="18" charset="0"/>
                        <a:ea typeface="微软雅黑" panose="020B0503020204020204" charset="-122"/>
                        <a:sym typeface="+mn-ea"/>
                      </a:rPr>
                      <m:t>𝑥</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𝑦</m:t>
                    </m:r>
                    <m:r>
                      <a:rPr lang="en-US" altLang="zh-CN" sz="1400" b="0" i="1">
                        <a:latin typeface="Cambria Math" panose="02040503050406030204" pitchFamily="18" charset="0"/>
                        <a:ea typeface="微软雅黑" panose="020B0503020204020204" charset="-122"/>
                        <a:sym typeface="+mn-ea"/>
                      </a:rPr>
                      <m:t>&lt;</m:t>
                    </m:r>
                    <m:r>
                      <a:rPr lang="en-US" altLang="zh-CN" sz="1400" b="0" i="1">
                        <a:latin typeface="Cambria Math" panose="02040503050406030204" pitchFamily="18" charset="0"/>
                        <a:ea typeface="微软雅黑" panose="020B0503020204020204" charset="-122"/>
                        <a:sym typeface="+mn-ea"/>
                      </a:rPr>
                      <m:t>𝑧</m:t>
                    </m:r>
                    <m:r>
                      <a:rPr lang="en-US" altLang="zh-CN" sz="1400" b="0" i="1">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𝑛</m:t>
                    </m:r>
                  </m:oMath>
                </a14:m>
                <a:r>
                  <a:rPr lang="en-US" altLang="zh-CN" sz="1400" dirty="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解的个数（设为</a:t>
                </a:r>
                <a:r>
                  <a:rPr lang="en-US" altLang="zh-CN"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r>
                      <a:rPr lang="en-US" altLang="zh-CN" sz="1400" b="0" i="1">
                        <a:latin typeface="Cambria Math" panose="02040503050406030204" pitchFamily="18" charset="0"/>
                        <a:ea typeface="微软雅黑" panose="020B0503020204020204" charset="-122"/>
                      </a:rPr>
                      <m:t> </m:t>
                    </m:r>
                  </m:oMath>
                </a14:m>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marL="342900" lvl="1" indent="0">
                  <a:buNone/>
                </a:pPr>
                <a:r>
                  <a:rPr lang="zh-CN" altLang="en-US" sz="1400" dirty="0">
                    <a:latin typeface="微软雅黑" panose="020B0503020204020204" charset="-122"/>
                    <a:ea typeface="微软雅黑" panose="020B0503020204020204" charset="-122"/>
                  </a:rPr>
                  <a:t>② </a:t>
                </a: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zh-CN" altLang="en-US" sz="1400" dirty="0">
                    <a:latin typeface="微软雅黑" panose="020B0503020204020204" charset="-122"/>
                    <a:ea typeface="微软雅黑" panose="020B0503020204020204" charset="-122"/>
                  </a:rPr>
                  <a:t> ：</a:t>
                </a:r>
                <a:r>
                  <a:rPr lang="en-US" altLang="zh-CN" sz="1400" dirty="0">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i="1">
                        <a:latin typeface="Cambria Math" panose="02040503050406030204" pitchFamily="18" charset="0"/>
                        <a:ea typeface="微软雅黑" panose="020B0503020204020204" charset="-122"/>
                      </a:rPr>
                      <m:t>2</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+2</m:t>
                        </m:r>
                      </m:e>
                    </m:d>
                    <m:r>
                      <a:rPr lang="en-US" altLang="zh-CN" sz="1400" b="0" i="1" smtClean="0">
                        <a:latin typeface="Cambria Math" panose="02040503050406030204" pitchFamily="18" charset="0"/>
                        <a:ea typeface="微软雅黑" panose="020B0503020204020204" charset="-122"/>
                        <a:sym typeface="+mn-ea"/>
                      </a:rPr>
                      <m:t>+</m:t>
                    </m:r>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+2</m:t>
                        </m:r>
                      </m:e>
                    </m:d>
                    <m:r>
                      <a:rPr lang="en-US" altLang="zh-CN" sz="1400" b="0" i="1" smtClean="0">
                        <a:latin typeface="Cambria Math" panose="02040503050406030204" pitchFamily="18" charset="0"/>
                        <a:ea typeface="微软雅黑" panose="020B0503020204020204" charset="-122"/>
                        <a:sym typeface="+mn-ea"/>
                      </a:rPr>
                      <m:t>+</m:t>
                    </m:r>
                    <m:d>
                      <m:dPr>
                        <m:ctrlPr>
                          <a:rPr lang="en-US" altLang="zh-CN" sz="140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+2</m:t>
                        </m:r>
                      </m:e>
                    </m:d>
                    <m:r>
                      <a:rPr lang="en-US" altLang="zh-CN" sz="1400" b="0" i="1" smtClean="0">
                        <a:latin typeface="Cambria Math" panose="02040503050406030204" pitchFamily="18" charset="0"/>
                        <a:ea typeface="微软雅黑" panose="020B0503020204020204" charset="-122"/>
                        <a:sym typeface="+mn-ea"/>
                      </a:rPr>
                      <m:t>=</m:t>
                    </m:r>
                    <m:r>
                      <a:rPr lang="en-US" altLang="zh-CN" sz="1400" i="1">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oMath>
                </a14:m>
                <a:r>
                  <a:rPr lang="en-US" altLang="zh-CN" sz="1400" dirty="0">
                    <a:ln/>
                    <a:solidFill>
                      <a:srgbClr val="FFC000"/>
                    </a:solidFill>
                    <a:latin typeface="微软雅黑" panose="020B0503020204020204" charset="-122"/>
                    <a:ea typeface="微软雅黑" panose="020B0503020204020204" charset="-122"/>
                  </a:rPr>
                  <a:t> </a:t>
                </a:r>
                <a14:m>
                  <m:oMath xmlns:m="http://schemas.openxmlformats.org/officeDocument/2006/math">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+2,</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+2,</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+2)</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3≤</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+2</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oMath>
                </a14:m>
                <a:r>
                  <a:rPr lang="en-US" altLang="zh-CN" sz="1400" b="0" i="1" dirty="0">
                    <a:latin typeface="Cambria Math" panose="02040503050406030204" pitchFamily="18" charset="0"/>
                    <a:ea typeface="微软雅黑" panose="020B0503020204020204" charset="-122"/>
                  </a:rPr>
                  <a:t> </a:t>
                </a:r>
                <a14:m>
                  <m:oMath xmlns:m="http://schemas.openxmlformats.org/officeDocument/2006/math">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1 </m:t>
                    </m:r>
                    <m:r>
                      <a:rPr lang="en-US" altLang="zh-CN" sz="1400" b="0" i="1" smtClean="0">
                        <a:ln/>
                        <a:solidFill>
                          <a:srgbClr val="FFC000"/>
                        </a:solidFill>
                        <a:latin typeface="Cambria Math" panose="02040503050406030204" pitchFamily="18" charset="0"/>
                        <a:ea typeface="微软雅黑" panose="020B0503020204020204" charset="-122"/>
                      </a:rPr>
                      <m:t>𝑜𝑟</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=2,  </m:t>
                    </m:r>
                    <m:r>
                      <a:rPr lang="en-US" altLang="zh-CN" sz="1400" i="1">
                        <a:ln/>
                        <a:solidFill>
                          <a:srgbClr val="FFC000"/>
                        </a:solidFill>
                        <a:latin typeface="Cambria Math" panose="02040503050406030204" pitchFamily="18" charset="0"/>
                        <a:ea typeface="微软雅黑" panose="020B0503020204020204" charset="-122"/>
                      </a:rPr>
                      <m:t>𝑛𝑜</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b="0" i="1" smtClean="0">
                        <a:ln/>
                        <a:solidFill>
                          <a:srgbClr val="FFC000"/>
                        </a:solidFill>
                        <a:latin typeface="Cambria Math" panose="02040503050406030204" pitchFamily="18" charset="0"/>
                        <a:ea typeface="微软雅黑" panose="020B0503020204020204" charset="-122"/>
                      </a:rPr>
                      <m:t>𝑠𝑜𝑙𝑢𝑡𝑖𝑜𝑛</m:t>
                    </m:r>
                    <m:r>
                      <a:rPr lang="en-US" altLang="zh-CN" sz="1400" i="1">
                        <a:ln/>
                        <a:solidFill>
                          <a:srgbClr val="FFC000"/>
                        </a:solidFill>
                        <a:latin typeface="Cambria Math" panose="02040503050406030204" pitchFamily="18" charset="0"/>
                        <a:ea typeface="微软雅黑" panose="020B0503020204020204" charset="-122"/>
                      </a:rPr>
                      <m:t>)</m:t>
                    </m:r>
                  </m:oMath>
                </a14:m>
                <a:endParaRPr lang="en-US" altLang="zh-CN" sz="1400" b="0" i="1" dirty="0">
                  <a:latin typeface="Cambria Math" panose="02040503050406030204" pitchFamily="18" charset="0"/>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=2(</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+2</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oMath>
                </a14:m>
                <a:r>
                  <a:rPr lang="en-US" altLang="zh-CN" sz="1400" dirty="0">
                    <a:latin typeface="微软雅黑" panose="020B0503020204020204" charset="-122"/>
                    <a:ea typeface="微软雅黑" panose="020B0503020204020204" charset="-122"/>
                  </a:rPr>
                  <a:t> </a:t>
                </a:r>
                <a14:m>
                  <m:oMath xmlns:m="http://schemas.openxmlformats.org/officeDocument/2006/math">
                    <m:r>
                      <a:rPr lang="en-US" altLang="zh-CN" sz="1400" i="1">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𝑧</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𝑛</m:t>
                    </m:r>
                    <m:r>
                      <a:rPr lang="en-US" altLang="zh-CN" sz="1400" b="0" i="1" smtClean="0">
                        <a:ln/>
                        <a:solidFill>
                          <a:srgbClr val="FFC000"/>
                        </a:solidFill>
                        <a:latin typeface="Cambria Math" panose="02040503050406030204" pitchFamily="18" charset="0"/>
                        <a:ea typeface="微软雅黑" panose="020B0503020204020204" charset="-122"/>
                      </a:rPr>
                      <m:t>+3,</m:t>
                    </m:r>
                    <m:r>
                      <a:rPr lang="en-US" altLang="zh-CN" sz="1400" b="0" i="1" smtClean="0">
                        <a:ln/>
                        <a:solidFill>
                          <a:srgbClr val="FFC000"/>
                        </a:solidFill>
                        <a:latin typeface="Cambria Math" panose="02040503050406030204" pitchFamily="18" charset="0"/>
                        <a:ea typeface="微软雅黑" panose="020B0503020204020204" charset="-122"/>
                      </a:rPr>
                      <m:t>𝑥</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𝑦</m:t>
                    </m:r>
                    <m:r>
                      <a:rPr lang="en-US" altLang="zh-CN" sz="1400" b="0" i="1" smtClean="0">
                        <a:ln/>
                        <a:solidFill>
                          <a:srgbClr val="FFC000"/>
                        </a:solidFill>
                        <a:latin typeface="Cambria Math" panose="02040503050406030204" pitchFamily="18" charset="0"/>
                        <a:ea typeface="微软雅黑" panose="020B0503020204020204" charset="-122"/>
                      </a:rPr>
                      <m:t>=</m:t>
                    </m:r>
                    <m:r>
                      <a:rPr lang="en-US" altLang="zh-CN" sz="1400" b="0" i="1" smtClean="0">
                        <a:ln/>
                        <a:solidFill>
                          <a:srgbClr val="FFC000"/>
                        </a:solidFill>
                        <a:latin typeface="Cambria Math" panose="02040503050406030204" pitchFamily="18" charset="0"/>
                        <a:ea typeface="微软雅黑" panose="020B0503020204020204" charset="-122"/>
                      </a:rPr>
                      <m:t>𝑛</m:t>
                    </m:r>
                    <m:r>
                      <a:rPr lang="en-US" altLang="zh-CN" sz="1400" b="0" i="1" smtClean="0">
                        <a:ln/>
                        <a:solidFill>
                          <a:srgbClr val="FFC000"/>
                        </a:solidFill>
                        <a:latin typeface="Cambria Math" panose="02040503050406030204" pitchFamily="18" charset="0"/>
                        <a:ea typeface="微软雅黑" panose="020B0503020204020204" charset="-122"/>
                      </a:rPr>
                      <m:t>+3,  </m:t>
                    </m:r>
                    <m:r>
                      <a:rPr lang="en-US" altLang="zh-CN" sz="1400" i="1">
                        <a:ln/>
                        <a:solidFill>
                          <a:srgbClr val="FFC000"/>
                        </a:solidFill>
                        <a:latin typeface="Cambria Math" panose="02040503050406030204" pitchFamily="18" charset="0"/>
                        <a:ea typeface="微软雅黑" panose="020B0503020204020204" charset="-122"/>
                      </a:rPr>
                      <m:t>𝑠𝑜𝑙𝑢𝑡𝑖𝑜𝑛</m:t>
                    </m:r>
                    <m:r>
                      <a:rPr lang="en-US" altLang="zh-CN" sz="1400" b="0" i="1" smtClean="0">
                        <a:ln/>
                        <a:solidFill>
                          <a:srgbClr val="FFC000"/>
                        </a:solidFill>
                        <a:latin typeface="Cambria Math" panose="02040503050406030204" pitchFamily="18" charset="0"/>
                        <a:ea typeface="微软雅黑" panose="020B0503020204020204" charset="-122"/>
                      </a:rPr>
                      <m:t> </m:t>
                    </m:r>
                    <m:r>
                      <a:rPr lang="en-US" altLang="zh-CN" sz="1400" i="1">
                        <a:ln/>
                        <a:solidFill>
                          <a:srgbClr val="FFC000"/>
                        </a:solidFill>
                        <a:latin typeface="Cambria Math" panose="02040503050406030204" pitchFamily="18" charset="0"/>
                        <a:ea typeface="微软雅黑" panose="020B0503020204020204" charset="-122"/>
                      </a:rPr>
                      <m:t>⌊</m:t>
                    </m:r>
                    <m:f>
                      <m:fPr>
                        <m:ctrlPr>
                          <a:rPr lang="en-US" altLang="zh-CN" sz="1400" b="0" i="1" smtClean="0">
                            <a:ln/>
                            <a:solidFill>
                              <a:srgbClr val="FFC000"/>
                            </a:solidFill>
                            <a:latin typeface="Cambria Math" panose="02040503050406030204" pitchFamily="18" charset="0"/>
                            <a:ea typeface="微软雅黑" panose="020B0503020204020204" charset="-122"/>
                          </a:rPr>
                        </m:ctrlPr>
                      </m:fPr>
                      <m:num>
                        <m:r>
                          <a:rPr lang="zh-CN" altLang="en-US" sz="1400" i="1">
                            <a:ln/>
                            <a:solidFill>
                              <a:srgbClr val="FFC000"/>
                            </a:solidFill>
                            <a:latin typeface="Cambria Math" panose="02040503050406030204" pitchFamily="18" charset="0"/>
                            <a:ea typeface="微软雅黑" panose="020B0503020204020204" charset="-122"/>
                          </a:rPr>
                          <m:t>𝑛</m:t>
                        </m:r>
                      </m:num>
                      <m:den>
                        <m:r>
                          <a:rPr lang="en-US" altLang="zh-CN" sz="1400" b="0" i="1" smtClean="0">
                            <a:ln/>
                            <a:solidFill>
                              <a:srgbClr val="FFC000"/>
                            </a:solidFill>
                            <a:latin typeface="Cambria Math" panose="02040503050406030204" pitchFamily="18" charset="0"/>
                            <a:ea typeface="微软雅黑" panose="020B0503020204020204" charset="-122"/>
                          </a:rPr>
                          <m:t>2</m:t>
                        </m:r>
                      </m:den>
                    </m:f>
                    <m:r>
                      <a:rPr lang="en-US" altLang="zh-CN" sz="1400" b="0" i="1" smtClean="0">
                        <a:ln/>
                        <a:solidFill>
                          <a:srgbClr val="FFC000"/>
                        </a:solidFill>
                        <a:latin typeface="Cambria Math" panose="02040503050406030204" pitchFamily="18" charset="0"/>
                        <a:ea typeface="微软雅黑" panose="020B0503020204020204" charset="-122"/>
                      </a:rPr>
                      <m:t>+1</m:t>
                    </m:r>
                    <m:r>
                      <a:rPr lang="en-US" altLang="zh-CN" sz="1400" i="1">
                        <a:ln/>
                        <a:solidFill>
                          <a:srgbClr val="FFC000"/>
                        </a:solidFill>
                        <a:latin typeface="Cambria Math" panose="02040503050406030204" pitchFamily="18" charset="0"/>
                        <a:ea typeface="微软雅黑" panose="020B0503020204020204" charset="-122"/>
                      </a:rPr>
                      <m:t>⌋)</m:t>
                    </m:r>
                  </m:oMath>
                </a14:m>
                <a:endParaRPr lang="en-US" altLang="zh-CN" sz="1400" dirty="0">
                  <a:latin typeface="微软雅黑" panose="020B0503020204020204" charset="-122"/>
                  <a:ea typeface="微软雅黑" panose="020B0503020204020204" charset="-122"/>
                </a:endParaRPr>
              </a:p>
              <a:p>
                <a:pPr lvl="1">
                  <a:buFont typeface="Symbol" panose="05050102010706020507" pitchFamily="18" charset="2"/>
                  <a:buChar char="Þ"/>
                </a:pPr>
                <a14:m>
                  <m:oMath xmlns:m="http://schemas.openxmlformats.org/officeDocument/2006/math">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m:t>
                    </m:r>
                    <m:r>
                      <a:rPr lang="en-US" altLang="zh-CN" sz="1400" b="0" i="1">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=2</m:t>
                    </m:r>
                    <m:d>
                      <m:dPr>
                        <m:ctrlPr>
                          <a:rPr lang="en-US" altLang="zh-CN" sz="1400" b="0" i="1" smtClean="0">
                            <a:latin typeface="Cambria Math" panose="02040503050406030204" pitchFamily="18" charset="0"/>
                            <a:ea typeface="微软雅黑" panose="020B0503020204020204" charset="-122"/>
                            <a:sym typeface="+mn-ea"/>
                          </a:rPr>
                        </m:ctrlPr>
                      </m:dPr>
                      <m:e>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m:t>
                        </m:r>
                      </m:e>
                    </m:d>
                    <m:r>
                      <a:rPr lang="en-US" altLang="zh-CN" sz="1400" b="0" i="1" smtClean="0">
                        <a:latin typeface="Cambria Math" panose="02040503050406030204" pitchFamily="18" charset="0"/>
                        <a:ea typeface="微软雅黑" panose="020B0503020204020204" charset="-122"/>
                        <a:sym typeface="+mn-ea"/>
                      </a:rPr>
                      <m:t>, 1≤</m:t>
                    </m:r>
                    <m:r>
                      <a:rPr lang="en-US" altLang="zh-CN" sz="1400" b="0" i="1" smtClean="0">
                        <a:latin typeface="Cambria Math" panose="02040503050406030204" pitchFamily="18" charset="0"/>
                        <a:ea typeface="微软雅黑" panose="020B0503020204020204" charset="-122"/>
                        <a:sym typeface="+mn-ea"/>
                      </a:rPr>
                      <m:t>𝑥</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𝑦</m:t>
                    </m:r>
                    <m:r>
                      <a:rPr lang="en-US" altLang="zh-CN" sz="1400" b="0" i="1" smtClean="0">
                        <a:latin typeface="Cambria Math" panose="02040503050406030204" pitchFamily="18" charset="0"/>
                        <a:ea typeface="微软雅黑" panose="020B0503020204020204" charset="-122"/>
                        <a:sym typeface="+mn-ea"/>
                      </a:rPr>
                      <m:t>&lt;</m:t>
                    </m:r>
                    <m:r>
                      <a:rPr lang="en-US" altLang="zh-CN" sz="1400" b="0" i="1" smtClean="0">
                        <a:latin typeface="Cambria Math" panose="02040503050406030204" pitchFamily="18" charset="0"/>
                        <a:ea typeface="微软雅黑" panose="020B0503020204020204" charset="-122"/>
                        <a:sym typeface="+mn-ea"/>
                      </a:rPr>
                      <m:t>𝑧</m:t>
                    </m:r>
                    <m:r>
                      <a:rPr lang="en-US" altLang="zh-CN" sz="1400" b="0" i="1" smtClean="0">
                        <a:latin typeface="Cambria Math" panose="02040503050406030204" pitchFamily="18" charset="0"/>
                        <a:ea typeface="微软雅黑" panose="020B0503020204020204" charset="-122"/>
                        <a:sym typeface="+mn-ea"/>
                      </a:rPr>
                      <m:t>≤</m:t>
                    </m:r>
                    <m:r>
                      <a:rPr lang="en-US" altLang="zh-CN" sz="1400" b="0" i="1" smtClean="0">
                        <a:latin typeface="Cambria Math" panose="02040503050406030204" pitchFamily="18" charset="0"/>
                        <a:ea typeface="微软雅黑" panose="020B0503020204020204" charset="-122"/>
                        <a:sym typeface="+mn-ea"/>
                      </a:rPr>
                      <m:t>𝑛</m:t>
                    </m:r>
                    <m:r>
                      <a:rPr lang="en-US" altLang="zh-CN" sz="1400" b="0" i="1" smtClean="0">
                        <a:latin typeface="Cambria Math" panose="02040503050406030204" pitchFamily="18" charset="0"/>
                        <a:ea typeface="微软雅黑" panose="020B0503020204020204" charset="-122"/>
                        <a:sym typeface="+mn-ea"/>
                      </a:rPr>
                      <m:t>+3</m:t>
                    </m:r>
                  </m:oMath>
                </a14:m>
                <a:r>
                  <a:rPr lang="zh-CN" altLang="en-US" sz="1400" dirty="0">
                    <a:latin typeface="微软雅黑" panose="020B0503020204020204" charset="-122"/>
                    <a:ea typeface="微软雅黑" panose="020B0503020204020204" charset="-122"/>
                  </a:rPr>
                  <a:t> ：</a:t>
                </a:r>
                <a14:m>
                  <m:oMath xmlns:m="http://schemas.openxmlformats.org/officeDocument/2006/math">
                    <m:r>
                      <a:rPr lang="en-US" altLang="zh-CN" sz="1400" b="0" i="1">
                        <a:latin typeface="Cambria Math" panose="02040503050406030204" pitchFamily="18" charset="0"/>
                        <a:ea typeface="微软雅黑" panose="020B0503020204020204" charset="-122"/>
                      </a:rPr>
                      <m:t>𝑎𝑛𝑠</m:t>
                    </m:r>
                    <m:r>
                      <a:rPr lang="en-US" altLang="zh-CN" sz="1400" b="0" i="1" smtClean="0">
                        <a:latin typeface="Cambria Math" panose="02040503050406030204" pitchFamily="18" charset="0"/>
                        <a:ea typeface="微软雅黑" panose="020B0503020204020204" charset="-122"/>
                      </a:rPr>
                      <m:t>2+⌊</m:t>
                    </m:r>
                    <m:f>
                      <m:fPr>
                        <m:ctrlPr>
                          <a:rPr lang="en-US" altLang="zh-CN" sz="1400" b="0" i="1" smtClean="0">
                            <a:latin typeface="Cambria Math" panose="02040503050406030204" pitchFamily="18" charset="0"/>
                            <a:ea typeface="微软雅黑" panose="020B0503020204020204" charset="-122"/>
                          </a:rPr>
                        </m:ctrlPr>
                      </m:fPr>
                      <m:num>
                        <m:r>
                          <a:rPr lang="en-US" altLang="zh-CN" sz="1400" b="0" i="1" smtClean="0">
                            <a:latin typeface="Cambria Math" panose="02040503050406030204" pitchFamily="18" charset="0"/>
                            <a:ea typeface="微软雅黑" panose="020B0503020204020204" charset="-122"/>
                          </a:rPr>
                          <m:t>𝑛</m:t>
                        </m:r>
                      </m:num>
                      <m:den>
                        <m:r>
                          <a:rPr lang="en-US" altLang="zh-CN" sz="1400" b="0" i="1" smtClean="0">
                            <a:latin typeface="Cambria Math" panose="02040503050406030204" pitchFamily="18" charset="0"/>
                            <a:ea typeface="微软雅黑" panose="020B0503020204020204" charset="-122"/>
                          </a:rPr>
                          <m:t>2</m:t>
                        </m:r>
                      </m:den>
                    </m:f>
                    <m:r>
                      <a:rPr lang="en-US" altLang="zh-CN" sz="1400" b="0" i="1" smtClean="0">
                        <a:latin typeface="Cambria Math" panose="02040503050406030204" pitchFamily="18" charset="0"/>
                        <a:ea typeface="微软雅黑" panose="020B0503020204020204" charset="-122"/>
                      </a:rPr>
                      <m:t>+1⌋</m:t>
                    </m:r>
                  </m:oMath>
                </a14:m>
                <a:endParaRPr lang="en-US" altLang="zh-CN" dirty="0">
                  <a:latin typeface="微软雅黑" panose="020B0503020204020204" charset="-122"/>
                  <a:ea typeface="微软雅黑" panose="020B0503020204020204" charset="-122"/>
                  <a:sym typeface="+mn-ea"/>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257175" y="1185863"/>
                <a:ext cx="8629650" cy="3629025"/>
              </a:xfrm>
              <a:blipFill>
                <a:blip r:embed="rId2"/>
                <a:stretch>
                  <a:fillRect l="-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7560676"/>
      </p:ext>
    </p:extLst>
  </p:cSld>
  <p:clrMapOvr>
    <a:masterClrMapping/>
  </p:clrMapOvr>
</p:sld>
</file>

<file path=ppt/theme/theme1.xml><?xml version="1.0" encoding="utf-8"?>
<a:theme xmlns:a="http://schemas.openxmlformats.org/drawingml/2006/main" name="千图网海量PPT模板www.58pic.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一级标题">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1190</TotalTime>
  <Words>5355</Words>
  <Application>Microsoft Office PowerPoint</Application>
  <PresentationFormat>全屏显示(16:9)</PresentationFormat>
  <Paragraphs>259</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微软雅黑</vt:lpstr>
      <vt:lpstr>Arial</vt:lpstr>
      <vt:lpstr>Calibri</vt:lpstr>
      <vt:lpstr>Cambria Math</vt:lpstr>
      <vt:lpstr>Symbol</vt:lpstr>
      <vt:lpstr>千图网海量PPT模板www.58pic.com</vt:lpstr>
      <vt:lpstr>2021牛客暑期多校训练营第六场</vt:lpstr>
      <vt:lpstr>Hopping Rabbit</vt:lpstr>
      <vt:lpstr>Hopping Rabbit</vt:lpstr>
      <vt:lpstr>Intervals On the Ring</vt:lpstr>
      <vt:lpstr>Hasse Diagram</vt:lpstr>
      <vt:lpstr>Contracting Convex Hull</vt:lpstr>
      <vt:lpstr>Delete Edges</vt:lpstr>
      <vt:lpstr>Delete Edges</vt:lpstr>
      <vt:lpstr>Delete Edges</vt:lpstr>
      <vt:lpstr>Delete Edges</vt:lpstr>
      <vt:lpstr>Delete Edges</vt:lpstr>
      <vt:lpstr>Delete Edges</vt:lpstr>
      <vt:lpstr>Defend Ponyville</vt:lpstr>
      <vt:lpstr>Defend Ponyville</vt:lpstr>
      <vt:lpstr>Defend Ponyville</vt:lpstr>
      <vt:lpstr>Defend Ponyville</vt:lpstr>
      <vt:lpstr>Defend Ponyville</vt:lpstr>
      <vt:lpstr>Defend Ponyville</vt:lpstr>
      <vt:lpstr>Defend Your Country</vt:lpstr>
      <vt:lpstr>Defend Your Country</vt:lpstr>
      <vt:lpstr>Defend Your Country</vt:lpstr>
      <vt:lpstr>Defend Your Country</vt:lpstr>
      <vt:lpstr>Defend Your Country</vt:lpstr>
      <vt:lpstr>Defend Your Country</vt:lpstr>
      <vt:lpstr>Hamburger Steak</vt:lpstr>
      <vt:lpstr>Gambling Monster</vt:lpstr>
      <vt:lpstr>Gambling Monster</vt:lpstr>
      <vt:lpstr>Gambling Monster</vt:lpstr>
      <vt:lpstr>Growing Tree</vt:lpstr>
      <vt:lpstr>Growing Tree</vt:lpstr>
      <vt:lpstr>Growing Tree</vt:lpstr>
      <vt:lpstr>Growing Tree</vt:lpstr>
      <vt:lpstr>Growing Tree</vt:lpstr>
      <vt:lpstr>Starch Cat 淀粉猫</vt:lpstr>
      <vt:lpstr>Starch Cat 淀粉猫</vt:lpstr>
      <vt:lpstr>Starch Cat 淀粉猫</vt:lpstr>
      <vt:lpstr>Starch Cat 淀粉猫</vt:lpstr>
      <vt:lpstr>Starch Cat 淀粉猫</vt:lpstr>
      <vt:lpstr>Starch Cat 淀粉猫</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1-0505-16</dc:title>
  <dc:creator>MICHAEL</dc:creator>
  <cp:lastModifiedBy>Yi Jingwei</cp:lastModifiedBy>
  <cp:revision>190</cp:revision>
  <dcterms:created xsi:type="dcterms:W3CDTF">2020-05-13T10:04:33Z</dcterms:created>
  <dcterms:modified xsi:type="dcterms:W3CDTF">2021-08-02T10:56:57Z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