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牛客竞赛深色2副本.jpg" descr="牛客竞赛深色2副本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7225" y="2260469"/>
            <a:ext cx="7441746" cy="148279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7225" y="4287044"/>
            <a:ext cx="7543800" cy="71513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像" descr="图像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923" y="878164"/>
            <a:ext cx="1948154" cy="447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" name="图像" descr="图像"/>
          <p:cNvPicPr>
            <a:picLocks noChangeAspect="1"/>
          </p:cNvPicPr>
          <p:nvPr userDrawn="1"/>
        </p:nvPicPr>
        <p:blipFill>
          <a:blip r:embed="rId4">
            <a:alphaModFix amt="30348"/>
          </a:blip>
          <a:stretch>
            <a:fillRect/>
          </a:stretch>
        </p:blipFill>
        <p:spPr>
          <a:xfrm>
            <a:off x="7021913" y="800638"/>
            <a:ext cx="4843714" cy="122653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牛客竞赛深色2副本.jpg" descr="牛客竞赛深色2副本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7225" y="2260469"/>
            <a:ext cx="7441746" cy="148279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7225" y="4287044"/>
            <a:ext cx="7543800" cy="71513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像" descr="图像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923" y="878164"/>
            <a:ext cx="1948154" cy="447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" name="图像" descr="图像"/>
          <p:cNvPicPr>
            <a:picLocks noChangeAspect="1"/>
          </p:cNvPicPr>
          <p:nvPr userDrawn="1"/>
        </p:nvPicPr>
        <p:blipFill>
          <a:blip r:embed="rId4">
            <a:alphaModFix amt="30348"/>
          </a:blip>
          <a:stretch>
            <a:fillRect/>
          </a:stretch>
        </p:blipFill>
        <p:spPr>
          <a:xfrm>
            <a:off x="7021913" y="800638"/>
            <a:ext cx="4843714" cy="122653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2pPr>
            <a:lvl3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3pPr>
            <a:lvl4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4pPr>
            <a:lvl5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2pPr>
            <a:lvl3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3pPr>
            <a:lvl4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4pPr>
            <a:lvl5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牛客竞赛深色.jpg" descr="牛客竞赛深色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矩形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63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牛客竞赛深色.jpg" descr="牛客竞赛深色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矩形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63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7224" y="2260469"/>
            <a:ext cx="8155471" cy="148279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2021</a:t>
            </a:r>
            <a:r>
              <a:rPr lang="zh-CN" altLang="en-US" dirty="0"/>
              <a:t>牛客暑期多校训练营</a:t>
            </a:r>
            <a:br>
              <a:rPr lang="en-US" altLang="zh-CN" dirty="0"/>
            </a:br>
            <a:r>
              <a:rPr lang="zh-CN" altLang="en-US" dirty="0"/>
              <a:t>第  </a:t>
            </a:r>
            <a:r>
              <a:rPr lang="en-US" altLang="zh-CN" dirty="0"/>
              <a:t>8</a:t>
            </a:r>
            <a:r>
              <a:rPr lang="zh-CN" altLang="en-US" dirty="0"/>
              <a:t>  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7225" y="4287044"/>
            <a:ext cx="7441746" cy="715136"/>
          </a:xfrm>
        </p:spPr>
        <p:txBody>
          <a:bodyPr/>
          <a:lstStyle/>
          <a:p>
            <a:pPr algn="ctr"/>
            <a:r>
              <a:rPr lang="zh-CN" altLang="en-US" dirty="0"/>
              <a:t>出题人：李泽仁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7980"/>
            <a:ext cx="10515600" cy="1325563"/>
          </a:xfrm>
        </p:spPr>
        <p:txBody>
          <a:bodyPr/>
          <a:lstStyle/>
          <a:p>
            <a:r>
              <a:rPr lang="en-US" altLang="zh-CN"/>
              <a:t>G.rsrams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11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dirty="0"/>
              <a:t>考虑段对查询的贡献，假设段与查询相交的部分为 $[l',r']$，则在该段内部做前缀和 $pre_i=pre_{i-1}+b_i$，即转换为有多少 $(i,j)$ 满足 $l\le i\le j\le r$ 且 $pre_j-pre_i\ge 0$，这个是一个区间逆序对问题。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7980"/>
            <a:ext cx="10515600" cy="1325563"/>
          </a:xfrm>
        </p:spPr>
        <p:txBody>
          <a:bodyPr/>
          <a:lstStyle/>
          <a:p>
            <a:r>
              <a:rPr lang="en-US" altLang="zh-CN"/>
              <a:t>G.rsrams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1140"/>
            <a:ext cx="10515600" cy="4351338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dirty="0"/>
              <a:t>每次查询 $[l,r]$，考虑其与每个段 $[l',r']$ 的关系：</a:t>
            </a:r>
            <a:endParaRPr lang="en-US" dirty="0"/>
          </a:p>
          <a:p>
            <a:r>
              <a:rPr lang="en-US" dirty="0"/>
              <a:t>1. $[l,r]$ 包含了 $[l',r']$，则答案为 $[l',r']$ 段的全局逆序对。</a:t>
            </a:r>
            <a:endParaRPr lang="en-US" dirty="0"/>
          </a:p>
          <a:p>
            <a:r>
              <a:rPr lang="en-US" dirty="0"/>
              <a:t>2. $[l',r']$ 为 $[l,r]$ 的前缀或后缀，则答案为前缀，后缀逆序对，对于每个段处理出即可。</a:t>
            </a:r>
            <a:endParaRPr lang="en-US" dirty="0"/>
          </a:p>
          <a:p>
            <a:r>
              <a:rPr lang="en-US" dirty="0"/>
              <a:t>3. $[l',r']$ 被 $[l,r]$ 包含，则答案为 $[l',r']$ 段的区间逆序对。</a:t>
            </a:r>
            <a:endParaRPr lang="en-US" dirty="0"/>
          </a:p>
          <a:p>
            <a:r>
              <a:rPr lang="en-US" dirty="0"/>
              <a:t>对于 1,2 情况，可以将长度不超过 $\sqrt n$ 的段特判，枚举这样的每个段的每两个位置，问题转换为二维数点，有 $O(n\sqrt n)$ 个点 $O(m)$ 次查询，可以使用 $O(1)$ 修改 $O(\sqrt n)$ 查询的方法平衡。（这个不是必要的，可以用更好的性质规避掉），对于长度大于 $\sqrt n$ 的段，可以 $O(n\log n)$ 预处理然后暴力扫，对每个询问算贡献。</a:t>
            </a:r>
            <a:endParaRPr lang="en-US" dirty="0"/>
          </a:p>
          <a:p>
            <a:r>
              <a:rPr lang="en-US" dirty="0"/>
              <a:t>对于 3 情况，可以证明每个询问最多被 $O(\log n)$ 个段包含，于是直接在每个段上跑区间逆序对即可。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7980"/>
            <a:ext cx="10515600" cy="1325563"/>
          </a:xfrm>
        </p:spPr>
        <p:txBody>
          <a:bodyPr/>
          <a:lstStyle/>
          <a:p>
            <a:r>
              <a:rPr lang="en-US" altLang="zh-CN"/>
              <a:t>G.rsrams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1140"/>
            <a:ext cx="10515600" cy="4351338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dirty="0"/>
              <a:t>证明方法：假设一个询问被一个长度在 $[2^x,2^{x+1}]$ 的段包含，则该段长至少 $2^x$，其绝对众数占了至少 $2^x/3$ 个位置，并且包含这个询问的长度在 $[2^x,2^{x+1}]$ 的段覆盖的范围不超过 $2^{x+2}$，所以可行的绝对众数只有常数种。</a:t>
            </a:r>
            <a:endParaRPr lang="en-US" dirty="0"/>
          </a:p>
          <a:p>
            <a:r>
              <a:rPr lang="en-US" dirty="0"/>
              <a:t>因为上述性质，所以对每个段，假设长度为 $n_i$ ，包含了 $m_i$ 个询问，有 $\sum m_i=O(m\log n)$。</a:t>
            </a:r>
            <a:endParaRPr lang="en-US" dirty="0"/>
          </a:p>
          <a:p>
            <a:r>
              <a:rPr lang="en-US" dirty="0"/>
              <a:t>区间逆序对使用莫队二次离线的方法可以做到 $O(n_i\sqrt m_i+m_i+n_i^{1+\epsilon})$，这里段长和为 $n_1+n_2+...+n_k=n$ 形式。</a:t>
            </a:r>
            <a:endParaRPr lang="en-US" dirty="0"/>
          </a:p>
          <a:p>
            <a:r>
              <a:rPr lang="en-US" dirty="0"/>
              <a:t>总复杂度为。</a:t>
            </a:r>
            <a:endParaRPr lang="en-US" dirty="0"/>
          </a:p>
          <a:p>
            <a:r>
              <a:rPr lang="en-US" dirty="0"/>
              <a:t>总时间复杂度可以做到 $O(n\sqrt m+m\log n+n^{1+\epsilon})$。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2865" y="4798695"/>
            <a:ext cx="888492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7980"/>
            <a:ext cx="10515600" cy="1325563"/>
          </a:xfrm>
        </p:spPr>
        <p:txBody>
          <a:bodyPr/>
          <a:lstStyle/>
          <a:p>
            <a:r>
              <a:rPr lang="en-US" altLang="zh-CN"/>
              <a:t>H.Scholomance Academy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11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dirty="0"/>
              <a:t>注意到 F(n) 是积性函数，所以</a:t>
            </a:r>
            <a:r>
              <a:rPr lang="zh-CN" altLang="en-US" dirty="0"/>
              <a:t>可以拆开计算</a:t>
            </a:r>
            <a:endParaRPr lang="en-US" dirty="0"/>
          </a:p>
          <a:p>
            <a:r>
              <a:rPr lang="zh-CN" altLang="en-US" dirty="0"/>
              <a:t>考虑</a:t>
            </a:r>
            <a:r>
              <a:rPr lang="en-US" dirty="0"/>
              <a:t>生成函数$G_p(x)=F(p^0)+F(p^1)x+...$</a:t>
            </a:r>
            <a:endParaRPr lang="en-US" dirty="0"/>
          </a:p>
          <a:p>
            <a:r>
              <a:rPr lang="en-US" dirty="0"/>
              <a:t>那么$G_p(x)=(\phi(p^0)+\phi(p^1)+...)^m=(\frac{1-x}{1-px})^m$</a:t>
            </a:r>
            <a:endParaRPr lang="en-US" dirty="0"/>
          </a:p>
          <a:p>
            <a:r>
              <a:rPr lang="en-US" dirty="0"/>
              <a:t>最终 $G$ 的生成函数就是 $\prod_iG_{p_i}(x)$</a:t>
            </a:r>
            <a:endParaRPr lang="en-US" dirty="0"/>
          </a:p>
          <a:p>
            <a:r>
              <a:rPr lang="en-US" dirty="0"/>
              <a:t>$G$ 的形式是分式，可以写成线性递推，我们可以在 $O(tm\log t\log N)$ 求出这个线性递推的第 $N$ 项。</a:t>
            </a:r>
            <a:endParaRPr lang="en-US" dirty="0"/>
          </a:p>
          <a:p>
            <a:r>
              <a:rPr lang="en-US" dirty="0"/>
              <a:t>由于质数个数不多，所以可以通过。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7980"/>
            <a:ext cx="10515600" cy="1325563"/>
          </a:xfrm>
        </p:spPr>
        <p:txBody>
          <a:bodyPr/>
          <a:lstStyle/>
          <a:p>
            <a:r>
              <a:rPr lang="en-US" altLang="zh-CN"/>
              <a:t>I.The Grand Tournament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11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dirty="0"/>
              <a:t>对每张扑克牌建一个点，如果我的牌能战胜某一手牌就在这两个点之间连一条边。</a:t>
            </a:r>
            <a:endParaRPr dirty="0"/>
          </a:p>
          <a:p>
            <a:r>
              <a:rPr dirty="0"/>
              <a:t>那么原问题可以转化为求这张图中大小=5 的匹配个数。</a:t>
            </a:r>
            <a:endParaRPr dirty="0"/>
          </a:p>
          <a:p>
            <a:r>
              <a:rPr dirty="0"/>
              <a:t>对=3 的匹配个数计数：</a:t>
            </a:r>
            <a:endParaRPr dirty="0"/>
          </a:p>
          <a:p>
            <a:r>
              <a:rPr dirty="0"/>
              <a:t>对于大小为5的匹配个数计数，我们直接枚举前两个匹配，然后使用大小为3的匹配计数方法即可。</a:t>
            </a: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5670" y="3501390"/>
            <a:ext cx="4023360" cy="350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7980"/>
            <a:ext cx="10515600" cy="1325563"/>
          </a:xfrm>
        </p:spPr>
        <p:txBody>
          <a:bodyPr/>
          <a:lstStyle/>
          <a:p>
            <a:r>
              <a:rPr lang="en-US" altLang="zh-CN"/>
              <a:t>J. Tree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1140"/>
            <a:ext cx="10515600" cy="4351338"/>
          </a:xfrm>
        </p:spPr>
        <p:txBody>
          <a:bodyPr>
            <a:normAutofit fontScale="90000"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zh-CN" altLang="en-US" dirty="0"/>
          </a:p>
          <a:p>
            <a:pPr indent="0" fontAlgn="auto">
              <a:lnSpc>
                <a:spcPct val="120000"/>
              </a:lnSpc>
            </a:pPr>
            <a:r>
              <a:rPr dirty="0"/>
              <a:t>设s到t的路径是</a:t>
            </a:r>
            <a:r>
              <a:rPr lang="en-US" dirty="0"/>
              <a:t>p</a:t>
            </a:r>
            <a:r>
              <a:rPr dirty="0"/>
              <a:t>，则一旦其中一个人离开了这条路径，两人就无法互相影响，此时两人的策略一定都是走能走的最长路径。</a:t>
            </a:r>
            <a:endParaRPr dirty="0"/>
          </a:p>
          <a:p>
            <a:pPr indent="0" fontAlgn="auto">
              <a:lnSpc>
                <a:spcPct val="120000"/>
              </a:lnSpc>
            </a:pPr>
            <a:r>
              <a:rPr dirty="0"/>
              <a:t>设</a:t>
            </a:r>
            <a:r>
              <a:rPr lang="en-US" dirty="0"/>
              <a:t>vi</a:t>
            </a:r>
            <a:r>
              <a:rPr dirty="0"/>
              <a:t>下挂的子树的最深深度是</a:t>
            </a:r>
            <a:r>
              <a:rPr lang="en-US" dirty="0"/>
              <a:t>di</a:t>
            </a:r>
            <a:r>
              <a:rPr dirty="0"/>
              <a:t>。设第一个人在 </a:t>
            </a:r>
            <a:r>
              <a:rPr lang="en-US" dirty="0"/>
              <a:t>vl</a:t>
            </a:r>
            <a:r>
              <a:rPr dirty="0"/>
              <a:t> ，第二个人在 </a:t>
            </a:r>
            <a:r>
              <a:rPr lang="en-US" dirty="0"/>
              <a:t>vr</a:t>
            </a:r>
            <a:r>
              <a:rPr dirty="0"/>
              <a:t> ，如果第一个人选择离开，则他能再走 </a:t>
            </a:r>
            <a:r>
              <a:rPr lang="en-US" dirty="0"/>
              <a:t>dl</a:t>
            </a:r>
            <a:r>
              <a:rPr dirty="0"/>
              <a:t> 步，第二个人能再走 </a:t>
            </a:r>
            <a:endParaRPr dirty="0"/>
          </a:p>
          <a:p>
            <a:pPr indent="0" fontAlgn="auto">
              <a:lnSpc>
                <a:spcPct val="120000"/>
              </a:lnSpc>
              <a:buNone/>
            </a:pPr>
            <a:r>
              <a:rPr lang="en-US" dirty="0"/>
              <a:t>          </a:t>
            </a:r>
            <a:r>
              <a:rPr dirty="0"/>
              <a:t>步。第二个人离开类似。可能的 (v</a:t>
            </a:r>
            <a:r>
              <a:rPr lang="en-US" dirty="0"/>
              <a:t>l</a:t>
            </a:r>
            <a:r>
              <a:rPr dirty="0"/>
              <a:t>, v</a:t>
            </a:r>
            <a:r>
              <a:rPr lang="en-US" dirty="0"/>
              <a:t>r</a:t>
            </a:r>
            <a:r>
              <a:rPr dirty="0"/>
              <a:t>) 个数显然是线性的，所以如果实现一个RMQ计算</a:t>
            </a:r>
            <a:r>
              <a:rPr lang="en-US" dirty="0"/>
              <a:t>         </a:t>
            </a:r>
            <a:r>
              <a:rPr dirty="0"/>
              <a:t> 和  </a:t>
            </a:r>
            <a:r>
              <a:rPr lang="en-US" dirty="0"/>
              <a:t>          </a:t>
            </a:r>
            <a:r>
              <a:rPr dirty="0"/>
              <a:t>就能做到 $O(n\log n)$。由于RMQ的查询区间很有规律，也容易优化到线性。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040" y="4269740"/>
            <a:ext cx="1409700" cy="320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6565" y="4721860"/>
            <a:ext cx="1409700" cy="3200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185" y="4721860"/>
            <a:ext cx="1676400" cy="3746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7980"/>
            <a:ext cx="10515600" cy="1325563"/>
          </a:xfrm>
        </p:spPr>
        <p:txBody>
          <a:bodyPr/>
          <a:lstStyle/>
          <a:p>
            <a:r>
              <a:rPr lang="en-US" altLang="zh-CN"/>
              <a:t>K. Yet Another Problem About 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1140"/>
            <a:ext cx="10515600" cy="4351338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endParaRPr lang="zh-CN" altLang="en-US" dirty="0"/>
          </a:p>
          <a:p>
            <a:pPr indent="0" fontAlgn="auto">
              <a:lnSpc>
                <a:spcPct val="120000"/>
              </a:lnSpc>
            </a:pPr>
            <a:r>
              <a:rPr dirty="0"/>
              <a:t>不妨先改下题意，若走到区域边界的线上也算经过该区域。例如走到格点上同时经过了四个区域。那有个很自然的想法是，走尽可能多的格点。依照这个想法，我们任意画一条轨迹，一步步调整。</a:t>
            </a:r>
            <a:endParaRPr dirty="0"/>
          </a:p>
          <a:p>
            <a:pPr indent="0" fontAlgn="auto">
              <a:lnSpc>
                <a:spcPct val="120000"/>
              </a:lnSpc>
            </a:pPr>
            <a:r>
              <a:rPr dirty="0"/>
              <a:t>注意调整的策略是，在不增大轨迹长度的同时，增大经过区域数。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K. Yet Another Problem About 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第一步：化曲为直。</a:t>
            </a:r>
            <a:endParaRPr lang="zh-CN" altLang="en-US"/>
          </a:p>
          <a:p>
            <a:r>
              <a:rPr lang="zh-CN" altLang="en-US"/>
              <a:t>第二步：调至格点。</a:t>
            </a:r>
            <a:endParaRPr lang="zh-CN" altLang="en-US"/>
          </a:p>
          <a:p>
            <a:r>
              <a:rPr lang="zh-CN" altLang="en-US"/>
              <a:t>第三步：方向统一。对于目前一条顶点均为格点的折线，为了回头重复产生的浪费，不妨统一为右下走向，从头到尾非右下走向的部分直接加以轴对称变换。</a:t>
            </a:r>
            <a:endParaRPr lang="zh-CN" altLang="en-US"/>
          </a:p>
          <a:p>
            <a:r>
              <a:rPr lang="zh-CN" altLang="en-US"/>
              <a:t>第四步：化斜为正。。感性告诉我们斜线产生的浪费不容小觑。显然，斜线要么每行要么每列经过至多两个区域，甚至不超过沿着网格线的效果，故可投影到某方向的网格线上不劣。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K. Yet Another Problem About 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然而这一步有个特例：单元格的对角线。原因在于我们考虑了斜线中间的区域，忽略了所到格点影响的区域。网格线每走一段，新经过区域为 2。对角线每走一段，新经过区域为 3，弥补了斜线的劣势。</a:t>
            </a:r>
            <a:endParaRPr lang="zh-CN" altLang="en-US"/>
          </a:p>
          <a:p>
            <a:r>
              <a:rPr lang="zh-CN" altLang="en-US">
                <a:sym typeface="+mn-ea"/>
              </a:rPr>
              <a:t>以上都是为算法的铺垫。不要忘了开头略改了题意，现在总长是个代数数，而上限是个超越数，意味着我们总有空间在格点附近以无限小来回横跳。  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K. Yet Another Problem About Pi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令 </a:t>
                </a:r>
                <a:r>
                  <a:rPr lang="en-US" altLang="zh-CN"/>
                  <a:t>a=min{w,d}</a:t>
                </a:r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/>
                  <a:t>，算法无非是对 ax+by</a:t>
                </a:r>
                <a:r>
                  <a:rPr lang="en-US" altLang="zh-CN"/>
                  <a:t>&lt;=</a:t>
                </a:r>
                <a:r>
                  <a:rPr lang="zh-CN" altLang="en-US"/>
                  <a:t>pi 的非负解求 2x+3y 的最大值。不难发现，x&lt;3 与 y&lt;2 至少有一成立，枚举后除法求解即可，注意精度问题。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11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A</a:t>
            </a:r>
            <a:r>
              <a:rPr lang="en-US" altLang="zh-CN" dirty="0"/>
              <a:t>.</a:t>
            </a:r>
            <a:r>
              <a:rPr lang="zh-CN" altLang="en-US" dirty="0"/>
              <a:t>Ares, Toilet Ares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我就想讲个故事，顺便缺个简单题</a:t>
                </a:r>
                <a:r>
                  <a:rPr lang="en-US" altLang="zh-CN"/>
                  <a:t>(**rk49</a:t>
                </a:r>
                <a:r>
                  <a:rPr lang="zh-CN" altLang="en-US"/>
                  <a:t>校排</a:t>
                </a:r>
                <a:r>
                  <a:rPr lang="en-US" altLang="zh-CN"/>
                  <a:t>3</a:t>
                </a:r>
                <a:r>
                  <a:rPr lang="en-US" altLang="zh-CN"/>
                  <a:t>3)</a:t>
                </a:r>
                <a:endParaRPr lang="zh-CN" altLang="en-US"/>
              </a:p>
              <a:p>
                <a:r>
                  <a:rPr lang="zh-CN" altLang="en-US"/>
                  <a:t>题目大意：</a:t>
                </a:r>
                <a:endParaRPr lang="zh-CN" altLang="en-US"/>
              </a:p>
              <a:p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a+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/>
              </a:p>
              <a:p>
                <a:r>
                  <a:rPr lang="en-US" altLang="zh-CN"/>
                  <a:t>sol:</a:t>
                </a:r>
                <a:r>
                  <a:rPr lang="zh-CN" altLang="en-US"/>
                  <a:t>求个逆元即可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</a:t>
            </a:r>
            <a:r>
              <a:rPr lang="en-US" altLang="zh-CN"/>
              <a:t>.</a:t>
            </a:r>
            <a:r>
              <a:rPr lang="zh-CN" altLang="en-US"/>
              <a:t>Dohna Dohna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我们可以把战斗的流程为打一次 AOE 或者使用若干次技能干掉某一个人，那么这样一个人只会先被打若干次AOE再被单体伤害打死。注意到这样流程的化简实际上会去掉一些合法的情况，比如我可以在干掉你前面的人之前先用较后的技能打你一下，等干掉你前面的人之后再配合其他单体技能干掉你，考虑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。</a:t>
                </a:r>
                <a:endParaRPr lang="zh-CN" altLang="en-US" dirty="0"/>
              </a:p>
              <a:p>
                <a:r>
                  <a:rPr lang="en-US" altLang="zh-CN" dirty="0"/>
                  <a:t>Note:</a:t>
                </a:r>
                <a:r>
                  <a:rPr lang="zh-CN" altLang="en-US" dirty="0"/>
                  <a:t>如果不是被AOE干死的就要限制之前的非AOE伤害进了斩杀线，但是没死</a:t>
                </a:r>
                <a:endParaRPr lang="zh-CN" altLang="en-US" dirty="0"/>
              </a:p>
              <a:p>
                <a:r>
                  <a:rPr lang="zh-CN" altLang="en-US" dirty="0"/>
                  <a:t>状态就是四个人分别被打的</a:t>
                </a:r>
                <a:r>
                  <a:rPr lang="en-US" altLang="zh-CN" dirty="0"/>
                  <a:t>AOE</a:t>
                </a:r>
                <a:r>
                  <a:rPr lang="zh-CN" altLang="en-US" dirty="0"/>
                  <a:t>数量以及经过的位置集合，枚举打</a:t>
                </a:r>
                <a:r>
                  <a:rPr lang="en-US" altLang="zh-CN" dirty="0"/>
                  <a:t>AOE</a:t>
                </a:r>
                <a:r>
                  <a:rPr lang="zh-CN" altLang="en-US" dirty="0"/>
                  <a:t>还是打单体转移，还需一个预处理背包。</a:t>
                </a:r>
                <a:endParaRPr lang="zh-CN" altLang="en-US" dirty="0"/>
              </a:p>
              <a:p>
                <a:r>
                  <a:rPr lang="zh-CN" altLang="en-US" dirty="0"/>
                  <a:t>最终时间复杂度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dirty="0"/>
                  <a:t>， 由于常数很小，可以通过。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C.Fuzzy Graph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dirty="0"/>
              <a:t>鉴于出题人山路十八弯的 </a:t>
            </a:r>
            <a:r>
              <a:rPr lang="en-US" altLang="zh-CN" dirty="0"/>
              <a:t>6k</a:t>
            </a:r>
            <a:r>
              <a:rPr lang="zh-CN" altLang="en-US" dirty="0"/>
              <a:t> 标算被神仙验题人的</a:t>
            </a:r>
            <a:r>
              <a:rPr lang="en-US" altLang="zh-CN" dirty="0"/>
              <a:t> 1k</a:t>
            </a:r>
            <a:r>
              <a:rPr lang="zh-CN" altLang="en-US" dirty="0"/>
              <a:t> 碾了，这里转述他的做法。</a:t>
            </a:r>
            <a:endParaRPr lang="zh-CN" altLang="en-US" dirty="0"/>
          </a:p>
          <a:p>
            <a:pPr fontAlgn="auto">
              <a:lnSpc>
                <a:spcPct val="120000"/>
              </a:lnSpc>
            </a:pPr>
            <a:r>
              <a:rPr lang="zh-CN" altLang="en-US" dirty="0"/>
              <a:t>考虑原图的任意一棵 </a:t>
            </a:r>
            <a:r>
              <a:rPr lang="en-US" altLang="zh-CN" dirty="0"/>
              <a:t>dfs</a:t>
            </a:r>
            <a:r>
              <a:rPr lang="zh-CN" altLang="en-US" dirty="0"/>
              <a:t> 树，黑白染色，答案里先给黑点 </a:t>
            </a:r>
            <a:r>
              <a:rPr lang="en-US" altLang="zh-CN" dirty="0"/>
              <a:t>R</a:t>
            </a:r>
            <a:r>
              <a:rPr lang="zh-CN" altLang="en-US" dirty="0"/>
              <a:t>、白点 </a:t>
            </a:r>
            <a:r>
              <a:rPr lang="en-US" altLang="zh-CN" dirty="0"/>
              <a:t>G</a:t>
            </a:r>
            <a:r>
              <a:rPr lang="zh-CN" altLang="en-US" dirty="0"/>
              <a:t>，然后分两个 </a:t>
            </a:r>
            <a:r>
              <a:rPr lang="en-US" altLang="zh-CN" dirty="0"/>
              <a:t>case</a:t>
            </a:r>
            <a:r>
              <a:rPr lang="zh-CN" altLang="en-US" dirty="0"/>
              <a:t>：</a:t>
            </a:r>
            <a:endParaRPr lang="zh-CN" altLang="en-US" dirty="0"/>
          </a:p>
          <a:p>
            <a:pPr fontAlgn="auto"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zh-CN" altLang="en-US" dirty="0"/>
              <a:t>黑点数 </a:t>
            </a:r>
            <a:r>
              <a:rPr lang="en-US" altLang="zh-CN" dirty="0"/>
              <a:t>&lt;=</a:t>
            </a:r>
            <a:r>
              <a:rPr lang="zh-CN" altLang="en-US" dirty="0"/>
              <a:t> </a:t>
            </a:r>
            <a:r>
              <a:rPr lang="en-US" altLang="zh-CN" dirty="0"/>
              <a:t>2/3n</a:t>
            </a:r>
            <a:r>
              <a:rPr lang="zh-CN" altLang="en-US" dirty="0"/>
              <a:t>，且白点数 </a:t>
            </a:r>
            <a:r>
              <a:rPr lang="en-US" altLang="zh-CN" dirty="0"/>
              <a:t>&lt;= </a:t>
            </a:r>
            <a:r>
              <a:rPr lang="en-US" altLang="zh-CN" dirty="0">
                <a:sym typeface="+mn-ea"/>
              </a:rPr>
              <a:t>2/3n</a:t>
            </a:r>
            <a:r>
              <a:rPr lang="zh-CN" altLang="en-US" dirty="0"/>
              <a:t>，此时选择前一个奖。树上从深到浅贪心地把每个点改成 </a:t>
            </a:r>
            <a:r>
              <a:rPr lang="en-US" altLang="zh-CN" dirty="0"/>
              <a:t>B</a:t>
            </a:r>
            <a:r>
              <a:rPr lang="zh-CN" altLang="en-US" dirty="0"/>
              <a:t>，注意换掉后黑白点数须 </a:t>
            </a:r>
            <a:r>
              <a:rPr lang="en-US" altLang="zh-CN" dirty="0"/>
              <a:t>&gt;=1/3n</a:t>
            </a:r>
            <a:r>
              <a:rPr lang="zh-CN" altLang="en-US" dirty="0"/>
              <a:t> 且不为先前改的点的父结点。</a:t>
            </a:r>
            <a:endParaRPr lang="zh-CN" altLang="en-US" dirty="0"/>
          </a:p>
          <a:p>
            <a:pPr fontAlgn="auto"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zh-CN" altLang="en-US" dirty="0"/>
              <a:t>黑点数 </a:t>
            </a:r>
            <a:r>
              <a:rPr lang="en-US" altLang="zh-CN" dirty="0"/>
              <a:t>&gt; 2/3n</a:t>
            </a:r>
            <a:r>
              <a:rPr lang="zh-CN" altLang="en-US" dirty="0"/>
              <a:t>，或白点数 </a:t>
            </a:r>
            <a:r>
              <a:rPr lang="en-US" altLang="zh-CN" dirty="0">
                <a:sym typeface="+mn-ea"/>
              </a:rPr>
              <a:t>&gt; 2/3n</a:t>
            </a:r>
            <a:r>
              <a:rPr lang="zh-CN" altLang="en-US" dirty="0"/>
              <a:t>，此时选择后一个奖。</a:t>
            </a:r>
            <a:r>
              <a:rPr lang="en-US" altLang="zh-CN" dirty="0"/>
              <a:t>dfs</a:t>
            </a:r>
            <a:r>
              <a:rPr lang="zh-CN" altLang="en-US" dirty="0"/>
              <a:t>树的叶子构成独立集，答案里把它们改成</a:t>
            </a:r>
            <a:r>
              <a:rPr lang="en-US" altLang="zh-CN" dirty="0"/>
              <a:t> B </a:t>
            </a:r>
            <a:r>
              <a:rPr lang="zh-CN" altLang="en-US" dirty="0"/>
              <a:t>即可。</a:t>
            </a:r>
            <a:endParaRPr lang="zh-CN" altLang="en-US" dirty="0"/>
          </a:p>
          <a:p>
            <a:pPr fontAlgn="auto">
              <a:lnSpc>
                <a:spcPct val="120000"/>
              </a:lnSpc>
            </a:pPr>
            <a:r>
              <a:rPr lang="zh-CN" altLang="en-US" dirty="0"/>
              <a:t>正确性读者自证。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7980"/>
            <a:ext cx="10515600" cy="1325563"/>
          </a:xfrm>
        </p:spPr>
        <p:txBody>
          <a:bodyPr/>
          <a:lstStyle/>
          <a:p>
            <a:r>
              <a:rPr lang="en-US" altLang="zh-CN"/>
              <a:t>D.OR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1140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𝑜𝑟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+ 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𝑎𝑛𝑑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r>
                  <a:rPr lang="zh-CN" altLang="en-US" dirty="0"/>
                  <a:t>因此实际上是给出了相邻两位或、且的结果，询问有多少个</a:t>
                </a:r>
                <a:r>
                  <a:rPr lang="en-US" altLang="zh-CN" dirty="0"/>
                  <a:t>ai</a:t>
                </a:r>
                <a:r>
                  <a:rPr lang="zh-CN" altLang="en-US" dirty="0"/>
                  <a:t>序列满足要求</a:t>
                </a:r>
                <a:endParaRPr lang="zh-CN" altLang="en-US" dirty="0"/>
              </a:p>
              <a:p>
                <a:r>
                  <a:rPr lang="zh-CN" altLang="en-US" dirty="0"/>
                  <a:t>考虑每一位分开考虑。注意到，在这种情况下</a:t>
                </a:r>
                <a:r>
                  <a:rPr lang="en-US" altLang="zh-CN" dirty="0"/>
                  <a:t>a1</a:t>
                </a:r>
                <a:r>
                  <a:rPr lang="zh-CN" altLang="en-US" dirty="0"/>
                  <a:t>的取值能够确定整个序列，因此枚举</a:t>
                </a:r>
                <a:r>
                  <a:rPr lang="en-US" altLang="zh-CN" dirty="0"/>
                  <a:t>a1</a:t>
                </a:r>
                <a:r>
                  <a:rPr lang="zh-CN" altLang="en-US" dirty="0"/>
                  <a:t>的取值即可。</a:t>
                </a:r>
                <a:endParaRPr lang="zh-CN" altLang="en-US" dirty="0"/>
              </a:p>
              <a:p>
                <a:endParaRPr lang="zh-CN" altLang="en-US" dirty="0"/>
              </a:p>
              <a:p>
                <a:r>
                  <a:rPr lang="zh-CN" altLang="en-US" dirty="0"/>
                  <a:t>时间复杂度$O(n</a:t>
                </a:r>
                <a:r>
                  <a:rPr lang="en-US" altLang="zh-CN" dirty="0"/>
                  <a:t>*log(a)</a:t>
                </a:r>
                <a:r>
                  <a:rPr lang="zh-CN" altLang="en-US" dirty="0"/>
                  <a:t>)$​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1140"/>
                <a:ext cx="105156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7980"/>
            <a:ext cx="10515600" cy="1325563"/>
          </a:xfrm>
        </p:spPr>
        <p:txBody>
          <a:bodyPr/>
          <a:lstStyle/>
          <a:p>
            <a:r>
              <a:rPr lang="en-US" altLang="zh-CN"/>
              <a:t>E.Rise of Shadows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11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dirty="0"/>
              <a:t>puts(“no”);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7980"/>
            <a:ext cx="10515600" cy="1325563"/>
          </a:xfrm>
        </p:spPr>
        <p:txBody>
          <a:bodyPr/>
          <a:lstStyle/>
          <a:p>
            <a:r>
              <a:rPr lang="en-US" altLang="zh-CN"/>
              <a:t>F.Robots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11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dirty="0"/>
              <a:t>考虑离线分治</a:t>
            </a:r>
            <a:endParaRPr lang="en-US" dirty="0"/>
          </a:p>
          <a:p>
            <a:r>
              <a:rPr lang="en-US" dirty="0"/>
              <a:t>对于区间(L, R)，将其划分成两个子区间(L, mid) 和 (mid + 1, R)</a:t>
            </a:r>
            <a:endParaRPr lang="en-US" dirty="0"/>
          </a:p>
          <a:p>
            <a:r>
              <a:rPr lang="en-US" dirty="0"/>
              <a:t>对于起点终点所在行跨越上述两个区间的询问，在当前层处理</a:t>
            </a:r>
            <a:endParaRPr lang="en-US" dirty="0"/>
          </a:p>
          <a:p>
            <a:r>
              <a:rPr lang="en-US" dirty="0"/>
              <a:t>对于起点终点所在行不跨越上述两个区间的询问，递归到对应区间处理</a:t>
            </a:r>
            <a:endParaRPr lang="en-US" dirty="0"/>
          </a:p>
          <a:p>
            <a:r>
              <a:rPr lang="en-US" dirty="0"/>
              <a:t>时间复杂度O(qlogn+n^3logn/32)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7980"/>
            <a:ext cx="10515600" cy="1325563"/>
          </a:xfrm>
        </p:spPr>
        <p:txBody>
          <a:bodyPr/>
          <a:lstStyle/>
          <a:p>
            <a:r>
              <a:rPr lang="en-US" altLang="zh-CN"/>
              <a:t>G.rsrams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1140"/>
            <a:ext cx="10515600" cy="4351338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定</a:t>
            </a:r>
            <a:r>
              <a:rPr lang="en-US" dirty="0"/>
              <a:t>义一个区间中出现次数过半的值为区间的绝对众数。</a:t>
            </a:r>
            <a:endParaRPr lang="en-US" dirty="0"/>
          </a:p>
          <a:p>
            <a:r>
              <a:rPr lang="en-US" dirty="0"/>
              <a:t>考虑每个序列中的值 $x$，将所有值为 $x$ 的位置 $i$ 设为 $b_i=1$，不为 $x$ 的位置 $j$ 设为 $b_j=-1$。</a:t>
            </a:r>
            <a:endParaRPr lang="en-US" dirty="0"/>
          </a:p>
          <a:p>
            <a:r>
              <a:rPr lang="en-US" dirty="0"/>
              <a:t>现在计算所有绝对众数为 $x$ 的区间。</a:t>
            </a:r>
            <a:endParaRPr lang="en-US" dirty="0"/>
          </a:p>
          <a:p>
            <a:r>
              <a:rPr lang="en-US" dirty="0"/>
              <a:t>之后正着 for 这个序列，对每个 $1$，标记左边第一个没有被标记过的 $-1$。</a:t>
            </a:r>
            <a:endParaRPr lang="en-US" dirty="0"/>
          </a:p>
          <a:p>
            <a:r>
              <a:rPr lang="en-US" dirty="0"/>
              <a:t>之后将标记的位置记录，并且把标记清空。</a:t>
            </a:r>
            <a:endParaRPr lang="en-US" dirty="0"/>
          </a:p>
          <a:p>
            <a:r>
              <a:rPr lang="en-US" dirty="0"/>
              <a:t>之后倒着 for 这个序列，对每个 $1$，标记右边第一个没有被标记过的 $-1$。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7980"/>
            <a:ext cx="10515600" cy="1325563"/>
          </a:xfrm>
        </p:spPr>
        <p:txBody>
          <a:bodyPr/>
          <a:lstStyle/>
          <a:p>
            <a:r>
              <a:rPr lang="en-US" altLang="zh-CN"/>
              <a:t>G.rsrams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1140"/>
            <a:ext cx="10515600" cy="4351338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dirty="0"/>
              <a:t>可以证明没有被标记的位置不可能在任何以 $x$ 为绝对众数的区间中：</a:t>
            </a:r>
            <a:endParaRPr lang="en-US" dirty="0"/>
          </a:p>
          <a:p>
            <a:r>
              <a:rPr lang="en-US" dirty="0"/>
              <a:t>一个位置 $i$ 被标记等价于存在一个 $j$，满足 $b$ 中 $[\min(i,j),\max(i,j)]$ 的和 $\ge 0$。</a:t>
            </a:r>
            <a:endParaRPr lang="en-US" dirty="0"/>
          </a:p>
          <a:p>
            <a:r>
              <a:rPr lang="en-US" dirty="0"/>
              <a:t>一个位置 $i$ 不被标记等价于对任意 $j$，满足 $b$ 中 $[\min(i,j),\max(i,j)]$ 的和 $&lt;0$。</a:t>
            </a:r>
            <a:endParaRPr lang="en-US" dirty="0"/>
          </a:p>
          <a:p>
            <a:r>
              <a:rPr lang="en-US" dirty="0"/>
              <a:t>于是对于不被标记的 $i$，对于任意区间 $[l,r]$ ，满足 $l\le i\le r$，有 $b$ 中 $[l,i]$ 的和 $&lt;0$，$[i,r]$ 的和 $&lt;0$，于是 $[l,r]$ 的和也 $&lt;0$，于是 $i$ 不可能在任何绝对众数为 $x$ 的区间中。</a:t>
            </a:r>
            <a:endParaRPr lang="en-US" dirty="0"/>
          </a:p>
          <a:p>
            <a:r>
              <a:rPr lang="en-US" dirty="0"/>
              <a:t>对于 $x$，假设 $x$ 出现了 $y$ 次，其标记的位置个数为 $O(y)$。 </a:t>
            </a:r>
            <a:endParaRPr lang="en-US" dirty="0"/>
          </a:p>
          <a:p>
            <a:r>
              <a:rPr lang="en-US" dirty="0"/>
              <a:t>在这道题中，可以证明被标记的位置在序列上构成若干连续的区间，并且其长度和为 $O(n)$。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3904</Words>
  <Application>WPS 演示</Application>
  <PresentationFormat>宽屏</PresentationFormat>
  <Paragraphs>131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Helvetica Neue Medium</vt:lpstr>
      <vt:lpstr>思源黑体 CN Normal</vt:lpstr>
      <vt:lpstr>黑体</vt:lpstr>
      <vt:lpstr>思源黑体 CN Light</vt:lpstr>
      <vt:lpstr>思源黑体 CN Medium</vt:lpstr>
      <vt:lpstr>Cambria Math</vt:lpstr>
      <vt:lpstr>微软雅黑</vt:lpstr>
      <vt:lpstr>Arial Unicode MS</vt:lpstr>
      <vt:lpstr>等线</vt:lpstr>
      <vt:lpstr>Calibri</vt:lpstr>
      <vt:lpstr>Office 主题​​</vt:lpstr>
      <vt:lpstr>1_Office 主题​​</vt:lpstr>
      <vt:lpstr>2021牛客暑期多校训练营 第  8  场</vt:lpstr>
      <vt:lpstr>A.Ares, Toilet Ares</vt:lpstr>
      <vt:lpstr>B.Dohna Dohna</vt:lpstr>
      <vt:lpstr>C.Fuzzy Graph</vt:lpstr>
      <vt:lpstr>D.OR</vt:lpstr>
      <vt:lpstr>E.Rise of Shadows</vt:lpstr>
      <vt:lpstr>F.Robots</vt:lpstr>
      <vt:lpstr>G.rsrams</vt:lpstr>
      <vt:lpstr>G.rsrams</vt:lpstr>
      <vt:lpstr>G.rsrams</vt:lpstr>
      <vt:lpstr>G.rsrams</vt:lpstr>
      <vt:lpstr>G.rsrams</vt:lpstr>
      <vt:lpstr>H.Scholomance Academy</vt:lpstr>
      <vt:lpstr>I.The Grand Tournament</vt:lpstr>
      <vt:lpstr>J. Tree</vt:lpstr>
      <vt:lpstr>K. Yet Another Problem About Pi</vt:lpstr>
      <vt:lpstr>K. Yet Another Problem About Pi</vt:lpstr>
      <vt:lpstr>K. Yet Another Problem About Pi</vt:lpstr>
      <vt:lpstr>K. Yet Another Problem About 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 siyu</dc:creator>
  <cp:lastModifiedBy>王伟佳木斯大学电子商务</cp:lastModifiedBy>
  <cp:revision>41</cp:revision>
  <dcterms:created xsi:type="dcterms:W3CDTF">2021-07-19T08:05:00Z</dcterms:created>
  <dcterms:modified xsi:type="dcterms:W3CDTF">2021-08-09T09:29:31Z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7D4EBBE95CB14174B41315B178ADE7CE</vt:lpwstr>
  </property>
  <property fmtid="{D5CDD505-2E9C-101B-9397-08002B2CF9AE}" pid="3" name="KSOProductBuildVer">
    <vt:lpwstr>2052-11.1.0.10700</vt:lpwstr>
  </property>
</Properties>
</file>