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VT323"/>
      <p:regular r:id="rId18"/>
    </p:embeddedFont>
    <p:embeddedFont>
      <p:font typeface="Press Start 2P"/>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essStart2P-regular.fntdata"/><Relationship Id="rId6" Type="http://schemas.openxmlformats.org/officeDocument/2006/relationships/slide" Target="slides/slide1.xml"/><Relationship Id="rId18" Type="http://schemas.openxmlformats.org/officeDocument/2006/relationships/font" Target="fonts/VT323-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cf0c3bf23_4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cf0c3bf23_4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cf0c3bf23_4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cf0c3bf23_4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Zaine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cf0c3bf23_0_1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cf0c3bf23_0_1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7c309db4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7c309db4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Zaine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cf0c3bf23_4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cf0c3bf23_4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and Thor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cf0c3bf23_4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cf0c3bf23_4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Jasper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cf0c3bf23_0_1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cf0c3bf23_0_1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redesigned the map and completely redrew the background and the rest of the level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optimized the user controls by tweaking with the jump force as well as adding in a double jump feature to make it easier to jump between platforms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release we were able to incorporate a </a:t>
            </a:r>
            <a:r>
              <a:rPr lang="en"/>
              <a:t>beginning</a:t>
            </a:r>
            <a:r>
              <a:rPr lang="en"/>
              <a:t> settings menu as well as accompanying audio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redesigned some of the existing menus and UI and added new Menus</a:t>
            </a:r>
            <a:endParaRPr/>
          </a:p>
          <a:p>
            <a:pPr indent="0" lvl="0" marL="0" rtl="0" algn="l">
              <a:spcBef>
                <a:spcPts val="0"/>
              </a:spcBef>
              <a:spcAft>
                <a:spcPts val="0"/>
              </a:spcAft>
              <a:buNone/>
            </a:pPr>
            <a:r>
              <a:rPr lang="en"/>
              <a:t>Including adding the login system and account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were also able to build our </a:t>
            </a:r>
            <a:r>
              <a:rPr lang="en"/>
              <a:t>database</a:t>
            </a:r>
            <a:r>
              <a:rPr lang="en"/>
              <a:t> this release which will </a:t>
            </a:r>
            <a:r>
              <a:rPr lang="en"/>
              <a:t>allow</a:t>
            </a:r>
            <a:r>
              <a:rPr lang="en"/>
              <a:t> us tobegin </a:t>
            </a:r>
            <a:r>
              <a:rPr lang="en"/>
              <a:t>implementing</a:t>
            </a:r>
            <a:r>
              <a:rPr lang="en"/>
              <a:t> the next features for release 3</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cf0c3bf23_0_1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cf0c3bf23_0_1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cf0c3bf23_4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cf0c3bf23_4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creation process in R2 differed from our R1 release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Cultural integrity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structured our time more than we did the first release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During the first release we had loosely structured our working time outside of class but for release 2 we found it much more helpful to structure working time outside of class to meet with each other every week.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was also a lot more of cross disciplinary work which was very helpful when bug fixing and solving problems during our game creation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cf0c3bf23_4_1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cf0c3bf23_4_1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cf0c3bf23_4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cf0c3bf23_4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features that I worked on during this release was: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Menus and UI Elements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Bug fixing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implementation of settings and respective </a:t>
            </a:r>
            <a:r>
              <a:rPr lang="en"/>
              <a:t>elements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Helping with the building and publishing of our game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Issue I ran into this release were: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Problems with the menu mechanics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Problems with the sound mechanics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Build problems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most tiresome problem was probably an issue within the build and menu mechanics features.  The way the menus and scenes are setup in unity uses a drag and drop design to initially build and anchor the different scene mechanics to build each menu/scene.  Our unity had multiple issues where A week before and even last night a couple of hours before Unity decided to unanchor/delete some aspects and even entire menus.  This resulted in me having to completely rebuild them as trying to recover them from previous commits was not possible.  Overall however this Release went smoother than release 1 on my end.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0" name="Shape 50"/>
        <p:cNvGrpSpPr/>
        <p:nvPr/>
      </p:nvGrpSpPr>
      <p:grpSpPr>
        <a:xfrm>
          <a:off x="0" y="0"/>
          <a:ext cx="0" cy="0"/>
          <a:chOff x="0" y="0"/>
          <a:chExt cx="0" cy="0"/>
        </a:xfrm>
      </p:grpSpPr>
      <p:sp>
        <p:nvSpPr>
          <p:cNvPr id="51" name="Google Shape;51;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2" name="Google Shape;52;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3" name="Google Shape;5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54" name="Shape 54"/>
        <p:cNvGrpSpPr/>
        <p:nvPr/>
      </p:nvGrpSpPr>
      <p:grpSpPr>
        <a:xfrm>
          <a:off x="0" y="0"/>
          <a:ext cx="0" cy="0"/>
          <a:chOff x="0" y="0"/>
          <a:chExt cx="0" cy="0"/>
        </a:xfrm>
      </p:grpSpPr>
      <p:sp>
        <p:nvSpPr>
          <p:cNvPr id="55" name="Google Shape;55;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57" name="Google Shape;57;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5"/>
          <p:cNvPicPr preferRelativeResize="0"/>
          <p:nvPr/>
        </p:nvPicPr>
        <p:blipFill rotWithShape="1">
          <a:blip r:embed="rId3">
            <a:alphaModFix/>
          </a:blip>
          <a:srcRect b="0" l="16835" r="15955" t="0"/>
          <a:stretch/>
        </p:blipFill>
        <p:spPr>
          <a:xfrm>
            <a:off x="0" y="0"/>
            <a:ext cx="9144000" cy="5143500"/>
          </a:xfrm>
          <a:prstGeom prst="rect">
            <a:avLst/>
          </a:prstGeom>
          <a:noFill/>
          <a:ln>
            <a:noFill/>
          </a:ln>
        </p:spPr>
      </p:pic>
      <p:pic>
        <p:nvPicPr>
          <p:cNvPr id="64" name="Google Shape;64;p15"/>
          <p:cNvPicPr preferRelativeResize="0"/>
          <p:nvPr/>
        </p:nvPicPr>
        <p:blipFill>
          <a:blip r:embed="rId4">
            <a:alphaModFix/>
          </a:blip>
          <a:stretch>
            <a:fillRect/>
          </a:stretch>
        </p:blipFill>
        <p:spPr>
          <a:xfrm>
            <a:off x="1632712" y="-627225"/>
            <a:ext cx="5644727" cy="5644727"/>
          </a:xfrm>
          <a:prstGeom prst="rect">
            <a:avLst/>
          </a:prstGeom>
          <a:noFill/>
          <a:ln>
            <a:noFill/>
          </a:ln>
        </p:spPr>
      </p:pic>
      <p:sp>
        <p:nvSpPr>
          <p:cNvPr id="65" name="Google Shape;65;p15"/>
          <p:cNvSpPr txBox="1"/>
          <p:nvPr/>
        </p:nvSpPr>
        <p:spPr>
          <a:xfrm>
            <a:off x="703725" y="3580200"/>
            <a:ext cx="7502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800">
              <a:solidFill>
                <a:srgbClr val="FFFFFF"/>
              </a:solidFill>
              <a:latin typeface="VT323"/>
              <a:ea typeface="VT323"/>
              <a:cs typeface="VT323"/>
              <a:sym typeface="VT323"/>
            </a:endParaRPr>
          </a:p>
          <a:p>
            <a:pPr indent="0" lvl="0" marL="0" rtl="0" algn="ctr">
              <a:spcBef>
                <a:spcPts val="0"/>
              </a:spcBef>
              <a:spcAft>
                <a:spcPts val="0"/>
              </a:spcAft>
              <a:buNone/>
            </a:pPr>
            <a:r>
              <a:rPr lang="en" sz="1800">
                <a:solidFill>
                  <a:srgbClr val="FFFFFF"/>
                </a:solidFill>
                <a:latin typeface="VT323"/>
                <a:ea typeface="VT323"/>
                <a:cs typeface="VT323"/>
                <a:sym typeface="VT323"/>
              </a:rPr>
              <a:t>Jasper Ladkin, Thor Madsen, Alex Assante, Zaine Stetich</a:t>
            </a:r>
            <a:endParaRPr sz="1800">
              <a:solidFill>
                <a:srgbClr val="FFFFFF"/>
              </a:solidFill>
              <a:latin typeface="VT323"/>
              <a:ea typeface="VT323"/>
              <a:cs typeface="VT323"/>
              <a:sym typeface="VT323"/>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p24"/>
          <p:cNvSpPr txBox="1"/>
          <p:nvPr>
            <p:ph type="title"/>
          </p:nvPr>
        </p:nvSpPr>
        <p:spPr>
          <a:xfrm>
            <a:off x="194075" y="178450"/>
            <a:ext cx="2071800" cy="723300"/>
          </a:xfrm>
          <a:prstGeom prst="rect">
            <a:avLst/>
          </a:prstGeom>
          <a:ln>
            <a:noFill/>
          </a:ln>
          <a:effectLst>
            <a:outerShdw blurRad="157163" rotWithShape="0" algn="bl" dir="4560000" dist="66675">
              <a:srgbClr val="000000"/>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750">
                <a:solidFill>
                  <a:srgbClr val="FFFFFF"/>
                </a:solidFill>
                <a:latin typeface="Press Start 2P"/>
                <a:ea typeface="Press Start 2P"/>
                <a:cs typeface="Press Start 2P"/>
                <a:sym typeface="Press Start 2P"/>
              </a:rPr>
              <a:t>Thor</a:t>
            </a:r>
            <a:endParaRPr b="1">
              <a:solidFill>
                <a:srgbClr val="FFFFFF"/>
              </a:solidFill>
              <a:highlight>
                <a:srgbClr val="FF0000"/>
              </a:highlight>
            </a:endParaRPr>
          </a:p>
        </p:txBody>
      </p:sp>
      <p:sp>
        <p:nvSpPr>
          <p:cNvPr id="132" name="Google Shape;132;p24"/>
          <p:cNvSpPr txBox="1"/>
          <p:nvPr>
            <p:ph idx="1" type="body"/>
          </p:nvPr>
        </p:nvSpPr>
        <p:spPr>
          <a:xfrm>
            <a:off x="390125" y="1150838"/>
            <a:ext cx="3999900" cy="3178800"/>
          </a:xfrm>
          <a:prstGeom prst="rect">
            <a:avLst/>
          </a:prstGeom>
          <a:effectLst>
            <a:outerShdw blurRad="142875" rotWithShape="0" algn="bl" dir="5400000" dist="47625">
              <a:srgbClr val="000000">
                <a:alpha val="74000"/>
              </a:srgbClr>
            </a:outerShdw>
          </a:effectLst>
        </p:spPr>
        <p:txBody>
          <a:bodyPr anchorCtr="0" anchor="t" bIns="91425" lIns="91425" spcFirstLastPara="1" rIns="91425" wrap="square" tIns="91425">
            <a:noAutofit/>
          </a:bodyPr>
          <a:lstStyle/>
          <a:p>
            <a:pPr indent="0" lvl="0" marL="0" rtl="0" algn="l">
              <a:lnSpc>
                <a:spcPct val="140000"/>
              </a:lnSpc>
              <a:spcBef>
                <a:spcPts val="0"/>
              </a:spcBef>
              <a:spcAft>
                <a:spcPts val="0"/>
              </a:spcAft>
              <a:buSzPts val="935"/>
              <a:buNone/>
            </a:pPr>
            <a:r>
              <a:rPr lang="en" sz="1560">
                <a:solidFill>
                  <a:srgbClr val="FFFFFF"/>
                </a:solidFill>
                <a:latin typeface="VT323"/>
                <a:ea typeface="VT323"/>
                <a:cs typeface="VT323"/>
                <a:sym typeface="VT323"/>
              </a:rPr>
              <a:t>Features:</a:t>
            </a:r>
            <a:endParaRPr sz="1560">
              <a:solidFill>
                <a:srgbClr val="FFFFFF"/>
              </a:solidFill>
              <a:latin typeface="VT323"/>
              <a:ea typeface="VT323"/>
              <a:cs typeface="VT323"/>
              <a:sym typeface="VT323"/>
            </a:endParaRPr>
          </a:p>
          <a:p>
            <a:pPr indent="-327660" lvl="0" marL="457200" rtl="0" algn="l">
              <a:lnSpc>
                <a:spcPct val="140000"/>
              </a:lnSpc>
              <a:spcBef>
                <a:spcPts val="1200"/>
              </a:spcBef>
              <a:spcAft>
                <a:spcPts val="0"/>
              </a:spcAft>
              <a:buClr>
                <a:srgbClr val="FFFFFF"/>
              </a:buClr>
              <a:buSzPts val="1560"/>
              <a:buFont typeface="VT323"/>
              <a:buChar char="●"/>
            </a:pPr>
            <a:r>
              <a:rPr lang="en" sz="1560">
                <a:solidFill>
                  <a:srgbClr val="FFFFFF"/>
                </a:solidFill>
                <a:latin typeface="VT323"/>
                <a:ea typeface="VT323"/>
                <a:cs typeface="VT323"/>
                <a:sym typeface="VT323"/>
              </a:rPr>
              <a:t>Overall bug fixing/optimization.</a:t>
            </a:r>
            <a:endParaRPr sz="1560">
              <a:solidFill>
                <a:srgbClr val="FFFFFF"/>
              </a:solidFill>
              <a:latin typeface="VT323"/>
              <a:ea typeface="VT323"/>
              <a:cs typeface="VT323"/>
              <a:sym typeface="VT323"/>
            </a:endParaRPr>
          </a:p>
          <a:p>
            <a:pPr indent="-327660" lvl="0" marL="457200" rtl="0" algn="l">
              <a:lnSpc>
                <a:spcPct val="140000"/>
              </a:lnSpc>
              <a:spcBef>
                <a:spcPts val="0"/>
              </a:spcBef>
              <a:spcAft>
                <a:spcPts val="0"/>
              </a:spcAft>
              <a:buClr>
                <a:srgbClr val="FFFFFF"/>
              </a:buClr>
              <a:buSzPts val="1560"/>
              <a:buFont typeface="VT323"/>
              <a:buChar char="●"/>
            </a:pPr>
            <a:r>
              <a:rPr lang="en" sz="1560">
                <a:solidFill>
                  <a:srgbClr val="FFFFFF"/>
                </a:solidFill>
                <a:latin typeface="VT323"/>
                <a:ea typeface="VT323"/>
                <a:cs typeface="VT323"/>
                <a:sym typeface="VT323"/>
              </a:rPr>
              <a:t>Updated enemy movement &amp; player mechanics.</a:t>
            </a:r>
            <a:endParaRPr sz="1560">
              <a:solidFill>
                <a:srgbClr val="FFFFFF"/>
              </a:solidFill>
              <a:latin typeface="VT323"/>
              <a:ea typeface="VT323"/>
              <a:cs typeface="VT323"/>
              <a:sym typeface="VT323"/>
            </a:endParaRPr>
          </a:p>
          <a:p>
            <a:pPr indent="-327660" lvl="0" marL="457200" rtl="0" algn="l">
              <a:lnSpc>
                <a:spcPct val="140000"/>
              </a:lnSpc>
              <a:spcBef>
                <a:spcPts val="0"/>
              </a:spcBef>
              <a:spcAft>
                <a:spcPts val="0"/>
              </a:spcAft>
              <a:buClr>
                <a:srgbClr val="FFFFFF"/>
              </a:buClr>
              <a:buSzPts val="1560"/>
              <a:buFont typeface="VT323"/>
              <a:buChar char="●"/>
            </a:pPr>
            <a:r>
              <a:rPr lang="en" sz="1560">
                <a:solidFill>
                  <a:srgbClr val="FFFFFF"/>
                </a:solidFill>
                <a:latin typeface="VT323"/>
                <a:ea typeface="VT323"/>
                <a:cs typeface="VT323"/>
                <a:sym typeface="VT323"/>
              </a:rPr>
              <a:t>Login system &amp; menus.</a:t>
            </a:r>
            <a:endParaRPr sz="1560">
              <a:solidFill>
                <a:srgbClr val="FFFFFF"/>
              </a:solidFill>
              <a:latin typeface="VT323"/>
              <a:ea typeface="VT323"/>
              <a:cs typeface="VT323"/>
              <a:sym typeface="VT323"/>
            </a:endParaRPr>
          </a:p>
          <a:p>
            <a:pPr indent="-327660" lvl="0" marL="457200" rtl="0" algn="l">
              <a:lnSpc>
                <a:spcPct val="140000"/>
              </a:lnSpc>
              <a:spcBef>
                <a:spcPts val="0"/>
              </a:spcBef>
              <a:spcAft>
                <a:spcPts val="0"/>
              </a:spcAft>
              <a:buClr>
                <a:srgbClr val="FFFFFF"/>
              </a:buClr>
              <a:buSzPts val="1560"/>
              <a:buFont typeface="VT323"/>
              <a:buChar char="●"/>
            </a:pPr>
            <a:r>
              <a:rPr lang="en" sz="1560">
                <a:solidFill>
                  <a:srgbClr val="FFFFFF"/>
                </a:solidFill>
                <a:latin typeface="VT323"/>
                <a:ea typeface="VT323"/>
                <a:cs typeface="VT323"/>
                <a:sym typeface="VT323"/>
              </a:rPr>
              <a:t>Helping with implementation of database.</a:t>
            </a:r>
            <a:endParaRPr sz="1560">
              <a:solidFill>
                <a:srgbClr val="FFFFFF"/>
              </a:solidFill>
              <a:latin typeface="VT323"/>
              <a:ea typeface="VT323"/>
              <a:cs typeface="VT323"/>
              <a:sym typeface="VT323"/>
            </a:endParaRPr>
          </a:p>
          <a:p>
            <a:pPr indent="-327660" lvl="0" marL="457200" rtl="0" algn="l">
              <a:lnSpc>
                <a:spcPct val="140000"/>
              </a:lnSpc>
              <a:spcBef>
                <a:spcPts val="0"/>
              </a:spcBef>
              <a:spcAft>
                <a:spcPts val="0"/>
              </a:spcAft>
              <a:buClr>
                <a:srgbClr val="FFFFFF"/>
              </a:buClr>
              <a:buSzPts val="1560"/>
              <a:buFont typeface="VT323"/>
              <a:buChar char="●"/>
            </a:pPr>
            <a:r>
              <a:rPr lang="en" sz="1560">
                <a:solidFill>
                  <a:srgbClr val="FFFFFF"/>
                </a:solidFill>
                <a:latin typeface="VT323"/>
                <a:ea typeface="VT323"/>
                <a:cs typeface="VT323"/>
                <a:sym typeface="VT323"/>
              </a:rPr>
              <a:t>Build/Publish game on the web.</a:t>
            </a:r>
            <a:endParaRPr sz="1560">
              <a:solidFill>
                <a:srgbClr val="FFFFFF"/>
              </a:solidFill>
              <a:latin typeface="VT323"/>
              <a:ea typeface="VT323"/>
              <a:cs typeface="VT323"/>
              <a:sym typeface="VT323"/>
            </a:endParaRPr>
          </a:p>
          <a:p>
            <a:pPr indent="0" lvl="0" marL="0" rtl="0" algn="l">
              <a:lnSpc>
                <a:spcPct val="140000"/>
              </a:lnSpc>
              <a:spcBef>
                <a:spcPts val="1200"/>
              </a:spcBef>
              <a:spcAft>
                <a:spcPts val="0"/>
              </a:spcAft>
              <a:buSzPts val="935"/>
              <a:buNone/>
            </a:pPr>
            <a:r>
              <a:rPr lang="en" sz="1560">
                <a:solidFill>
                  <a:srgbClr val="FFFFFF"/>
                </a:solidFill>
                <a:latin typeface="VT323"/>
                <a:ea typeface="VT323"/>
                <a:cs typeface="VT323"/>
                <a:sym typeface="VT323"/>
              </a:rPr>
              <a:t>Issues:</a:t>
            </a:r>
            <a:endParaRPr sz="1560">
              <a:solidFill>
                <a:srgbClr val="FFFFFF"/>
              </a:solidFill>
              <a:latin typeface="VT323"/>
              <a:ea typeface="VT323"/>
              <a:cs typeface="VT323"/>
              <a:sym typeface="VT323"/>
            </a:endParaRPr>
          </a:p>
          <a:p>
            <a:pPr indent="-327660" lvl="0" marL="457200" rtl="0" algn="l">
              <a:lnSpc>
                <a:spcPct val="140000"/>
              </a:lnSpc>
              <a:spcBef>
                <a:spcPts val="1200"/>
              </a:spcBef>
              <a:spcAft>
                <a:spcPts val="0"/>
              </a:spcAft>
              <a:buClr>
                <a:srgbClr val="FFFFFF"/>
              </a:buClr>
              <a:buSzPts val="1560"/>
              <a:buFont typeface="VT323"/>
              <a:buChar char="●"/>
            </a:pPr>
            <a:r>
              <a:rPr lang="en" sz="1560">
                <a:solidFill>
                  <a:srgbClr val="FFFFFF"/>
                </a:solidFill>
                <a:latin typeface="VT323"/>
                <a:ea typeface="VT323"/>
                <a:cs typeface="VT323"/>
                <a:sym typeface="VT323"/>
              </a:rPr>
              <a:t>Problems with mechanics.</a:t>
            </a:r>
            <a:endParaRPr sz="1560">
              <a:solidFill>
                <a:srgbClr val="FFFFFF"/>
              </a:solidFill>
              <a:latin typeface="VT323"/>
              <a:ea typeface="VT323"/>
              <a:cs typeface="VT323"/>
              <a:sym typeface="VT323"/>
            </a:endParaRPr>
          </a:p>
          <a:p>
            <a:pPr indent="-327660" lvl="0" marL="457200" rtl="0" algn="l">
              <a:lnSpc>
                <a:spcPct val="140000"/>
              </a:lnSpc>
              <a:spcBef>
                <a:spcPts val="0"/>
              </a:spcBef>
              <a:spcAft>
                <a:spcPts val="0"/>
              </a:spcAft>
              <a:buClr>
                <a:srgbClr val="FFFFFF"/>
              </a:buClr>
              <a:buSzPts val="1560"/>
              <a:buFont typeface="VT323"/>
              <a:buChar char="●"/>
            </a:pPr>
            <a:r>
              <a:rPr lang="en" sz="1560">
                <a:solidFill>
                  <a:srgbClr val="FFFFFF"/>
                </a:solidFill>
                <a:latin typeface="VT323"/>
                <a:ea typeface="VT323"/>
                <a:cs typeface="VT323"/>
                <a:sym typeface="VT323"/>
              </a:rPr>
              <a:t>Git issues.</a:t>
            </a:r>
            <a:endParaRPr sz="1560">
              <a:solidFill>
                <a:srgbClr val="FFFFFF"/>
              </a:solidFill>
              <a:latin typeface="VT323"/>
              <a:ea typeface="VT323"/>
              <a:cs typeface="VT323"/>
              <a:sym typeface="VT323"/>
            </a:endParaRPr>
          </a:p>
          <a:p>
            <a:pPr indent="-327660" lvl="0" marL="457200" rtl="0" algn="l">
              <a:lnSpc>
                <a:spcPct val="140000"/>
              </a:lnSpc>
              <a:spcBef>
                <a:spcPts val="0"/>
              </a:spcBef>
              <a:spcAft>
                <a:spcPts val="0"/>
              </a:spcAft>
              <a:buClr>
                <a:srgbClr val="FFFFFF"/>
              </a:buClr>
              <a:buSzPts val="1560"/>
              <a:buFont typeface="VT323"/>
              <a:buChar char="●"/>
            </a:pPr>
            <a:r>
              <a:rPr lang="en" sz="1560">
                <a:solidFill>
                  <a:srgbClr val="FFFFFF"/>
                </a:solidFill>
                <a:latin typeface="VT323"/>
                <a:ea typeface="VT323"/>
                <a:cs typeface="VT323"/>
                <a:sym typeface="VT323"/>
              </a:rPr>
              <a:t>Build Issues</a:t>
            </a:r>
            <a:endParaRPr sz="1560">
              <a:solidFill>
                <a:srgbClr val="FFFFFF"/>
              </a:solidFill>
              <a:latin typeface="VT323"/>
              <a:ea typeface="VT323"/>
              <a:cs typeface="VT323"/>
              <a:sym typeface="VT323"/>
            </a:endParaRPr>
          </a:p>
        </p:txBody>
      </p:sp>
      <p:pic>
        <p:nvPicPr>
          <p:cNvPr id="133" name="Google Shape;133;p24"/>
          <p:cNvPicPr preferRelativeResize="0"/>
          <p:nvPr/>
        </p:nvPicPr>
        <p:blipFill>
          <a:blip r:embed="rId4">
            <a:alphaModFix/>
          </a:blip>
          <a:stretch>
            <a:fillRect/>
          </a:stretch>
        </p:blipFill>
        <p:spPr>
          <a:xfrm>
            <a:off x="4873550" y="1839325"/>
            <a:ext cx="3283100" cy="1954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25"/>
          <p:cNvSpPr txBox="1"/>
          <p:nvPr>
            <p:ph type="title"/>
          </p:nvPr>
        </p:nvSpPr>
        <p:spPr>
          <a:xfrm>
            <a:off x="154875" y="170600"/>
            <a:ext cx="2675700" cy="840900"/>
          </a:xfrm>
          <a:prstGeom prst="rect">
            <a:avLst/>
          </a:prstGeom>
          <a:ln>
            <a:noFill/>
          </a:ln>
          <a:effectLst>
            <a:outerShdw blurRad="157163" rotWithShape="0" algn="bl" dir="4560000" dist="66675">
              <a:srgbClr val="000000"/>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1" lang="en" sz="3750">
                <a:solidFill>
                  <a:srgbClr val="FFFFFF"/>
                </a:solidFill>
                <a:latin typeface="Press Start 2P"/>
                <a:ea typeface="Press Start 2P"/>
                <a:cs typeface="Press Start 2P"/>
                <a:sym typeface="Press Start 2P"/>
              </a:rPr>
              <a:t>Zaine</a:t>
            </a:r>
            <a:endParaRPr b="1">
              <a:solidFill>
                <a:srgbClr val="FFFFFF"/>
              </a:solidFill>
              <a:highlight>
                <a:srgbClr val="FF0000"/>
              </a:highlight>
            </a:endParaRPr>
          </a:p>
        </p:txBody>
      </p:sp>
      <p:sp>
        <p:nvSpPr>
          <p:cNvPr id="139" name="Google Shape;139;p25"/>
          <p:cNvSpPr txBox="1"/>
          <p:nvPr>
            <p:ph idx="1" type="body"/>
          </p:nvPr>
        </p:nvSpPr>
        <p:spPr>
          <a:xfrm>
            <a:off x="256825" y="997350"/>
            <a:ext cx="4765200" cy="3148800"/>
          </a:xfrm>
          <a:prstGeom prst="rect">
            <a:avLst/>
          </a:prstGeom>
          <a:effectLst>
            <a:outerShdw blurRad="142875" rotWithShape="0" algn="bl" dir="5400000" dist="47625">
              <a:srgbClr val="000000">
                <a:alpha val="74000"/>
              </a:srgbClr>
            </a:outerShdw>
          </a:effectLst>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Clr>
                <a:srgbClr val="FFFFFF"/>
              </a:buClr>
              <a:buSzPts val="1800"/>
              <a:buFont typeface="VT323"/>
              <a:buChar char="●"/>
            </a:pPr>
            <a:r>
              <a:rPr lang="en" sz="1800">
                <a:solidFill>
                  <a:srgbClr val="FFFFFF"/>
                </a:solidFill>
                <a:latin typeface="VT323"/>
                <a:ea typeface="VT323"/>
                <a:cs typeface="VT323"/>
                <a:sym typeface="VT323"/>
              </a:rPr>
              <a:t>Redesigning maps / game</a:t>
            </a:r>
            <a:endParaRPr sz="1800">
              <a:solidFill>
                <a:srgbClr val="FFFFFF"/>
              </a:solidFill>
              <a:latin typeface="VT323"/>
              <a:ea typeface="VT323"/>
              <a:cs typeface="VT323"/>
              <a:sym typeface="VT323"/>
            </a:endParaRPr>
          </a:p>
          <a:p>
            <a:pPr indent="-342900" lvl="0" marL="457200" rtl="0" algn="l">
              <a:lnSpc>
                <a:spcPct val="130000"/>
              </a:lnSpc>
              <a:spcBef>
                <a:spcPts val="0"/>
              </a:spcBef>
              <a:spcAft>
                <a:spcPts val="0"/>
              </a:spcAft>
              <a:buClr>
                <a:srgbClr val="FFFFFF"/>
              </a:buClr>
              <a:buSzPts val="1800"/>
              <a:buFont typeface="VT323"/>
              <a:buChar char="●"/>
            </a:pPr>
            <a:r>
              <a:rPr lang="en" sz="1800">
                <a:solidFill>
                  <a:srgbClr val="FFFFFF"/>
                </a:solidFill>
                <a:latin typeface="VT323"/>
                <a:ea typeface="VT323"/>
                <a:cs typeface="VT323"/>
                <a:sym typeface="VT323"/>
              </a:rPr>
              <a:t>Settings/Main Menu UI + </a:t>
            </a:r>
            <a:r>
              <a:rPr lang="en" sz="1800">
                <a:solidFill>
                  <a:srgbClr val="FFFFFF"/>
                </a:solidFill>
                <a:latin typeface="VT323"/>
                <a:ea typeface="VT323"/>
                <a:cs typeface="VT323"/>
                <a:sym typeface="VT323"/>
              </a:rPr>
              <a:t>implementation</a:t>
            </a:r>
            <a:endParaRPr sz="1800">
              <a:solidFill>
                <a:srgbClr val="FFFFFF"/>
              </a:solidFill>
              <a:latin typeface="VT323"/>
              <a:ea typeface="VT323"/>
              <a:cs typeface="VT323"/>
              <a:sym typeface="VT323"/>
            </a:endParaRPr>
          </a:p>
          <a:p>
            <a:pPr indent="-342900" lvl="0" marL="457200" rtl="0" algn="l">
              <a:lnSpc>
                <a:spcPct val="130000"/>
              </a:lnSpc>
              <a:spcBef>
                <a:spcPts val="0"/>
              </a:spcBef>
              <a:spcAft>
                <a:spcPts val="0"/>
              </a:spcAft>
              <a:buClr>
                <a:srgbClr val="FFFFFF"/>
              </a:buClr>
              <a:buSzPts val="1800"/>
              <a:buFont typeface="VT323"/>
              <a:buChar char="●"/>
            </a:pPr>
            <a:r>
              <a:rPr lang="en" sz="1800">
                <a:solidFill>
                  <a:srgbClr val="FFFFFF"/>
                </a:solidFill>
                <a:latin typeface="VT323"/>
                <a:ea typeface="VT323"/>
                <a:cs typeface="VT323"/>
                <a:sym typeface="VT323"/>
              </a:rPr>
              <a:t>Map Design</a:t>
            </a:r>
            <a:endParaRPr sz="1800">
              <a:solidFill>
                <a:srgbClr val="FFFFFF"/>
              </a:solidFill>
              <a:latin typeface="VT323"/>
              <a:ea typeface="VT323"/>
              <a:cs typeface="VT323"/>
              <a:sym typeface="VT323"/>
            </a:endParaRPr>
          </a:p>
          <a:p>
            <a:pPr indent="-342900" lvl="0" marL="457200" rtl="0" algn="l">
              <a:lnSpc>
                <a:spcPct val="130000"/>
              </a:lnSpc>
              <a:spcBef>
                <a:spcPts val="0"/>
              </a:spcBef>
              <a:spcAft>
                <a:spcPts val="0"/>
              </a:spcAft>
              <a:buClr>
                <a:srgbClr val="FFFFFF"/>
              </a:buClr>
              <a:buSzPts val="1800"/>
              <a:buFont typeface="VT323"/>
              <a:buChar char="●"/>
            </a:pPr>
            <a:r>
              <a:rPr lang="en" sz="1800">
                <a:solidFill>
                  <a:srgbClr val="FFFFFF"/>
                </a:solidFill>
                <a:latin typeface="VT323"/>
                <a:ea typeface="VT323"/>
                <a:cs typeface="VT323"/>
                <a:sym typeface="VT323"/>
              </a:rPr>
              <a:t>Game Sound/Audio</a:t>
            </a:r>
            <a:endParaRPr sz="1800">
              <a:solidFill>
                <a:srgbClr val="FFFFFF"/>
              </a:solidFill>
              <a:latin typeface="VT323"/>
              <a:ea typeface="VT323"/>
              <a:cs typeface="VT323"/>
              <a:sym typeface="VT323"/>
            </a:endParaRPr>
          </a:p>
          <a:p>
            <a:pPr indent="-342900" lvl="0" marL="457200" rtl="0" algn="l">
              <a:lnSpc>
                <a:spcPct val="130000"/>
              </a:lnSpc>
              <a:spcBef>
                <a:spcPts val="0"/>
              </a:spcBef>
              <a:spcAft>
                <a:spcPts val="0"/>
              </a:spcAft>
              <a:buClr>
                <a:srgbClr val="FFFFFF"/>
              </a:buClr>
              <a:buSzPts val="1800"/>
              <a:buFont typeface="VT323"/>
              <a:buChar char="●"/>
            </a:pPr>
            <a:r>
              <a:rPr lang="en" sz="1800">
                <a:solidFill>
                  <a:srgbClr val="FFFFFF"/>
                </a:solidFill>
                <a:latin typeface="VT323"/>
                <a:ea typeface="VT323"/>
                <a:cs typeface="VT323"/>
                <a:sym typeface="VT323"/>
              </a:rPr>
              <a:t>Maintaining cultural integrity</a:t>
            </a:r>
            <a:endParaRPr sz="1800">
              <a:solidFill>
                <a:srgbClr val="FFFFFF"/>
              </a:solidFill>
              <a:latin typeface="VT323"/>
              <a:ea typeface="VT323"/>
              <a:cs typeface="VT323"/>
              <a:sym typeface="VT323"/>
            </a:endParaRPr>
          </a:p>
          <a:p>
            <a:pPr indent="0" lvl="0" marL="0" rtl="0" algn="l">
              <a:lnSpc>
                <a:spcPct val="130000"/>
              </a:lnSpc>
              <a:spcBef>
                <a:spcPts val="1200"/>
              </a:spcBef>
              <a:spcAft>
                <a:spcPts val="0"/>
              </a:spcAft>
              <a:buNone/>
            </a:pPr>
            <a:r>
              <a:t/>
            </a:r>
            <a:endParaRPr sz="1800">
              <a:solidFill>
                <a:srgbClr val="FFFFFF"/>
              </a:solidFill>
              <a:latin typeface="VT323"/>
              <a:ea typeface="VT323"/>
              <a:cs typeface="VT323"/>
              <a:sym typeface="VT323"/>
            </a:endParaRPr>
          </a:p>
          <a:p>
            <a:pPr indent="0" lvl="0" marL="0" rtl="0" algn="l">
              <a:lnSpc>
                <a:spcPct val="130000"/>
              </a:lnSpc>
              <a:spcBef>
                <a:spcPts val="1200"/>
              </a:spcBef>
              <a:spcAft>
                <a:spcPts val="0"/>
              </a:spcAft>
              <a:buNone/>
            </a:pPr>
            <a:r>
              <a:rPr lang="en" sz="1800">
                <a:solidFill>
                  <a:srgbClr val="FFFFFF"/>
                </a:solidFill>
                <a:latin typeface="VT323"/>
                <a:ea typeface="VT323"/>
                <a:cs typeface="VT323"/>
                <a:sym typeface="VT323"/>
              </a:rPr>
              <a:t>Issues:</a:t>
            </a:r>
            <a:endParaRPr sz="1800">
              <a:solidFill>
                <a:srgbClr val="FFFFFF"/>
              </a:solidFill>
              <a:latin typeface="VT323"/>
              <a:ea typeface="VT323"/>
              <a:cs typeface="VT323"/>
              <a:sym typeface="VT323"/>
            </a:endParaRPr>
          </a:p>
          <a:p>
            <a:pPr indent="-330200" lvl="0" marL="457200" rtl="0" algn="l">
              <a:lnSpc>
                <a:spcPct val="130000"/>
              </a:lnSpc>
              <a:spcBef>
                <a:spcPts val="1200"/>
              </a:spcBef>
              <a:spcAft>
                <a:spcPts val="0"/>
              </a:spcAft>
              <a:buClr>
                <a:srgbClr val="FFFFFF"/>
              </a:buClr>
              <a:buSzPts val="1600"/>
              <a:buFont typeface="VT323"/>
              <a:buChar char="●"/>
            </a:pPr>
            <a:r>
              <a:rPr lang="en" sz="1600">
                <a:solidFill>
                  <a:srgbClr val="FFFFFF"/>
                </a:solidFill>
                <a:latin typeface="VT323"/>
                <a:ea typeface="VT323"/>
                <a:cs typeface="VT323"/>
                <a:sym typeface="VT323"/>
              </a:rPr>
              <a:t>Map Design got scrapped</a:t>
            </a:r>
            <a:endParaRPr sz="1600">
              <a:solidFill>
                <a:srgbClr val="FFFFFF"/>
              </a:solidFill>
              <a:latin typeface="VT323"/>
              <a:ea typeface="VT323"/>
              <a:cs typeface="VT323"/>
              <a:sym typeface="VT323"/>
            </a:endParaRPr>
          </a:p>
          <a:p>
            <a:pPr indent="-330200" lvl="0" marL="457200" rtl="0" algn="l">
              <a:lnSpc>
                <a:spcPct val="150000"/>
              </a:lnSpc>
              <a:spcBef>
                <a:spcPts val="0"/>
              </a:spcBef>
              <a:spcAft>
                <a:spcPts val="0"/>
              </a:spcAft>
              <a:buClr>
                <a:srgbClr val="FFFFFF"/>
              </a:buClr>
              <a:buSzPts val="1600"/>
              <a:buFont typeface="VT323"/>
              <a:buChar char="●"/>
            </a:pPr>
            <a:r>
              <a:rPr lang="en" sz="1600">
                <a:solidFill>
                  <a:schemeClr val="dk1"/>
                </a:solidFill>
                <a:latin typeface="VT323"/>
                <a:ea typeface="VT323"/>
                <a:cs typeface="VT323"/>
                <a:sym typeface="VT323"/>
              </a:rPr>
              <a:t>Unity Corruption</a:t>
            </a:r>
            <a:endParaRPr sz="1600">
              <a:solidFill>
                <a:srgbClr val="FFFFFF"/>
              </a:solidFill>
              <a:latin typeface="VT323"/>
              <a:ea typeface="VT323"/>
              <a:cs typeface="VT323"/>
              <a:sym typeface="VT323"/>
            </a:endParaRPr>
          </a:p>
        </p:txBody>
      </p:sp>
      <p:pic>
        <p:nvPicPr>
          <p:cNvPr id="140" name="Google Shape;140;p25"/>
          <p:cNvPicPr preferRelativeResize="0"/>
          <p:nvPr/>
        </p:nvPicPr>
        <p:blipFill>
          <a:blip r:embed="rId4">
            <a:alphaModFix/>
          </a:blip>
          <a:stretch>
            <a:fillRect/>
          </a:stretch>
        </p:blipFill>
        <p:spPr>
          <a:xfrm>
            <a:off x="5458919" y="1700975"/>
            <a:ext cx="2085931" cy="2098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1154700"/>
          </a:xfrm>
          <a:prstGeom prst="rect">
            <a:avLst/>
          </a:prstGeom>
          <a:ln>
            <a:noFill/>
          </a:ln>
          <a:effectLst>
            <a:outerShdw blurRad="157163" rotWithShape="0" algn="bl" dir="4560000" dist="66675">
              <a:srgbClr val="000000"/>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1" lang="en" sz="3750">
                <a:solidFill>
                  <a:srgbClr val="FFFFFF"/>
                </a:solidFill>
                <a:latin typeface="Press Start 2P"/>
                <a:ea typeface="Press Start 2P"/>
                <a:cs typeface="Press Start 2P"/>
                <a:sym typeface="Press Start 2P"/>
              </a:rPr>
              <a:t>Wrapping Up</a:t>
            </a:r>
            <a:endParaRPr b="1">
              <a:solidFill>
                <a:srgbClr val="FFFFFF"/>
              </a:solidFill>
              <a:highlight>
                <a:srgbClr val="FF0000"/>
              </a:highlight>
            </a:endParaRPr>
          </a:p>
        </p:txBody>
      </p:sp>
      <p:sp>
        <p:nvSpPr>
          <p:cNvPr id="146" name="Google Shape;146;p26"/>
          <p:cNvSpPr txBox="1"/>
          <p:nvPr>
            <p:ph idx="1" type="body"/>
          </p:nvPr>
        </p:nvSpPr>
        <p:spPr>
          <a:xfrm>
            <a:off x="311700" y="1407875"/>
            <a:ext cx="3999900" cy="3178800"/>
          </a:xfrm>
          <a:prstGeom prst="rect">
            <a:avLst/>
          </a:prstGeom>
          <a:effectLst>
            <a:outerShdw blurRad="142875" rotWithShape="0" algn="bl" dir="5400000" dist="47625">
              <a:srgbClr val="000000">
                <a:alpha val="74000"/>
              </a:srgbClr>
            </a:outerShdw>
          </a:effectLst>
        </p:spPr>
        <p:txBody>
          <a:bodyPr anchorCtr="0" anchor="t" bIns="91425" lIns="91425" spcFirstLastPara="1" rIns="91425" wrap="square" tIns="91425">
            <a:normAutofit/>
          </a:bodyPr>
          <a:lstStyle/>
          <a:p>
            <a:pPr indent="-381000" lvl="0" marL="457200" rtl="0" algn="l">
              <a:lnSpc>
                <a:spcPct val="150000"/>
              </a:lnSpc>
              <a:spcBef>
                <a:spcPts val="0"/>
              </a:spcBef>
              <a:spcAft>
                <a:spcPts val="0"/>
              </a:spcAft>
              <a:buClr>
                <a:srgbClr val="FFFFFF"/>
              </a:buClr>
              <a:buSzPts val="2400"/>
              <a:buFont typeface="VT323"/>
              <a:buChar char="●"/>
            </a:pPr>
            <a:r>
              <a:rPr lang="en" sz="2400">
                <a:solidFill>
                  <a:srgbClr val="FFFFFF"/>
                </a:solidFill>
                <a:latin typeface="VT323"/>
                <a:ea typeface="VT323"/>
                <a:cs typeface="VT323"/>
                <a:sym typeface="VT323"/>
              </a:rPr>
              <a:t>Test cases</a:t>
            </a:r>
            <a:endParaRPr sz="2400">
              <a:solidFill>
                <a:srgbClr val="FFFFFF"/>
              </a:solidFill>
              <a:latin typeface="VT323"/>
              <a:ea typeface="VT323"/>
              <a:cs typeface="VT323"/>
              <a:sym typeface="VT323"/>
            </a:endParaRPr>
          </a:p>
          <a:p>
            <a:pPr indent="-381000" lvl="0" marL="457200" rtl="0" algn="l">
              <a:lnSpc>
                <a:spcPct val="150000"/>
              </a:lnSpc>
              <a:spcBef>
                <a:spcPts val="0"/>
              </a:spcBef>
              <a:spcAft>
                <a:spcPts val="0"/>
              </a:spcAft>
              <a:buClr>
                <a:srgbClr val="FFFFFF"/>
              </a:buClr>
              <a:buSzPts val="2400"/>
              <a:buFont typeface="VT323"/>
              <a:buChar char="●"/>
            </a:pPr>
            <a:r>
              <a:rPr lang="en" sz="2400">
                <a:solidFill>
                  <a:srgbClr val="FFFFFF"/>
                </a:solidFill>
                <a:latin typeface="VT323"/>
                <a:ea typeface="VT323"/>
                <a:cs typeface="VT323"/>
                <a:sym typeface="VT323"/>
              </a:rPr>
              <a:t>Successes </a:t>
            </a:r>
            <a:endParaRPr sz="2400">
              <a:solidFill>
                <a:srgbClr val="FFFFFF"/>
              </a:solidFill>
              <a:latin typeface="VT323"/>
              <a:ea typeface="VT323"/>
              <a:cs typeface="VT323"/>
              <a:sym typeface="VT323"/>
            </a:endParaRPr>
          </a:p>
          <a:p>
            <a:pPr indent="-381000" lvl="0" marL="457200" rtl="0" algn="l">
              <a:lnSpc>
                <a:spcPct val="150000"/>
              </a:lnSpc>
              <a:spcBef>
                <a:spcPts val="0"/>
              </a:spcBef>
              <a:spcAft>
                <a:spcPts val="0"/>
              </a:spcAft>
              <a:buClr>
                <a:srgbClr val="FFFFFF"/>
              </a:buClr>
              <a:buSzPts val="2400"/>
              <a:buFont typeface="VT323"/>
              <a:buChar char="●"/>
            </a:pPr>
            <a:r>
              <a:rPr lang="en" sz="2400">
                <a:solidFill>
                  <a:srgbClr val="FFFFFF"/>
                </a:solidFill>
                <a:latin typeface="VT323"/>
                <a:ea typeface="VT323"/>
                <a:cs typeface="VT323"/>
                <a:sym typeface="VT323"/>
              </a:rPr>
              <a:t>Whats next?</a:t>
            </a:r>
            <a:endParaRPr sz="2400">
              <a:solidFill>
                <a:srgbClr val="FFFFFF"/>
              </a:solidFill>
              <a:latin typeface="VT323"/>
              <a:ea typeface="VT323"/>
              <a:cs typeface="VT323"/>
              <a:sym typeface="VT323"/>
            </a:endParaRPr>
          </a:p>
          <a:p>
            <a:pPr indent="-381000" lvl="0" marL="457200" rtl="0" algn="l">
              <a:lnSpc>
                <a:spcPct val="150000"/>
              </a:lnSpc>
              <a:spcBef>
                <a:spcPts val="0"/>
              </a:spcBef>
              <a:spcAft>
                <a:spcPts val="0"/>
              </a:spcAft>
              <a:buClr>
                <a:srgbClr val="FFFFFF"/>
              </a:buClr>
              <a:buSzPts val="2400"/>
              <a:buFont typeface="VT323"/>
              <a:buChar char="●"/>
            </a:pPr>
            <a:r>
              <a:rPr lang="en" sz="2400">
                <a:solidFill>
                  <a:srgbClr val="FFFFFF"/>
                </a:solidFill>
                <a:latin typeface="VT323"/>
                <a:ea typeface="VT323"/>
                <a:cs typeface="VT323"/>
                <a:sym typeface="VT323"/>
              </a:rPr>
              <a:t>Questions?</a:t>
            </a:r>
            <a:endParaRPr sz="2400">
              <a:solidFill>
                <a:srgbClr val="FFFFFF"/>
              </a:solidFill>
              <a:latin typeface="VT323"/>
              <a:ea typeface="VT323"/>
              <a:cs typeface="VT323"/>
              <a:sym typeface="VT323"/>
            </a:endParaRPr>
          </a:p>
          <a:p>
            <a:pPr indent="-381000" lvl="0" marL="457200" rtl="0" algn="l">
              <a:lnSpc>
                <a:spcPct val="150000"/>
              </a:lnSpc>
              <a:spcBef>
                <a:spcPts val="0"/>
              </a:spcBef>
              <a:spcAft>
                <a:spcPts val="0"/>
              </a:spcAft>
              <a:buClr>
                <a:srgbClr val="FFFFFF"/>
              </a:buClr>
              <a:buSzPts val="2400"/>
              <a:buFont typeface="VT323"/>
              <a:buChar char="●"/>
            </a:pPr>
            <a:r>
              <a:rPr lang="en" sz="2400">
                <a:solidFill>
                  <a:srgbClr val="FFFFFF"/>
                </a:solidFill>
                <a:latin typeface="VT323"/>
                <a:ea typeface="VT323"/>
                <a:cs typeface="VT323"/>
                <a:sym typeface="VT323"/>
              </a:rPr>
              <a:t>Thank you!</a:t>
            </a:r>
            <a:endParaRPr sz="2400">
              <a:solidFill>
                <a:srgbClr val="FFFFFF"/>
              </a:solidFill>
              <a:latin typeface="VT323"/>
              <a:ea typeface="VT323"/>
              <a:cs typeface="VT323"/>
              <a:sym typeface="VT323"/>
            </a:endParaRPr>
          </a:p>
        </p:txBody>
      </p:sp>
      <p:pic>
        <p:nvPicPr>
          <p:cNvPr id="147" name="Google Shape;147;p26"/>
          <p:cNvPicPr preferRelativeResize="0"/>
          <p:nvPr/>
        </p:nvPicPr>
        <p:blipFill>
          <a:blip r:embed="rId4">
            <a:alphaModFix/>
          </a:blip>
          <a:stretch>
            <a:fillRect/>
          </a:stretch>
        </p:blipFill>
        <p:spPr>
          <a:xfrm>
            <a:off x="5061875" y="1669972"/>
            <a:ext cx="2323350" cy="2323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a:ln>
            <a:noFill/>
          </a:ln>
          <a:effectLst>
            <a:outerShdw blurRad="157163" rotWithShape="0" algn="bl" dir="4560000" dist="66675">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375">
                <a:solidFill>
                  <a:srgbClr val="FFFFFF"/>
                </a:solidFill>
                <a:latin typeface="Press Start 2P"/>
                <a:ea typeface="Press Start 2P"/>
                <a:cs typeface="Press Start 2P"/>
                <a:sym typeface="Press Start 2P"/>
              </a:rPr>
              <a:t>Our Game</a:t>
            </a:r>
            <a:r>
              <a:rPr b="1" lang="en" sz="2520">
                <a:solidFill>
                  <a:srgbClr val="FFFFFF"/>
                </a:solidFill>
                <a:latin typeface="Press Start 2P"/>
                <a:ea typeface="Press Start 2P"/>
                <a:cs typeface="Press Start 2P"/>
                <a:sym typeface="Press Start 2P"/>
              </a:rPr>
              <a:t> </a:t>
            </a:r>
            <a:r>
              <a:rPr b="1" lang="en" sz="2520">
                <a:solidFill>
                  <a:srgbClr val="FFFFFF"/>
                </a:solidFill>
                <a:highlight>
                  <a:srgbClr val="FF0000"/>
                </a:highlight>
              </a:rPr>
              <a:t> </a:t>
            </a:r>
            <a:endParaRPr b="1" sz="2520">
              <a:solidFill>
                <a:srgbClr val="FFFFFF"/>
              </a:solidFill>
              <a:highlight>
                <a:srgbClr val="FF0000"/>
              </a:highlight>
            </a:endParaRPr>
          </a:p>
        </p:txBody>
      </p:sp>
      <p:sp>
        <p:nvSpPr>
          <p:cNvPr id="71" name="Google Shape;71;p16"/>
          <p:cNvSpPr txBox="1"/>
          <p:nvPr>
            <p:ph idx="1" type="body"/>
          </p:nvPr>
        </p:nvSpPr>
        <p:spPr>
          <a:xfrm>
            <a:off x="311700" y="1152475"/>
            <a:ext cx="3999900" cy="3416400"/>
          </a:xfrm>
          <a:prstGeom prst="rect">
            <a:avLst/>
          </a:prstGeom>
          <a:effectLst>
            <a:outerShdw blurRad="142875" rotWithShape="0" algn="bl" dir="5400000" dist="47625">
              <a:srgbClr val="000000">
                <a:alpha val="74000"/>
              </a:srgbClr>
            </a:outerShdw>
          </a:effectLst>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t/>
            </a:r>
            <a:endParaRPr sz="1600">
              <a:solidFill>
                <a:srgbClr val="FFFFFF"/>
              </a:solidFill>
              <a:latin typeface="VT323"/>
              <a:ea typeface="VT323"/>
              <a:cs typeface="VT323"/>
              <a:sym typeface="VT323"/>
            </a:endParaRPr>
          </a:p>
          <a:p>
            <a:pPr indent="-381000" lvl="0" marL="457200" rtl="0" algn="l">
              <a:lnSpc>
                <a:spcPct val="150000"/>
              </a:lnSpc>
              <a:spcBef>
                <a:spcPts val="1200"/>
              </a:spcBef>
              <a:spcAft>
                <a:spcPts val="0"/>
              </a:spcAft>
              <a:buClr>
                <a:schemeClr val="dk1"/>
              </a:buClr>
              <a:buSzPts val="2400"/>
              <a:buFont typeface="VT323"/>
              <a:buChar char="●"/>
            </a:pPr>
            <a:r>
              <a:rPr lang="en" sz="2400">
                <a:solidFill>
                  <a:schemeClr val="dk1"/>
                </a:solidFill>
                <a:latin typeface="VT323"/>
                <a:ea typeface="VT323"/>
                <a:cs typeface="VT323"/>
                <a:sym typeface="VT323"/>
              </a:rPr>
              <a:t>2D Platformer </a:t>
            </a:r>
            <a:endParaRPr sz="2400">
              <a:solidFill>
                <a:schemeClr val="dk1"/>
              </a:solidFill>
              <a:latin typeface="VT323"/>
              <a:ea typeface="VT323"/>
              <a:cs typeface="VT323"/>
              <a:sym typeface="VT323"/>
            </a:endParaRPr>
          </a:p>
          <a:p>
            <a:pPr indent="-381000" lvl="0" marL="457200" rtl="0" algn="l">
              <a:lnSpc>
                <a:spcPct val="150000"/>
              </a:lnSpc>
              <a:spcBef>
                <a:spcPts val="0"/>
              </a:spcBef>
              <a:spcAft>
                <a:spcPts val="0"/>
              </a:spcAft>
              <a:buClr>
                <a:schemeClr val="dk1"/>
              </a:buClr>
              <a:buSzPts val="2400"/>
              <a:buFont typeface="VT323"/>
              <a:buChar char="●"/>
            </a:pPr>
            <a:r>
              <a:rPr lang="en" sz="2400">
                <a:solidFill>
                  <a:schemeClr val="dk1"/>
                </a:solidFill>
                <a:latin typeface="VT323"/>
                <a:ea typeface="VT323"/>
                <a:cs typeface="VT323"/>
                <a:sym typeface="VT323"/>
              </a:rPr>
              <a:t>Developed in Unity</a:t>
            </a:r>
            <a:endParaRPr sz="2400">
              <a:solidFill>
                <a:schemeClr val="dk1"/>
              </a:solidFill>
              <a:latin typeface="VT323"/>
              <a:ea typeface="VT323"/>
              <a:cs typeface="VT323"/>
              <a:sym typeface="VT323"/>
            </a:endParaRPr>
          </a:p>
          <a:p>
            <a:pPr indent="-381000" lvl="0" marL="457200" rtl="0" algn="l">
              <a:lnSpc>
                <a:spcPct val="150000"/>
              </a:lnSpc>
              <a:spcBef>
                <a:spcPts val="0"/>
              </a:spcBef>
              <a:spcAft>
                <a:spcPts val="0"/>
              </a:spcAft>
              <a:buClr>
                <a:schemeClr val="dk1"/>
              </a:buClr>
              <a:buSzPts val="2400"/>
              <a:buFont typeface="VT323"/>
              <a:buChar char="●"/>
            </a:pPr>
            <a:r>
              <a:rPr lang="en" sz="2400">
                <a:solidFill>
                  <a:schemeClr val="dk1"/>
                </a:solidFill>
                <a:latin typeface="VT323"/>
                <a:ea typeface="VT323"/>
                <a:cs typeface="VT323"/>
                <a:sym typeface="VT323"/>
              </a:rPr>
              <a:t>Languages used: C#, SQL</a:t>
            </a:r>
            <a:endParaRPr sz="2400">
              <a:solidFill>
                <a:schemeClr val="dk1"/>
              </a:solidFill>
              <a:latin typeface="VT323"/>
              <a:ea typeface="VT323"/>
              <a:cs typeface="VT323"/>
              <a:sym typeface="VT323"/>
            </a:endParaRPr>
          </a:p>
          <a:p>
            <a:pPr indent="-381000" lvl="0" marL="457200" rtl="0" algn="l">
              <a:lnSpc>
                <a:spcPct val="150000"/>
              </a:lnSpc>
              <a:spcBef>
                <a:spcPts val="0"/>
              </a:spcBef>
              <a:spcAft>
                <a:spcPts val="0"/>
              </a:spcAft>
              <a:buClr>
                <a:schemeClr val="dk1"/>
              </a:buClr>
              <a:buSzPts val="2400"/>
              <a:buFont typeface="VT323"/>
              <a:buChar char="●"/>
            </a:pPr>
            <a:r>
              <a:rPr lang="en" sz="2400">
                <a:solidFill>
                  <a:schemeClr val="dk1"/>
                </a:solidFill>
                <a:latin typeface="VT323"/>
                <a:ea typeface="VT323"/>
                <a:cs typeface="VT323"/>
                <a:sym typeface="VT323"/>
              </a:rPr>
              <a:t>Web application</a:t>
            </a:r>
            <a:endParaRPr sz="2400">
              <a:solidFill>
                <a:schemeClr val="dk1"/>
              </a:solidFill>
              <a:latin typeface="VT323"/>
              <a:ea typeface="VT323"/>
              <a:cs typeface="VT323"/>
              <a:sym typeface="VT323"/>
            </a:endParaRPr>
          </a:p>
          <a:p>
            <a:pPr indent="-381000" lvl="0" marL="457200" rtl="0" algn="l">
              <a:lnSpc>
                <a:spcPct val="150000"/>
              </a:lnSpc>
              <a:spcBef>
                <a:spcPts val="0"/>
              </a:spcBef>
              <a:spcAft>
                <a:spcPts val="0"/>
              </a:spcAft>
              <a:buClr>
                <a:schemeClr val="dk1"/>
              </a:buClr>
              <a:buSzPts val="2400"/>
              <a:buFont typeface="VT323"/>
              <a:buChar char="●"/>
            </a:pPr>
            <a:r>
              <a:rPr lang="en" sz="2400">
                <a:solidFill>
                  <a:schemeClr val="dk1"/>
                </a:solidFill>
                <a:latin typeface="VT323"/>
                <a:ea typeface="VT323"/>
                <a:cs typeface="VT323"/>
                <a:sym typeface="VT323"/>
              </a:rPr>
              <a:t>Student Demographic </a:t>
            </a:r>
            <a:endParaRPr sz="2400">
              <a:solidFill>
                <a:schemeClr val="dk1"/>
              </a:solidFill>
              <a:latin typeface="VT323"/>
              <a:ea typeface="VT323"/>
              <a:cs typeface="VT323"/>
              <a:sym typeface="VT323"/>
            </a:endParaRPr>
          </a:p>
          <a:p>
            <a:pPr indent="-381000" lvl="0" marL="457200" rtl="0" algn="l">
              <a:lnSpc>
                <a:spcPct val="150000"/>
              </a:lnSpc>
              <a:spcBef>
                <a:spcPts val="0"/>
              </a:spcBef>
              <a:spcAft>
                <a:spcPts val="0"/>
              </a:spcAft>
              <a:buClr>
                <a:schemeClr val="dk1"/>
              </a:buClr>
              <a:buSzPts val="2400"/>
              <a:buFont typeface="VT323"/>
              <a:buChar char="●"/>
            </a:pPr>
            <a:r>
              <a:rPr lang="en" sz="2400">
                <a:solidFill>
                  <a:schemeClr val="dk1"/>
                </a:solidFill>
                <a:latin typeface="VT323"/>
                <a:ea typeface="VT323"/>
                <a:cs typeface="VT323"/>
                <a:sym typeface="VT323"/>
              </a:rPr>
              <a:t>Math Orientated</a:t>
            </a:r>
            <a:endParaRPr sz="2400">
              <a:solidFill>
                <a:srgbClr val="FFFFFF"/>
              </a:solidFill>
              <a:latin typeface="VT323"/>
              <a:ea typeface="VT323"/>
              <a:cs typeface="VT323"/>
              <a:sym typeface="VT323"/>
            </a:endParaRPr>
          </a:p>
        </p:txBody>
      </p:sp>
      <p:pic>
        <p:nvPicPr>
          <p:cNvPr id="72" name="Google Shape;72;p16"/>
          <p:cNvPicPr preferRelativeResize="0"/>
          <p:nvPr/>
        </p:nvPicPr>
        <p:blipFill>
          <a:blip r:embed="rId4">
            <a:alphaModFix/>
          </a:blip>
          <a:stretch>
            <a:fillRect/>
          </a:stretch>
        </p:blipFill>
        <p:spPr>
          <a:xfrm>
            <a:off x="4362750" y="846125"/>
            <a:ext cx="3820976" cy="3820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 name="Shape 76"/>
        <p:cNvGrpSpPr/>
        <p:nvPr/>
      </p:nvGrpSpPr>
      <p:grpSpPr>
        <a:xfrm>
          <a:off x="0" y="0"/>
          <a:ext cx="0" cy="0"/>
          <a:chOff x="0" y="0"/>
          <a:chExt cx="0" cy="0"/>
        </a:xfrm>
      </p:grpSpPr>
      <p:pic>
        <p:nvPicPr>
          <p:cNvPr id="77" name="Google Shape;77;p17"/>
          <p:cNvPicPr preferRelativeResize="0"/>
          <p:nvPr/>
        </p:nvPicPr>
        <p:blipFill>
          <a:blip r:embed="rId4">
            <a:alphaModFix/>
          </a:blip>
          <a:stretch>
            <a:fillRect/>
          </a:stretch>
        </p:blipFill>
        <p:spPr>
          <a:xfrm>
            <a:off x="4616400" y="3094855"/>
            <a:ext cx="4527602" cy="1814861"/>
          </a:xfrm>
          <a:prstGeom prst="rect">
            <a:avLst/>
          </a:prstGeom>
          <a:noFill/>
          <a:ln>
            <a:noFill/>
          </a:ln>
        </p:spPr>
      </p:pic>
      <p:pic>
        <p:nvPicPr>
          <p:cNvPr id="78" name="Google Shape;78;p17"/>
          <p:cNvPicPr preferRelativeResize="0"/>
          <p:nvPr/>
        </p:nvPicPr>
        <p:blipFill>
          <a:blip r:embed="rId5">
            <a:alphaModFix/>
          </a:blip>
          <a:stretch>
            <a:fillRect/>
          </a:stretch>
        </p:blipFill>
        <p:spPr>
          <a:xfrm>
            <a:off x="-9012" y="3072055"/>
            <a:ext cx="4641323" cy="1860450"/>
          </a:xfrm>
          <a:prstGeom prst="rect">
            <a:avLst/>
          </a:prstGeom>
          <a:noFill/>
          <a:ln>
            <a:noFill/>
          </a:ln>
        </p:spPr>
      </p:pic>
      <p:pic>
        <p:nvPicPr>
          <p:cNvPr id="79" name="Google Shape;79;p17"/>
          <p:cNvPicPr preferRelativeResize="0"/>
          <p:nvPr/>
        </p:nvPicPr>
        <p:blipFill>
          <a:blip r:embed="rId6">
            <a:alphaModFix/>
          </a:blip>
          <a:stretch>
            <a:fillRect/>
          </a:stretch>
        </p:blipFill>
        <p:spPr>
          <a:xfrm>
            <a:off x="3976254" y="3072054"/>
            <a:ext cx="5167747" cy="2071449"/>
          </a:xfrm>
          <a:prstGeom prst="rect">
            <a:avLst/>
          </a:prstGeom>
          <a:noFill/>
          <a:ln>
            <a:noFill/>
          </a:ln>
        </p:spPr>
      </p:pic>
      <p:pic>
        <p:nvPicPr>
          <p:cNvPr id="80" name="Google Shape;80;p17"/>
          <p:cNvPicPr preferRelativeResize="0"/>
          <p:nvPr/>
        </p:nvPicPr>
        <p:blipFill>
          <a:blip r:embed="rId7">
            <a:alphaModFix/>
          </a:blip>
          <a:stretch>
            <a:fillRect/>
          </a:stretch>
        </p:blipFill>
        <p:spPr>
          <a:xfrm>
            <a:off x="-9000" y="3217475"/>
            <a:ext cx="4804950" cy="1926024"/>
          </a:xfrm>
          <a:prstGeom prst="rect">
            <a:avLst/>
          </a:prstGeom>
          <a:noFill/>
          <a:ln>
            <a:noFill/>
          </a:ln>
        </p:spPr>
      </p:pic>
      <p:pic>
        <p:nvPicPr>
          <p:cNvPr id="81" name="Google Shape;81;p17"/>
          <p:cNvPicPr preferRelativeResize="0"/>
          <p:nvPr/>
        </p:nvPicPr>
        <p:blipFill>
          <a:blip r:embed="rId8">
            <a:alphaModFix/>
          </a:blip>
          <a:stretch>
            <a:fillRect/>
          </a:stretch>
        </p:blipFill>
        <p:spPr>
          <a:xfrm>
            <a:off x="2063275" y="2037350"/>
            <a:ext cx="8932551" cy="3580550"/>
          </a:xfrm>
          <a:prstGeom prst="rect">
            <a:avLst/>
          </a:prstGeom>
          <a:noFill/>
          <a:ln>
            <a:noFill/>
          </a:ln>
        </p:spPr>
      </p:pic>
      <p:pic>
        <p:nvPicPr>
          <p:cNvPr id="82" name="Google Shape;82;p17"/>
          <p:cNvPicPr preferRelativeResize="0"/>
          <p:nvPr/>
        </p:nvPicPr>
        <p:blipFill>
          <a:blip r:embed="rId9">
            <a:alphaModFix/>
          </a:blip>
          <a:stretch>
            <a:fillRect/>
          </a:stretch>
        </p:blipFill>
        <p:spPr>
          <a:xfrm>
            <a:off x="816425" y="1833517"/>
            <a:ext cx="9144000" cy="3665317"/>
          </a:xfrm>
          <a:prstGeom prst="rect">
            <a:avLst/>
          </a:prstGeom>
          <a:noFill/>
          <a:ln>
            <a:noFill/>
          </a:ln>
        </p:spPr>
      </p:pic>
      <p:sp>
        <p:nvSpPr>
          <p:cNvPr id="83" name="Google Shape;83;p17"/>
          <p:cNvSpPr txBox="1"/>
          <p:nvPr/>
        </p:nvSpPr>
        <p:spPr>
          <a:xfrm>
            <a:off x="1009425" y="1139225"/>
            <a:ext cx="6991500" cy="1877700"/>
          </a:xfrm>
          <a:prstGeom prst="rect">
            <a:avLst/>
          </a:prstGeom>
          <a:noFill/>
          <a:ln>
            <a:noFill/>
          </a:ln>
          <a:effectLst>
            <a:outerShdw blurRad="114300" rotWithShape="0" algn="bl" dir="5400000" dist="19050">
              <a:srgbClr val="000000">
                <a:alpha val="98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8000">
                <a:solidFill>
                  <a:schemeClr val="dk1"/>
                </a:solidFill>
                <a:latin typeface="Press Start 2P"/>
                <a:ea typeface="Press Start 2P"/>
                <a:cs typeface="Press Start 2P"/>
                <a:sym typeface="Press Start 2P"/>
              </a:rPr>
              <a:t>DEMO</a:t>
            </a:r>
            <a:endParaRPr b="1" sz="8000">
              <a:solidFill>
                <a:schemeClr val="dk1"/>
              </a:solidFill>
              <a:latin typeface="Press Start 2P"/>
              <a:ea typeface="Press Start 2P"/>
              <a:cs typeface="Press Start 2P"/>
              <a:sym typeface="Press Start 2P"/>
            </a:endParaRPr>
          </a:p>
          <a:p>
            <a:pPr indent="0" lvl="0" marL="0" rtl="0" algn="ctr">
              <a:spcBef>
                <a:spcPts val="0"/>
              </a:spcBef>
              <a:spcAft>
                <a:spcPts val="0"/>
              </a:spcAft>
              <a:buNone/>
            </a:pPr>
            <a:r>
              <a:rPr b="1" lang="en" sz="3000">
                <a:solidFill>
                  <a:schemeClr val="dk1"/>
                </a:solidFill>
                <a:latin typeface="Press Start 2P"/>
                <a:ea typeface="Press Start 2P"/>
                <a:cs typeface="Press Start 2P"/>
                <a:sym typeface="Press Start 2P"/>
              </a:rPr>
              <a:t>ITERATION 2</a:t>
            </a:r>
            <a:endParaRPr b="1" sz="3000">
              <a:solidFill>
                <a:schemeClr val="dk1"/>
              </a:solidFill>
              <a:latin typeface="Press Start 2P"/>
              <a:ea typeface="Press Start 2P"/>
              <a:cs typeface="Press Start 2P"/>
              <a:sym typeface="Press Start 2P"/>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a:ln>
            <a:noFill/>
          </a:ln>
          <a:effectLst>
            <a:outerShdw blurRad="157163" rotWithShape="0" algn="bl" dir="4560000" dist="66675">
              <a:srgbClr val="000000"/>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750">
                <a:solidFill>
                  <a:srgbClr val="FFFFFF"/>
                </a:solidFill>
                <a:latin typeface="Press Start 2P"/>
                <a:ea typeface="Press Start 2P"/>
                <a:cs typeface="Press Start 2P"/>
                <a:sym typeface="Press Start 2P"/>
              </a:rPr>
              <a:t>R2 Planned Features</a:t>
            </a:r>
            <a:r>
              <a:rPr b="1" lang="en">
                <a:solidFill>
                  <a:srgbClr val="FFFFFF"/>
                </a:solidFill>
                <a:highlight>
                  <a:srgbClr val="FF0000"/>
                </a:highlight>
              </a:rPr>
              <a:t> </a:t>
            </a:r>
            <a:endParaRPr b="1">
              <a:solidFill>
                <a:srgbClr val="FFFFFF"/>
              </a:solidFill>
              <a:highlight>
                <a:srgbClr val="FF0000"/>
              </a:highlight>
            </a:endParaRPr>
          </a:p>
        </p:txBody>
      </p:sp>
      <p:sp>
        <p:nvSpPr>
          <p:cNvPr id="89" name="Google Shape;89;p18"/>
          <p:cNvSpPr txBox="1"/>
          <p:nvPr>
            <p:ph idx="1" type="body"/>
          </p:nvPr>
        </p:nvSpPr>
        <p:spPr>
          <a:xfrm>
            <a:off x="311700" y="1152475"/>
            <a:ext cx="3999900" cy="3416400"/>
          </a:xfrm>
          <a:prstGeom prst="rect">
            <a:avLst/>
          </a:prstGeom>
          <a:effectLst>
            <a:outerShdw blurRad="142875" rotWithShape="0" algn="bl" dir="5400000" dist="47625">
              <a:srgbClr val="000000">
                <a:alpha val="74000"/>
              </a:srgbClr>
            </a:outerShdw>
          </a:effectLst>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sz="1600">
              <a:solidFill>
                <a:srgbClr val="FFFFFF"/>
              </a:solidFill>
              <a:latin typeface="VT323"/>
              <a:ea typeface="VT323"/>
              <a:cs typeface="VT323"/>
              <a:sym typeface="VT323"/>
            </a:endParaRPr>
          </a:p>
          <a:p>
            <a:pPr indent="-381000" lvl="0" marL="457200" rtl="0" algn="l">
              <a:lnSpc>
                <a:spcPct val="150000"/>
              </a:lnSpc>
              <a:spcBef>
                <a:spcPts val="1200"/>
              </a:spcBef>
              <a:spcAft>
                <a:spcPts val="0"/>
              </a:spcAft>
              <a:buClr>
                <a:srgbClr val="FFFFFF"/>
              </a:buClr>
              <a:buSzPts val="2400"/>
              <a:buFont typeface="VT323"/>
              <a:buChar char="●"/>
            </a:pPr>
            <a:r>
              <a:rPr lang="en" sz="2400">
                <a:solidFill>
                  <a:srgbClr val="FFFFFF"/>
                </a:solidFill>
                <a:latin typeface="VT323"/>
                <a:ea typeface="VT323"/>
                <a:cs typeface="VT323"/>
                <a:sym typeface="VT323"/>
              </a:rPr>
              <a:t>Account Creation</a:t>
            </a:r>
            <a:endParaRPr sz="2400">
              <a:solidFill>
                <a:srgbClr val="FFFFFF"/>
              </a:solidFill>
              <a:latin typeface="VT323"/>
              <a:ea typeface="VT323"/>
              <a:cs typeface="VT323"/>
              <a:sym typeface="VT323"/>
            </a:endParaRPr>
          </a:p>
          <a:p>
            <a:pPr indent="-381000" lvl="0" marL="457200" rtl="0" algn="l">
              <a:lnSpc>
                <a:spcPct val="150000"/>
              </a:lnSpc>
              <a:spcBef>
                <a:spcPts val="0"/>
              </a:spcBef>
              <a:spcAft>
                <a:spcPts val="0"/>
              </a:spcAft>
              <a:buClr>
                <a:srgbClr val="FFFFFF"/>
              </a:buClr>
              <a:buSzPts val="2400"/>
              <a:buFont typeface="VT323"/>
              <a:buChar char="●"/>
            </a:pPr>
            <a:r>
              <a:rPr lang="en" sz="2400">
                <a:solidFill>
                  <a:srgbClr val="FFFFFF"/>
                </a:solidFill>
                <a:latin typeface="VT323"/>
                <a:ea typeface="VT323"/>
                <a:cs typeface="VT323"/>
                <a:sym typeface="VT323"/>
              </a:rPr>
              <a:t>Settings</a:t>
            </a:r>
            <a:endParaRPr sz="2400">
              <a:solidFill>
                <a:srgbClr val="FFFFFF"/>
              </a:solidFill>
              <a:latin typeface="VT323"/>
              <a:ea typeface="VT323"/>
              <a:cs typeface="VT323"/>
              <a:sym typeface="VT323"/>
            </a:endParaRPr>
          </a:p>
          <a:p>
            <a:pPr indent="-381000" lvl="0" marL="457200" rtl="0" algn="l">
              <a:lnSpc>
                <a:spcPct val="150000"/>
              </a:lnSpc>
              <a:spcBef>
                <a:spcPts val="0"/>
              </a:spcBef>
              <a:spcAft>
                <a:spcPts val="0"/>
              </a:spcAft>
              <a:buClr>
                <a:srgbClr val="FFFFFF"/>
              </a:buClr>
              <a:buSzPts val="2400"/>
              <a:buFont typeface="VT323"/>
              <a:buChar char="●"/>
            </a:pPr>
            <a:r>
              <a:rPr lang="en" sz="2400">
                <a:solidFill>
                  <a:srgbClr val="FFFFFF"/>
                </a:solidFill>
                <a:latin typeface="VT323"/>
                <a:ea typeface="VT323"/>
                <a:cs typeface="VT323"/>
                <a:sym typeface="VT323"/>
              </a:rPr>
              <a:t>Map Design</a:t>
            </a:r>
            <a:endParaRPr sz="2400">
              <a:solidFill>
                <a:srgbClr val="FFFFFF"/>
              </a:solidFill>
              <a:latin typeface="VT323"/>
              <a:ea typeface="VT323"/>
              <a:cs typeface="VT323"/>
              <a:sym typeface="VT323"/>
            </a:endParaRPr>
          </a:p>
          <a:p>
            <a:pPr indent="-381000" lvl="0" marL="457200" rtl="0" algn="l">
              <a:lnSpc>
                <a:spcPct val="150000"/>
              </a:lnSpc>
              <a:spcBef>
                <a:spcPts val="0"/>
              </a:spcBef>
              <a:spcAft>
                <a:spcPts val="0"/>
              </a:spcAft>
              <a:buClr>
                <a:srgbClr val="FFFFFF"/>
              </a:buClr>
              <a:buSzPts val="2400"/>
              <a:buFont typeface="VT323"/>
              <a:buChar char="●"/>
            </a:pPr>
            <a:r>
              <a:rPr lang="en" sz="2400">
                <a:solidFill>
                  <a:srgbClr val="FFFFFF"/>
                </a:solidFill>
                <a:latin typeface="VT323"/>
                <a:ea typeface="VT323"/>
                <a:cs typeface="VT323"/>
                <a:sym typeface="VT323"/>
              </a:rPr>
              <a:t>Database</a:t>
            </a:r>
            <a:endParaRPr sz="2400">
              <a:solidFill>
                <a:srgbClr val="FFFFFF"/>
              </a:solidFill>
              <a:latin typeface="VT323"/>
              <a:ea typeface="VT323"/>
              <a:cs typeface="VT323"/>
              <a:sym typeface="VT323"/>
            </a:endParaRPr>
          </a:p>
          <a:p>
            <a:pPr indent="-381000" lvl="0" marL="457200" rtl="0" algn="l">
              <a:lnSpc>
                <a:spcPct val="150000"/>
              </a:lnSpc>
              <a:spcBef>
                <a:spcPts val="0"/>
              </a:spcBef>
              <a:spcAft>
                <a:spcPts val="0"/>
              </a:spcAft>
              <a:buClr>
                <a:srgbClr val="FFFFFF"/>
              </a:buClr>
              <a:buSzPts val="2400"/>
              <a:buFont typeface="VT323"/>
              <a:buChar char="●"/>
            </a:pPr>
            <a:r>
              <a:rPr lang="en" sz="2400">
                <a:solidFill>
                  <a:srgbClr val="FFFFFF"/>
                </a:solidFill>
                <a:latin typeface="VT323"/>
                <a:ea typeface="VT323"/>
                <a:cs typeface="VT323"/>
                <a:sym typeface="VT323"/>
              </a:rPr>
              <a:t>Bug Fixing/Optimization</a:t>
            </a:r>
            <a:endParaRPr sz="2400">
              <a:solidFill>
                <a:srgbClr val="FFFFFF"/>
              </a:solidFill>
              <a:latin typeface="VT323"/>
              <a:ea typeface="VT323"/>
              <a:cs typeface="VT323"/>
              <a:sym typeface="VT323"/>
            </a:endParaRPr>
          </a:p>
        </p:txBody>
      </p:sp>
      <p:pic>
        <p:nvPicPr>
          <p:cNvPr id="90" name="Google Shape;90;p18"/>
          <p:cNvPicPr preferRelativeResize="0"/>
          <p:nvPr/>
        </p:nvPicPr>
        <p:blipFill>
          <a:blip r:embed="rId4">
            <a:alphaModFix/>
          </a:blip>
          <a:stretch>
            <a:fillRect/>
          </a:stretch>
        </p:blipFill>
        <p:spPr>
          <a:xfrm>
            <a:off x="4997250" y="1443500"/>
            <a:ext cx="2978727" cy="2730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1154700"/>
          </a:xfrm>
          <a:prstGeom prst="rect">
            <a:avLst/>
          </a:prstGeom>
          <a:ln>
            <a:noFill/>
          </a:ln>
          <a:effectLst>
            <a:outerShdw blurRad="157163" rotWithShape="0" algn="bl" dir="4560000" dist="66675">
              <a:srgbClr val="000000"/>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750">
                <a:solidFill>
                  <a:srgbClr val="FFFFFF"/>
                </a:solidFill>
                <a:latin typeface="Press Start 2P"/>
                <a:ea typeface="Press Start 2P"/>
                <a:cs typeface="Press Start 2P"/>
                <a:sym typeface="Press Start 2P"/>
              </a:rPr>
              <a:t>R2 Completed Features</a:t>
            </a:r>
            <a:r>
              <a:rPr b="1" lang="en">
                <a:solidFill>
                  <a:srgbClr val="FFFFFF"/>
                </a:solidFill>
                <a:highlight>
                  <a:srgbClr val="FF0000"/>
                </a:highlight>
              </a:rPr>
              <a:t> </a:t>
            </a:r>
            <a:endParaRPr b="1">
              <a:solidFill>
                <a:srgbClr val="FFFFFF"/>
              </a:solidFill>
              <a:highlight>
                <a:srgbClr val="FF0000"/>
              </a:highlight>
            </a:endParaRPr>
          </a:p>
        </p:txBody>
      </p:sp>
      <p:sp>
        <p:nvSpPr>
          <p:cNvPr id="96" name="Google Shape;96;p19"/>
          <p:cNvSpPr txBox="1"/>
          <p:nvPr>
            <p:ph idx="1" type="body"/>
          </p:nvPr>
        </p:nvSpPr>
        <p:spPr>
          <a:xfrm>
            <a:off x="311700" y="1852875"/>
            <a:ext cx="3999900" cy="2280000"/>
          </a:xfrm>
          <a:prstGeom prst="rect">
            <a:avLst/>
          </a:prstGeom>
          <a:effectLst>
            <a:outerShdw blurRad="142875" rotWithShape="0" algn="bl" dir="5400000" dist="47625">
              <a:srgbClr val="000000">
                <a:alpha val="74000"/>
              </a:srgbClr>
            </a:outerShdw>
          </a:effectLst>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FFFFFF"/>
              </a:buClr>
              <a:buSzPts val="2400"/>
              <a:buFont typeface="VT323"/>
              <a:buChar char="●"/>
            </a:pPr>
            <a:r>
              <a:rPr lang="en" sz="2400">
                <a:solidFill>
                  <a:srgbClr val="FFFFFF"/>
                </a:solidFill>
                <a:latin typeface="VT323"/>
                <a:ea typeface="VT323"/>
                <a:cs typeface="VT323"/>
                <a:sym typeface="VT323"/>
              </a:rPr>
              <a:t>Redesign of the map</a:t>
            </a:r>
            <a:endParaRPr sz="2400">
              <a:solidFill>
                <a:srgbClr val="FFFFFF"/>
              </a:solidFill>
              <a:latin typeface="VT323"/>
              <a:ea typeface="VT323"/>
              <a:cs typeface="VT323"/>
              <a:sym typeface="VT323"/>
            </a:endParaRPr>
          </a:p>
          <a:p>
            <a:pPr indent="-381000" lvl="0" marL="457200" rtl="0" algn="l">
              <a:lnSpc>
                <a:spcPct val="150000"/>
              </a:lnSpc>
              <a:spcBef>
                <a:spcPts val="0"/>
              </a:spcBef>
              <a:spcAft>
                <a:spcPts val="0"/>
              </a:spcAft>
              <a:buClr>
                <a:srgbClr val="FFFFFF"/>
              </a:buClr>
              <a:buSzPts val="2400"/>
              <a:buFont typeface="VT323"/>
              <a:buChar char="●"/>
            </a:pPr>
            <a:r>
              <a:rPr lang="en" sz="2400">
                <a:solidFill>
                  <a:srgbClr val="FFFFFF"/>
                </a:solidFill>
                <a:latin typeface="VT323"/>
                <a:ea typeface="VT323"/>
                <a:cs typeface="VT323"/>
                <a:sym typeface="VT323"/>
              </a:rPr>
              <a:t>User Control Optimization</a:t>
            </a:r>
            <a:endParaRPr sz="2400">
              <a:solidFill>
                <a:srgbClr val="FFFFFF"/>
              </a:solidFill>
              <a:latin typeface="VT323"/>
              <a:ea typeface="VT323"/>
              <a:cs typeface="VT323"/>
              <a:sym typeface="VT323"/>
            </a:endParaRPr>
          </a:p>
          <a:p>
            <a:pPr indent="-381000" lvl="0" marL="457200" rtl="0" algn="l">
              <a:lnSpc>
                <a:spcPct val="150000"/>
              </a:lnSpc>
              <a:spcBef>
                <a:spcPts val="0"/>
              </a:spcBef>
              <a:spcAft>
                <a:spcPts val="0"/>
              </a:spcAft>
              <a:buClr>
                <a:srgbClr val="FFFFFF"/>
              </a:buClr>
              <a:buSzPts val="2400"/>
              <a:buFont typeface="VT323"/>
              <a:buChar char="●"/>
            </a:pPr>
            <a:r>
              <a:rPr lang="en" sz="2400">
                <a:solidFill>
                  <a:srgbClr val="FFFFFF"/>
                </a:solidFill>
                <a:latin typeface="VT323"/>
                <a:ea typeface="VT323"/>
                <a:cs typeface="VT323"/>
                <a:sym typeface="VT323"/>
              </a:rPr>
              <a:t>Menu/Settings</a:t>
            </a:r>
            <a:endParaRPr sz="2400">
              <a:solidFill>
                <a:srgbClr val="FFFFFF"/>
              </a:solidFill>
              <a:latin typeface="VT323"/>
              <a:ea typeface="VT323"/>
              <a:cs typeface="VT323"/>
              <a:sym typeface="VT323"/>
            </a:endParaRPr>
          </a:p>
          <a:p>
            <a:pPr indent="-381000" lvl="0" marL="457200" rtl="0" algn="l">
              <a:lnSpc>
                <a:spcPct val="150000"/>
              </a:lnSpc>
              <a:spcBef>
                <a:spcPts val="0"/>
              </a:spcBef>
              <a:spcAft>
                <a:spcPts val="0"/>
              </a:spcAft>
              <a:buClr>
                <a:srgbClr val="FFFFFF"/>
              </a:buClr>
              <a:buSzPts val="2400"/>
              <a:buFont typeface="VT323"/>
              <a:buChar char="●"/>
            </a:pPr>
            <a:r>
              <a:rPr lang="en" sz="2400">
                <a:solidFill>
                  <a:srgbClr val="FFFFFF"/>
                </a:solidFill>
                <a:latin typeface="VT323"/>
                <a:ea typeface="VT323"/>
                <a:cs typeface="VT323"/>
                <a:sym typeface="VT323"/>
              </a:rPr>
              <a:t>Database Creation</a:t>
            </a:r>
            <a:endParaRPr sz="2400">
              <a:solidFill>
                <a:srgbClr val="FFFFFF"/>
              </a:solidFill>
              <a:latin typeface="VT323"/>
              <a:ea typeface="VT323"/>
              <a:cs typeface="VT323"/>
              <a:sym typeface="VT323"/>
            </a:endParaRPr>
          </a:p>
        </p:txBody>
      </p:sp>
      <p:pic>
        <p:nvPicPr>
          <p:cNvPr id="97" name="Google Shape;97;p19"/>
          <p:cNvPicPr preferRelativeResize="0"/>
          <p:nvPr/>
        </p:nvPicPr>
        <p:blipFill>
          <a:blip r:embed="rId4">
            <a:alphaModFix/>
          </a:blip>
          <a:stretch>
            <a:fillRect/>
          </a:stretch>
        </p:blipFill>
        <p:spPr>
          <a:xfrm>
            <a:off x="4109625" y="1954625"/>
            <a:ext cx="4527602" cy="1814861"/>
          </a:xfrm>
          <a:prstGeom prst="rect">
            <a:avLst/>
          </a:prstGeom>
          <a:noFill/>
          <a:ln>
            <a:noFill/>
          </a:ln>
        </p:spPr>
      </p:pic>
      <p:sp>
        <p:nvSpPr>
          <p:cNvPr id="98" name="Google Shape;98;p19"/>
          <p:cNvSpPr txBox="1"/>
          <p:nvPr>
            <p:ph idx="1" type="body"/>
          </p:nvPr>
        </p:nvSpPr>
        <p:spPr>
          <a:xfrm>
            <a:off x="524850" y="4262625"/>
            <a:ext cx="4173000" cy="507000"/>
          </a:xfrm>
          <a:prstGeom prst="rect">
            <a:avLst/>
          </a:prstGeom>
          <a:effectLst>
            <a:outerShdw blurRad="142875" rotWithShape="0" algn="bl" dir="5400000" dist="47625">
              <a:srgbClr val="000000">
                <a:alpha val="74000"/>
              </a:srgbClr>
            </a:outerShdw>
          </a:effectLst>
        </p:spPr>
        <p:txBody>
          <a:bodyPr anchorCtr="0" anchor="t" bIns="91425" lIns="91425" spcFirstLastPara="1" rIns="91425" wrap="square" tIns="91425">
            <a:normAutofit fontScale="70000"/>
          </a:bodyPr>
          <a:lstStyle/>
          <a:p>
            <a:pPr indent="0" lvl="0" marL="0" rtl="0" algn="l">
              <a:lnSpc>
                <a:spcPct val="150000"/>
              </a:lnSpc>
              <a:spcBef>
                <a:spcPts val="0"/>
              </a:spcBef>
              <a:spcAft>
                <a:spcPts val="1200"/>
              </a:spcAft>
              <a:buNone/>
            </a:pPr>
            <a:r>
              <a:rPr lang="en" sz="1885">
                <a:solidFill>
                  <a:srgbClr val="FFFFFF"/>
                </a:solidFill>
                <a:latin typeface="VT323"/>
                <a:ea typeface="VT323"/>
                <a:cs typeface="VT323"/>
                <a:sym typeface="VT323"/>
              </a:rPr>
              <a:t>Velocity/Avg Points = 18 (15 R1, 21 R2)</a:t>
            </a:r>
            <a:endParaRPr sz="1885">
              <a:solidFill>
                <a:srgbClr val="FFFFFF"/>
              </a:solidFill>
              <a:latin typeface="VT323"/>
              <a:ea typeface="VT323"/>
              <a:cs typeface="VT323"/>
              <a:sym typeface="VT323"/>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1154700"/>
          </a:xfrm>
          <a:prstGeom prst="rect">
            <a:avLst/>
          </a:prstGeom>
          <a:ln>
            <a:noFill/>
          </a:ln>
          <a:effectLst>
            <a:outerShdw blurRad="157163" rotWithShape="0" algn="bl" dir="4560000" dist="66675">
              <a:srgbClr val="000000"/>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750">
                <a:solidFill>
                  <a:srgbClr val="FFFFFF"/>
                </a:solidFill>
                <a:latin typeface="Press Start 2P"/>
                <a:ea typeface="Press Start 2P"/>
                <a:cs typeface="Press Start 2P"/>
                <a:sym typeface="Press Start 2P"/>
              </a:rPr>
              <a:t>Obstacles/Setbacks</a:t>
            </a:r>
            <a:endParaRPr b="1">
              <a:solidFill>
                <a:srgbClr val="FFFFFF"/>
              </a:solidFill>
              <a:highlight>
                <a:srgbClr val="FF0000"/>
              </a:highlight>
            </a:endParaRPr>
          </a:p>
        </p:txBody>
      </p:sp>
      <p:sp>
        <p:nvSpPr>
          <p:cNvPr id="104" name="Google Shape;104;p20"/>
          <p:cNvSpPr txBox="1"/>
          <p:nvPr>
            <p:ph idx="1" type="body"/>
          </p:nvPr>
        </p:nvSpPr>
        <p:spPr>
          <a:xfrm>
            <a:off x="311700" y="1407875"/>
            <a:ext cx="3999900" cy="3178800"/>
          </a:xfrm>
          <a:prstGeom prst="rect">
            <a:avLst/>
          </a:prstGeom>
          <a:effectLst>
            <a:outerShdw blurRad="142875" rotWithShape="0" algn="bl" dir="5400000" dist="47625">
              <a:srgbClr val="000000">
                <a:alpha val="74000"/>
              </a:srgbClr>
            </a:outerShdw>
          </a:effectLst>
        </p:spPr>
        <p:txBody>
          <a:bodyPr anchorCtr="0" anchor="t" bIns="91425" lIns="91425" spcFirstLastPara="1" rIns="91425" wrap="square" tIns="91425">
            <a:normAutofit/>
          </a:bodyPr>
          <a:lstStyle/>
          <a:p>
            <a:pPr indent="-381000" lvl="0" marL="457200" rtl="0" algn="l">
              <a:lnSpc>
                <a:spcPct val="150000"/>
              </a:lnSpc>
              <a:spcBef>
                <a:spcPts val="0"/>
              </a:spcBef>
              <a:spcAft>
                <a:spcPts val="0"/>
              </a:spcAft>
              <a:buClr>
                <a:srgbClr val="FFFFFF"/>
              </a:buClr>
              <a:buSzPts val="2400"/>
              <a:buFont typeface="VT323"/>
              <a:buChar char="●"/>
            </a:pPr>
            <a:r>
              <a:rPr lang="en" sz="2400">
                <a:solidFill>
                  <a:srgbClr val="FFFFFF"/>
                </a:solidFill>
                <a:latin typeface="VT323"/>
                <a:ea typeface="VT323"/>
                <a:cs typeface="VT323"/>
                <a:sym typeface="VT323"/>
              </a:rPr>
              <a:t>Technical Difficulties</a:t>
            </a:r>
            <a:endParaRPr sz="2400">
              <a:solidFill>
                <a:srgbClr val="FFFFFF"/>
              </a:solidFill>
              <a:latin typeface="VT323"/>
              <a:ea typeface="VT323"/>
              <a:cs typeface="VT323"/>
              <a:sym typeface="VT323"/>
            </a:endParaRPr>
          </a:p>
          <a:p>
            <a:pPr indent="-381000" lvl="0" marL="457200" rtl="0" algn="l">
              <a:lnSpc>
                <a:spcPct val="150000"/>
              </a:lnSpc>
              <a:spcBef>
                <a:spcPts val="0"/>
              </a:spcBef>
              <a:spcAft>
                <a:spcPts val="0"/>
              </a:spcAft>
              <a:buClr>
                <a:srgbClr val="FFFFFF"/>
              </a:buClr>
              <a:buSzPts val="2400"/>
              <a:buFont typeface="VT323"/>
              <a:buChar char="●"/>
            </a:pPr>
            <a:r>
              <a:rPr lang="en" sz="2400">
                <a:solidFill>
                  <a:srgbClr val="FFFFFF"/>
                </a:solidFill>
                <a:latin typeface="VT323"/>
                <a:ea typeface="VT323"/>
                <a:cs typeface="VT323"/>
                <a:sym typeface="VT323"/>
              </a:rPr>
              <a:t>Redesigning the map / game </a:t>
            </a:r>
            <a:endParaRPr sz="2400">
              <a:solidFill>
                <a:srgbClr val="FFFFFF"/>
              </a:solidFill>
              <a:latin typeface="VT323"/>
              <a:ea typeface="VT323"/>
              <a:cs typeface="VT323"/>
              <a:sym typeface="VT323"/>
            </a:endParaRPr>
          </a:p>
          <a:p>
            <a:pPr indent="-381000" lvl="0" marL="457200" rtl="0" algn="l">
              <a:lnSpc>
                <a:spcPct val="150000"/>
              </a:lnSpc>
              <a:spcBef>
                <a:spcPts val="0"/>
              </a:spcBef>
              <a:spcAft>
                <a:spcPts val="0"/>
              </a:spcAft>
              <a:buClr>
                <a:srgbClr val="FFFFFF"/>
              </a:buClr>
              <a:buSzPts val="2400"/>
              <a:buFont typeface="VT323"/>
              <a:buChar char="●"/>
            </a:pPr>
            <a:r>
              <a:rPr lang="en" sz="2400">
                <a:solidFill>
                  <a:srgbClr val="FFFFFF"/>
                </a:solidFill>
                <a:latin typeface="VT323"/>
                <a:ea typeface="VT323"/>
                <a:cs typeface="VT323"/>
                <a:sym typeface="VT323"/>
              </a:rPr>
              <a:t>Regular debugging</a:t>
            </a:r>
            <a:endParaRPr sz="2400">
              <a:solidFill>
                <a:srgbClr val="FFFFFF"/>
              </a:solidFill>
              <a:latin typeface="VT323"/>
              <a:ea typeface="VT323"/>
              <a:cs typeface="VT323"/>
              <a:sym typeface="VT323"/>
            </a:endParaRPr>
          </a:p>
          <a:p>
            <a:pPr indent="-381000" lvl="0" marL="457200" rtl="0" algn="l">
              <a:lnSpc>
                <a:spcPct val="150000"/>
              </a:lnSpc>
              <a:spcBef>
                <a:spcPts val="0"/>
              </a:spcBef>
              <a:spcAft>
                <a:spcPts val="0"/>
              </a:spcAft>
              <a:buClr>
                <a:srgbClr val="FFFFFF"/>
              </a:buClr>
              <a:buSzPts val="2400"/>
              <a:buFont typeface="VT323"/>
              <a:buChar char="●"/>
            </a:pPr>
            <a:r>
              <a:rPr lang="en" sz="2400">
                <a:solidFill>
                  <a:srgbClr val="FFFFFF"/>
                </a:solidFill>
                <a:latin typeface="VT323"/>
                <a:ea typeface="VT323"/>
                <a:cs typeface="VT323"/>
                <a:sym typeface="VT323"/>
              </a:rPr>
              <a:t>Database Integration with Unity Web Build</a:t>
            </a:r>
            <a:endParaRPr sz="2400">
              <a:solidFill>
                <a:srgbClr val="FFFFFF"/>
              </a:solidFill>
              <a:latin typeface="VT323"/>
              <a:ea typeface="VT323"/>
              <a:cs typeface="VT323"/>
              <a:sym typeface="VT323"/>
            </a:endParaRPr>
          </a:p>
        </p:txBody>
      </p:sp>
      <p:pic>
        <p:nvPicPr>
          <p:cNvPr id="105" name="Google Shape;105;p20"/>
          <p:cNvPicPr preferRelativeResize="0"/>
          <p:nvPr/>
        </p:nvPicPr>
        <p:blipFill>
          <a:blip r:embed="rId4">
            <a:alphaModFix/>
          </a:blip>
          <a:stretch>
            <a:fillRect/>
          </a:stretch>
        </p:blipFill>
        <p:spPr>
          <a:xfrm>
            <a:off x="4572000" y="1256000"/>
            <a:ext cx="4062885" cy="32389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pic>
        <p:nvPicPr>
          <p:cNvPr id="110" name="Google Shape;110;p21"/>
          <p:cNvPicPr preferRelativeResize="0"/>
          <p:nvPr/>
        </p:nvPicPr>
        <p:blipFill>
          <a:blip r:embed="rId4">
            <a:alphaModFix/>
          </a:blip>
          <a:stretch>
            <a:fillRect/>
          </a:stretch>
        </p:blipFill>
        <p:spPr>
          <a:xfrm>
            <a:off x="4616400" y="3094855"/>
            <a:ext cx="4527602" cy="1814861"/>
          </a:xfrm>
          <a:prstGeom prst="rect">
            <a:avLst/>
          </a:prstGeom>
          <a:noFill/>
          <a:ln>
            <a:noFill/>
          </a:ln>
        </p:spPr>
      </p:pic>
      <p:pic>
        <p:nvPicPr>
          <p:cNvPr id="111" name="Google Shape;111;p21"/>
          <p:cNvPicPr preferRelativeResize="0"/>
          <p:nvPr/>
        </p:nvPicPr>
        <p:blipFill>
          <a:blip r:embed="rId5">
            <a:alphaModFix/>
          </a:blip>
          <a:stretch>
            <a:fillRect/>
          </a:stretch>
        </p:blipFill>
        <p:spPr>
          <a:xfrm>
            <a:off x="-9012" y="3072055"/>
            <a:ext cx="4641323" cy="1860450"/>
          </a:xfrm>
          <a:prstGeom prst="rect">
            <a:avLst/>
          </a:prstGeom>
          <a:noFill/>
          <a:ln>
            <a:noFill/>
          </a:ln>
        </p:spPr>
      </p:pic>
      <p:sp>
        <p:nvSpPr>
          <p:cNvPr id="112" name="Google Shape;112;p21"/>
          <p:cNvSpPr txBox="1"/>
          <p:nvPr/>
        </p:nvSpPr>
        <p:spPr>
          <a:xfrm>
            <a:off x="141000" y="1229675"/>
            <a:ext cx="8862000" cy="1987800"/>
          </a:xfrm>
          <a:prstGeom prst="rect">
            <a:avLst/>
          </a:prstGeom>
          <a:noFill/>
          <a:ln>
            <a:noFill/>
          </a:ln>
          <a:effectLst>
            <a:outerShdw blurRad="114300" rotWithShape="0" algn="bl" dir="5400000" dist="19050">
              <a:srgbClr val="000000">
                <a:alpha val="98000"/>
              </a:srgbClr>
            </a:outerShdw>
          </a:effectLst>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3550">
                <a:solidFill>
                  <a:schemeClr val="dk1"/>
                </a:solidFill>
                <a:latin typeface="Press Start 2P"/>
                <a:ea typeface="Press Start 2P"/>
                <a:cs typeface="Press Start 2P"/>
                <a:sym typeface="Press Start 2P"/>
              </a:rPr>
              <a:t>What we did differently in R2 compared to R1</a:t>
            </a:r>
            <a:endParaRPr sz="32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1154700"/>
          </a:xfrm>
          <a:prstGeom prst="rect">
            <a:avLst/>
          </a:prstGeom>
          <a:ln>
            <a:noFill/>
          </a:ln>
          <a:effectLst>
            <a:outerShdw blurRad="157163" rotWithShape="0" algn="bl" dir="4560000" dist="66675">
              <a:srgbClr val="000000"/>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1" lang="en" sz="3750">
                <a:solidFill>
                  <a:srgbClr val="FFFFFF"/>
                </a:solidFill>
                <a:latin typeface="Press Start 2P"/>
                <a:ea typeface="Press Start 2P"/>
                <a:cs typeface="Press Start 2P"/>
                <a:sym typeface="Press Start 2P"/>
              </a:rPr>
              <a:t>Jasper</a:t>
            </a:r>
            <a:endParaRPr b="1">
              <a:solidFill>
                <a:srgbClr val="FFFFFF"/>
              </a:solidFill>
              <a:highlight>
                <a:srgbClr val="FF0000"/>
              </a:highlight>
            </a:endParaRPr>
          </a:p>
        </p:txBody>
      </p:sp>
      <p:sp>
        <p:nvSpPr>
          <p:cNvPr id="118" name="Google Shape;118;p22"/>
          <p:cNvSpPr txBox="1"/>
          <p:nvPr>
            <p:ph idx="1" type="body"/>
          </p:nvPr>
        </p:nvSpPr>
        <p:spPr>
          <a:xfrm>
            <a:off x="311700" y="1407875"/>
            <a:ext cx="3999900" cy="3178800"/>
          </a:xfrm>
          <a:prstGeom prst="rect">
            <a:avLst/>
          </a:prstGeom>
          <a:effectLst>
            <a:outerShdw blurRad="142875" rotWithShape="0" algn="bl" dir="5400000" dist="47625">
              <a:srgbClr val="000000">
                <a:alpha val="74000"/>
              </a:srgbClr>
            </a:outerShdw>
          </a:effectLst>
        </p:spPr>
        <p:txBody>
          <a:bodyPr anchorCtr="0" anchor="t" bIns="91425" lIns="91425" spcFirstLastPara="1" rIns="91425" wrap="square" tIns="91425">
            <a:normAutofit fontScale="77500" lnSpcReduction="20000"/>
          </a:bodyPr>
          <a:lstStyle/>
          <a:p>
            <a:pPr indent="0" lvl="0" marL="0" rtl="0" algn="l">
              <a:lnSpc>
                <a:spcPct val="150000"/>
              </a:lnSpc>
              <a:spcBef>
                <a:spcPts val="0"/>
              </a:spcBef>
              <a:spcAft>
                <a:spcPts val="0"/>
              </a:spcAft>
              <a:buNone/>
            </a:pPr>
            <a:r>
              <a:rPr lang="en" sz="1600">
                <a:solidFill>
                  <a:schemeClr val="dk1"/>
                </a:solidFill>
                <a:latin typeface="VT323"/>
                <a:ea typeface="VT323"/>
                <a:cs typeface="VT323"/>
                <a:sym typeface="VT323"/>
              </a:rPr>
              <a:t>Features:</a:t>
            </a:r>
            <a:endParaRPr sz="1600">
              <a:solidFill>
                <a:schemeClr val="dk1"/>
              </a:solidFill>
              <a:latin typeface="VT323"/>
              <a:ea typeface="VT323"/>
              <a:cs typeface="VT323"/>
              <a:sym typeface="VT323"/>
            </a:endParaRPr>
          </a:p>
          <a:p>
            <a:pPr indent="-307340" lvl="0" marL="457200" rtl="0" algn="l">
              <a:lnSpc>
                <a:spcPct val="150000"/>
              </a:lnSpc>
              <a:spcBef>
                <a:spcPts val="1200"/>
              </a:spcBef>
              <a:spcAft>
                <a:spcPts val="0"/>
              </a:spcAft>
              <a:buClr>
                <a:schemeClr val="dk1"/>
              </a:buClr>
              <a:buSzPct val="100000"/>
              <a:buFont typeface="VT323"/>
              <a:buChar char="●"/>
            </a:pPr>
            <a:r>
              <a:rPr lang="en" sz="1600">
                <a:solidFill>
                  <a:schemeClr val="dk1"/>
                </a:solidFill>
                <a:latin typeface="VT323"/>
                <a:ea typeface="VT323"/>
                <a:cs typeface="VT323"/>
                <a:sym typeface="VT323"/>
              </a:rPr>
              <a:t>Math Curriculum Collection/Organization</a:t>
            </a:r>
            <a:endParaRPr sz="1600">
              <a:solidFill>
                <a:schemeClr val="dk1"/>
              </a:solidFill>
              <a:latin typeface="VT323"/>
              <a:ea typeface="VT323"/>
              <a:cs typeface="VT323"/>
              <a:sym typeface="VT323"/>
            </a:endParaRPr>
          </a:p>
          <a:p>
            <a:pPr indent="-307340" lvl="0" marL="457200" rtl="0" algn="l">
              <a:lnSpc>
                <a:spcPct val="150000"/>
              </a:lnSpc>
              <a:spcBef>
                <a:spcPts val="0"/>
              </a:spcBef>
              <a:spcAft>
                <a:spcPts val="0"/>
              </a:spcAft>
              <a:buClr>
                <a:schemeClr val="dk1"/>
              </a:buClr>
              <a:buSzPct val="100000"/>
              <a:buFont typeface="VT323"/>
              <a:buChar char="●"/>
            </a:pPr>
            <a:r>
              <a:rPr lang="en" sz="1600">
                <a:solidFill>
                  <a:schemeClr val="dk1"/>
                </a:solidFill>
                <a:latin typeface="VT323"/>
                <a:ea typeface="VT323"/>
                <a:cs typeface="VT323"/>
                <a:sym typeface="VT323"/>
              </a:rPr>
              <a:t>Overall Bug Fixing</a:t>
            </a:r>
            <a:endParaRPr sz="1600">
              <a:solidFill>
                <a:schemeClr val="dk1"/>
              </a:solidFill>
              <a:latin typeface="VT323"/>
              <a:ea typeface="VT323"/>
              <a:cs typeface="VT323"/>
              <a:sym typeface="VT323"/>
            </a:endParaRPr>
          </a:p>
          <a:p>
            <a:pPr indent="-307340" lvl="0" marL="457200" rtl="0" algn="l">
              <a:lnSpc>
                <a:spcPct val="150000"/>
              </a:lnSpc>
              <a:spcBef>
                <a:spcPts val="0"/>
              </a:spcBef>
              <a:spcAft>
                <a:spcPts val="0"/>
              </a:spcAft>
              <a:buClr>
                <a:schemeClr val="dk1"/>
              </a:buClr>
              <a:buSzPct val="100000"/>
              <a:buFont typeface="VT323"/>
              <a:buChar char="●"/>
            </a:pPr>
            <a:r>
              <a:rPr lang="en" sz="1600">
                <a:solidFill>
                  <a:schemeClr val="dk1"/>
                </a:solidFill>
                <a:latin typeface="VT323"/>
                <a:ea typeface="VT323"/>
                <a:cs typeface="VT323"/>
                <a:sym typeface="VT323"/>
              </a:rPr>
              <a:t>SqLite Database Creation/Implementation</a:t>
            </a:r>
            <a:endParaRPr sz="1600">
              <a:solidFill>
                <a:schemeClr val="dk1"/>
              </a:solidFill>
              <a:latin typeface="VT323"/>
              <a:ea typeface="VT323"/>
              <a:cs typeface="VT323"/>
              <a:sym typeface="VT323"/>
            </a:endParaRPr>
          </a:p>
          <a:p>
            <a:pPr indent="-307340" lvl="0" marL="457200" rtl="0" algn="l">
              <a:lnSpc>
                <a:spcPct val="150000"/>
              </a:lnSpc>
              <a:spcBef>
                <a:spcPts val="0"/>
              </a:spcBef>
              <a:spcAft>
                <a:spcPts val="0"/>
              </a:spcAft>
              <a:buClr>
                <a:schemeClr val="dk1"/>
              </a:buClr>
              <a:buSzPct val="100000"/>
              <a:buFont typeface="VT323"/>
              <a:buChar char="●"/>
            </a:pPr>
            <a:r>
              <a:rPr lang="en" sz="1600">
                <a:solidFill>
                  <a:schemeClr val="dk1"/>
                </a:solidFill>
                <a:latin typeface="VT323"/>
                <a:ea typeface="VT323"/>
                <a:cs typeface="VT323"/>
                <a:sym typeface="VT323"/>
              </a:rPr>
              <a:t>You guessed it! Even more Bug fixing!</a:t>
            </a:r>
            <a:endParaRPr sz="1600">
              <a:solidFill>
                <a:schemeClr val="dk1"/>
              </a:solidFill>
              <a:latin typeface="VT323"/>
              <a:ea typeface="VT323"/>
              <a:cs typeface="VT323"/>
              <a:sym typeface="VT323"/>
            </a:endParaRPr>
          </a:p>
          <a:p>
            <a:pPr indent="0" lvl="0" marL="0" rtl="0" algn="l">
              <a:lnSpc>
                <a:spcPct val="150000"/>
              </a:lnSpc>
              <a:spcBef>
                <a:spcPts val="1200"/>
              </a:spcBef>
              <a:spcAft>
                <a:spcPts val="0"/>
              </a:spcAft>
              <a:buNone/>
            </a:pPr>
            <a:r>
              <a:rPr lang="en" sz="1600">
                <a:solidFill>
                  <a:schemeClr val="dk1"/>
                </a:solidFill>
                <a:latin typeface="VT323"/>
                <a:ea typeface="VT323"/>
                <a:cs typeface="VT323"/>
                <a:sym typeface="VT323"/>
              </a:rPr>
              <a:t>Issues: </a:t>
            </a:r>
            <a:endParaRPr sz="1600">
              <a:solidFill>
                <a:schemeClr val="dk1"/>
              </a:solidFill>
              <a:latin typeface="VT323"/>
              <a:ea typeface="VT323"/>
              <a:cs typeface="VT323"/>
              <a:sym typeface="VT323"/>
            </a:endParaRPr>
          </a:p>
          <a:p>
            <a:pPr indent="-307340" lvl="0" marL="457200" rtl="0" algn="l">
              <a:lnSpc>
                <a:spcPct val="150000"/>
              </a:lnSpc>
              <a:spcBef>
                <a:spcPts val="1200"/>
              </a:spcBef>
              <a:spcAft>
                <a:spcPts val="0"/>
              </a:spcAft>
              <a:buClr>
                <a:schemeClr val="dk1"/>
              </a:buClr>
              <a:buSzPct val="100000"/>
              <a:buFont typeface="VT323"/>
              <a:buChar char="●"/>
            </a:pPr>
            <a:r>
              <a:rPr lang="en" sz="1600">
                <a:solidFill>
                  <a:schemeClr val="dk1"/>
                </a:solidFill>
                <a:latin typeface="VT323"/>
                <a:ea typeface="VT323"/>
                <a:cs typeface="VT323"/>
                <a:sym typeface="VT323"/>
              </a:rPr>
              <a:t>SqLite Plugin</a:t>
            </a:r>
            <a:endParaRPr sz="1600">
              <a:solidFill>
                <a:schemeClr val="dk1"/>
              </a:solidFill>
              <a:latin typeface="VT323"/>
              <a:ea typeface="VT323"/>
              <a:cs typeface="VT323"/>
              <a:sym typeface="VT323"/>
            </a:endParaRPr>
          </a:p>
          <a:p>
            <a:pPr indent="-307340" lvl="0" marL="457200" rtl="0" algn="l">
              <a:lnSpc>
                <a:spcPct val="150000"/>
              </a:lnSpc>
              <a:spcBef>
                <a:spcPts val="0"/>
              </a:spcBef>
              <a:spcAft>
                <a:spcPts val="0"/>
              </a:spcAft>
              <a:buClr>
                <a:schemeClr val="dk1"/>
              </a:buClr>
              <a:buSzPct val="100000"/>
              <a:buFont typeface="VT323"/>
              <a:buChar char="●"/>
            </a:pPr>
            <a:r>
              <a:rPr lang="en" sz="1600">
                <a:solidFill>
                  <a:schemeClr val="dk1"/>
                </a:solidFill>
                <a:latin typeface="VT323"/>
                <a:ea typeface="VT323"/>
                <a:cs typeface="VT323"/>
                <a:sym typeface="VT323"/>
              </a:rPr>
              <a:t>Database Implementation</a:t>
            </a:r>
            <a:endParaRPr sz="1600">
              <a:solidFill>
                <a:schemeClr val="dk1"/>
              </a:solidFill>
              <a:latin typeface="VT323"/>
              <a:ea typeface="VT323"/>
              <a:cs typeface="VT323"/>
              <a:sym typeface="VT323"/>
            </a:endParaRPr>
          </a:p>
          <a:p>
            <a:pPr indent="-307340" lvl="0" marL="457200" rtl="0" algn="l">
              <a:lnSpc>
                <a:spcPct val="150000"/>
              </a:lnSpc>
              <a:spcBef>
                <a:spcPts val="0"/>
              </a:spcBef>
              <a:spcAft>
                <a:spcPts val="0"/>
              </a:spcAft>
              <a:buClr>
                <a:schemeClr val="dk1"/>
              </a:buClr>
              <a:buSzPct val="100000"/>
              <a:buFont typeface="VT323"/>
              <a:buChar char="●"/>
            </a:pPr>
            <a:r>
              <a:rPr lang="en" sz="1600">
                <a:solidFill>
                  <a:schemeClr val="dk1"/>
                </a:solidFill>
                <a:latin typeface="VT323"/>
                <a:ea typeface="VT323"/>
                <a:cs typeface="VT323"/>
                <a:sym typeface="VT323"/>
              </a:rPr>
              <a:t>Unity Corruption</a:t>
            </a:r>
            <a:endParaRPr sz="1600">
              <a:solidFill>
                <a:schemeClr val="dk1"/>
              </a:solidFill>
              <a:latin typeface="VT323"/>
              <a:ea typeface="VT323"/>
              <a:cs typeface="VT323"/>
              <a:sym typeface="VT323"/>
            </a:endParaRPr>
          </a:p>
          <a:p>
            <a:pPr indent="-307340" lvl="0" marL="457200" rtl="0" algn="l">
              <a:lnSpc>
                <a:spcPct val="150000"/>
              </a:lnSpc>
              <a:spcBef>
                <a:spcPts val="0"/>
              </a:spcBef>
              <a:spcAft>
                <a:spcPts val="0"/>
              </a:spcAft>
              <a:buClr>
                <a:schemeClr val="dk1"/>
              </a:buClr>
              <a:buSzPct val="100000"/>
              <a:buFont typeface="VT323"/>
              <a:buChar char="●"/>
            </a:pPr>
            <a:r>
              <a:rPr lang="en" sz="1600">
                <a:solidFill>
                  <a:schemeClr val="dk1"/>
                </a:solidFill>
                <a:latin typeface="VT323"/>
                <a:ea typeface="VT323"/>
                <a:cs typeface="VT323"/>
                <a:sym typeface="VT323"/>
              </a:rPr>
              <a:t>Build Issues</a:t>
            </a:r>
            <a:endParaRPr sz="1600">
              <a:solidFill>
                <a:schemeClr val="dk1"/>
              </a:solidFill>
              <a:latin typeface="VT323"/>
              <a:ea typeface="VT323"/>
              <a:cs typeface="VT323"/>
              <a:sym typeface="VT323"/>
            </a:endParaRPr>
          </a:p>
        </p:txBody>
      </p:sp>
      <p:pic>
        <p:nvPicPr>
          <p:cNvPr id="119" name="Google Shape;119;p22"/>
          <p:cNvPicPr preferRelativeResize="0"/>
          <p:nvPr/>
        </p:nvPicPr>
        <p:blipFill>
          <a:blip r:embed="rId4">
            <a:alphaModFix/>
          </a:blip>
          <a:stretch>
            <a:fillRect/>
          </a:stretch>
        </p:blipFill>
        <p:spPr>
          <a:xfrm>
            <a:off x="4879575" y="1004225"/>
            <a:ext cx="2923025" cy="313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1154700"/>
          </a:xfrm>
          <a:prstGeom prst="rect">
            <a:avLst/>
          </a:prstGeom>
          <a:ln>
            <a:noFill/>
          </a:ln>
          <a:effectLst>
            <a:outerShdw blurRad="157163" rotWithShape="0" algn="bl" dir="4560000" dist="66675">
              <a:srgbClr val="000000"/>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1" lang="en" sz="3750">
                <a:solidFill>
                  <a:srgbClr val="FFFFFF"/>
                </a:solidFill>
                <a:latin typeface="Press Start 2P"/>
                <a:ea typeface="Press Start 2P"/>
                <a:cs typeface="Press Start 2P"/>
                <a:sym typeface="Press Start 2P"/>
              </a:rPr>
              <a:t>Alex</a:t>
            </a:r>
            <a:endParaRPr b="1">
              <a:solidFill>
                <a:srgbClr val="FFFFFF"/>
              </a:solidFill>
              <a:highlight>
                <a:srgbClr val="FF0000"/>
              </a:highlight>
            </a:endParaRPr>
          </a:p>
        </p:txBody>
      </p:sp>
      <p:sp>
        <p:nvSpPr>
          <p:cNvPr id="125" name="Google Shape;125;p23"/>
          <p:cNvSpPr txBox="1"/>
          <p:nvPr>
            <p:ph idx="1" type="body"/>
          </p:nvPr>
        </p:nvSpPr>
        <p:spPr>
          <a:xfrm>
            <a:off x="100000" y="1243225"/>
            <a:ext cx="4165500" cy="3563100"/>
          </a:xfrm>
          <a:prstGeom prst="rect">
            <a:avLst/>
          </a:prstGeom>
          <a:effectLst>
            <a:outerShdw blurRad="142875" rotWithShape="0" algn="bl" dir="5400000" dist="47625">
              <a:srgbClr val="000000">
                <a:alpha val="74000"/>
              </a:srgbClr>
            </a:outerShdw>
          </a:effectLst>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lang="en" sz="1600">
                <a:solidFill>
                  <a:srgbClr val="FFFFFF"/>
                </a:solidFill>
                <a:latin typeface="VT323"/>
                <a:ea typeface="VT323"/>
                <a:cs typeface="VT323"/>
                <a:sym typeface="VT323"/>
              </a:rPr>
              <a:t>Features:</a:t>
            </a:r>
            <a:endParaRPr sz="1600">
              <a:solidFill>
                <a:srgbClr val="FFFFFF"/>
              </a:solidFill>
              <a:latin typeface="VT323"/>
              <a:ea typeface="VT323"/>
              <a:cs typeface="VT323"/>
              <a:sym typeface="VT323"/>
            </a:endParaRPr>
          </a:p>
          <a:p>
            <a:pPr indent="-322580" lvl="0" marL="457200" rtl="0" algn="l">
              <a:lnSpc>
                <a:spcPct val="150000"/>
              </a:lnSpc>
              <a:spcBef>
                <a:spcPts val="1200"/>
              </a:spcBef>
              <a:spcAft>
                <a:spcPts val="0"/>
              </a:spcAft>
              <a:buClr>
                <a:srgbClr val="FFFFFF"/>
              </a:buClr>
              <a:buSzPct val="100000"/>
              <a:buFont typeface="VT323"/>
              <a:buChar char="●"/>
            </a:pPr>
            <a:r>
              <a:rPr lang="en" sz="1600">
                <a:solidFill>
                  <a:srgbClr val="FFFFFF"/>
                </a:solidFill>
                <a:latin typeface="VT323"/>
                <a:ea typeface="VT323"/>
                <a:cs typeface="VT323"/>
                <a:sym typeface="VT323"/>
              </a:rPr>
              <a:t>Menus and UI Elements</a:t>
            </a:r>
            <a:endParaRPr sz="1600">
              <a:solidFill>
                <a:srgbClr val="FFFFFF"/>
              </a:solidFill>
              <a:latin typeface="VT323"/>
              <a:ea typeface="VT323"/>
              <a:cs typeface="VT323"/>
              <a:sym typeface="VT323"/>
            </a:endParaRPr>
          </a:p>
          <a:p>
            <a:pPr indent="-322580" lvl="0" marL="457200" rtl="0" algn="l">
              <a:lnSpc>
                <a:spcPct val="150000"/>
              </a:lnSpc>
              <a:spcBef>
                <a:spcPts val="0"/>
              </a:spcBef>
              <a:spcAft>
                <a:spcPts val="0"/>
              </a:spcAft>
              <a:buClr>
                <a:srgbClr val="FFFFFF"/>
              </a:buClr>
              <a:buSzPct val="100000"/>
              <a:buFont typeface="VT323"/>
              <a:buChar char="●"/>
            </a:pPr>
            <a:r>
              <a:rPr lang="en" sz="1600">
                <a:solidFill>
                  <a:srgbClr val="FFFFFF"/>
                </a:solidFill>
                <a:latin typeface="VT323"/>
                <a:ea typeface="VT323"/>
                <a:cs typeface="VT323"/>
                <a:sym typeface="VT323"/>
              </a:rPr>
              <a:t>Overall Bug Fixing</a:t>
            </a:r>
            <a:endParaRPr sz="1600">
              <a:solidFill>
                <a:srgbClr val="FFFFFF"/>
              </a:solidFill>
              <a:latin typeface="VT323"/>
              <a:ea typeface="VT323"/>
              <a:cs typeface="VT323"/>
              <a:sym typeface="VT323"/>
            </a:endParaRPr>
          </a:p>
          <a:p>
            <a:pPr indent="-322580" lvl="0" marL="457200" rtl="0" algn="l">
              <a:lnSpc>
                <a:spcPct val="150000"/>
              </a:lnSpc>
              <a:spcBef>
                <a:spcPts val="0"/>
              </a:spcBef>
              <a:spcAft>
                <a:spcPts val="0"/>
              </a:spcAft>
              <a:buClr>
                <a:srgbClr val="FFFFFF"/>
              </a:buClr>
              <a:buSzPct val="100000"/>
              <a:buFont typeface="VT323"/>
              <a:buChar char="●"/>
            </a:pPr>
            <a:r>
              <a:rPr lang="en" sz="1600">
                <a:solidFill>
                  <a:srgbClr val="FFFFFF"/>
                </a:solidFill>
                <a:latin typeface="VT323"/>
                <a:ea typeface="VT323"/>
                <a:cs typeface="VT323"/>
                <a:sym typeface="VT323"/>
              </a:rPr>
              <a:t>Implementing Settings and respective Elements</a:t>
            </a:r>
            <a:endParaRPr sz="1600">
              <a:solidFill>
                <a:srgbClr val="FFFFFF"/>
              </a:solidFill>
              <a:latin typeface="VT323"/>
              <a:ea typeface="VT323"/>
              <a:cs typeface="VT323"/>
              <a:sym typeface="VT323"/>
            </a:endParaRPr>
          </a:p>
          <a:p>
            <a:pPr indent="-322580" lvl="0" marL="457200" rtl="0" algn="l">
              <a:lnSpc>
                <a:spcPct val="150000"/>
              </a:lnSpc>
              <a:spcBef>
                <a:spcPts val="0"/>
              </a:spcBef>
              <a:spcAft>
                <a:spcPts val="0"/>
              </a:spcAft>
              <a:buClr>
                <a:srgbClr val="FFFFFF"/>
              </a:buClr>
              <a:buSzPct val="100000"/>
              <a:buFont typeface="VT323"/>
              <a:buChar char="●"/>
            </a:pPr>
            <a:r>
              <a:rPr lang="en" sz="1600">
                <a:solidFill>
                  <a:srgbClr val="FFFFFF"/>
                </a:solidFill>
                <a:latin typeface="VT323"/>
                <a:ea typeface="VT323"/>
                <a:cs typeface="VT323"/>
                <a:sym typeface="VT323"/>
              </a:rPr>
              <a:t>Helping with bug fixing the Builds/Publishing on the web</a:t>
            </a:r>
            <a:endParaRPr sz="1600">
              <a:solidFill>
                <a:srgbClr val="FFFFFF"/>
              </a:solidFill>
              <a:latin typeface="VT323"/>
              <a:ea typeface="VT323"/>
              <a:cs typeface="VT323"/>
              <a:sym typeface="VT323"/>
            </a:endParaRPr>
          </a:p>
          <a:p>
            <a:pPr indent="0" lvl="0" marL="0" rtl="0" algn="l">
              <a:lnSpc>
                <a:spcPct val="150000"/>
              </a:lnSpc>
              <a:spcBef>
                <a:spcPts val="1200"/>
              </a:spcBef>
              <a:spcAft>
                <a:spcPts val="0"/>
              </a:spcAft>
              <a:buNone/>
            </a:pPr>
            <a:r>
              <a:rPr lang="en" sz="1600">
                <a:solidFill>
                  <a:srgbClr val="FFFFFF"/>
                </a:solidFill>
                <a:latin typeface="VT323"/>
                <a:ea typeface="VT323"/>
                <a:cs typeface="VT323"/>
                <a:sym typeface="VT323"/>
              </a:rPr>
              <a:t>Issues: </a:t>
            </a:r>
            <a:endParaRPr sz="1600">
              <a:solidFill>
                <a:srgbClr val="FFFFFF"/>
              </a:solidFill>
              <a:latin typeface="VT323"/>
              <a:ea typeface="VT323"/>
              <a:cs typeface="VT323"/>
              <a:sym typeface="VT323"/>
            </a:endParaRPr>
          </a:p>
          <a:p>
            <a:pPr indent="-322580" lvl="0" marL="457200" rtl="0" algn="l">
              <a:lnSpc>
                <a:spcPct val="150000"/>
              </a:lnSpc>
              <a:spcBef>
                <a:spcPts val="1200"/>
              </a:spcBef>
              <a:spcAft>
                <a:spcPts val="0"/>
              </a:spcAft>
              <a:buClr>
                <a:schemeClr val="dk1"/>
              </a:buClr>
              <a:buSzPct val="100000"/>
              <a:buFont typeface="VT323"/>
              <a:buChar char="●"/>
            </a:pPr>
            <a:r>
              <a:rPr lang="en" sz="1600">
                <a:solidFill>
                  <a:schemeClr val="dk1"/>
                </a:solidFill>
                <a:latin typeface="VT323"/>
                <a:ea typeface="VT323"/>
                <a:cs typeface="VT323"/>
                <a:sym typeface="VT323"/>
              </a:rPr>
              <a:t>Problems with Menu Mechanics</a:t>
            </a:r>
            <a:endParaRPr sz="1600">
              <a:solidFill>
                <a:schemeClr val="dk1"/>
              </a:solidFill>
              <a:latin typeface="VT323"/>
              <a:ea typeface="VT323"/>
              <a:cs typeface="VT323"/>
              <a:sym typeface="VT323"/>
            </a:endParaRPr>
          </a:p>
          <a:p>
            <a:pPr indent="-322580" lvl="0" marL="457200" rtl="0" algn="l">
              <a:lnSpc>
                <a:spcPct val="150000"/>
              </a:lnSpc>
              <a:spcBef>
                <a:spcPts val="0"/>
              </a:spcBef>
              <a:spcAft>
                <a:spcPts val="0"/>
              </a:spcAft>
              <a:buClr>
                <a:schemeClr val="dk1"/>
              </a:buClr>
              <a:buSzPct val="100000"/>
              <a:buFont typeface="VT323"/>
              <a:buChar char="●"/>
            </a:pPr>
            <a:r>
              <a:rPr lang="en" sz="1600">
                <a:solidFill>
                  <a:schemeClr val="dk1"/>
                </a:solidFill>
                <a:latin typeface="VT323"/>
                <a:ea typeface="VT323"/>
                <a:cs typeface="VT323"/>
                <a:sym typeface="VT323"/>
              </a:rPr>
              <a:t>Problems with Sound Mechanics</a:t>
            </a:r>
            <a:endParaRPr sz="1600">
              <a:solidFill>
                <a:schemeClr val="dk1"/>
              </a:solidFill>
              <a:latin typeface="VT323"/>
              <a:ea typeface="VT323"/>
              <a:cs typeface="VT323"/>
              <a:sym typeface="VT323"/>
            </a:endParaRPr>
          </a:p>
          <a:p>
            <a:pPr indent="-322580" lvl="0" marL="457200" rtl="0" algn="l">
              <a:lnSpc>
                <a:spcPct val="150000"/>
              </a:lnSpc>
              <a:spcBef>
                <a:spcPts val="0"/>
              </a:spcBef>
              <a:spcAft>
                <a:spcPts val="0"/>
              </a:spcAft>
              <a:buClr>
                <a:schemeClr val="dk1"/>
              </a:buClr>
              <a:buSzPct val="100000"/>
              <a:buFont typeface="VT323"/>
              <a:buChar char="●"/>
            </a:pPr>
            <a:r>
              <a:rPr lang="en" sz="1600">
                <a:solidFill>
                  <a:schemeClr val="dk1"/>
                </a:solidFill>
                <a:latin typeface="VT323"/>
                <a:ea typeface="VT323"/>
                <a:cs typeface="VT323"/>
                <a:sym typeface="VT323"/>
              </a:rPr>
              <a:t>Build Problems</a:t>
            </a:r>
            <a:endParaRPr sz="1600">
              <a:solidFill>
                <a:schemeClr val="dk1"/>
              </a:solidFill>
              <a:latin typeface="VT323"/>
              <a:ea typeface="VT323"/>
              <a:cs typeface="VT323"/>
              <a:sym typeface="VT323"/>
            </a:endParaRPr>
          </a:p>
        </p:txBody>
      </p:sp>
      <p:pic>
        <p:nvPicPr>
          <p:cNvPr id="126" name="Google Shape;126;p23"/>
          <p:cNvPicPr preferRelativeResize="0"/>
          <p:nvPr/>
        </p:nvPicPr>
        <p:blipFill>
          <a:blip r:embed="rId4">
            <a:alphaModFix/>
          </a:blip>
          <a:stretch>
            <a:fillRect/>
          </a:stretch>
        </p:blipFill>
        <p:spPr>
          <a:xfrm>
            <a:off x="6037325" y="1489950"/>
            <a:ext cx="2272825" cy="228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