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9"/>
  </p:notesMasterIdLst>
  <p:sldIdLst>
    <p:sldId id="256" r:id="rId2"/>
    <p:sldId id="257" r:id="rId3"/>
    <p:sldId id="268" r:id="rId4"/>
    <p:sldId id="269" r:id="rId5"/>
    <p:sldId id="270" r:id="rId6"/>
    <p:sldId id="271" r:id="rId7"/>
    <p:sldId id="272" r:id="rId8"/>
  </p:sldIdLst>
  <p:sldSz cx="9144000" cy="5143500" type="screen16x9"/>
  <p:notesSz cx="6858000" cy="9144000"/>
  <p:embeddedFontLst>
    <p:embeddedFont>
      <p:font typeface="Hanken Grotesk" panose="020B0604020202020204" charset="0"/>
      <p:regular r:id="rId10"/>
      <p:bold r:id="rId11"/>
      <p:italic r:id="rId12"/>
      <p:boldItalic r:id="rId13"/>
    </p:embeddedFont>
    <p:embeddedFont>
      <p:font typeface="Raleway" pitchFamily="2" charset="0"/>
      <p:regular r:id="rId14"/>
      <p:bold r:id="rId15"/>
      <p:italic r:id="rId16"/>
      <p:boldItalic r:id="rId17"/>
    </p:embeddedFont>
    <p:embeddedFont>
      <p:font typeface="Raleway Black"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091448-4C26-47C2-BDEA-6ADD9FFD9AF5}">
  <a:tblStyle styleId="{0D091448-4C26-47C2-BDEA-6ADD9FFD9A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B363AD-5EBF-4F56-A7D6-F27C6CB6688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50" y="1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5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4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8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477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39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3" name="Google Shape;663;p28"/>
          <p:cNvSpPr txBox="1">
            <a:spLocks noGrp="1"/>
          </p:cNvSpPr>
          <p:nvPr>
            <p:ph type="subTitle" idx="1"/>
          </p:nvPr>
        </p:nvSpPr>
        <p:spPr>
          <a:xfrm>
            <a:off x="1505783" y="2653453"/>
            <a:ext cx="5896152" cy="1520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Disusun</a:t>
            </a:r>
            <a:r>
              <a:rPr lang="en-US" dirty="0">
                <a:latin typeface="Times New Roman" panose="02020603050405020304" pitchFamily="18" charset="0"/>
                <a:cs typeface="Times New Roman" panose="02020603050405020304" pitchFamily="18" charset="0"/>
              </a:rPr>
              <a:t> oleh:</a:t>
            </a:r>
          </a:p>
          <a:p>
            <a:pPr marL="0" lvl="0" indent="0" algn="ctr"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Kelompok</a:t>
            </a:r>
            <a:r>
              <a:rPr lang="en-US" dirty="0">
                <a:latin typeface="Times New Roman" panose="02020603050405020304" pitchFamily="18" charset="0"/>
                <a:cs typeface="Times New Roman" panose="02020603050405020304" pitchFamily="18" charset="0"/>
              </a:rPr>
              <a:t> 3</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a:t>
            </a:r>
            <a:r>
              <a:rPr lang="en-US" dirty="0" err="1">
                <a:latin typeface="Times New Roman" panose="02020603050405020304" pitchFamily="18" charset="0"/>
                <a:cs typeface="Times New Roman" panose="02020603050405020304" pitchFamily="18" charset="0"/>
              </a:rPr>
              <a:t>Junaidi</a:t>
            </a:r>
            <a:r>
              <a:rPr lang="en-US" dirty="0">
                <a:latin typeface="Times New Roman" panose="02020603050405020304" pitchFamily="18" charset="0"/>
                <a:cs typeface="Times New Roman" panose="02020603050405020304" pitchFamily="18" charset="0"/>
              </a:rPr>
              <a:t> (2210010097)</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Adam Alghifari (2210010314)</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Riswan Badali (2210010039)</a:t>
            </a:r>
          </a:p>
          <a:p>
            <a:pPr marL="0" lvl="0" indent="0" algn="l" rtl="0">
              <a:spcBef>
                <a:spcPts val="0"/>
              </a:spcBef>
              <a:spcAft>
                <a:spcPts val="0"/>
              </a:spcAft>
              <a:buNone/>
            </a:pPr>
            <a:endParaRPr dirty="0"/>
          </a:p>
        </p:txBody>
      </p:sp>
      <p:sp>
        <p:nvSpPr>
          <p:cNvPr id="664" name="Google Shape;664;p28"/>
          <p:cNvSpPr/>
          <p:nvPr/>
        </p:nvSpPr>
        <p:spPr>
          <a:xfrm rot="-5400000">
            <a:off x="1811197" y="1473023"/>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659495"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290354" y="-3229518"/>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
        <p:nvSpPr>
          <p:cNvPr id="15" name="Rectangle 2">
            <a:extLst>
              <a:ext uri="{FF2B5EF4-FFF2-40B4-BE49-F238E27FC236}">
                <a16:creationId xmlns:a16="http://schemas.microsoft.com/office/drawing/2014/main" id="{B18D7240-731D-8BB2-E37C-7DB6991464EE}"/>
              </a:ext>
            </a:extLst>
          </p:cNvPr>
          <p:cNvSpPr>
            <a:spLocks noGrp="1" noChangeArrowheads="1"/>
          </p:cNvSpPr>
          <p:nvPr>
            <p:ph type="ctrTitle"/>
          </p:nvPr>
        </p:nvSpPr>
        <p:spPr bwMode="auto">
          <a:xfrm>
            <a:off x="2776487" y="750368"/>
            <a:ext cx="31726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id-ID" sz="3600" dirty="0">
                <a:solidFill>
                  <a:schemeClr val="tx1"/>
                </a:solidFill>
                <a:latin typeface="Times New Roman" panose="02020603050405020304" pitchFamily="18" charset="0"/>
                <a:cs typeface="Times New Roman" panose="02020603050405020304" pitchFamily="18" charset="0"/>
              </a:rPr>
              <a:t>T</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t>
            </a:r>
            <a:r>
              <a:rPr lang="en-US" altLang="id-ID" sz="3600" dirty="0">
                <a:solidFill>
                  <a:schemeClr val="tx1"/>
                </a:solidFill>
                <a:latin typeface="Times New Roman" panose="02020603050405020304" pitchFamily="18" charset="0"/>
                <a:cs typeface="Times New Roman" panose="02020603050405020304" pitchFamily="18" charset="0"/>
              </a:rPr>
              <a:t>D</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angers</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id-ID" sz="3600" dirty="0">
                <a:solidFill>
                  <a:schemeClr val="tx1"/>
                </a:solidFill>
                <a:latin typeface="Times New Roman" panose="02020603050405020304" pitchFamily="18" charset="0"/>
                <a:cs typeface="Times New Roman" panose="02020603050405020304" pitchFamily="18" charset="0"/>
              </a:rPr>
              <a:t>O</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 </a:t>
            </a:r>
            <a:r>
              <a:rPr lang="en-US" altLang="id-ID" sz="3600" dirty="0">
                <a:solidFill>
                  <a:schemeClr val="tx1"/>
                </a:solidFill>
                <a:latin typeface="Times New Roman" panose="02020603050405020304" pitchFamily="18" charset="0"/>
                <a:cs typeface="Times New Roman" panose="02020603050405020304" pitchFamily="18" charset="0"/>
              </a:rPr>
              <a:t>T</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t>
            </a:r>
            <a:r>
              <a:rPr lang="en-US" altLang="id-ID" sz="3600" dirty="0">
                <a:solidFill>
                  <a:schemeClr val="tx1"/>
                </a:solidFill>
                <a:latin typeface="Times New Roman" panose="02020603050405020304" pitchFamily="18" charset="0"/>
                <a:cs typeface="Times New Roman" panose="02020603050405020304" pitchFamily="18" charset="0"/>
              </a:rPr>
              <a:t>I</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nternet</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id-ID" sz="3600" dirty="0">
                <a:solidFill>
                  <a:schemeClr val="tx1"/>
                </a:solidFill>
                <a:latin typeface="Times New Roman" panose="02020603050405020304" pitchFamily="18" charset="0"/>
                <a:cs typeface="Times New Roman" panose="02020603050405020304" pitchFamily="18" charset="0"/>
              </a:rPr>
              <a:t>F</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a:t>
            </a:r>
            <a:r>
              <a:rPr lang="en-US" altLang="id-ID" sz="3600" dirty="0">
                <a:solidFill>
                  <a:schemeClr val="tx1"/>
                </a:solidFill>
                <a:latin typeface="Times New Roman" panose="02020603050405020304" pitchFamily="18" charset="0"/>
                <a:cs typeface="Times New Roman" panose="02020603050405020304" pitchFamily="18" charset="0"/>
              </a:rPr>
              <a:t> C</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hildren</a:t>
            </a:r>
            <a:r>
              <a:rPr kumimoji="0" lang="id-ID" altLang="id-ID"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d-ID" altLang="id-ID" sz="6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Internet</a:t>
            </a: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rPr>
              <a:t>Technology continues to develop and facilitate human activities, an example of which is the progress of network interconnection. Network interconnections influence various aspects of life, including children's behavior. The internet, as a result of the development of communication and information technology, allows international access to a variety of information. Despite being a source of learning, the Internet also carries risks, especially for children in both positive and negative ways.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The Impact of the Internet on Children</a:t>
            </a:r>
            <a:b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marR="0" indent="0" algn="just">
              <a:lnSpc>
                <a:spcPct val="106000"/>
              </a:lnSpc>
              <a:spcBef>
                <a:spcPts val="0"/>
              </a:spcBef>
              <a:spcAft>
                <a:spcPts val="800"/>
              </a:spcAft>
              <a:buNone/>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Positive Impact :</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Kids can access educational resources and information instantly.</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many interactive educational platforms and apps that can help children learn.</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Using the internet can help children develop technology skills that will be useful in the future.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108053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The Impact of the Internet on Children</a:t>
            </a:r>
            <a:b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marR="0" indent="0" algn="just">
              <a:lnSpc>
                <a:spcPct val="106000"/>
              </a:lnSpc>
              <a:spcBef>
                <a:spcPts val="0"/>
              </a:spcBef>
              <a:spcAft>
                <a:spcPts val="800"/>
              </a:spcAft>
              <a:buNone/>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Negative Impact :</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may be exposed to content that is not appropriate for their age.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can become overly dependent on the internet, resulting in disruption in daily life.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can become victims of online harassment or bullying, which can have a serious impact on their emotional well-being.</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99031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algn="just">
              <a:lnSpc>
                <a:spcPct val="106000"/>
              </a:lnSpc>
              <a:spcBef>
                <a:spcPts val="0"/>
              </a:spcBef>
              <a:spcAft>
                <a:spcPts val="800"/>
              </a:spcAft>
            </a:pPr>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Solutions To Prevent Negative Impacts </a:t>
            </a:r>
            <a:endParaRPr lang="id-ID"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Parents should be actively involved in their children's online activities. Implementing wise controls and limiting time spent on the internet can help prevent too much exposure to inappropriate content.</a:t>
            </a:r>
            <a:endParaRPr lang="id-ID"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Teach children about online safety, including the importance of safeguarding personal information, recognizing the signs of cybercrime, and understanding the concept of online privacy.</a:t>
            </a:r>
            <a:endParaRPr lang="id-ID"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Encourage children to engage in offline activities, such as sports, art, or other social activities, to create a balance between online and offline life</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10545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528153"/>
            <a:ext cx="7704000" cy="572700"/>
          </a:xfrm>
          <a:prstGeom prst="rect">
            <a:avLst/>
          </a:prstGeom>
        </p:spPr>
        <p:txBody>
          <a:bodyPr spcFirstLastPara="1" wrap="square" lIns="91425" tIns="91425" rIns="91425" bIns="91425" anchor="t" anchorCtr="0">
            <a:noAutofit/>
          </a:bodyPr>
          <a:lstStyle/>
          <a:p>
            <a:pPr marL="0" marR="0" algn="just">
              <a:lnSpc>
                <a:spcPct val="106000"/>
              </a:lnSpc>
              <a:spcBef>
                <a:spcPts val="0"/>
              </a:spcBef>
              <a:spcAft>
                <a:spcPts val="800"/>
              </a:spcAft>
            </a:pPr>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id-ID"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0" name="Google Shape;700;p29"/>
          <p:cNvSpPr txBox="1">
            <a:spLocks noGrp="1"/>
          </p:cNvSpPr>
          <p:nvPr>
            <p:ph type="body" idx="1"/>
          </p:nvPr>
        </p:nvSpPr>
        <p:spPr>
          <a:xfrm>
            <a:off x="720000" y="1100853"/>
            <a:ext cx="7704000" cy="2656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rPr>
              <a:t>In technological developments, the internet provides international access to information and is a source of children's learning. However, risks such as illegal sites can have a negative impact on children, including inappropriate content and online harassment. To overcome this, the role of parents is very important, involving online safety education and creating a balance with offline activities. Public awareness to proactively manage children's internet use is needed to maintain a safe and positive online experience.</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98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614202" y="1759948"/>
            <a:ext cx="7704000" cy="572700"/>
          </a:xfrm>
          <a:prstGeom prst="rect">
            <a:avLst/>
          </a:prstGeom>
        </p:spPr>
        <p:txBody>
          <a:bodyPr spcFirstLastPara="1" wrap="square" lIns="91425" tIns="91425" rIns="91425" bIns="91425" anchor="t" anchorCtr="0">
            <a:noAutofit/>
          </a:bodyPr>
          <a:lstStyle/>
          <a:p>
            <a:pPr marL="0" marR="0" algn="ctr">
              <a:lnSpc>
                <a:spcPct val="106000"/>
              </a:lnSpc>
              <a:spcBef>
                <a:spcPts val="0"/>
              </a:spcBef>
              <a:spcAft>
                <a:spcPts val="800"/>
              </a:spcAft>
            </a:pPr>
            <a:r>
              <a:rPr lang="en-US" sz="5400" b="1" kern="100" dirty="0">
                <a:effectLst/>
                <a:latin typeface="Times New Roman" panose="02020603050405020304" pitchFamily="18" charset="0"/>
                <a:ea typeface="Calibri" panose="020F0502020204030204" pitchFamily="34" charset="0"/>
                <a:cs typeface="Times New Roman" panose="02020603050405020304" pitchFamily="18" charset="0"/>
              </a:rPr>
              <a:t>Thanks You For Attention</a:t>
            </a:r>
            <a:endParaRPr lang="id-ID" sz="5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824600"/>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413</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vt:lpstr>
      <vt:lpstr>Hanken Grotesk</vt:lpstr>
      <vt:lpstr>Raleway Black</vt:lpstr>
      <vt:lpstr>Arial</vt:lpstr>
      <vt:lpstr>Raleway</vt:lpstr>
      <vt:lpstr>Technology Market Research Pitch Deck by Slidesgo</vt:lpstr>
      <vt:lpstr>The Dangers  Of The Internet  For Children </vt:lpstr>
      <vt:lpstr>Internet</vt:lpstr>
      <vt:lpstr>The Impact of the Internet on Children </vt:lpstr>
      <vt:lpstr>The Impact of the Internet on Children </vt:lpstr>
      <vt:lpstr>Solutions To Prevent Negative Impacts </vt:lpstr>
      <vt:lpstr>Conclusion</vt:lpstr>
      <vt:lpstr>Thanks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DAN PEMBUATAN PROTOTYPE ANIMASI GAME 3D TOUR INTERAKTIF</dc:title>
  <dc:creator>USER</dc:creator>
  <cp:lastModifiedBy>Muhammad Adam Alghifari</cp:lastModifiedBy>
  <cp:revision>5</cp:revision>
  <dcterms:modified xsi:type="dcterms:W3CDTF">2023-11-17T01:44:49Z</dcterms:modified>
</cp:coreProperties>
</file>