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Potta One" panose="020B0604020202020204" charset="-128"/>
      <p:regular r:id="rId15"/>
    </p:embeddedFont>
    <p:embeddedFont>
      <p:font typeface="つなぎゴシック" panose="020B0604020202020204" charset="-128"/>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58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7.svg"/><Relationship Id="rId4" Type="http://schemas.openxmlformats.org/officeDocument/2006/relationships/image" Target="../media/image5.sv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3.sv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5.sv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7.svg"/><Relationship Id="rId4" Type="http://schemas.openxmlformats.org/officeDocument/2006/relationships/image" Target="../media/image5.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3.sv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5.sv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a:off x="1028700" y="1028700"/>
            <a:ext cx="1376371" cy="1376371"/>
          </a:xfrm>
          <a:custGeom>
            <a:avLst/>
            <a:gdLst/>
            <a:ahLst/>
            <a:cxnLst/>
            <a:rect l="l" t="t" r="r" b="b"/>
            <a:pathLst>
              <a:path w="1376371" h="1376371">
                <a:moveTo>
                  <a:pt x="0" y="0"/>
                </a:moveTo>
                <a:lnTo>
                  <a:pt x="1376371" y="0"/>
                </a:lnTo>
                <a:lnTo>
                  <a:pt x="1376371" y="1376371"/>
                </a:lnTo>
                <a:lnTo>
                  <a:pt x="0" y="137637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026311" y="6860515"/>
            <a:ext cx="11486393" cy="4795569"/>
          </a:xfrm>
          <a:custGeom>
            <a:avLst/>
            <a:gdLst/>
            <a:ahLst/>
            <a:cxnLst/>
            <a:rect l="l" t="t" r="r" b="b"/>
            <a:pathLst>
              <a:path w="11486393" h="4795569">
                <a:moveTo>
                  <a:pt x="0" y="0"/>
                </a:moveTo>
                <a:lnTo>
                  <a:pt x="11486393" y="0"/>
                </a:lnTo>
                <a:lnTo>
                  <a:pt x="11486393" y="4795570"/>
                </a:lnTo>
                <a:lnTo>
                  <a:pt x="0" y="4795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1896434" y="496587"/>
            <a:ext cx="5820066" cy="5449037"/>
          </a:xfrm>
          <a:custGeom>
            <a:avLst/>
            <a:gdLst/>
            <a:ahLst/>
            <a:cxnLst/>
            <a:rect l="l" t="t" r="r" b="b"/>
            <a:pathLst>
              <a:path w="5820066" h="5449037">
                <a:moveTo>
                  <a:pt x="0" y="0"/>
                </a:moveTo>
                <a:lnTo>
                  <a:pt x="5820066" y="0"/>
                </a:lnTo>
                <a:lnTo>
                  <a:pt x="5820066" y="5449037"/>
                </a:lnTo>
                <a:lnTo>
                  <a:pt x="0" y="5449037"/>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2667553" y="2205046"/>
            <a:ext cx="9228881" cy="5466894"/>
          </a:xfrm>
          <a:prstGeom prst="rect">
            <a:avLst/>
          </a:prstGeom>
        </p:spPr>
        <p:txBody>
          <a:bodyPr lIns="0" tIns="0" rIns="0" bIns="0" rtlCol="0" anchor="t">
            <a:spAutoFit/>
          </a:bodyPr>
          <a:lstStyle/>
          <a:p>
            <a:pPr>
              <a:lnSpc>
                <a:spcPts val="14541"/>
              </a:lnSpc>
            </a:pPr>
            <a:r>
              <a:rPr lang="en-US" sz="10386">
                <a:solidFill>
                  <a:srgbClr val="000000"/>
                </a:solidFill>
                <a:latin typeface="Potta One"/>
              </a:rPr>
              <a:t>PENGERTIAN SISTEM BERKAS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4174964" y="-2397785"/>
            <a:ext cx="11486393" cy="4795569"/>
          </a:xfrm>
          <a:custGeom>
            <a:avLst/>
            <a:gdLst/>
            <a:ahLst/>
            <a:cxnLst/>
            <a:rect l="l" t="t" r="r" b="b"/>
            <a:pathLst>
              <a:path w="11486393" h="4795569">
                <a:moveTo>
                  <a:pt x="11486393" y="0"/>
                </a:moveTo>
                <a:lnTo>
                  <a:pt x="0" y="0"/>
                </a:lnTo>
                <a:lnTo>
                  <a:pt x="0" y="4795570"/>
                </a:lnTo>
                <a:lnTo>
                  <a:pt x="11486393" y="4795570"/>
                </a:lnTo>
                <a:lnTo>
                  <a:pt x="11486393"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flipH="1">
            <a:off x="15859799" y="8570114"/>
            <a:ext cx="4856402" cy="2531400"/>
          </a:xfrm>
          <a:custGeom>
            <a:avLst/>
            <a:gdLst/>
            <a:ahLst/>
            <a:cxnLst/>
            <a:rect l="l" t="t" r="r" b="b"/>
            <a:pathLst>
              <a:path w="4856402" h="2531400">
                <a:moveTo>
                  <a:pt x="4856402" y="0"/>
                </a:moveTo>
                <a:lnTo>
                  <a:pt x="0" y="0"/>
                </a:lnTo>
                <a:lnTo>
                  <a:pt x="0" y="2531400"/>
                </a:lnTo>
                <a:lnTo>
                  <a:pt x="4856402" y="2531400"/>
                </a:lnTo>
                <a:lnTo>
                  <a:pt x="4856402"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9430488" y="3295018"/>
            <a:ext cx="7289279" cy="6651467"/>
          </a:xfrm>
          <a:custGeom>
            <a:avLst/>
            <a:gdLst/>
            <a:ahLst/>
            <a:cxnLst/>
            <a:rect l="l" t="t" r="r" b="b"/>
            <a:pathLst>
              <a:path w="7289279" h="6651467">
                <a:moveTo>
                  <a:pt x="0" y="0"/>
                </a:moveTo>
                <a:lnTo>
                  <a:pt x="7289279" y="0"/>
                </a:lnTo>
                <a:lnTo>
                  <a:pt x="7289279" y="6651468"/>
                </a:lnTo>
                <a:lnTo>
                  <a:pt x="0" y="665146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568233" y="3295018"/>
            <a:ext cx="7289279" cy="6651467"/>
          </a:xfrm>
          <a:custGeom>
            <a:avLst/>
            <a:gdLst/>
            <a:ahLst/>
            <a:cxnLst/>
            <a:rect l="l" t="t" r="r" b="b"/>
            <a:pathLst>
              <a:path w="7289279" h="6651467">
                <a:moveTo>
                  <a:pt x="0" y="0"/>
                </a:moveTo>
                <a:lnTo>
                  <a:pt x="7289279" y="0"/>
                </a:lnTo>
                <a:lnTo>
                  <a:pt x="7289279" y="6651468"/>
                </a:lnTo>
                <a:lnTo>
                  <a:pt x="0" y="665146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2003374" y="3575296"/>
            <a:ext cx="7427114" cy="5478295"/>
          </a:xfrm>
          <a:prstGeom prst="rect">
            <a:avLst/>
          </a:prstGeom>
        </p:spPr>
        <p:txBody>
          <a:bodyPr lIns="0" tIns="0" rIns="0" bIns="0" rtlCol="0" anchor="t">
            <a:spAutoFit/>
          </a:bodyPr>
          <a:lstStyle/>
          <a:p>
            <a:pPr>
              <a:lnSpc>
                <a:spcPts val="2239"/>
              </a:lnSpc>
            </a:pPr>
            <a:r>
              <a:rPr lang="en-US" sz="1599" dirty="0">
                <a:solidFill>
                  <a:srgbClr val="000000"/>
                </a:solidFill>
                <a:latin typeface="つなぎゴシック"/>
              </a:rPr>
              <a:t>1.FAT (File Allocation Table):</a:t>
            </a:r>
          </a:p>
          <a:p>
            <a:pPr>
              <a:lnSpc>
                <a:spcPts val="2239"/>
              </a:lnSpc>
            </a:pPr>
            <a:r>
              <a:rPr lang="en-US" sz="1599" dirty="0">
                <a:solidFill>
                  <a:srgbClr val="000000"/>
                </a:solidFill>
                <a:latin typeface="つなぎゴシック"/>
              </a:rPr>
              <a:t>  - FAT12: FAT12 </a:t>
            </a:r>
            <a:r>
              <a:rPr lang="en-US" sz="1599" dirty="0" err="1">
                <a:solidFill>
                  <a:srgbClr val="000000"/>
                </a:solidFill>
                <a:latin typeface="つなぎゴシック"/>
              </a:rPr>
              <a:t>adalah</a:t>
            </a:r>
            <a:r>
              <a:rPr lang="en-US" sz="1599" dirty="0">
                <a:solidFill>
                  <a:srgbClr val="000000"/>
                </a:solidFill>
                <a:latin typeface="つなぎゴシック"/>
              </a:rPr>
              <a:t> </a:t>
            </a:r>
            <a:r>
              <a:rPr lang="en-US" sz="1599" dirty="0" err="1">
                <a:solidFill>
                  <a:srgbClr val="000000"/>
                </a:solidFill>
                <a:latin typeface="つなぎゴシック"/>
              </a:rPr>
              <a:t>sistem</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yang </a:t>
            </a:r>
            <a:r>
              <a:rPr lang="en-US" sz="1599" dirty="0" err="1">
                <a:solidFill>
                  <a:srgbClr val="000000"/>
                </a:solidFill>
                <a:latin typeface="つなぎゴシック"/>
              </a:rPr>
              <a:t>menggunakan</a:t>
            </a:r>
            <a:r>
              <a:rPr lang="en-US" sz="1599" dirty="0">
                <a:solidFill>
                  <a:srgbClr val="000000"/>
                </a:solidFill>
                <a:latin typeface="つなぎゴシック"/>
              </a:rPr>
              <a:t> </a:t>
            </a:r>
            <a:r>
              <a:rPr lang="en-US" sz="1599" dirty="0" err="1">
                <a:solidFill>
                  <a:srgbClr val="000000"/>
                </a:solidFill>
                <a:latin typeface="つなぎゴシック"/>
              </a:rPr>
              <a:t>ukuran</a:t>
            </a:r>
            <a:r>
              <a:rPr lang="en-US" sz="1599" dirty="0">
                <a:solidFill>
                  <a:srgbClr val="000000"/>
                </a:solidFill>
                <a:latin typeface="つなぎゴシック"/>
              </a:rPr>
              <a:t> unit </a:t>
            </a:r>
            <a:r>
              <a:rPr lang="en-US" sz="1599" dirty="0" err="1">
                <a:solidFill>
                  <a:srgbClr val="000000"/>
                </a:solidFill>
                <a:latin typeface="つなぎゴシック"/>
              </a:rPr>
              <a:t>alokasi</a:t>
            </a:r>
            <a:r>
              <a:rPr lang="en-US" sz="1599" dirty="0">
                <a:solidFill>
                  <a:srgbClr val="000000"/>
                </a:solidFill>
                <a:latin typeface="つなぎゴシック"/>
              </a:rPr>
              <a:t> 12-bit, </a:t>
            </a:r>
            <a:r>
              <a:rPr lang="en-US" sz="1599" dirty="0" err="1">
                <a:solidFill>
                  <a:srgbClr val="000000"/>
                </a:solidFill>
                <a:latin typeface="つなぎゴシック"/>
              </a:rPr>
              <a:t>sehingga</a:t>
            </a:r>
            <a:r>
              <a:rPr lang="en-US" sz="1599" dirty="0">
                <a:solidFill>
                  <a:srgbClr val="000000"/>
                </a:solidFill>
                <a:latin typeface="つなぎゴシック"/>
              </a:rPr>
              <a:t> </a:t>
            </a:r>
            <a:r>
              <a:rPr lang="en-US" sz="1599" dirty="0" err="1">
                <a:solidFill>
                  <a:srgbClr val="000000"/>
                </a:solidFill>
                <a:latin typeface="つなぎゴシック"/>
              </a:rPr>
              <a:t>dapat</a:t>
            </a:r>
            <a:r>
              <a:rPr lang="en-US" sz="1599" dirty="0">
                <a:solidFill>
                  <a:srgbClr val="000000"/>
                </a:solidFill>
                <a:latin typeface="つなぎゴシック"/>
              </a:rPr>
              <a:t> </a:t>
            </a:r>
            <a:r>
              <a:rPr lang="en-US" sz="1599" dirty="0" err="1">
                <a:solidFill>
                  <a:srgbClr val="000000"/>
                </a:solidFill>
                <a:latin typeface="つなぎゴシック"/>
              </a:rPr>
              <a:t>menyimpan</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2^12 </a:t>
            </a:r>
            <a:r>
              <a:rPr lang="en-US" sz="1599" dirty="0" err="1">
                <a:solidFill>
                  <a:srgbClr val="000000"/>
                </a:solidFill>
                <a:latin typeface="つなぎゴシック"/>
              </a:rPr>
              <a:t>atau</a:t>
            </a:r>
            <a:r>
              <a:rPr lang="en-US" sz="1599" dirty="0">
                <a:solidFill>
                  <a:srgbClr val="000000"/>
                </a:solidFill>
                <a:latin typeface="つなぎゴシック"/>
              </a:rPr>
              <a:t> 4096 unit </a:t>
            </a:r>
            <a:r>
              <a:rPr lang="en-US" sz="1599" dirty="0" err="1">
                <a:solidFill>
                  <a:srgbClr val="000000"/>
                </a:solidFill>
                <a:latin typeface="つなぎゴシック"/>
              </a:rPr>
              <a:t>alokasi</a:t>
            </a:r>
            <a:r>
              <a:rPr lang="en-US" sz="1599" dirty="0">
                <a:solidFill>
                  <a:srgbClr val="000000"/>
                </a:solidFill>
                <a:latin typeface="つなぎゴシック"/>
              </a:rPr>
              <a:t>. </a:t>
            </a:r>
            <a:r>
              <a:rPr lang="en-US" sz="1599" dirty="0" err="1">
                <a:solidFill>
                  <a:srgbClr val="000000"/>
                </a:solidFill>
                <a:latin typeface="つなぎゴシック"/>
              </a:rPr>
              <a:t>Sistem</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a:t>
            </a:r>
            <a:r>
              <a:rPr lang="en-US" sz="1599" dirty="0" err="1">
                <a:solidFill>
                  <a:srgbClr val="000000"/>
                </a:solidFill>
                <a:latin typeface="つなぎゴシック"/>
              </a:rPr>
              <a:t>ini</a:t>
            </a:r>
            <a:r>
              <a:rPr lang="en-US" sz="1599" dirty="0">
                <a:solidFill>
                  <a:srgbClr val="000000"/>
                </a:solidFill>
                <a:latin typeface="つなぎゴシック"/>
              </a:rPr>
              <a:t> </a:t>
            </a:r>
            <a:r>
              <a:rPr lang="en-US" sz="1599" dirty="0" err="1">
                <a:solidFill>
                  <a:srgbClr val="000000"/>
                </a:solidFill>
                <a:latin typeface="つなぎゴシック"/>
              </a:rPr>
              <a:t>pertama</a:t>
            </a:r>
            <a:r>
              <a:rPr lang="en-US" sz="1599" dirty="0">
                <a:solidFill>
                  <a:srgbClr val="000000"/>
                </a:solidFill>
                <a:latin typeface="つなぎゴシック"/>
              </a:rPr>
              <a:t> kali </a:t>
            </a:r>
            <a:r>
              <a:rPr lang="en-US" sz="1599" dirty="0" err="1">
                <a:solidFill>
                  <a:srgbClr val="000000"/>
                </a:solidFill>
                <a:latin typeface="つなぎゴシック"/>
              </a:rPr>
              <a:t>digunakan</a:t>
            </a:r>
            <a:r>
              <a:rPr lang="en-US" sz="1599" dirty="0">
                <a:solidFill>
                  <a:srgbClr val="000000"/>
                </a:solidFill>
                <a:latin typeface="つなぎゴシック"/>
              </a:rPr>
              <a:t> </a:t>
            </a:r>
            <a:r>
              <a:rPr lang="en-US" sz="1599" dirty="0" err="1">
                <a:solidFill>
                  <a:srgbClr val="000000"/>
                </a:solidFill>
                <a:latin typeface="つなぎゴシック"/>
              </a:rPr>
              <a:t>dalam</a:t>
            </a:r>
            <a:r>
              <a:rPr lang="en-US" sz="1599" dirty="0">
                <a:solidFill>
                  <a:srgbClr val="000000"/>
                </a:solidFill>
                <a:latin typeface="つなぎゴシック"/>
              </a:rPr>
              <a:t> </a:t>
            </a:r>
            <a:r>
              <a:rPr lang="en-US" sz="1599" dirty="0" err="1">
                <a:solidFill>
                  <a:srgbClr val="000000"/>
                </a:solidFill>
                <a:latin typeface="つなぎゴシック"/>
              </a:rPr>
              <a:t>sistem</a:t>
            </a:r>
            <a:r>
              <a:rPr lang="en-US" sz="1599" dirty="0">
                <a:solidFill>
                  <a:srgbClr val="000000"/>
                </a:solidFill>
                <a:latin typeface="つなぎゴシック"/>
              </a:rPr>
              <a:t> </a:t>
            </a:r>
            <a:r>
              <a:rPr lang="en-US" sz="1599" dirty="0" err="1">
                <a:solidFill>
                  <a:srgbClr val="000000"/>
                </a:solidFill>
                <a:latin typeface="つなぎゴシック"/>
              </a:rPr>
              <a:t>operasi</a:t>
            </a:r>
            <a:r>
              <a:rPr lang="en-US" sz="1599" dirty="0">
                <a:solidFill>
                  <a:srgbClr val="000000"/>
                </a:solidFill>
                <a:latin typeface="つなぎゴシック"/>
              </a:rPr>
              <a:t> MS-DOS </a:t>
            </a:r>
            <a:r>
              <a:rPr lang="en-US" sz="1599" dirty="0" err="1">
                <a:solidFill>
                  <a:srgbClr val="000000"/>
                </a:solidFill>
                <a:latin typeface="つなぎゴシック"/>
              </a:rPr>
              <a:t>dan</a:t>
            </a:r>
            <a:r>
              <a:rPr lang="en-US" sz="1599" dirty="0">
                <a:solidFill>
                  <a:srgbClr val="000000"/>
                </a:solidFill>
                <a:latin typeface="つなぎゴシック"/>
              </a:rPr>
              <a:t> </a:t>
            </a:r>
            <a:r>
              <a:rPr lang="en-US" sz="1599" dirty="0" err="1">
                <a:solidFill>
                  <a:srgbClr val="000000"/>
                </a:solidFill>
                <a:latin typeface="つなぎゴシック"/>
              </a:rPr>
              <a:t>memiliki</a:t>
            </a:r>
            <a:r>
              <a:rPr lang="en-US" sz="1599" dirty="0">
                <a:solidFill>
                  <a:srgbClr val="000000"/>
                </a:solidFill>
                <a:latin typeface="つなぎゴシック"/>
              </a:rPr>
              <a:t> </a:t>
            </a:r>
            <a:r>
              <a:rPr lang="en-US" sz="1599" dirty="0" err="1">
                <a:solidFill>
                  <a:srgbClr val="000000"/>
                </a:solidFill>
                <a:latin typeface="つなぎゴシック"/>
              </a:rPr>
              <a:t>batasan</a:t>
            </a:r>
            <a:r>
              <a:rPr lang="en-US" sz="1599" dirty="0">
                <a:solidFill>
                  <a:srgbClr val="000000"/>
                </a:solidFill>
                <a:latin typeface="つなぎゴシック"/>
              </a:rPr>
              <a:t> </a:t>
            </a:r>
            <a:r>
              <a:rPr lang="en-US" sz="1599" dirty="0" err="1">
                <a:solidFill>
                  <a:srgbClr val="000000"/>
                </a:solidFill>
                <a:latin typeface="つなぎゴシック"/>
              </a:rPr>
              <a:t>kapasitas</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32 Megabyte. </a:t>
            </a:r>
            <a:r>
              <a:rPr lang="en-US" sz="1599" dirty="0" err="1">
                <a:solidFill>
                  <a:srgbClr val="000000"/>
                </a:solidFill>
                <a:latin typeface="つなぎゴシック"/>
              </a:rPr>
              <a:t>Biasanya</a:t>
            </a:r>
            <a:r>
              <a:rPr lang="en-US" sz="1599" dirty="0">
                <a:solidFill>
                  <a:srgbClr val="000000"/>
                </a:solidFill>
                <a:latin typeface="つなぎゴシック"/>
              </a:rPr>
              <a:t> </a:t>
            </a:r>
            <a:r>
              <a:rPr lang="en-US" sz="1599" dirty="0" err="1">
                <a:solidFill>
                  <a:srgbClr val="000000"/>
                </a:solidFill>
                <a:latin typeface="つなぎゴシック"/>
              </a:rPr>
              <a:t>digunakan</a:t>
            </a:r>
            <a:r>
              <a:rPr lang="en-US" sz="1599" dirty="0">
                <a:solidFill>
                  <a:srgbClr val="000000"/>
                </a:solidFill>
                <a:latin typeface="つなぎゴシック"/>
              </a:rPr>
              <a:t> </a:t>
            </a:r>
            <a:r>
              <a:rPr lang="en-US" sz="1599" dirty="0" err="1">
                <a:solidFill>
                  <a:srgbClr val="000000"/>
                </a:solidFill>
                <a:latin typeface="つなぎゴシック"/>
              </a:rPr>
              <a:t>pada</a:t>
            </a:r>
            <a:r>
              <a:rPr lang="en-US" sz="1599" dirty="0">
                <a:solidFill>
                  <a:srgbClr val="000000"/>
                </a:solidFill>
                <a:latin typeface="つなぎゴシック"/>
              </a:rPr>
              <a:t> media </a:t>
            </a:r>
            <a:r>
              <a:rPr lang="en-US" sz="1599" dirty="0" err="1">
                <a:solidFill>
                  <a:srgbClr val="000000"/>
                </a:solidFill>
                <a:latin typeface="つなぎゴシック"/>
              </a:rPr>
              <a:t>penyimpanan</a:t>
            </a:r>
            <a:r>
              <a:rPr lang="en-US" sz="1599" dirty="0">
                <a:solidFill>
                  <a:srgbClr val="000000"/>
                </a:solidFill>
                <a:latin typeface="つなぎゴシック"/>
              </a:rPr>
              <a:t> </a:t>
            </a:r>
            <a:r>
              <a:rPr lang="en-US" sz="1599" dirty="0" err="1">
                <a:solidFill>
                  <a:srgbClr val="000000"/>
                </a:solidFill>
                <a:latin typeface="つなぎゴシック"/>
              </a:rPr>
              <a:t>seperti</a:t>
            </a:r>
            <a:r>
              <a:rPr lang="en-US" sz="1599" dirty="0">
                <a:solidFill>
                  <a:srgbClr val="000000"/>
                </a:solidFill>
                <a:latin typeface="つなぎゴシック"/>
              </a:rPr>
              <a:t> floppy disk.</a:t>
            </a:r>
          </a:p>
          <a:p>
            <a:pPr>
              <a:lnSpc>
                <a:spcPts val="2239"/>
              </a:lnSpc>
            </a:pPr>
            <a:r>
              <a:rPr lang="en-US" sz="1599" dirty="0">
                <a:solidFill>
                  <a:srgbClr val="000000"/>
                </a:solidFill>
                <a:latin typeface="つなぎゴシック"/>
              </a:rPr>
              <a:t>  - FAT16: FAT16 </a:t>
            </a:r>
            <a:r>
              <a:rPr lang="en-US" sz="1599" dirty="0" err="1">
                <a:solidFill>
                  <a:srgbClr val="000000"/>
                </a:solidFill>
                <a:latin typeface="つなぎゴシック"/>
              </a:rPr>
              <a:t>menggunakan</a:t>
            </a:r>
            <a:r>
              <a:rPr lang="en-US" sz="1599" dirty="0">
                <a:solidFill>
                  <a:srgbClr val="000000"/>
                </a:solidFill>
                <a:latin typeface="つなぎゴシック"/>
              </a:rPr>
              <a:t> </a:t>
            </a:r>
            <a:r>
              <a:rPr lang="en-US" sz="1599" dirty="0" err="1">
                <a:solidFill>
                  <a:srgbClr val="000000"/>
                </a:solidFill>
                <a:latin typeface="つなぎゴシック"/>
              </a:rPr>
              <a:t>ukuran</a:t>
            </a:r>
            <a:r>
              <a:rPr lang="en-US" sz="1599" dirty="0">
                <a:solidFill>
                  <a:srgbClr val="000000"/>
                </a:solidFill>
                <a:latin typeface="つなぎゴシック"/>
              </a:rPr>
              <a:t> unit </a:t>
            </a:r>
            <a:r>
              <a:rPr lang="en-US" sz="1599" dirty="0" err="1">
                <a:solidFill>
                  <a:srgbClr val="000000"/>
                </a:solidFill>
                <a:latin typeface="つなぎゴシック"/>
              </a:rPr>
              <a:t>alokasi</a:t>
            </a:r>
            <a:r>
              <a:rPr lang="en-US" sz="1599" dirty="0">
                <a:solidFill>
                  <a:srgbClr val="000000"/>
                </a:solidFill>
                <a:latin typeface="つなぎゴシック"/>
              </a:rPr>
              <a:t> 16-bit, yang </a:t>
            </a:r>
            <a:r>
              <a:rPr lang="en-US" sz="1599" dirty="0" err="1">
                <a:solidFill>
                  <a:srgbClr val="000000"/>
                </a:solidFill>
                <a:latin typeface="つなぎゴシック"/>
              </a:rPr>
              <a:t>memungkinkan</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2^16 </a:t>
            </a:r>
            <a:r>
              <a:rPr lang="en-US" sz="1599" dirty="0" err="1">
                <a:solidFill>
                  <a:srgbClr val="000000"/>
                </a:solidFill>
                <a:latin typeface="つなぎゴシック"/>
              </a:rPr>
              <a:t>atau</a:t>
            </a:r>
            <a:r>
              <a:rPr lang="en-US" sz="1599" dirty="0">
                <a:solidFill>
                  <a:srgbClr val="000000"/>
                </a:solidFill>
                <a:latin typeface="つなぎゴシック"/>
              </a:rPr>
              <a:t> 65536 unit </a:t>
            </a:r>
            <a:r>
              <a:rPr lang="en-US" sz="1599" dirty="0" err="1">
                <a:solidFill>
                  <a:srgbClr val="000000"/>
                </a:solidFill>
                <a:latin typeface="つなぎゴシック"/>
              </a:rPr>
              <a:t>alokasi</a:t>
            </a:r>
            <a:r>
              <a:rPr lang="en-US" sz="1599" dirty="0">
                <a:solidFill>
                  <a:srgbClr val="000000"/>
                </a:solidFill>
                <a:latin typeface="つなぎゴシック"/>
              </a:rPr>
              <a:t>. </a:t>
            </a:r>
            <a:r>
              <a:rPr lang="en-US" sz="1599" dirty="0" err="1">
                <a:solidFill>
                  <a:srgbClr val="000000"/>
                </a:solidFill>
                <a:latin typeface="つなぎゴシック"/>
              </a:rPr>
              <a:t>Kapasitas</a:t>
            </a:r>
            <a:r>
              <a:rPr lang="en-US" sz="1599" dirty="0">
                <a:solidFill>
                  <a:srgbClr val="000000"/>
                </a:solidFill>
                <a:latin typeface="つなぎゴシック"/>
              </a:rPr>
              <a:t> </a:t>
            </a:r>
            <a:r>
              <a:rPr lang="en-US" sz="1599" dirty="0" err="1">
                <a:solidFill>
                  <a:srgbClr val="000000"/>
                </a:solidFill>
                <a:latin typeface="つなぎゴシック"/>
              </a:rPr>
              <a:t>partisi</a:t>
            </a:r>
            <a:r>
              <a:rPr lang="en-US" sz="1599" dirty="0">
                <a:solidFill>
                  <a:srgbClr val="000000"/>
                </a:solidFill>
                <a:latin typeface="つなぎゴシック"/>
              </a:rPr>
              <a:t> </a:t>
            </a:r>
            <a:r>
              <a:rPr lang="en-US" sz="1599" dirty="0" err="1">
                <a:solidFill>
                  <a:srgbClr val="000000"/>
                </a:solidFill>
                <a:latin typeface="つなぎゴシック"/>
              </a:rPr>
              <a:t>dengan</a:t>
            </a:r>
            <a:r>
              <a:rPr lang="en-US" sz="1599" dirty="0">
                <a:solidFill>
                  <a:srgbClr val="000000"/>
                </a:solidFill>
                <a:latin typeface="つなぎゴシック"/>
              </a:rPr>
              <a:t> FAT16 </a:t>
            </a:r>
            <a:r>
              <a:rPr lang="en-US" sz="1599" dirty="0" err="1">
                <a:solidFill>
                  <a:srgbClr val="000000"/>
                </a:solidFill>
                <a:latin typeface="つなぎゴシック"/>
              </a:rPr>
              <a:t>terbatas</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a:t>
            </a:r>
            <a:r>
              <a:rPr lang="en-US" sz="1599" dirty="0" err="1">
                <a:solidFill>
                  <a:srgbClr val="000000"/>
                </a:solidFill>
                <a:latin typeface="つなぎゴシック"/>
              </a:rPr>
              <a:t>sekitar</a:t>
            </a:r>
            <a:r>
              <a:rPr lang="en-US" sz="1599" dirty="0">
                <a:solidFill>
                  <a:srgbClr val="000000"/>
                </a:solidFill>
                <a:latin typeface="つなぎゴシック"/>
              </a:rPr>
              <a:t> 4 Gigabyte. </a:t>
            </a:r>
            <a:r>
              <a:rPr lang="en-US" sz="1599" dirty="0" err="1">
                <a:solidFill>
                  <a:srgbClr val="000000"/>
                </a:solidFill>
                <a:latin typeface="つなぎゴシック"/>
              </a:rPr>
              <a:t>Jika</a:t>
            </a:r>
            <a:r>
              <a:rPr lang="en-US" sz="1599" dirty="0">
                <a:solidFill>
                  <a:srgbClr val="000000"/>
                </a:solidFill>
                <a:latin typeface="つなぎゴシック"/>
              </a:rPr>
              <a:t> </a:t>
            </a:r>
            <a:r>
              <a:rPr lang="en-US" sz="1599" dirty="0" err="1">
                <a:solidFill>
                  <a:srgbClr val="000000"/>
                </a:solidFill>
                <a:latin typeface="つなぎゴシック"/>
              </a:rPr>
              <a:t>partisi</a:t>
            </a:r>
            <a:r>
              <a:rPr lang="en-US" sz="1599" dirty="0">
                <a:solidFill>
                  <a:srgbClr val="000000"/>
                </a:solidFill>
                <a:latin typeface="つなぎゴシック"/>
              </a:rPr>
              <a:t> </a:t>
            </a:r>
            <a:r>
              <a:rPr lang="en-US" sz="1599" dirty="0" err="1">
                <a:solidFill>
                  <a:srgbClr val="000000"/>
                </a:solidFill>
                <a:latin typeface="つなぎゴシック"/>
              </a:rPr>
              <a:t>lebih</a:t>
            </a:r>
            <a:r>
              <a:rPr lang="en-US" sz="1599" dirty="0">
                <a:solidFill>
                  <a:srgbClr val="000000"/>
                </a:solidFill>
                <a:latin typeface="つなぎゴシック"/>
              </a:rPr>
              <a:t> </a:t>
            </a:r>
            <a:r>
              <a:rPr lang="en-US" sz="1599" dirty="0" err="1">
                <a:solidFill>
                  <a:srgbClr val="000000"/>
                </a:solidFill>
                <a:latin typeface="つなぎゴシック"/>
              </a:rPr>
              <a:t>kecil</a:t>
            </a:r>
            <a:r>
              <a:rPr lang="en-US" sz="1599" dirty="0">
                <a:solidFill>
                  <a:srgbClr val="000000"/>
                </a:solidFill>
                <a:latin typeface="つなぎゴシック"/>
              </a:rPr>
              <a:t> </a:t>
            </a:r>
            <a:r>
              <a:rPr lang="en-US" sz="1599" dirty="0" err="1">
                <a:solidFill>
                  <a:srgbClr val="000000"/>
                </a:solidFill>
                <a:latin typeface="つなぎゴシック"/>
              </a:rPr>
              <a:t>dari</a:t>
            </a:r>
            <a:r>
              <a:rPr lang="en-US" sz="1599" dirty="0">
                <a:solidFill>
                  <a:srgbClr val="000000"/>
                </a:solidFill>
                <a:latin typeface="つなぎゴシック"/>
              </a:rPr>
              <a:t> 16 Megabyte, FAT12 </a:t>
            </a:r>
            <a:r>
              <a:rPr lang="en-US" sz="1599" dirty="0" err="1">
                <a:solidFill>
                  <a:srgbClr val="000000"/>
                </a:solidFill>
                <a:latin typeface="つなぎゴシック"/>
              </a:rPr>
              <a:t>digunakan</a:t>
            </a:r>
            <a:r>
              <a:rPr lang="en-US" sz="1599" dirty="0">
                <a:solidFill>
                  <a:srgbClr val="000000"/>
                </a:solidFill>
                <a:latin typeface="つなぎゴシック"/>
              </a:rPr>
              <a:t>, </a:t>
            </a:r>
            <a:r>
              <a:rPr lang="en-US" sz="1599" dirty="0" err="1">
                <a:solidFill>
                  <a:srgbClr val="000000"/>
                </a:solidFill>
                <a:latin typeface="つなぎゴシック"/>
              </a:rPr>
              <a:t>dan</a:t>
            </a:r>
            <a:r>
              <a:rPr lang="en-US" sz="1599" dirty="0">
                <a:solidFill>
                  <a:srgbClr val="000000"/>
                </a:solidFill>
                <a:latin typeface="つなぎゴシック"/>
              </a:rPr>
              <a:t> </a:t>
            </a:r>
            <a:r>
              <a:rPr lang="en-US" sz="1599" dirty="0" err="1">
                <a:solidFill>
                  <a:srgbClr val="000000"/>
                </a:solidFill>
                <a:latin typeface="つなぎゴシック"/>
              </a:rPr>
              <a:t>jika</a:t>
            </a:r>
            <a:r>
              <a:rPr lang="en-US" sz="1599" dirty="0">
                <a:solidFill>
                  <a:srgbClr val="000000"/>
                </a:solidFill>
                <a:latin typeface="つなぎゴシック"/>
              </a:rPr>
              <a:t> </a:t>
            </a:r>
            <a:r>
              <a:rPr lang="en-US" sz="1599" dirty="0" err="1">
                <a:solidFill>
                  <a:srgbClr val="000000"/>
                </a:solidFill>
                <a:latin typeface="つなぎゴシック"/>
              </a:rPr>
              <a:t>lebih</a:t>
            </a:r>
            <a:r>
              <a:rPr lang="en-US" sz="1599" dirty="0">
                <a:solidFill>
                  <a:srgbClr val="000000"/>
                </a:solidFill>
                <a:latin typeface="つなぎゴシック"/>
              </a:rPr>
              <a:t> </a:t>
            </a:r>
            <a:r>
              <a:rPr lang="en-US" sz="1599" dirty="0" err="1">
                <a:solidFill>
                  <a:srgbClr val="000000"/>
                </a:solidFill>
                <a:latin typeface="つなぎゴシック"/>
              </a:rPr>
              <a:t>besar</a:t>
            </a:r>
            <a:r>
              <a:rPr lang="en-US" sz="1599" dirty="0">
                <a:solidFill>
                  <a:srgbClr val="000000"/>
                </a:solidFill>
                <a:latin typeface="つなぎゴシック"/>
              </a:rPr>
              <a:t> </a:t>
            </a:r>
            <a:r>
              <a:rPr lang="en-US" sz="1599" dirty="0" err="1">
                <a:solidFill>
                  <a:srgbClr val="000000"/>
                </a:solidFill>
                <a:latin typeface="つなぎゴシック"/>
              </a:rPr>
              <a:t>dari</a:t>
            </a:r>
            <a:r>
              <a:rPr lang="en-US" sz="1599" dirty="0">
                <a:solidFill>
                  <a:srgbClr val="000000"/>
                </a:solidFill>
                <a:latin typeface="つなぎゴシック"/>
              </a:rPr>
              <a:t> 16 Megabyte, FAT16 </a:t>
            </a:r>
            <a:r>
              <a:rPr lang="en-US" sz="1599" dirty="0" err="1">
                <a:solidFill>
                  <a:srgbClr val="000000"/>
                </a:solidFill>
                <a:latin typeface="つなぎゴシック"/>
              </a:rPr>
              <a:t>digunakan</a:t>
            </a:r>
            <a:r>
              <a:rPr lang="en-US" sz="1599" dirty="0">
                <a:solidFill>
                  <a:srgbClr val="000000"/>
                </a:solidFill>
                <a:latin typeface="つなぎゴシック"/>
              </a:rPr>
              <a:t>.</a:t>
            </a:r>
          </a:p>
          <a:p>
            <a:pPr>
              <a:lnSpc>
                <a:spcPts val="2239"/>
              </a:lnSpc>
            </a:pPr>
            <a:r>
              <a:rPr lang="en-US" sz="1599" dirty="0">
                <a:solidFill>
                  <a:srgbClr val="000000"/>
                </a:solidFill>
                <a:latin typeface="つなぎゴシック"/>
              </a:rPr>
              <a:t>  - VFAT (Virtual FAT): VFAT </a:t>
            </a:r>
            <a:r>
              <a:rPr lang="en-US" sz="1599" dirty="0" err="1">
                <a:solidFill>
                  <a:srgbClr val="000000"/>
                </a:solidFill>
                <a:latin typeface="つなぎゴシック"/>
              </a:rPr>
              <a:t>adalah</a:t>
            </a:r>
            <a:r>
              <a:rPr lang="en-US" sz="1599" dirty="0">
                <a:solidFill>
                  <a:srgbClr val="000000"/>
                </a:solidFill>
                <a:latin typeface="つなぎゴシック"/>
              </a:rPr>
              <a:t> </a:t>
            </a:r>
            <a:r>
              <a:rPr lang="en-US" sz="1599" dirty="0" err="1">
                <a:solidFill>
                  <a:srgbClr val="000000"/>
                </a:solidFill>
                <a:latin typeface="つなぎゴシック"/>
              </a:rPr>
              <a:t>variasi</a:t>
            </a:r>
            <a:r>
              <a:rPr lang="en-US" sz="1599" dirty="0">
                <a:solidFill>
                  <a:srgbClr val="000000"/>
                </a:solidFill>
                <a:latin typeface="つなぎゴシック"/>
              </a:rPr>
              <a:t> </a:t>
            </a:r>
            <a:r>
              <a:rPr lang="en-US" sz="1599" dirty="0" err="1">
                <a:solidFill>
                  <a:srgbClr val="000000"/>
                </a:solidFill>
                <a:latin typeface="つなぎゴシック"/>
              </a:rPr>
              <a:t>dari</a:t>
            </a:r>
            <a:r>
              <a:rPr lang="en-US" sz="1599" dirty="0">
                <a:solidFill>
                  <a:srgbClr val="000000"/>
                </a:solidFill>
                <a:latin typeface="つなぎゴシック"/>
              </a:rPr>
              <a:t> FAT16 yang </a:t>
            </a:r>
            <a:r>
              <a:rPr lang="en-US" sz="1599" dirty="0" err="1">
                <a:solidFill>
                  <a:srgbClr val="000000"/>
                </a:solidFill>
                <a:latin typeface="つなぎゴシック"/>
              </a:rPr>
              <a:t>mendukung</a:t>
            </a:r>
            <a:r>
              <a:rPr lang="en-US" sz="1599" dirty="0">
                <a:solidFill>
                  <a:srgbClr val="000000"/>
                </a:solidFill>
                <a:latin typeface="つなぎゴシック"/>
              </a:rPr>
              <a:t> </a:t>
            </a:r>
            <a:r>
              <a:rPr lang="en-US" sz="1599" dirty="0" err="1">
                <a:solidFill>
                  <a:srgbClr val="000000"/>
                </a:solidFill>
                <a:latin typeface="つなぎゴシック"/>
              </a:rPr>
              <a:t>nama</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a:t>
            </a:r>
            <a:r>
              <a:rPr lang="en-US" sz="1599" dirty="0" err="1">
                <a:solidFill>
                  <a:srgbClr val="000000"/>
                </a:solidFill>
                <a:latin typeface="つなぎゴシック"/>
              </a:rPr>
              <a:t>panjang</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255 </a:t>
            </a:r>
            <a:r>
              <a:rPr lang="en-US" sz="1599" dirty="0" err="1">
                <a:solidFill>
                  <a:srgbClr val="000000"/>
                </a:solidFill>
                <a:latin typeface="つなぎゴシック"/>
              </a:rPr>
              <a:t>karakter</a:t>
            </a:r>
            <a:r>
              <a:rPr lang="en-US" sz="1599" dirty="0">
                <a:solidFill>
                  <a:srgbClr val="000000"/>
                </a:solidFill>
                <a:latin typeface="つなぎゴシック"/>
              </a:rPr>
              <a:t>. </a:t>
            </a:r>
            <a:r>
              <a:rPr lang="en-US" sz="1599" dirty="0" err="1">
                <a:solidFill>
                  <a:srgbClr val="000000"/>
                </a:solidFill>
                <a:latin typeface="つなぎゴシック"/>
              </a:rPr>
              <a:t>Meskipun</a:t>
            </a:r>
            <a:r>
              <a:rPr lang="en-US" sz="1599" dirty="0">
                <a:solidFill>
                  <a:srgbClr val="000000"/>
                </a:solidFill>
                <a:latin typeface="つなぎゴシック"/>
              </a:rPr>
              <a:t> </a:t>
            </a:r>
            <a:r>
              <a:rPr lang="en-US" sz="1599" dirty="0" err="1">
                <a:solidFill>
                  <a:srgbClr val="000000"/>
                </a:solidFill>
                <a:latin typeface="つなぎゴシック"/>
              </a:rPr>
              <a:t>mendukung</a:t>
            </a:r>
            <a:r>
              <a:rPr lang="en-US" sz="1599" dirty="0">
                <a:solidFill>
                  <a:srgbClr val="000000"/>
                </a:solidFill>
                <a:latin typeface="つなぎゴシック"/>
              </a:rPr>
              <a:t> </a:t>
            </a:r>
            <a:r>
              <a:rPr lang="en-US" sz="1599" dirty="0" err="1">
                <a:solidFill>
                  <a:srgbClr val="000000"/>
                </a:solidFill>
                <a:latin typeface="つなぎゴシック"/>
              </a:rPr>
              <a:t>nama</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a:t>
            </a:r>
            <a:r>
              <a:rPr lang="en-US" sz="1599" dirty="0" err="1">
                <a:solidFill>
                  <a:srgbClr val="000000"/>
                </a:solidFill>
                <a:latin typeface="つなぎゴシック"/>
              </a:rPr>
              <a:t>panjang</a:t>
            </a:r>
            <a:r>
              <a:rPr lang="en-US" sz="1599" dirty="0">
                <a:solidFill>
                  <a:srgbClr val="000000"/>
                </a:solidFill>
                <a:latin typeface="つなぎゴシック"/>
              </a:rPr>
              <a:t>, </a:t>
            </a:r>
            <a:r>
              <a:rPr lang="en-US" sz="1599" dirty="0" err="1">
                <a:solidFill>
                  <a:srgbClr val="000000"/>
                </a:solidFill>
                <a:latin typeface="つなぎゴシック"/>
              </a:rPr>
              <a:t>struktur</a:t>
            </a:r>
            <a:r>
              <a:rPr lang="en-US" sz="1599" dirty="0">
                <a:solidFill>
                  <a:srgbClr val="000000"/>
                </a:solidFill>
                <a:latin typeface="つなぎゴシック"/>
              </a:rPr>
              <a:t> </a:t>
            </a:r>
            <a:r>
              <a:rPr lang="en-US" sz="1599" dirty="0" err="1">
                <a:solidFill>
                  <a:srgbClr val="000000"/>
                </a:solidFill>
                <a:latin typeface="つなぎゴシック"/>
              </a:rPr>
              <a:t>dasar</a:t>
            </a:r>
            <a:r>
              <a:rPr lang="en-US" sz="1599" dirty="0">
                <a:solidFill>
                  <a:srgbClr val="000000"/>
                </a:solidFill>
                <a:latin typeface="つなぎゴシック"/>
              </a:rPr>
              <a:t> </a:t>
            </a:r>
            <a:r>
              <a:rPr lang="en-US" sz="1599" dirty="0" err="1">
                <a:solidFill>
                  <a:srgbClr val="000000"/>
                </a:solidFill>
                <a:latin typeface="つなぎゴシック"/>
              </a:rPr>
              <a:t>sistem</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a:t>
            </a:r>
            <a:r>
              <a:rPr lang="en-US" sz="1599" dirty="0" err="1">
                <a:solidFill>
                  <a:srgbClr val="000000"/>
                </a:solidFill>
                <a:latin typeface="つなぎゴシック"/>
              </a:rPr>
              <a:t>ini</a:t>
            </a:r>
            <a:r>
              <a:rPr lang="en-US" sz="1599" dirty="0">
                <a:solidFill>
                  <a:srgbClr val="000000"/>
                </a:solidFill>
                <a:latin typeface="つなぎゴシック"/>
              </a:rPr>
              <a:t> </a:t>
            </a:r>
            <a:r>
              <a:rPr lang="en-US" sz="1599" dirty="0" err="1">
                <a:solidFill>
                  <a:srgbClr val="000000"/>
                </a:solidFill>
                <a:latin typeface="つなぎゴシック"/>
              </a:rPr>
              <a:t>tetap</a:t>
            </a:r>
            <a:r>
              <a:rPr lang="en-US" sz="1599" dirty="0">
                <a:solidFill>
                  <a:srgbClr val="000000"/>
                </a:solidFill>
                <a:latin typeface="つなぎゴシック"/>
              </a:rPr>
              <a:t> </a:t>
            </a:r>
            <a:r>
              <a:rPr lang="en-US" sz="1599" dirty="0" err="1">
                <a:solidFill>
                  <a:srgbClr val="000000"/>
                </a:solidFill>
                <a:latin typeface="つなぎゴシック"/>
              </a:rPr>
              <a:t>menggunakan</a:t>
            </a:r>
            <a:r>
              <a:rPr lang="en-US" sz="1599" dirty="0">
                <a:solidFill>
                  <a:srgbClr val="000000"/>
                </a:solidFill>
                <a:latin typeface="つなぎゴシック"/>
              </a:rPr>
              <a:t> FAT16.</a:t>
            </a:r>
          </a:p>
          <a:p>
            <a:pPr>
              <a:lnSpc>
                <a:spcPts val="2239"/>
              </a:lnSpc>
            </a:pPr>
            <a:r>
              <a:rPr lang="en-US" sz="1599" dirty="0">
                <a:solidFill>
                  <a:srgbClr val="000000"/>
                </a:solidFill>
                <a:latin typeface="つなぎゴシック"/>
              </a:rPr>
              <a:t>  - FAT32: FAT32 </a:t>
            </a:r>
            <a:r>
              <a:rPr lang="en-US" sz="1599" dirty="0" err="1">
                <a:solidFill>
                  <a:srgbClr val="000000"/>
                </a:solidFill>
                <a:latin typeface="つなぎゴシック"/>
              </a:rPr>
              <a:t>adalah</a:t>
            </a:r>
            <a:r>
              <a:rPr lang="en-US" sz="1599" dirty="0">
                <a:solidFill>
                  <a:srgbClr val="000000"/>
                </a:solidFill>
                <a:latin typeface="つなぎゴシック"/>
              </a:rPr>
              <a:t> </a:t>
            </a:r>
            <a:r>
              <a:rPr lang="en-US" sz="1599" dirty="0" err="1">
                <a:solidFill>
                  <a:srgbClr val="000000"/>
                </a:solidFill>
                <a:latin typeface="つなぎゴシック"/>
              </a:rPr>
              <a:t>versi</a:t>
            </a:r>
            <a:r>
              <a:rPr lang="en-US" sz="1599" dirty="0">
                <a:solidFill>
                  <a:srgbClr val="000000"/>
                </a:solidFill>
                <a:latin typeface="つなぎゴシック"/>
              </a:rPr>
              <a:t> FAT yang </a:t>
            </a:r>
            <a:r>
              <a:rPr lang="en-US" sz="1599" dirty="0" err="1">
                <a:solidFill>
                  <a:srgbClr val="000000"/>
                </a:solidFill>
                <a:latin typeface="つなぎゴシック"/>
              </a:rPr>
              <a:t>lebih</a:t>
            </a:r>
            <a:r>
              <a:rPr lang="en-US" sz="1599" dirty="0">
                <a:solidFill>
                  <a:srgbClr val="000000"/>
                </a:solidFill>
                <a:latin typeface="つなぎゴシック"/>
              </a:rPr>
              <a:t> </a:t>
            </a:r>
            <a:r>
              <a:rPr lang="en-US" sz="1599" dirty="0" err="1">
                <a:solidFill>
                  <a:srgbClr val="000000"/>
                </a:solidFill>
                <a:latin typeface="つなぎゴシック"/>
              </a:rPr>
              <a:t>baru</a:t>
            </a:r>
            <a:r>
              <a:rPr lang="en-US" sz="1599" dirty="0">
                <a:solidFill>
                  <a:srgbClr val="000000"/>
                </a:solidFill>
                <a:latin typeface="つなぎゴシック"/>
              </a:rPr>
              <a:t> yang </a:t>
            </a:r>
            <a:r>
              <a:rPr lang="en-US" sz="1599" dirty="0" err="1">
                <a:solidFill>
                  <a:srgbClr val="000000"/>
                </a:solidFill>
                <a:latin typeface="つなぎゴシック"/>
              </a:rPr>
              <a:t>diperkenalkan</a:t>
            </a:r>
            <a:r>
              <a:rPr lang="en-US" sz="1599" dirty="0">
                <a:solidFill>
                  <a:srgbClr val="000000"/>
                </a:solidFill>
                <a:latin typeface="つなぎゴシック"/>
              </a:rPr>
              <a:t> </a:t>
            </a:r>
            <a:r>
              <a:rPr lang="en-US" sz="1599" dirty="0" err="1">
                <a:solidFill>
                  <a:srgbClr val="000000"/>
                </a:solidFill>
                <a:latin typeface="つなぎゴシック"/>
              </a:rPr>
              <a:t>dalam</a:t>
            </a:r>
            <a:r>
              <a:rPr lang="en-US" sz="1599" dirty="0">
                <a:solidFill>
                  <a:srgbClr val="000000"/>
                </a:solidFill>
                <a:latin typeface="つなぎゴシック"/>
              </a:rPr>
              <a:t> Windows 95 OSR2. </a:t>
            </a:r>
            <a:r>
              <a:rPr lang="en-US" sz="1599" dirty="0" err="1">
                <a:solidFill>
                  <a:srgbClr val="000000"/>
                </a:solidFill>
                <a:latin typeface="つなぎゴシック"/>
              </a:rPr>
              <a:t>Dengan</a:t>
            </a:r>
            <a:r>
              <a:rPr lang="en-US" sz="1599" dirty="0">
                <a:solidFill>
                  <a:srgbClr val="000000"/>
                </a:solidFill>
                <a:latin typeface="つなぎゴシック"/>
              </a:rPr>
              <a:t> </a:t>
            </a:r>
            <a:r>
              <a:rPr lang="en-US" sz="1599" dirty="0" err="1">
                <a:solidFill>
                  <a:srgbClr val="000000"/>
                </a:solidFill>
                <a:latin typeface="つなぎゴシック"/>
              </a:rPr>
              <a:t>menggunakan</a:t>
            </a:r>
            <a:r>
              <a:rPr lang="en-US" sz="1599" dirty="0">
                <a:solidFill>
                  <a:srgbClr val="000000"/>
                </a:solidFill>
                <a:latin typeface="つなぎゴシック"/>
              </a:rPr>
              <a:t> </a:t>
            </a:r>
            <a:r>
              <a:rPr lang="en-US" sz="1599" dirty="0" err="1">
                <a:solidFill>
                  <a:srgbClr val="000000"/>
                </a:solidFill>
                <a:latin typeface="つなぎゴシック"/>
              </a:rPr>
              <a:t>tabel</a:t>
            </a:r>
            <a:r>
              <a:rPr lang="en-US" sz="1599" dirty="0">
                <a:solidFill>
                  <a:srgbClr val="000000"/>
                </a:solidFill>
                <a:latin typeface="つなぎゴシック"/>
              </a:rPr>
              <a:t> </a:t>
            </a:r>
            <a:r>
              <a:rPr lang="en-US" sz="1599" dirty="0" err="1">
                <a:solidFill>
                  <a:srgbClr val="000000"/>
                </a:solidFill>
                <a:latin typeface="つなぎゴシック"/>
              </a:rPr>
              <a:t>alokasi</a:t>
            </a:r>
            <a:r>
              <a:rPr lang="en-US" sz="1599" dirty="0">
                <a:solidFill>
                  <a:srgbClr val="000000"/>
                </a:solidFill>
                <a:latin typeface="つなぎゴシック"/>
              </a:rPr>
              <a:t> </a:t>
            </a:r>
            <a:r>
              <a:rPr lang="en-US" sz="1599" dirty="0" err="1">
                <a:solidFill>
                  <a:srgbClr val="000000"/>
                </a:solidFill>
                <a:latin typeface="つなぎゴシック"/>
              </a:rPr>
              <a:t>berkas</a:t>
            </a:r>
            <a:r>
              <a:rPr lang="en-US" sz="1599" dirty="0">
                <a:solidFill>
                  <a:srgbClr val="000000"/>
                </a:solidFill>
                <a:latin typeface="つなぎゴシック"/>
              </a:rPr>
              <a:t> 32-bit, FAT32 </a:t>
            </a:r>
            <a:r>
              <a:rPr lang="en-US" sz="1599" dirty="0" err="1">
                <a:solidFill>
                  <a:srgbClr val="000000"/>
                </a:solidFill>
                <a:latin typeface="つなぎゴシック"/>
              </a:rPr>
              <a:t>mampu</a:t>
            </a:r>
            <a:r>
              <a:rPr lang="en-US" sz="1599" dirty="0">
                <a:solidFill>
                  <a:srgbClr val="000000"/>
                </a:solidFill>
                <a:latin typeface="つなぎゴシック"/>
              </a:rPr>
              <a:t> </a:t>
            </a:r>
            <a:r>
              <a:rPr lang="en-US" sz="1599" dirty="0" err="1">
                <a:solidFill>
                  <a:srgbClr val="000000"/>
                </a:solidFill>
                <a:latin typeface="つなぎゴシック"/>
              </a:rPr>
              <a:t>mengalamati</a:t>
            </a:r>
            <a:r>
              <a:rPr lang="en-US" sz="1599" dirty="0">
                <a:solidFill>
                  <a:srgbClr val="000000"/>
                </a:solidFill>
                <a:latin typeface="つなぎゴシック"/>
              </a:rPr>
              <a:t> </a:t>
            </a:r>
            <a:r>
              <a:rPr lang="en-US" sz="1599" dirty="0" err="1">
                <a:solidFill>
                  <a:srgbClr val="000000"/>
                </a:solidFill>
                <a:latin typeface="つなぎゴシック"/>
              </a:rPr>
              <a:t>hingga</a:t>
            </a:r>
            <a:r>
              <a:rPr lang="en-US" sz="1599" dirty="0">
                <a:solidFill>
                  <a:srgbClr val="000000"/>
                </a:solidFill>
                <a:latin typeface="つなぎゴシック"/>
              </a:rPr>
              <a:t> 2^28 </a:t>
            </a:r>
            <a:r>
              <a:rPr lang="en-US" sz="1599" dirty="0" err="1">
                <a:solidFill>
                  <a:srgbClr val="000000"/>
                </a:solidFill>
                <a:latin typeface="つなぎゴシック"/>
              </a:rPr>
              <a:t>atau</a:t>
            </a:r>
            <a:r>
              <a:rPr lang="en-US" sz="1599" dirty="0">
                <a:solidFill>
                  <a:srgbClr val="000000"/>
                </a:solidFill>
                <a:latin typeface="つなぎゴシック"/>
              </a:rPr>
              <a:t> </a:t>
            </a:r>
            <a:r>
              <a:rPr lang="en-US" sz="1599" dirty="0" err="1">
                <a:solidFill>
                  <a:srgbClr val="000000"/>
                </a:solidFill>
                <a:latin typeface="つなぎゴシック"/>
              </a:rPr>
              <a:t>sekitar</a:t>
            </a:r>
            <a:r>
              <a:rPr lang="en-US" sz="1599" dirty="0">
                <a:solidFill>
                  <a:srgbClr val="000000"/>
                </a:solidFill>
                <a:latin typeface="つなぎゴシック"/>
              </a:rPr>
              <a:t> 268 </a:t>
            </a:r>
            <a:r>
              <a:rPr lang="en-US" sz="1599" dirty="0" err="1">
                <a:solidFill>
                  <a:srgbClr val="000000"/>
                </a:solidFill>
                <a:latin typeface="つなぎゴシック"/>
              </a:rPr>
              <a:t>juta</a:t>
            </a:r>
            <a:r>
              <a:rPr lang="en-US" sz="1599" dirty="0">
                <a:solidFill>
                  <a:srgbClr val="000000"/>
                </a:solidFill>
                <a:latin typeface="つなぎゴシック"/>
              </a:rPr>
              <a:t> unit </a:t>
            </a:r>
            <a:r>
              <a:rPr lang="en-US" sz="1599" dirty="0" err="1">
                <a:solidFill>
                  <a:srgbClr val="000000"/>
                </a:solidFill>
                <a:latin typeface="つなぎゴシック"/>
              </a:rPr>
              <a:t>alokasi</a:t>
            </a:r>
            <a:r>
              <a:rPr lang="en-US" sz="1599" dirty="0">
                <a:solidFill>
                  <a:srgbClr val="000000"/>
                </a:solidFill>
                <a:latin typeface="つなぎゴシック"/>
              </a:rPr>
              <a:t>. </a:t>
            </a:r>
            <a:r>
              <a:rPr lang="en-US" sz="1599" dirty="0" err="1">
                <a:solidFill>
                  <a:srgbClr val="000000"/>
                </a:solidFill>
                <a:latin typeface="つなぎゴシック"/>
              </a:rPr>
              <a:t>Ini</a:t>
            </a:r>
            <a:r>
              <a:rPr lang="en-US" sz="1599" dirty="0">
                <a:solidFill>
                  <a:srgbClr val="000000"/>
                </a:solidFill>
                <a:latin typeface="つなぎゴシック"/>
              </a:rPr>
              <a:t> </a:t>
            </a:r>
            <a:r>
              <a:rPr lang="en-US" sz="1599" dirty="0" err="1">
                <a:solidFill>
                  <a:srgbClr val="000000"/>
                </a:solidFill>
                <a:latin typeface="つなぎゴシック"/>
              </a:rPr>
              <a:t>membuatnya</a:t>
            </a:r>
            <a:r>
              <a:rPr lang="en-US" sz="1599" dirty="0">
                <a:solidFill>
                  <a:srgbClr val="000000"/>
                </a:solidFill>
                <a:latin typeface="つなぎゴシック"/>
              </a:rPr>
              <a:t> </a:t>
            </a:r>
            <a:r>
              <a:rPr lang="en-US" sz="1599" dirty="0" err="1">
                <a:solidFill>
                  <a:srgbClr val="000000"/>
                </a:solidFill>
                <a:latin typeface="つなぎゴシック"/>
              </a:rPr>
              <a:t>cocok</a:t>
            </a:r>
            <a:r>
              <a:rPr lang="en-US" sz="1599" dirty="0">
                <a:solidFill>
                  <a:srgbClr val="000000"/>
                </a:solidFill>
                <a:latin typeface="つなぎゴシック"/>
              </a:rPr>
              <a:t> </a:t>
            </a:r>
            <a:r>
              <a:rPr lang="en-US" sz="1599" dirty="0" err="1">
                <a:solidFill>
                  <a:srgbClr val="000000"/>
                </a:solidFill>
                <a:latin typeface="つなぎゴシック"/>
              </a:rPr>
              <a:t>untuk</a:t>
            </a:r>
            <a:r>
              <a:rPr lang="en-US" sz="1599" dirty="0">
                <a:solidFill>
                  <a:srgbClr val="000000"/>
                </a:solidFill>
                <a:latin typeface="つなぎゴシック"/>
              </a:rPr>
              <a:t> </a:t>
            </a:r>
            <a:r>
              <a:rPr lang="en-US" sz="1599" dirty="0" err="1">
                <a:solidFill>
                  <a:srgbClr val="000000"/>
                </a:solidFill>
                <a:latin typeface="つなぎゴシック"/>
              </a:rPr>
              <a:t>partisi</a:t>
            </a:r>
            <a:r>
              <a:rPr lang="en-US" sz="1599" dirty="0">
                <a:solidFill>
                  <a:srgbClr val="000000"/>
                </a:solidFill>
                <a:latin typeface="つなぎゴシック"/>
              </a:rPr>
              <a:t> </a:t>
            </a:r>
            <a:r>
              <a:rPr lang="en-US" sz="1599" dirty="0" err="1">
                <a:solidFill>
                  <a:srgbClr val="000000"/>
                </a:solidFill>
                <a:latin typeface="つなぎゴシック"/>
              </a:rPr>
              <a:t>besar</a:t>
            </a:r>
            <a:r>
              <a:rPr lang="en-US" sz="1599" dirty="0">
                <a:solidFill>
                  <a:srgbClr val="000000"/>
                </a:solidFill>
                <a:latin typeface="つなぎゴシック"/>
              </a:rPr>
              <a:t>, </a:t>
            </a:r>
            <a:r>
              <a:rPr lang="en-US" sz="1599" dirty="0" err="1">
                <a:solidFill>
                  <a:srgbClr val="000000"/>
                </a:solidFill>
                <a:latin typeface="つなぎゴシック"/>
              </a:rPr>
              <a:t>dengan</a:t>
            </a:r>
            <a:r>
              <a:rPr lang="en-US" sz="1599" dirty="0">
                <a:solidFill>
                  <a:srgbClr val="000000"/>
                </a:solidFill>
                <a:latin typeface="つなぎゴシック"/>
              </a:rPr>
              <a:t> </a:t>
            </a:r>
            <a:r>
              <a:rPr lang="en-US" sz="1599" dirty="0" err="1">
                <a:solidFill>
                  <a:srgbClr val="000000"/>
                </a:solidFill>
                <a:latin typeface="つなぎゴシック"/>
              </a:rPr>
              <a:t>ukuran</a:t>
            </a:r>
            <a:r>
              <a:rPr lang="en-US" sz="1599" dirty="0">
                <a:solidFill>
                  <a:srgbClr val="000000"/>
                </a:solidFill>
                <a:latin typeface="つなぎゴシック"/>
              </a:rPr>
              <a:t> unit </a:t>
            </a:r>
            <a:r>
              <a:rPr lang="en-US" sz="1599" dirty="0" err="1">
                <a:solidFill>
                  <a:srgbClr val="000000"/>
                </a:solidFill>
                <a:latin typeface="つなぎゴシック"/>
              </a:rPr>
              <a:t>alokasi</a:t>
            </a:r>
            <a:r>
              <a:rPr lang="en-US" sz="1599" dirty="0">
                <a:solidFill>
                  <a:srgbClr val="000000"/>
                </a:solidFill>
                <a:latin typeface="つなぎゴシック"/>
              </a:rPr>
              <a:t> yang </a:t>
            </a:r>
            <a:r>
              <a:rPr lang="en-US" sz="1599" dirty="0" err="1">
                <a:solidFill>
                  <a:srgbClr val="000000"/>
                </a:solidFill>
                <a:latin typeface="つなぎゴシック"/>
              </a:rPr>
              <a:t>lebih</a:t>
            </a:r>
            <a:r>
              <a:rPr lang="en-US" sz="1599" dirty="0">
                <a:solidFill>
                  <a:srgbClr val="000000"/>
                </a:solidFill>
                <a:latin typeface="つなぎゴシック"/>
              </a:rPr>
              <a:t> </a:t>
            </a:r>
            <a:r>
              <a:rPr lang="en-US" sz="1599" dirty="0" err="1">
                <a:solidFill>
                  <a:srgbClr val="000000"/>
                </a:solidFill>
                <a:latin typeface="つなぎゴシック"/>
              </a:rPr>
              <a:t>kecil</a:t>
            </a:r>
            <a:r>
              <a:rPr lang="en-US" sz="1599" dirty="0">
                <a:solidFill>
                  <a:srgbClr val="000000"/>
                </a:solidFill>
                <a:latin typeface="つなぎゴシック"/>
              </a:rPr>
              <a:t> </a:t>
            </a:r>
            <a:r>
              <a:rPr lang="en-US" sz="1599" dirty="0" err="1">
                <a:solidFill>
                  <a:srgbClr val="000000"/>
                </a:solidFill>
                <a:latin typeface="つなぎゴシック"/>
              </a:rPr>
              <a:t>dibandingkan</a:t>
            </a:r>
            <a:r>
              <a:rPr lang="en-US" sz="1599" dirty="0">
                <a:solidFill>
                  <a:srgbClr val="000000"/>
                </a:solidFill>
                <a:latin typeface="つなぎゴシック"/>
              </a:rPr>
              <a:t> </a:t>
            </a:r>
            <a:r>
              <a:rPr lang="en-US" sz="1599" dirty="0" err="1">
                <a:solidFill>
                  <a:srgbClr val="000000"/>
                </a:solidFill>
                <a:latin typeface="つなぎゴシック"/>
              </a:rPr>
              <a:t>dengan</a:t>
            </a:r>
            <a:r>
              <a:rPr lang="en-US" sz="1599" dirty="0">
                <a:solidFill>
                  <a:srgbClr val="000000"/>
                </a:solidFill>
                <a:latin typeface="つなぎゴシック"/>
              </a:rPr>
              <a:t> FAT16. </a:t>
            </a:r>
            <a:r>
              <a:rPr lang="en-US" sz="1599" dirty="0" err="1">
                <a:solidFill>
                  <a:srgbClr val="000000"/>
                </a:solidFill>
                <a:latin typeface="つなぎゴシック"/>
              </a:rPr>
              <a:t>Namun</a:t>
            </a:r>
            <a:r>
              <a:rPr lang="en-US" sz="1599" dirty="0">
                <a:solidFill>
                  <a:srgbClr val="000000"/>
                </a:solidFill>
                <a:latin typeface="つなぎゴシック"/>
              </a:rPr>
              <a:t>, </a:t>
            </a:r>
            <a:r>
              <a:rPr lang="en-US" sz="1599" dirty="0" err="1">
                <a:solidFill>
                  <a:srgbClr val="000000"/>
                </a:solidFill>
                <a:latin typeface="つなぎゴシック"/>
              </a:rPr>
              <a:t>beberapa</a:t>
            </a:r>
            <a:r>
              <a:rPr lang="en-US" sz="1599" dirty="0">
                <a:solidFill>
                  <a:srgbClr val="000000"/>
                </a:solidFill>
                <a:latin typeface="つなぎゴシック"/>
              </a:rPr>
              <a:t> </a:t>
            </a:r>
            <a:r>
              <a:rPr lang="en-US" sz="1599" dirty="0" err="1">
                <a:solidFill>
                  <a:srgbClr val="000000"/>
                </a:solidFill>
                <a:latin typeface="つなぎゴシック"/>
              </a:rPr>
              <a:t>instalasi</a:t>
            </a:r>
            <a:r>
              <a:rPr lang="en-US" sz="1599" dirty="0">
                <a:solidFill>
                  <a:srgbClr val="000000"/>
                </a:solidFill>
                <a:latin typeface="つなぎゴシック"/>
              </a:rPr>
              <a:t> Windows </a:t>
            </a:r>
            <a:r>
              <a:rPr lang="en-US" sz="1599" dirty="0" err="1">
                <a:solidFill>
                  <a:srgbClr val="000000"/>
                </a:solidFill>
                <a:latin typeface="つなぎゴシック"/>
              </a:rPr>
              <a:t>terbatas</a:t>
            </a:r>
            <a:r>
              <a:rPr lang="en-US" sz="1599" dirty="0">
                <a:solidFill>
                  <a:srgbClr val="000000"/>
                </a:solidFill>
                <a:latin typeface="つなぎゴシック"/>
              </a:rPr>
              <a:t> </a:t>
            </a:r>
            <a:r>
              <a:rPr lang="en-US" sz="1599" dirty="0" err="1">
                <a:solidFill>
                  <a:srgbClr val="000000"/>
                </a:solidFill>
                <a:latin typeface="つなぎゴシック"/>
              </a:rPr>
              <a:t>pada</a:t>
            </a:r>
            <a:r>
              <a:rPr lang="en-US" sz="1599" dirty="0">
                <a:solidFill>
                  <a:srgbClr val="000000"/>
                </a:solidFill>
                <a:latin typeface="つなぎゴシック"/>
              </a:rPr>
              <a:t> </a:t>
            </a:r>
            <a:r>
              <a:rPr lang="en-US" sz="1599" dirty="0" err="1">
                <a:solidFill>
                  <a:srgbClr val="000000"/>
                </a:solidFill>
                <a:latin typeface="つなぎゴシック"/>
              </a:rPr>
              <a:t>partisi</a:t>
            </a:r>
            <a:r>
              <a:rPr lang="en-US" sz="1599" dirty="0">
                <a:solidFill>
                  <a:srgbClr val="000000"/>
                </a:solidFill>
                <a:latin typeface="つなぎゴシック"/>
              </a:rPr>
              <a:t> FAT32 </a:t>
            </a:r>
            <a:r>
              <a:rPr lang="en-US" sz="1599" dirty="0" err="1">
                <a:solidFill>
                  <a:srgbClr val="000000"/>
                </a:solidFill>
                <a:latin typeface="つなぎゴシック"/>
              </a:rPr>
              <a:t>hingga</a:t>
            </a:r>
            <a:r>
              <a:rPr lang="en-US" sz="1599" dirty="0">
                <a:solidFill>
                  <a:srgbClr val="000000"/>
                </a:solidFill>
                <a:latin typeface="つなぎゴシック"/>
              </a:rPr>
              <a:t> 32 Gigabyte.</a:t>
            </a:r>
          </a:p>
          <a:p>
            <a:pPr>
              <a:lnSpc>
                <a:spcPts val="1803"/>
              </a:lnSpc>
            </a:pPr>
            <a:endParaRPr lang="en-US" sz="1599" dirty="0">
              <a:solidFill>
                <a:srgbClr val="000000"/>
              </a:solidFill>
              <a:latin typeface="つなぎゴシック"/>
            </a:endParaRPr>
          </a:p>
        </p:txBody>
      </p:sp>
      <p:sp>
        <p:nvSpPr>
          <p:cNvPr id="8" name="TextBox 8"/>
          <p:cNvSpPr txBox="1"/>
          <p:nvPr/>
        </p:nvSpPr>
        <p:spPr>
          <a:xfrm>
            <a:off x="9980330" y="3829688"/>
            <a:ext cx="6739437" cy="4969510"/>
          </a:xfrm>
          <a:prstGeom prst="rect">
            <a:avLst/>
          </a:prstGeom>
        </p:spPr>
        <p:txBody>
          <a:bodyPr lIns="0" tIns="0" rIns="0" bIns="0" rtlCol="0" anchor="t">
            <a:spAutoFit/>
          </a:bodyPr>
          <a:lstStyle/>
          <a:p>
            <a:pPr>
              <a:lnSpc>
                <a:spcPts val="2239"/>
              </a:lnSpc>
            </a:pPr>
            <a:r>
              <a:rPr lang="en-US" sz="1599">
                <a:solidFill>
                  <a:srgbClr val="000000"/>
                </a:solidFill>
                <a:latin typeface="つなぎゴシック"/>
              </a:rPr>
              <a:t>2.NTFS (New Technology File System):</a:t>
            </a:r>
          </a:p>
          <a:p>
            <a:pPr>
              <a:lnSpc>
                <a:spcPts val="2239"/>
              </a:lnSpc>
            </a:pPr>
            <a:r>
              <a:rPr lang="en-US" sz="1599">
                <a:solidFill>
                  <a:srgbClr val="000000"/>
                </a:solidFill>
                <a:latin typeface="つなぎゴシック"/>
              </a:rPr>
              <a:t>  - NTFS adalah sistem berkas yang diperkenalkan oleh Microsoft dalam keluarga sistem operasi Windows NT. Ini termasuk Windows NT 3.x, Windows NT 4.0, Windows 2000, Windows XP, Windows Server 2003, Windows Vista, Windows 7, dan versi selanjutnya.</a:t>
            </a:r>
          </a:p>
          <a:p>
            <a:pPr>
              <a:lnSpc>
                <a:spcPts val="2239"/>
              </a:lnSpc>
            </a:pPr>
            <a:r>
              <a:rPr lang="en-US" sz="1599">
                <a:solidFill>
                  <a:srgbClr val="000000"/>
                </a:solidFill>
                <a:latin typeface="つなぎゴシック"/>
              </a:rPr>
              <a:t>  - NTFS memiliki banyak keunggulan dibandingkan dengan FAT, seperti pengaturan akses yang lebih canggih, enkripsi file, kuota pengguna, toleransi terhadap kesalahan, dan fitur-fitur keamanan lainnya.</a:t>
            </a:r>
          </a:p>
          <a:p>
            <a:pPr>
              <a:lnSpc>
                <a:spcPts val="2239"/>
              </a:lnSpc>
            </a:pPr>
            <a:r>
              <a:rPr lang="en-US" sz="1599">
                <a:solidFill>
                  <a:srgbClr val="000000"/>
                </a:solidFill>
                <a:latin typeface="つなぎゴシック"/>
              </a:rPr>
              <a:t>  - NTFS juga mendukung nama berkas panjang, dan memiliki beragam versi dengan peningkatan fitur seperti EFS (Encrypting File System) dan dukungan GPT (GUID Partition Table) untuk partisi berukuran besar.</a:t>
            </a:r>
          </a:p>
          <a:p>
            <a:pPr>
              <a:lnSpc>
                <a:spcPts val="2239"/>
              </a:lnSpc>
            </a:pPr>
            <a:r>
              <a:rPr lang="en-US" sz="1599">
                <a:solidFill>
                  <a:srgbClr val="000000"/>
                </a:solidFill>
                <a:latin typeface="つなぎゴシック"/>
              </a:rPr>
              <a:t>  - NTFS adalah sistem berkas yang lebih modern dan sering digunakan dalam lingkungan bisnis dan server.</a:t>
            </a:r>
          </a:p>
          <a:p>
            <a:pPr>
              <a:lnSpc>
                <a:spcPts val="2239"/>
              </a:lnSpc>
            </a:pPr>
            <a:r>
              <a:rPr lang="en-US" sz="1599">
                <a:solidFill>
                  <a:srgbClr val="000000"/>
                </a:solidFill>
                <a:latin typeface="つなぎゴシック"/>
              </a:rPr>
              <a:t>Secara umum, NTFS adalah pilihan yang lebih canggih dan kuat dalam hal fitur dan keamanan, sedangkan FAT (khususnya FAT32) masih digunakan pada perangkat tertentu yang lebih sederhana atau dalam situasi tertentu di mana dukungan NTFS tidak diperlukan.</a:t>
            </a:r>
          </a:p>
          <a:p>
            <a:pPr>
              <a:lnSpc>
                <a:spcPts val="2239"/>
              </a:lnSpc>
            </a:pPr>
            <a:endParaRPr lang="en-US" sz="1599">
              <a:solidFill>
                <a:srgbClr val="000000"/>
              </a:solidFill>
              <a:latin typeface="つなぎゴシック"/>
            </a:endParaRPr>
          </a:p>
        </p:txBody>
      </p:sp>
      <p:sp>
        <p:nvSpPr>
          <p:cNvPr id="9" name="Freeform 9"/>
          <p:cNvSpPr/>
          <p:nvPr/>
        </p:nvSpPr>
        <p:spPr>
          <a:xfrm flipV="1">
            <a:off x="13220137" y="-3693607"/>
            <a:ext cx="6162281" cy="5938899"/>
          </a:xfrm>
          <a:custGeom>
            <a:avLst/>
            <a:gdLst/>
            <a:ahLst/>
            <a:cxnLst/>
            <a:rect l="l" t="t" r="r" b="b"/>
            <a:pathLst>
              <a:path w="6162281" h="5938899">
                <a:moveTo>
                  <a:pt x="0" y="5938898"/>
                </a:moveTo>
                <a:lnTo>
                  <a:pt x="6162282" y="5938898"/>
                </a:lnTo>
                <a:lnTo>
                  <a:pt x="6162282" y="0"/>
                </a:lnTo>
                <a:lnTo>
                  <a:pt x="0" y="0"/>
                </a:lnTo>
                <a:lnTo>
                  <a:pt x="0" y="5938898"/>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Freeform 10"/>
          <p:cNvSpPr/>
          <p:nvPr/>
        </p:nvSpPr>
        <p:spPr>
          <a:xfrm flipV="1">
            <a:off x="340514" y="8570114"/>
            <a:ext cx="1376371" cy="1376371"/>
          </a:xfrm>
          <a:custGeom>
            <a:avLst/>
            <a:gdLst/>
            <a:ahLst/>
            <a:cxnLst/>
            <a:rect l="l" t="t" r="r" b="b"/>
            <a:pathLst>
              <a:path w="1376371" h="1376371">
                <a:moveTo>
                  <a:pt x="0" y="1376372"/>
                </a:moveTo>
                <a:lnTo>
                  <a:pt x="1376372" y="1376372"/>
                </a:lnTo>
                <a:lnTo>
                  <a:pt x="1376372" y="0"/>
                </a:lnTo>
                <a:lnTo>
                  <a:pt x="0" y="0"/>
                </a:lnTo>
                <a:lnTo>
                  <a:pt x="0" y="1376372"/>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1" name="TextBox 11"/>
          <p:cNvSpPr txBox="1"/>
          <p:nvPr/>
        </p:nvSpPr>
        <p:spPr>
          <a:xfrm>
            <a:off x="3342051" y="933450"/>
            <a:ext cx="12959227" cy="1668774"/>
          </a:xfrm>
          <a:prstGeom prst="rect">
            <a:avLst/>
          </a:prstGeom>
        </p:spPr>
        <p:txBody>
          <a:bodyPr lIns="0" tIns="0" rIns="0" bIns="0" rtlCol="0" anchor="t">
            <a:spAutoFit/>
          </a:bodyPr>
          <a:lstStyle/>
          <a:p>
            <a:pPr algn="ctr">
              <a:lnSpc>
                <a:spcPts val="6720"/>
              </a:lnSpc>
            </a:pPr>
            <a:r>
              <a:rPr lang="en-US" sz="4800">
                <a:solidFill>
                  <a:srgbClr val="000000"/>
                </a:solidFill>
                <a:latin typeface="Potta One"/>
              </a:rPr>
              <a:t>SISTEM BERKAS YANG TERDAPAT PADA SISTEM OPERASI WINDOWS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16571114" y="340514"/>
            <a:ext cx="1376371" cy="1376371"/>
          </a:xfrm>
          <a:custGeom>
            <a:avLst/>
            <a:gdLst/>
            <a:ahLst/>
            <a:cxnLst/>
            <a:rect l="l" t="t" r="r" b="b"/>
            <a:pathLst>
              <a:path w="1376371" h="1376371">
                <a:moveTo>
                  <a:pt x="1376372" y="0"/>
                </a:moveTo>
                <a:lnTo>
                  <a:pt x="0" y="0"/>
                </a:lnTo>
                <a:lnTo>
                  <a:pt x="0" y="1376372"/>
                </a:lnTo>
                <a:lnTo>
                  <a:pt x="1376372" y="1376372"/>
                </a:lnTo>
                <a:lnTo>
                  <a:pt x="1376372"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2204289" y="7140079"/>
            <a:ext cx="11486393" cy="4795569"/>
          </a:xfrm>
          <a:custGeom>
            <a:avLst/>
            <a:gdLst/>
            <a:ahLst/>
            <a:cxnLst/>
            <a:rect l="l" t="t" r="r" b="b"/>
            <a:pathLst>
              <a:path w="11486393" h="4795569">
                <a:moveTo>
                  <a:pt x="0" y="0"/>
                </a:moveTo>
                <a:lnTo>
                  <a:pt x="11486393" y="0"/>
                </a:lnTo>
                <a:lnTo>
                  <a:pt x="11486393" y="4795569"/>
                </a:lnTo>
                <a:lnTo>
                  <a:pt x="0" y="4795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922457" y="-1136417"/>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1735143" y="2762473"/>
            <a:ext cx="13705319" cy="6171004"/>
          </a:xfrm>
          <a:prstGeom prst="rect">
            <a:avLst/>
          </a:prstGeom>
        </p:spPr>
        <p:txBody>
          <a:bodyPr lIns="0" tIns="0" rIns="0" bIns="0" rtlCol="0" anchor="t">
            <a:spAutoFit/>
          </a:bodyPr>
          <a:lstStyle/>
          <a:p>
            <a:pPr>
              <a:lnSpc>
                <a:spcPts val="2165"/>
              </a:lnSpc>
            </a:pPr>
            <a:r>
              <a:rPr lang="en-US" sz="1547">
                <a:solidFill>
                  <a:srgbClr val="000000"/>
                </a:solidFill>
                <a:latin typeface="つなぎゴシック"/>
              </a:rPr>
              <a:t> Sistem berkas yang efisien dapat mengelola penyimpanan dengan baik melalui beberapa langkah dan praktik krusial:</a:t>
            </a:r>
          </a:p>
          <a:p>
            <a:pPr>
              <a:lnSpc>
                <a:spcPts val="2445"/>
              </a:lnSpc>
            </a:pPr>
            <a:endParaRPr lang="en-US" sz="1547">
              <a:solidFill>
                <a:srgbClr val="000000"/>
              </a:solidFill>
              <a:latin typeface="つなぎゴシック"/>
            </a:endParaRPr>
          </a:p>
          <a:p>
            <a:pPr>
              <a:lnSpc>
                <a:spcPts val="2165"/>
              </a:lnSpc>
            </a:pPr>
            <a:r>
              <a:rPr lang="en-US" sz="1547">
                <a:solidFill>
                  <a:srgbClr val="000000"/>
                </a:solidFill>
                <a:latin typeface="つなぎゴシック"/>
              </a:rPr>
              <a:t>1. Penataan dan Klasifikasi: Langkah awal dalam pengelolaan penyimpanan melibatkan penataan dan klasifikasi berkas berdasarkan jenis, topik, tanggal, atau kriteria lain yang relevan. Hal ini membantu dalam penemuan kembali arsip dengan lebih cepat dan efisien.</a:t>
            </a:r>
          </a:p>
          <a:p>
            <a:pPr>
              <a:lnSpc>
                <a:spcPts val="2165"/>
              </a:lnSpc>
            </a:pPr>
            <a:r>
              <a:rPr lang="en-US" sz="1547">
                <a:solidFill>
                  <a:srgbClr val="000000"/>
                </a:solidFill>
                <a:latin typeface="つなぎゴシック"/>
              </a:rPr>
              <a:t>2. Indeksasi: Setelah berkas dikelompokkan, berikan indeks atau label yang jelas pada setiap berkas. Indeks ini harus mencerminkan isinya dengan baik, memungkinkan identifikasi dan penemuan kembali yang efektif.sehingga pengguna dapat dengan mudah menemukan dokumen yang mereka cari.</a:t>
            </a:r>
          </a:p>
          <a:p>
            <a:pPr>
              <a:lnSpc>
                <a:spcPts val="2165"/>
              </a:lnSpc>
            </a:pPr>
            <a:r>
              <a:rPr lang="en-US" sz="1547">
                <a:solidFill>
                  <a:srgbClr val="000000"/>
                </a:solidFill>
                <a:latin typeface="つなぎゴシック"/>
              </a:rPr>
              <a:t>3.  Sistem Penyimpanan Terstruktur: Pilih sistem penyimpanan yang sesuai dengan kebutuhan organisasi Anda. Ini bisa mencakup penggunaan filing cabinet, rak terbuka, sistem berkas digital, atau gabungan dari beberapa sistem. Pastikan sistem ini tertata dengan baik dan mudah diakses.</a:t>
            </a:r>
          </a:p>
          <a:p>
            <a:pPr>
              <a:lnSpc>
                <a:spcPts val="2165"/>
              </a:lnSpc>
            </a:pPr>
            <a:r>
              <a:rPr lang="en-US" sz="1547">
                <a:solidFill>
                  <a:srgbClr val="000000"/>
                </a:solidFill>
                <a:latin typeface="つなぎゴシック"/>
              </a:rPr>
              <a:t>4.  Penyusutan Berkas: Berkas yang telah mencapai masa inaktif perlu disusutkan secara berkala. Ini mencakup pemindahan arsip ke penyimpanan jangka panjang atau pemusnahan jika informasi tidak lagi diperlukan. Proses penyusutan membantu mengurangi penggunaan ruang penyimpanan yang tidak perlu.</a:t>
            </a:r>
          </a:p>
          <a:p>
            <a:pPr>
              <a:lnSpc>
                <a:spcPts val="2165"/>
              </a:lnSpc>
            </a:pPr>
            <a:r>
              <a:rPr lang="en-US" sz="1547">
                <a:solidFill>
                  <a:srgbClr val="000000"/>
                </a:solidFill>
                <a:latin typeface="つなぎゴシック"/>
              </a:rPr>
              <a:t>5.  Manajemen Digital: Jika organisasi Anda menggunakan dokumen digital, pastikan untuk memiliki sistem manajemen dokumen digital yang baik. Ini termasuk kebijakan pencadangan data, kontrol akses, dan keamanan data untuk mencegah kehilangan atau akses yang tidak sah.</a:t>
            </a:r>
          </a:p>
          <a:p>
            <a:pPr>
              <a:lnSpc>
                <a:spcPts val="2165"/>
              </a:lnSpc>
            </a:pPr>
            <a:r>
              <a:rPr lang="en-US" sz="1547">
                <a:solidFill>
                  <a:srgbClr val="000000"/>
                </a:solidFill>
                <a:latin typeface="つなぎゴシック"/>
              </a:rPr>
              <a:t>6.  Pelatihan dan Kesadaran Pegawai: Pastikan pegawai yang bertanggung jawab dalam pengelolaan berkas memahami prinsip-prinsip dasar manajemen berkas dan memiliki pelatihan yang memadai. Kesadaran akan pentingnya sistem berkas yang efisien dalam organisasi juga penting untuk memastikan ketaatan.</a:t>
            </a:r>
          </a:p>
          <a:p>
            <a:pPr>
              <a:lnSpc>
                <a:spcPts val="2165"/>
              </a:lnSpc>
            </a:pPr>
            <a:r>
              <a:rPr lang="en-US" sz="1547">
                <a:solidFill>
                  <a:srgbClr val="000000"/>
                </a:solidFill>
                <a:latin typeface="つなぎゴシック"/>
              </a:rPr>
              <a:t>7.  Kebijakan Retensi: Tetapkan kebijakan retensi yang jelas untuk menentukan berapa lama berkas perlu disimpan sebelum disusutkan atau dihancurkan. Ini memastikan bahwa berkas yang tidak diperlukan tidak terakumulasi.</a:t>
            </a:r>
          </a:p>
          <a:p>
            <a:pPr>
              <a:lnSpc>
                <a:spcPts val="2165"/>
              </a:lnSpc>
            </a:pPr>
            <a:r>
              <a:rPr lang="en-US" sz="1547">
                <a:solidFill>
                  <a:srgbClr val="000000"/>
                </a:solidFill>
                <a:latin typeface="つなぎゴシック"/>
              </a:rPr>
              <a:t>8.  Audit Berkas: Lakukan audit berkas secara berkala untuk memeriksa dan memastikan bahwa sistem berkas berfungsi dengan baik dan sesuai dengan kebijakan yang telah ditetapkan.</a:t>
            </a:r>
          </a:p>
          <a:p>
            <a:pPr>
              <a:lnSpc>
                <a:spcPts val="2165"/>
              </a:lnSpc>
            </a:pPr>
            <a:endParaRPr lang="en-US" sz="1547">
              <a:solidFill>
                <a:srgbClr val="000000"/>
              </a:solidFill>
              <a:latin typeface="つなぎゴシック"/>
            </a:endParaRPr>
          </a:p>
          <a:p>
            <a:pPr>
              <a:lnSpc>
                <a:spcPts val="2165"/>
              </a:lnSpc>
            </a:pPr>
            <a:r>
              <a:rPr lang="en-US" sz="1547">
                <a:solidFill>
                  <a:srgbClr val="000000"/>
                </a:solidFill>
                <a:latin typeface="つなぎゴシック"/>
              </a:rPr>
              <a:t> Dengan mengikuti langkah-langkah ini dan memastikan pengelolaan penyimpanan berkas yang efisien, organisasi dapat menghindari masalah seperti kehilangan data, penemuan kembali informasi yang lambat, dan penggunaan ruang penyimpanan yang tidak efisien.</a:t>
            </a:r>
          </a:p>
          <a:p>
            <a:pPr>
              <a:lnSpc>
                <a:spcPts val="2165"/>
              </a:lnSpc>
            </a:pPr>
            <a:endParaRPr lang="en-US" sz="1547">
              <a:solidFill>
                <a:srgbClr val="000000"/>
              </a:solidFill>
              <a:latin typeface="つなぎゴシック"/>
            </a:endParaRPr>
          </a:p>
        </p:txBody>
      </p:sp>
      <p:sp>
        <p:nvSpPr>
          <p:cNvPr id="7" name="Freeform 7"/>
          <p:cNvSpPr/>
          <p:nvPr/>
        </p:nvSpPr>
        <p:spPr>
          <a:xfrm flipH="1">
            <a:off x="-769538" y="8490294"/>
            <a:ext cx="6162281" cy="5938899"/>
          </a:xfrm>
          <a:custGeom>
            <a:avLst/>
            <a:gdLst/>
            <a:ahLst/>
            <a:cxnLst/>
            <a:rect l="l" t="t" r="r" b="b"/>
            <a:pathLst>
              <a:path w="6162281" h="5938899">
                <a:moveTo>
                  <a:pt x="6162281" y="0"/>
                </a:moveTo>
                <a:lnTo>
                  <a:pt x="0" y="0"/>
                </a:lnTo>
                <a:lnTo>
                  <a:pt x="0" y="5938899"/>
                </a:lnTo>
                <a:lnTo>
                  <a:pt x="6162281" y="5938899"/>
                </a:lnTo>
                <a:lnTo>
                  <a:pt x="6162281"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8" name="TextBox 8"/>
          <p:cNvSpPr txBox="1"/>
          <p:nvPr/>
        </p:nvSpPr>
        <p:spPr>
          <a:xfrm>
            <a:off x="2664387" y="665332"/>
            <a:ext cx="12959227" cy="2903204"/>
          </a:xfrm>
          <a:prstGeom prst="rect">
            <a:avLst/>
          </a:prstGeom>
        </p:spPr>
        <p:txBody>
          <a:bodyPr lIns="0" tIns="0" rIns="0" bIns="0" rtlCol="0" anchor="t">
            <a:spAutoFit/>
          </a:bodyPr>
          <a:lstStyle/>
          <a:p>
            <a:pPr algn="ctr">
              <a:lnSpc>
                <a:spcPts val="7420"/>
              </a:lnSpc>
            </a:pPr>
            <a:r>
              <a:rPr lang="en-US" sz="5300">
                <a:solidFill>
                  <a:srgbClr val="000000"/>
                </a:solidFill>
                <a:latin typeface="Potta One"/>
              </a:rPr>
              <a:t>BAGAIMANA SISTEM BERKAS MENGELOLA RUANG PENYIMPANAN </a:t>
            </a:r>
          </a:p>
          <a:p>
            <a:pPr algn="ctr">
              <a:lnSpc>
                <a:spcPts val="8540"/>
              </a:lnSpc>
            </a:pPr>
            <a:endParaRPr lang="en-US" sz="5300">
              <a:solidFill>
                <a:srgbClr val="000000"/>
              </a:solidFill>
              <a:latin typeface="Potta One"/>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flipV="1">
            <a:off x="15882929" y="7881929"/>
            <a:ext cx="1376371" cy="1376371"/>
          </a:xfrm>
          <a:custGeom>
            <a:avLst/>
            <a:gdLst/>
            <a:ahLst/>
            <a:cxnLst/>
            <a:rect l="l" t="t" r="r" b="b"/>
            <a:pathLst>
              <a:path w="1376371" h="1376371">
                <a:moveTo>
                  <a:pt x="1376371" y="1376371"/>
                </a:moveTo>
                <a:lnTo>
                  <a:pt x="0" y="1376371"/>
                </a:lnTo>
                <a:lnTo>
                  <a:pt x="0" y="0"/>
                </a:lnTo>
                <a:lnTo>
                  <a:pt x="1376371" y="0"/>
                </a:lnTo>
                <a:lnTo>
                  <a:pt x="1376371" y="1376371"/>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952893" y="6860515"/>
            <a:ext cx="11486393" cy="4795569"/>
          </a:xfrm>
          <a:custGeom>
            <a:avLst/>
            <a:gdLst/>
            <a:ahLst/>
            <a:cxnLst/>
            <a:rect l="l" t="t" r="r" b="b"/>
            <a:pathLst>
              <a:path w="11486393" h="4795569">
                <a:moveTo>
                  <a:pt x="0" y="0"/>
                </a:moveTo>
                <a:lnTo>
                  <a:pt x="11486394" y="0"/>
                </a:lnTo>
                <a:lnTo>
                  <a:pt x="11486394" y="4795570"/>
                </a:lnTo>
                <a:lnTo>
                  <a:pt x="0" y="4795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5131460" y="-808981"/>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2664387" y="1296015"/>
            <a:ext cx="12959227" cy="1708151"/>
          </a:xfrm>
          <a:prstGeom prst="rect">
            <a:avLst/>
          </a:prstGeom>
        </p:spPr>
        <p:txBody>
          <a:bodyPr lIns="0" tIns="0" rIns="0" bIns="0" rtlCol="0" anchor="t">
            <a:spAutoFit/>
          </a:bodyPr>
          <a:lstStyle/>
          <a:p>
            <a:pPr algn="ctr">
              <a:lnSpc>
                <a:spcPts val="13999"/>
              </a:lnSpc>
            </a:pPr>
            <a:r>
              <a:rPr lang="en-US" sz="9999">
                <a:solidFill>
                  <a:srgbClr val="000000"/>
                </a:solidFill>
                <a:latin typeface="Potta One"/>
              </a:rPr>
              <a:t>KESIMPULAN</a:t>
            </a:r>
          </a:p>
        </p:txBody>
      </p:sp>
      <p:sp>
        <p:nvSpPr>
          <p:cNvPr id="7" name="TextBox 7"/>
          <p:cNvSpPr txBox="1"/>
          <p:nvPr/>
        </p:nvSpPr>
        <p:spPr>
          <a:xfrm>
            <a:off x="3944594" y="3470430"/>
            <a:ext cx="10398812" cy="3980815"/>
          </a:xfrm>
          <a:prstGeom prst="rect">
            <a:avLst/>
          </a:prstGeom>
        </p:spPr>
        <p:txBody>
          <a:bodyPr lIns="0" tIns="0" rIns="0" bIns="0" rtlCol="0" anchor="t">
            <a:spAutoFit/>
          </a:bodyPr>
          <a:lstStyle/>
          <a:p>
            <a:pPr algn="ctr">
              <a:lnSpc>
                <a:spcPts val="3500"/>
              </a:lnSpc>
            </a:pPr>
            <a:r>
              <a:rPr lang="en-US" sz="2500">
                <a:solidFill>
                  <a:srgbClr val="000000"/>
                </a:solidFill>
                <a:latin typeface="つなぎゴシック"/>
              </a:rPr>
              <a:t> Dalam rangka memastikan keberlanjutan operasional dan keamanan data, manajemen sistem berkas memiliki peran yang sangat penting dalam dunia komputasi. Sistem ini menjadi fondasi utama yang mengorganisir, menyimpan, dan memberikan akses terhadap berbagai informasi. Dengan mengelola ruang penyimpanan secara efektif, organisasi dapat menghindari kendala umum seperti kehilangan data, penemuan kembali informasi yang lambat, dan penggunaan ruang penyimpanan yang tidak efisien.</a:t>
            </a:r>
          </a:p>
          <a:p>
            <a:pPr algn="ctr">
              <a:lnSpc>
                <a:spcPts val="3920"/>
              </a:lnSpc>
            </a:pPr>
            <a:endParaRPr lang="en-US" sz="2500">
              <a:solidFill>
                <a:srgbClr val="000000"/>
              </a:solidFill>
              <a:latin typeface="つなぎゴシック"/>
            </a:endParaRPr>
          </a:p>
        </p:txBody>
      </p:sp>
      <p:sp>
        <p:nvSpPr>
          <p:cNvPr id="8" name="Freeform 8"/>
          <p:cNvSpPr/>
          <p:nvPr/>
        </p:nvSpPr>
        <p:spPr>
          <a:xfrm flipH="1" flipV="1">
            <a:off x="-949663" y="-2277219"/>
            <a:ext cx="5479934" cy="5281286"/>
          </a:xfrm>
          <a:custGeom>
            <a:avLst/>
            <a:gdLst/>
            <a:ahLst/>
            <a:cxnLst/>
            <a:rect l="l" t="t" r="r" b="b"/>
            <a:pathLst>
              <a:path w="5479934" h="5281286">
                <a:moveTo>
                  <a:pt x="5479934" y="5281286"/>
                </a:moveTo>
                <a:lnTo>
                  <a:pt x="0" y="5281286"/>
                </a:lnTo>
                <a:lnTo>
                  <a:pt x="0" y="0"/>
                </a:lnTo>
                <a:lnTo>
                  <a:pt x="5479934" y="0"/>
                </a:lnTo>
                <a:lnTo>
                  <a:pt x="5479934" y="5281286"/>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a:off x="15882929" y="7880549"/>
            <a:ext cx="1376371" cy="1376371"/>
          </a:xfrm>
          <a:custGeom>
            <a:avLst/>
            <a:gdLst/>
            <a:ahLst/>
            <a:cxnLst/>
            <a:rect l="l" t="t" r="r" b="b"/>
            <a:pathLst>
              <a:path w="1376371" h="1376371">
                <a:moveTo>
                  <a:pt x="0" y="0"/>
                </a:moveTo>
                <a:lnTo>
                  <a:pt x="1376371" y="0"/>
                </a:lnTo>
                <a:lnTo>
                  <a:pt x="1376371" y="1376371"/>
                </a:lnTo>
                <a:lnTo>
                  <a:pt x="0" y="137637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787288" y="-1998906"/>
            <a:ext cx="11486393" cy="4795569"/>
          </a:xfrm>
          <a:custGeom>
            <a:avLst/>
            <a:gdLst/>
            <a:ahLst/>
            <a:cxnLst/>
            <a:rect l="l" t="t" r="r" b="b"/>
            <a:pathLst>
              <a:path w="11486393" h="4795569">
                <a:moveTo>
                  <a:pt x="0" y="0"/>
                </a:moveTo>
                <a:lnTo>
                  <a:pt x="11486394" y="0"/>
                </a:lnTo>
                <a:lnTo>
                  <a:pt x="11486394" y="4795569"/>
                </a:lnTo>
                <a:lnTo>
                  <a:pt x="0" y="4795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6732982" y="2558538"/>
            <a:ext cx="10108612" cy="4447236"/>
          </a:xfrm>
          <a:prstGeom prst="rect">
            <a:avLst/>
          </a:prstGeom>
        </p:spPr>
        <p:txBody>
          <a:bodyPr lIns="0" tIns="0" rIns="0" bIns="0" rtlCol="0" anchor="t">
            <a:spAutoFit/>
          </a:bodyPr>
          <a:lstStyle/>
          <a:p>
            <a:pPr algn="ctr">
              <a:lnSpc>
                <a:spcPts val="17887"/>
              </a:lnSpc>
            </a:pPr>
            <a:r>
              <a:rPr lang="en-US" sz="12776">
                <a:solidFill>
                  <a:srgbClr val="000000"/>
                </a:solidFill>
                <a:latin typeface="Potta One"/>
              </a:rPr>
              <a:t>THANK YOU</a:t>
            </a:r>
          </a:p>
        </p:txBody>
      </p:sp>
      <p:sp>
        <p:nvSpPr>
          <p:cNvPr id="6" name="Freeform 6"/>
          <p:cNvSpPr/>
          <p:nvPr/>
        </p:nvSpPr>
        <p:spPr>
          <a:xfrm>
            <a:off x="584531" y="398878"/>
            <a:ext cx="6235807" cy="6056528"/>
          </a:xfrm>
          <a:custGeom>
            <a:avLst/>
            <a:gdLst/>
            <a:ahLst/>
            <a:cxnLst/>
            <a:rect l="l" t="t" r="r" b="b"/>
            <a:pathLst>
              <a:path w="6235807" h="6056528">
                <a:moveTo>
                  <a:pt x="0" y="0"/>
                </a:moveTo>
                <a:lnTo>
                  <a:pt x="6235807" y="0"/>
                </a:lnTo>
                <a:lnTo>
                  <a:pt x="6235807" y="6056528"/>
                </a:lnTo>
                <a:lnTo>
                  <a:pt x="0" y="605652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Freeform 7"/>
          <p:cNvSpPr/>
          <p:nvPr/>
        </p:nvSpPr>
        <p:spPr>
          <a:xfrm>
            <a:off x="-1777500" y="6455406"/>
            <a:ext cx="5479934" cy="5281286"/>
          </a:xfrm>
          <a:custGeom>
            <a:avLst/>
            <a:gdLst/>
            <a:ahLst/>
            <a:cxnLst/>
            <a:rect l="l" t="t" r="r" b="b"/>
            <a:pathLst>
              <a:path w="5479934" h="5281286">
                <a:moveTo>
                  <a:pt x="0" y="0"/>
                </a:moveTo>
                <a:lnTo>
                  <a:pt x="5479934" y="0"/>
                </a:lnTo>
                <a:lnTo>
                  <a:pt x="5479934" y="5281286"/>
                </a:lnTo>
                <a:lnTo>
                  <a:pt x="0" y="528128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8" name="Freeform 8"/>
          <p:cNvSpPr/>
          <p:nvPr/>
        </p:nvSpPr>
        <p:spPr>
          <a:xfrm>
            <a:off x="4152275" y="6850468"/>
            <a:ext cx="8231214" cy="3436532"/>
          </a:xfrm>
          <a:custGeom>
            <a:avLst/>
            <a:gdLst/>
            <a:ahLst/>
            <a:cxnLst/>
            <a:rect l="l" t="t" r="r" b="b"/>
            <a:pathLst>
              <a:path w="8231214" h="3436532">
                <a:moveTo>
                  <a:pt x="0" y="0"/>
                </a:moveTo>
                <a:lnTo>
                  <a:pt x="8231214" y="0"/>
                </a:lnTo>
                <a:lnTo>
                  <a:pt x="8231214" y="3436532"/>
                </a:lnTo>
                <a:lnTo>
                  <a:pt x="0" y="343653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flipV="1">
            <a:off x="16571114" y="8570114"/>
            <a:ext cx="1376371" cy="1376371"/>
          </a:xfrm>
          <a:custGeom>
            <a:avLst/>
            <a:gdLst/>
            <a:ahLst/>
            <a:cxnLst/>
            <a:rect l="l" t="t" r="r" b="b"/>
            <a:pathLst>
              <a:path w="1376371" h="1376371">
                <a:moveTo>
                  <a:pt x="1376372" y="1376372"/>
                </a:moveTo>
                <a:lnTo>
                  <a:pt x="0" y="1376372"/>
                </a:lnTo>
                <a:lnTo>
                  <a:pt x="0" y="0"/>
                </a:lnTo>
                <a:lnTo>
                  <a:pt x="1376372" y="0"/>
                </a:lnTo>
                <a:lnTo>
                  <a:pt x="1376372" y="1376372"/>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2699038" y="-2397785"/>
            <a:ext cx="11486393" cy="4795569"/>
          </a:xfrm>
          <a:custGeom>
            <a:avLst/>
            <a:gdLst/>
            <a:ahLst/>
            <a:cxnLst/>
            <a:rect l="l" t="t" r="r" b="b"/>
            <a:pathLst>
              <a:path w="11486393" h="4795569">
                <a:moveTo>
                  <a:pt x="0" y="0"/>
                </a:moveTo>
                <a:lnTo>
                  <a:pt x="11486393" y="0"/>
                </a:lnTo>
                <a:lnTo>
                  <a:pt x="11486393" y="4795570"/>
                </a:lnTo>
                <a:lnTo>
                  <a:pt x="0" y="4795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557185" y="7742506"/>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2100415" y="3942926"/>
            <a:ext cx="5924849" cy="4051115"/>
          </a:xfrm>
          <a:custGeom>
            <a:avLst/>
            <a:gdLst/>
            <a:ahLst/>
            <a:cxnLst/>
            <a:rect l="l" t="t" r="r" b="b"/>
            <a:pathLst>
              <a:path w="5924849" h="4051115">
                <a:moveTo>
                  <a:pt x="0" y="0"/>
                </a:moveTo>
                <a:lnTo>
                  <a:pt x="5924849" y="0"/>
                </a:lnTo>
                <a:lnTo>
                  <a:pt x="5924849" y="4051115"/>
                </a:lnTo>
                <a:lnTo>
                  <a:pt x="0" y="4051115"/>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TextBox 7"/>
          <p:cNvSpPr txBox="1"/>
          <p:nvPr/>
        </p:nvSpPr>
        <p:spPr>
          <a:xfrm>
            <a:off x="2664387" y="1296015"/>
            <a:ext cx="12959227" cy="1708151"/>
          </a:xfrm>
          <a:prstGeom prst="rect">
            <a:avLst/>
          </a:prstGeom>
        </p:spPr>
        <p:txBody>
          <a:bodyPr lIns="0" tIns="0" rIns="0" bIns="0" rtlCol="0" anchor="t">
            <a:spAutoFit/>
          </a:bodyPr>
          <a:lstStyle/>
          <a:p>
            <a:pPr algn="ctr">
              <a:lnSpc>
                <a:spcPts val="13999"/>
              </a:lnSpc>
            </a:pPr>
            <a:r>
              <a:rPr lang="en-US" sz="9999">
                <a:solidFill>
                  <a:srgbClr val="000000"/>
                </a:solidFill>
                <a:latin typeface="Potta One"/>
              </a:rPr>
              <a:t>KELOMPOK 1</a:t>
            </a:r>
          </a:p>
        </p:txBody>
      </p:sp>
      <p:sp>
        <p:nvSpPr>
          <p:cNvPr id="8" name="TextBox 8"/>
          <p:cNvSpPr txBox="1"/>
          <p:nvPr/>
        </p:nvSpPr>
        <p:spPr>
          <a:xfrm>
            <a:off x="10667439" y="3724196"/>
            <a:ext cx="7620561" cy="3830623"/>
          </a:xfrm>
          <a:prstGeom prst="rect">
            <a:avLst/>
          </a:prstGeom>
        </p:spPr>
        <p:txBody>
          <a:bodyPr lIns="0" tIns="0" rIns="0" bIns="0" rtlCol="0" anchor="t">
            <a:spAutoFit/>
          </a:bodyPr>
          <a:lstStyle/>
          <a:p>
            <a:pPr algn="just">
              <a:lnSpc>
                <a:spcPts val="6126"/>
              </a:lnSpc>
            </a:pPr>
            <a:r>
              <a:rPr lang="en-US" sz="3646">
                <a:solidFill>
                  <a:srgbClr val="000000"/>
                </a:solidFill>
                <a:latin typeface="つなぎゴシック"/>
              </a:rPr>
              <a:t>Billy Ayie Habibi (2210010469)</a:t>
            </a:r>
          </a:p>
          <a:p>
            <a:pPr algn="just">
              <a:lnSpc>
                <a:spcPts val="6126"/>
              </a:lnSpc>
            </a:pPr>
            <a:r>
              <a:rPr lang="en-US" sz="3646">
                <a:solidFill>
                  <a:srgbClr val="000000"/>
                </a:solidFill>
                <a:latin typeface="つなぎゴシック"/>
              </a:rPr>
              <a:t>Adizza Maharani R (2210010238)</a:t>
            </a:r>
          </a:p>
          <a:p>
            <a:pPr algn="just">
              <a:lnSpc>
                <a:spcPts val="6126"/>
              </a:lnSpc>
            </a:pPr>
            <a:r>
              <a:rPr lang="en-US" sz="3646">
                <a:solidFill>
                  <a:srgbClr val="000000"/>
                </a:solidFill>
                <a:latin typeface="つなぎゴシック"/>
              </a:rPr>
              <a:t>Nur Yoga Andika (2210010652)</a:t>
            </a:r>
          </a:p>
          <a:p>
            <a:pPr algn="just">
              <a:lnSpc>
                <a:spcPts val="6126"/>
              </a:lnSpc>
            </a:pPr>
            <a:endParaRPr lang="en-US" sz="3646">
              <a:solidFill>
                <a:srgbClr val="000000"/>
              </a:solidFill>
              <a:latin typeface="つなぎゴシック"/>
            </a:endParaRPr>
          </a:p>
          <a:p>
            <a:pPr algn="just">
              <a:lnSpc>
                <a:spcPts val="6126"/>
              </a:lnSpc>
            </a:pPr>
            <a:endParaRPr lang="en-US" sz="3646">
              <a:solidFill>
                <a:srgbClr val="000000"/>
              </a:solidFill>
              <a:latin typeface="つなぎゴシック"/>
            </a:endParaRPr>
          </a:p>
        </p:txBody>
      </p:sp>
      <p:sp>
        <p:nvSpPr>
          <p:cNvPr id="9" name="Freeform 9"/>
          <p:cNvSpPr/>
          <p:nvPr/>
        </p:nvSpPr>
        <p:spPr>
          <a:xfrm>
            <a:off x="-2910033" y="-3962521"/>
            <a:ext cx="5820066" cy="5449037"/>
          </a:xfrm>
          <a:custGeom>
            <a:avLst/>
            <a:gdLst/>
            <a:ahLst/>
            <a:cxnLst/>
            <a:rect l="l" t="t" r="r" b="b"/>
            <a:pathLst>
              <a:path w="5820066" h="5449037">
                <a:moveTo>
                  <a:pt x="0" y="0"/>
                </a:moveTo>
                <a:lnTo>
                  <a:pt x="5820066" y="0"/>
                </a:lnTo>
                <a:lnTo>
                  <a:pt x="5820066" y="5449036"/>
                </a:lnTo>
                <a:lnTo>
                  <a:pt x="0" y="544903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0" name="Freeform 10"/>
          <p:cNvSpPr/>
          <p:nvPr/>
        </p:nvSpPr>
        <p:spPr>
          <a:xfrm>
            <a:off x="9516588" y="4033639"/>
            <a:ext cx="511307" cy="511307"/>
          </a:xfrm>
          <a:custGeom>
            <a:avLst/>
            <a:gdLst/>
            <a:ahLst/>
            <a:cxnLst/>
            <a:rect l="l" t="t" r="r" b="b"/>
            <a:pathLst>
              <a:path w="511307" h="511307">
                <a:moveTo>
                  <a:pt x="0" y="0"/>
                </a:moveTo>
                <a:lnTo>
                  <a:pt x="511307" y="0"/>
                </a:lnTo>
                <a:lnTo>
                  <a:pt x="511307" y="511307"/>
                </a:lnTo>
                <a:lnTo>
                  <a:pt x="0" y="511307"/>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1" name="Freeform 11"/>
          <p:cNvSpPr/>
          <p:nvPr/>
        </p:nvSpPr>
        <p:spPr>
          <a:xfrm>
            <a:off x="9516588" y="4887846"/>
            <a:ext cx="511307" cy="511307"/>
          </a:xfrm>
          <a:custGeom>
            <a:avLst/>
            <a:gdLst/>
            <a:ahLst/>
            <a:cxnLst/>
            <a:rect l="l" t="t" r="r" b="b"/>
            <a:pathLst>
              <a:path w="511307" h="511307">
                <a:moveTo>
                  <a:pt x="0" y="0"/>
                </a:moveTo>
                <a:lnTo>
                  <a:pt x="511307" y="0"/>
                </a:lnTo>
                <a:lnTo>
                  <a:pt x="511307" y="511308"/>
                </a:lnTo>
                <a:lnTo>
                  <a:pt x="0" y="511308"/>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2" name="Freeform 12"/>
          <p:cNvSpPr/>
          <p:nvPr/>
        </p:nvSpPr>
        <p:spPr>
          <a:xfrm>
            <a:off x="9516588" y="5742054"/>
            <a:ext cx="511307" cy="511307"/>
          </a:xfrm>
          <a:custGeom>
            <a:avLst/>
            <a:gdLst/>
            <a:ahLst/>
            <a:cxnLst/>
            <a:rect l="l" t="t" r="r" b="b"/>
            <a:pathLst>
              <a:path w="511307" h="511307">
                <a:moveTo>
                  <a:pt x="0" y="0"/>
                </a:moveTo>
                <a:lnTo>
                  <a:pt x="511307" y="0"/>
                </a:lnTo>
                <a:lnTo>
                  <a:pt x="511307" y="511307"/>
                </a:lnTo>
                <a:lnTo>
                  <a:pt x="0" y="511307"/>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16571114" y="340514"/>
            <a:ext cx="1376371" cy="1376371"/>
          </a:xfrm>
          <a:custGeom>
            <a:avLst/>
            <a:gdLst/>
            <a:ahLst/>
            <a:cxnLst/>
            <a:rect l="l" t="t" r="r" b="b"/>
            <a:pathLst>
              <a:path w="1376371" h="1376371">
                <a:moveTo>
                  <a:pt x="1376372" y="0"/>
                </a:moveTo>
                <a:lnTo>
                  <a:pt x="0" y="0"/>
                </a:lnTo>
                <a:lnTo>
                  <a:pt x="0" y="1376372"/>
                </a:lnTo>
                <a:lnTo>
                  <a:pt x="1376372" y="1376372"/>
                </a:lnTo>
                <a:lnTo>
                  <a:pt x="1376372"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996592" y="7200326"/>
            <a:ext cx="11486393" cy="4795569"/>
          </a:xfrm>
          <a:custGeom>
            <a:avLst/>
            <a:gdLst/>
            <a:ahLst/>
            <a:cxnLst/>
            <a:rect l="l" t="t" r="r" b="b"/>
            <a:pathLst>
              <a:path w="11486393" h="4795569">
                <a:moveTo>
                  <a:pt x="0" y="0"/>
                </a:moveTo>
                <a:lnTo>
                  <a:pt x="11486393" y="0"/>
                </a:lnTo>
                <a:lnTo>
                  <a:pt x="11486393" y="4795569"/>
                </a:lnTo>
                <a:lnTo>
                  <a:pt x="0" y="4795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922457" y="-1136417"/>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1534575" y="3222141"/>
            <a:ext cx="15036539" cy="4207433"/>
          </a:xfrm>
          <a:prstGeom prst="rect">
            <a:avLst/>
          </a:prstGeom>
        </p:spPr>
        <p:txBody>
          <a:bodyPr lIns="0" tIns="0" rIns="0" bIns="0" rtlCol="0" anchor="t">
            <a:spAutoFit/>
          </a:bodyPr>
          <a:lstStyle/>
          <a:p>
            <a:pPr algn="just">
              <a:lnSpc>
                <a:spcPts val="2839"/>
              </a:lnSpc>
            </a:pPr>
            <a:r>
              <a:rPr lang="en-US" sz="2028">
                <a:solidFill>
                  <a:srgbClr val="000000"/>
                </a:solidFill>
                <a:latin typeface="つなぎゴシック"/>
              </a:rPr>
              <a:t> Komputer memiliki kemampuan untuk menyimpan informasi dalam berbagai bentuk tempat penyimpanan fisik, seperti pita magnetik, disk, dan media lainnya. Sistem operasi menyediakan representasi logis yang seragam dari tempat penyimpanan informasi tersebut.</a:t>
            </a:r>
          </a:p>
          <a:p>
            <a:pPr algn="just">
              <a:lnSpc>
                <a:spcPts val="2839"/>
              </a:lnSpc>
            </a:pPr>
            <a:r>
              <a:rPr lang="en-US" sz="2028">
                <a:solidFill>
                  <a:srgbClr val="000000"/>
                </a:solidFill>
                <a:latin typeface="つなぎゴシック"/>
              </a:rPr>
              <a:t> Abstraksi penyimpanan informasi dalam bentuk fisik dilambangkan oleh istilah "file." Sistem operasi memetakan file-file ini ke dalam perangkat keras fisik. Sebuah file dapat dianggap sebagai kumpulan informasi yang saling terkait dan didefinisikan oleh pembuatnya. Umumnya, file terdiri dari bit, byte, atau rekaman yang diartikan oleh pembuat dan pengguna. Format data dalam file dapat berupa numerik, alfabetik, atau alfanumerik, dengan struktur bebas seperti file teks atau terstruktur.</a:t>
            </a:r>
          </a:p>
          <a:p>
            <a:pPr algn="just">
              <a:lnSpc>
                <a:spcPts val="2839"/>
              </a:lnSpc>
            </a:pPr>
            <a:r>
              <a:rPr lang="en-US" sz="2028">
                <a:solidFill>
                  <a:srgbClr val="000000"/>
                </a:solidFill>
                <a:latin typeface="つなぎゴシック"/>
              </a:rPr>
              <a:t> Setiap file memiliki identitas yang melibatkan nama, dan dapat diakses dengan merujuk pada nama tersebut. Selain itu, sebuah file memiliki atribut lain, seperti jenis file, waktu pembuatan, nama pembuat, nomor akun pembuat, dan ukuran file. Dalam file, kita memiliki kemampuan untuk melakukan berbagai tindakan, seperti menulis, mengubah, menambahkan, dan menghapus informasi sesuai kebutuhan.</a:t>
            </a:r>
          </a:p>
          <a:p>
            <a:pPr algn="just">
              <a:lnSpc>
                <a:spcPts val="2699"/>
              </a:lnSpc>
            </a:pPr>
            <a:endParaRPr lang="en-US" sz="2028">
              <a:solidFill>
                <a:srgbClr val="000000"/>
              </a:solidFill>
              <a:latin typeface="つなぎゴシック"/>
            </a:endParaRPr>
          </a:p>
        </p:txBody>
      </p:sp>
      <p:sp>
        <p:nvSpPr>
          <p:cNvPr id="7" name="Freeform 7"/>
          <p:cNvSpPr/>
          <p:nvPr/>
        </p:nvSpPr>
        <p:spPr>
          <a:xfrm flipH="1">
            <a:off x="-416754" y="7534864"/>
            <a:ext cx="6162281" cy="5938899"/>
          </a:xfrm>
          <a:custGeom>
            <a:avLst/>
            <a:gdLst/>
            <a:ahLst/>
            <a:cxnLst/>
            <a:rect l="l" t="t" r="r" b="b"/>
            <a:pathLst>
              <a:path w="6162281" h="5938899">
                <a:moveTo>
                  <a:pt x="6162281" y="0"/>
                </a:moveTo>
                <a:lnTo>
                  <a:pt x="0" y="0"/>
                </a:lnTo>
                <a:lnTo>
                  <a:pt x="0" y="5938899"/>
                </a:lnTo>
                <a:lnTo>
                  <a:pt x="6162281" y="5938899"/>
                </a:lnTo>
                <a:lnTo>
                  <a:pt x="6162281"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8" name="TextBox 8"/>
          <p:cNvSpPr txBox="1"/>
          <p:nvPr/>
        </p:nvSpPr>
        <p:spPr>
          <a:xfrm>
            <a:off x="2664387" y="1296015"/>
            <a:ext cx="12959227" cy="1708151"/>
          </a:xfrm>
          <a:prstGeom prst="rect">
            <a:avLst/>
          </a:prstGeom>
        </p:spPr>
        <p:txBody>
          <a:bodyPr lIns="0" tIns="0" rIns="0" bIns="0" rtlCol="0" anchor="t">
            <a:spAutoFit/>
          </a:bodyPr>
          <a:lstStyle/>
          <a:p>
            <a:pPr algn="ctr">
              <a:lnSpc>
                <a:spcPts val="13999"/>
              </a:lnSpc>
            </a:pPr>
            <a:r>
              <a:rPr lang="en-US" sz="9999">
                <a:solidFill>
                  <a:srgbClr val="000000"/>
                </a:solidFill>
                <a:latin typeface="Potta One"/>
              </a:rPr>
              <a:t>LATAR BELAKANG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5290787" y="6543966"/>
            <a:ext cx="11486393" cy="4795569"/>
          </a:xfrm>
          <a:custGeom>
            <a:avLst/>
            <a:gdLst/>
            <a:ahLst/>
            <a:cxnLst/>
            <a:rect l="l" t="t" r="r" b="b"/>
            <a:pathLst>
              <a:path w="11486393" h="4795569">
                <a:moveTo>
                  <a:pt x="11486394" y="0"/>
                </a:moveTo>
                <a:lnTo>
                  <a:pt x="0" y="0"/>
                </a:lnTo>
                <a:lnTo>
                  <a:pt x="0" y="4795570"/>
                </a:lnTo>
                <a:lnTo>
                  <a:pt x="11486394" y="4795570"/>
                </a:lnTo>
                <a:lnTo>
                  <a:pt x="11486394"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flipH="1">
            <a:off x="15113636" y="-1407977"/>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5" name="Group 5"/>
          <p:cNvGrpSpPr>
            <a:grpSpLocks noChangeAspect="1"/>
          </p:cNvGrpSpPr>
          <p:nvPr/>
        </p:nvGrpSpPr>
        <p:grpSpPr>
          <a:xfrm>
            <a:off x="10250815" y="3585071"/>
            <a:ext cx="6549840" cy="4804405"/>
            <a:chOff x="0" y="0"/>
            <a:chExt cx="4198620" cy="3079750"/>
          </a:xfrm>
        </p:grpSpPr>
        <p:sp>
          <p:nvSpPr>
            <p:cNvPr id="6" name="Freeform 6"/>
            <p:cNvSpPr/>
            <p:nvPr/>
          </p:nvSpPr>
          <p:spPr>
            <a:xfrm>
              <a:off x="-12699" y="-2540"/>
              <a:ext cx="4215129" cy="3083560"/>
            </a:xfrm>
            <a:custGeom>
              <a:avLst/>
              <a:gdLst/>
              <a:ahLst/>
              <a:cxnLst/>
              <a:rect l="l" t="t" r="r" b="b"/>
              <a:pathLst>
                <a:path w="4215129" h="3083560">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7"/>
              <a:stretch>
                <a:fillRect t="-41049" b="-41049"/>
              </a:stretch>
            </a:blipFill>
          </p:spPr>
        </p:sp>
      </p:grpSp>
      <p:sp>
        <p:nvSpPr>
          <p:cNvPr id="7" name="Freeform 7"/>
          <p:cNvSpPr/>
          <p:nvPr/>
        </p:nvSpPr>
        <p:spPr>
          <a:xfrm flipH="1" flipV="1">
            <a:off x="13719514" y="7749208"/>
            <a:ext cx="6162281" cy="5938899"/>
          </a:xfrm>
          <a:custGeom>
            <a:avLst/>
            <a:gdLst/>
            <a:ahLst/>
            <a:cxnLst/>
            <a:rect l="l" t="t" r="r" b="b"/>
            <a:pathLst>
              <a:path w="6162281" h="5938899">
                <a:moveTo>
                  <a:pt x="6162282" y="5938899"/>
                </a:moveTo>
                <a:lnTo>
                  <a:pt x="0" y="5938899"/>
                </a:lnTo>
                <a:lnTo>
                  <a:pt x="0" y="0"/>
                </a:lnTo>
                <a:lnTo>
                  <a:pt x="6162282" y="0"/>
                </a:lnTo>
                <a:lnTo>
                  <a:pt x="6162282" y="593889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3233866" y="2422316"/>
            <a:ext cx="6231361" cy="4648498"/>
          </a:xfrm>
          <a:prstGeom prst="rect">
            <a:avLst/>
          </a:prstGeom>
        </p:spPr>
        <p:txBody>
          <a:bodyPr lIns="0" tIns="0" rIns="0" bIns="0" rtlCol="0" anchor="t">
            <a:spAutoFit/>
          </a:bodyPr>
          <a:lstStyle/>
          <a:p>
            <a:pPr>
              <a:lnSpc>
                <a:spcPts val="3419"/>
              </a:lnSpc>
            </a:pPr>
            <a:r>
              <a:rPr lang="en-US" sz="2442">
                <a:solidFill>
                  <a:srgbClr val="000000"/>
                </a:solidFill>
                <a:latin typeface="つなぎゴシック"/>
              </a:rPr>
              <a:t> Dari uraian latar belakang diatas penulis dapat mengambil beberapa point yang akan dijadikan sebagai rumusan masalah dalam makalah ini diantaranya yaitu</a:t>
            </a:r>
          </a:p>
          <a:p>
            <a:pPr>
              <a:lnSpc>
                <a:spcPts val="3419"/>
              </a:lnSpc>
            </a:pPr>
            <a:r>
              <a:rPr lang="en-US" sz="2442">
                <a:solidFill>
                  <a:srgbClr val="000000"/>
                </a:solidFill>
                <a:latin typeface="つなぎゴシック"/>
              </a:rPr>
              <a:t> </a:t>
            </a:r>
          </a:p>
          <a:p>
            <a:pPr>
              <a:lnSpc>
                <a:spcPts val="3419"/>
              </a:lnSpc>
            </a:pPr>
            <a:r>
              <a:rPr lang="en-US" sz="2442">
                <a:solidFill>
                  <a:srgbClr val="000000"/>
                </a:solidFill>
                <a:latin typeface="つなぎゴシック"/>
              </a:rPr>
              <a:t>1.Pengertian Sistem Berkas ?</a:t>
            </a:r>
          </a:p>
          <a:p>
            <a:pPr>
              <a:lnSpc>
                <a:spcPts val="3419"/>
              </a:lnSpc>
            </a:pPr>
            <a:r>
              <a:rPr lang="en-US" sz="2442">
                <a:solidFill>
                  <a:srgbClr val="000000"/>
                </a:solidFill>
                <a:latin typeface="つなぎゴシック"/>
              </a:rPr>
              <a:t>2.Pengertian Organisasi File ?</a:t>
            </a:r>
          </a:p>
          <a:p>
            <a:pPr>
              <a:lnSpc>
                <a:spcPts val="3419"/>
              </a:lnSpc>
            </a:pPr>
            <a:r>
              <a:rPr lang="en-US" sz="2442">
                <a:solidFill>
                  <a:srgbClr val="000000"/>
                </a:solidFill>
                <a:latin typeface="つなぎゴシック"/>
              </a:rPr>
              <a:t>3.Sasaran Manajemen Sistem Berkas ?</a:t>
            </a:r>
          </a:p>
          <a:p>
            <a:pPr>
              <a:lnSpc>
                <a:spcPts val="3419"/>
              </a:lnSpc>
            </a:pPr>
            <a:r>
              <a:rPr lang="en-US" sz="2442">
                <a:solidFill>
                  <a:srgbClr val="000000"/>
                </a:solidFill>
                <a:latin typeface="つなぎゴシック"/>
              </a:rPr>
              <a:t>4.Fungsi Manajemen Berkas ?</a:t>
            </a:r>
          </a:p>
          <a:p>
            <a:pPr>
              <a:lnSpc>
                <a:spcPts val="3419"/>
              </a:lnSpc>
            </a:pPr>
            <a:r>
              <a:rPr lang="en-US" sz="2442">
                <a:solidFill>
                  <a:srgbClr val="000000"/>
                </a:solidFill>
                <a:latin typeface="つなぎゴシック"/>
              </a:rPr>
              <a:t>5.Istilah-istilah dasar dalam Sistem Berkas ?</a:t>
            </a:r>
          </a:p>
          <a:p>
            <a:pPr algn="just">
              <a:lnSpc>
                <a:spcPts val="2847"/>
              </a:lnSpc>
            </a:pPr>
            <a:endParaRPr lang="en-US" sz="2442">
              <a:solidFill>
                <a:srgbClr val="000000"/>
              </a:solidFill>
              <a:latin typeface="つなぎゴシック"/>
            </a:endParaRPr>
          </a:p>
        </p:txBody>
      </p:sp>
      <p:sp>
        <p:nvSpPr>
          <p:cNvPr id="9" name="TextBox 9"/>
          <p:cNvSpPr txBox="1"/>
          <p:nvPr/>
        </p:nvSpPr>
        <p:spPr>
          <a:xfrm>
            <a:off x="3233866" y="365513"/>
            <a:ext cx="11820268" cy="1351373"/>
          </a:xfrm>
          <a:prstGeom prst="rect">
            <a:avLst/>
          </a:prstGeom>
        </p:spPr>
        <p:txBody>
          <a:bodyPr lIns="0" tIns="0" rIns="0" bIns="0" rtlCol="0" anchor="t">
            <a:spAutoFit/>
          </a:bodyPr>
          <a:lstStyle/>
          <a:p>
            <a:pPr algn="ctr">
              <a:lnSpc>
                <a:spcPts val="11089"/>
              </a:lnSpc>
            </a:pPr>
            <a:r>
              <a:rPr lang="en-US" sz="7921">
                <a:solidFill>
                  <a:srgbClr val="000000"/>
                </a:solidFill>
                <a:latin typeface="Potta One"/>
              </a:rPr>
              <a:t>RUMUSAN MASALAH</a:t>
            </a:r>
          </a:p>
        </p:txBody>
      </p:sp>
      <p:sp>
        <p:nvSpPr>
          <p:cNvPr id="10" name="Freeform 10"/>
          <p:cNvSpPr/>
          <p:nvPr/>
        </p:nvSpPr>
        <p:spPr>
          <a:xfrm>
            <a:off x="1028700" y="1028700"/>
            <a:ext cx="1376371" cy="1376371"/>
          </a:xfrm>
          <a:custGeom>
            <a:avLst/>
            <a:gdLst/>
            <a:ahLst/>
            <a:cxnLst/>
            <a:rect l="l" t="t" r="r" b="b"/>
            <a:pathLst>
              <a:path w="1376371" h="1376371">
                <a:moveTo>
                  <a:pt x="0" y="0"/>
                </a:moveTo>
                <a:lnTo>
                  <a:pt x="1376371" y="0"/>
                </a:lnTo>
                <a:lnTo>
                  <a:pt x="1376371" y="1376371"/>
                </a:lnTo>
                <a:lnTo>
                  <a:pt x="0" y="137637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4174964" y="-2397785"/>
            <a:ext cx="11486393" cy="4795569"/>
          </a:xfrm>
          <a:custGeom>
            <a:avLst/>
            <a:gdLst/>
            <a:ahLst/>
            <a:cxnLst/>
            <a:rect l="l" t="t" r="r" b="b"/>
            <a:pathLst>
              <a:path w="11486393" h="4795569">
                <a:moveTo>
                  <a:pt x="11486393" y="0"/>
                </a:moveTo>
                <a:lnTo>
                  <a:pt x="0" y="0"/>
                </a:lnTo>
                <a:lnTo>
                  <a:pt x="0" y="4795570"/>
                </a:lnTo>
                <a:lnTo>
                  <a:pt x="11486393" y="4795570"/>
                </a:lnTo>
                <a:lnTo>
                  <a:pt x="11486393"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flipH="1">
            <a:off x="15859799" y="8570114"/>
            <a:ext cx="4856402" cy="2531400"/>
          </a:xfrm>
          <a:custGeom>
            <a:avLst/>
            <a:gdLst/>
            <a:ahLst/>
            <a:cxnLst/>
            <a:rect l="l" t="t" r="r" b="b"/>
            <a:pathLst>
              <a:path w="4856402" h="2531400">
                <a:moveTo>
                  <a:pt x="4856402" y="0"/>
                </a:moveTo>
                <a:lnTo>
                  <a:pt x="0" y="0"/>
                </a:lnTo>
                <a:lnTo>
                  <a:pt x="0" y="2531400"/>
                </a:lnTo>
                <a:lnTo>
                  <a:pt x="4856402" y="2531400"/>
                </a:lnTo>
                <a:lnTo>
                  <a:pt x="4856402"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9430488" y="3295018"/>
            <a:ext cx="7289279" cy="6651467"/>
          </a:xfrm>
          <a:custGeom>
            <a:avLst/>
            <a:gdLst/>
            <a:ahLst/>
            <a:cxnLst/>
            <a:rect l="l" t="t" r="r" b="b"/>
            <a:pathLst>
              <a:path w="7289279" h="6651467">
                <a:moveTo>
                  <a:pt x="0" y="0"/>
                </a:moveTo>
                <a:lnTo>
                  <a:pt x="7289279" y="0"/>
                </a:lnTo>
                <a:lnTo>
                  <a:pt x="7289279" y="6651468"/>
                </a:lnTo>
                <a:lnTo>
                  <a:pt x="0" y="665146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568233" y="3295018"/>
            <a:ext cx="7289279" cy="6651467"/>
          </a:xfrm>
          <a:custGeom>
            <a:avLst/>
            <a:gdLst/>
            <a:ahLst/>
            <a:cxnLst/>
            <a:rect l="l" t="t" r="r" b="b"/>
            <a:pathLst>
              <a:path w="7289279" h="6651467">
                <a:moveTo>
                  <a:pt x="0" y="0"/>
                </a:moveTo>
                <a:lnTo>
                  <a:pt x="7289279" y="0"/>
                </a:lnTo>
                <a:lnTo>
                  <a:pt x="7289279" y="6651468"/>
                </a:lnTo>
                <a:lnTo>
                  <a:pt x="0" y="665146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2182076" y="3679432"/>
            <a:ext cx="5722878" cy="5345430"/>
          </a:xfrm>
          <a:prstGeom prst="rect">
            <a:avLst/>
          </a:prstGeom>
        </p:spPr>
        <p:txBody>
          <a:bodyPr lIns="0" tIns="0" rIns="0" bIns="0" rtlCol="0" anchor="t">
            <a:spAutoFit/>
          </a:bodyPr>
          <a:lstStyle/>
          <a:p>
            <a:pPr>
              <a:lnSpc>
                <a:spcPts val="2520"/>
              </a:lnSpc>
            </a:pPr>
            <a:r>
              <a:rPr lang="en-US" sz="1800">
                <a:solidFill>
                  <a:srgbClr val="000000"/>
                </a:solidFill>
                <a:latin typeface="つなぎゴシック"/>
              </a:rPr>
              <a:t>  Sistem berkas adalah sekumpulan informasi yang saling berkaitan dan didefenisikan oleh pembuatnya. Umumnya berkas adalah sekumpulan bit, byte, record di mana artinya didefenisikan oleh pembuat dan pemakainya. File data dapat berbentuk numeric, alfabeth ataupun alfanumeric. File dapat berbentuk bebas seperti file teks atau terstruktur. Suatu filemempunyai nama dan diacu berdasarkan nama tersebut. Juga mempunyai komponen lainseperti tipe, waktu pembuatan, nama dan nomor account dari pembuatnya, besar ukuran file.Kita dapat menulis informasi, mengubah informasi, menambah dan menghapus informasidalam file.Sistem berkas merupakan mekanisme penyimpanan on-line serta untuk akses, baikdata mau pun program yang berada dalam Sistem Operasi. </a:t>
            </a:r>
          </a:p>
          <a:p>
            <a:pPr>
              <a:lnSpc>
                <a:spcPts val="2520"/>
              </a:lnSpc>
            </a:pPr>
            <a:endParaRPr lang="en-US" sz="1800">
              <a:solidFill>
                <a:srgbClr val="000000"/>
              </a:solidFill>
              <a:latin typeface="つなぎゴシック"/>
            </a:endParaRPr>
          </a:p>
        </p:txBody>
      </p:sp>
      <p:sp>
        <p:nvSpPr>
          <p:cNvPr id="8" name="TextBox 8"/>
          <p:cNvSpPr txBox="1"/>
          <p:nvPr/>
        </p:nvSpPr>
        <p:spPr>
          <a:xfrm>
            <a:off x="10044331" y="3679432"/>
            <a:ext cx="6061593" cy="5217160"/>
          </a:xfrm>
          <a:prstGeom prst="rect">
            <a:avLst/>
          </a:prstGeom>
        </p:spPr>
        <p:txBody>
          <a:bodyPr lIns="0" tIns="0" rIns="0" bIns="0" rtlCol="0" anchor="t">
            <a:spAutoFit/>
          </a:bodyPr>
          <a:lstStyle/>
          <a:p>
            <a:pPr>
              <a:lnSpc>
                <a:spcPts val="2520"/>
              </a:lnSpc>
            </a:pPr>
            <a:r>
              <a:rPr lang="en-US" sz="1800">
                <a:solidFill>
                  <a:srgbClr val="000000"/>
                </a:solidFill>
                <a:latin typeface="つなぎゴシック"/>
              </a:rPr>
              <a:t> Sistem berkas dapat diartikan sebagai kumpulan elemen dan prosedur yang saling berhubungan dan bekerja sama untuk mencapai tujuan tertentu. Berkas, pada dasarnya, adalah suatu kumpulan informasi yang saling terkait, diberi nama, dan direkam pada penyimpanan sekunder.</a:t>
            </a:r>
          </a:p>
          <a:p>
            <a:pPr>
              <a:lnSpc>
                <a:spcPts val="2520"/>
              </a:lnSpc>
            </a:pPr>
            <a:r>
              <a:rPr lang="en-US" sz="1800">
                <a:solidFill>
                  <a:srgbClr val="000000"/>
                </a:solidFill>
                <a:latin typeface="つなぎゴシック"/>
              </a:rPr>
              <a:t> Sistem Berkas merujuk pada suatu sistem yang menentukan cara penyimpanan data dari file tertentu dan pengaturan organisasi file yang digunakan. Dalam konteks ini, sistem berkas menyediakan dukungan bagi para pemrogram untuk mengakses file tanpa perlu memperhatikan detail-detail karakteristik penyimpanan dan peralatan pewaktu. Proses ini melibatkan konversi pernyataan akses file menjadi instruksi input/output level rendah, yang merupakan cara untuk mengambil informasi dari suatu file.</a:t>
            </a:r>
          </a:p>
          <a:p>
            <a:pPr>
              <a:lnSpc>
                <a:spcPts val="4060"/>
              </a:lnSpc>
            </a:pPr>
            <a:r>
              <a:rPr lang="en-US" sz="2900">
                <a:solidFill>
                  <a:srgbClr val="000000"/>
                </a:solidFill>
                <a:latin typeface="つなぎゴシック"/>
              </a:rPr>
              <a:t> </a:t>
            </a:r>
          </a:p>
        </p:txBody>
      </p:sp>
      <p:sp>
        <p:nvSpPr>
          <p:cNvPr id="9" name="Freeform 9"/>
          <p:cNvSpPr/>
          <p:nvPr/>
        </p:nvSpPr>
        <p:spPr>
          <a:xfrm flipV="1">
            <a:off x="13220137" y="-3693607"/>
            <a:ext cx="6162281" cy="5938899"/>
          </a:xfrm>
          <a:custGeom>
            <a:avLst/>
            <a:gdLst/>
            <a:ahLst/>
            <a:cxnLst/>
            <a:rect l="l" t="t" r="r" b="b"/>
            <a:pathLst>
              <a:path w="6162281" h="5938899">
                <a:moveTo>
                  <a:pt x="0" y="5938898"/>
                </a:moveTo>
                <a:lnTo>
                  <a:pt x="6162282" y="5938898"/>
                </a:lnTo>
                <a:lnTo>
                  <a:pt x="6162282" y="0"/>
                </a:lnTo>
                <a:lnTo>
                  <a:pt x="0" y="0"/>
                </a:lnTo>
                <a:lnTo>
                  <a:pt x="0" y="5938898"/>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Freeform 10"/>
          <p:cNvSpPr/>
          <p:nvPr/>
        </p:nvSpPr>
        <p:spPr>
          <a:xfrm flipV="1">
            <a:off x="340514" y="8570114"/>
            <a:ext cx="1376371" cy="1376371"/>
          </a:xfrm>
          <a:custGeom>
            <a:avLst/>
            <a:gdLst/>
            <a:ahLst/>
            <a:cxnLst/>
            <a:rect l="l" t="t" r="r" b="b"/>
            <a:pathLst>
              <a:path w="1376371" h="1376371">
                <a:moveTo>
                  <a:pt x="0" y="1376372"/>
                </a:moveTo>
                <a:lnTo>
                  <a:pt x="1376372" y="1376372"/>
                </a:lnTo>
                <a:lnTo>
                  <a:pt x="1376372" y="0"/>
                </a:lnTo>
                <a:lnTo>
                  <a:pt x="0" y="0"/>
                </a:lnTo>
                <a:lnTo>
                  <a:pt x="0" y="1376372"/>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1" name="TextBox 11"/>
          <p:cNvSpPr txBox="1"/>
          <p:nvPr/>
        </p:nvSpPr>
        <p:spPr>
          <a:xfrm>
            <a:off x="4360696" y="914400"/>
            <a:ext cx="10139585" cy="3413299"/>
          </a:xfrm>
          <a:prstGeom prst="rect">
            <a:avLst/>
          </a:prstGeom>
        </p:spPr>
        <p:txBody>
          <a:bodyPr lIns="0" tIns="0" rIns="0" bIns="0" rtlCol="0" anchor="t">
            <a:spAutoFit/>
          </a:bodyPr>
          <a:lstStyle/>
          <a:p>
            <a:pPr algn="ctr">
              <a:lnSpc>
                <a:spcPts val="8216"/>
              </a:lnSpc>
            </a:pPr>
            <a:r>
              <a:rPr lang="en-US" sz="5868">
                <a:solidFill>
                  <a:srgbClr val="000000"/>
                </a:solidFill>
                <a:latin typeface="Potta One"/>
              </a:rPr>
              <a:t>PENGERTIAN  SISTEM BERKAS</a:t>
            </a:r>
          </a:p>
          <a:p>
            <a:pPr algn="ctr">
              <a:lnSpc>
                <a:spcPts val="10953"/>
              </a:lnSpc>
            </a:pPr>
            <a:endParaRPr lang="en-US" sz="5868">
              <a:solidFill>
                <a:srgbClr val="000000"/>
              </a:solidFill>
              <a:latin typeface="Potta On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16571114" y="340514"/>
            <a:ext cx="1376371" cy="1376371"/>
          </a:xfrm>
          <a:custGeom>
            <a:avLst/>
            <a:gdLst/>
            <a:ahLst/>
            <a:cxnLst/>
            <a:rect l="l" t="t" r="r" b="b"/>
            <a:pathLst>
              <a:path w="1376371" h="1376371">
                <a:moveTo>
                  <a:pt x="1376372" y="0"/>
                </a:moveTo>
                <a:lnTo>
                  <a:pt x="0" y="0"/>
                </a:lnTo>
                <a:lnTo>
                  <a:pt x="0" y="1376372"/>
                </a:lnTo>
                <a:lnTo>
                  <a:pt x="1376372" y="1376372"/>
                </a:lnTo>
                <a:lnTo>
                  <a:pt x="1376372"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996592" y="6860515"/>
            <a:ext cx="11486393" cy="4795569"/>
          </a:xfrm>
          <a:custGeom>
            <a:avLst/>
            <a:gdLst/>
            <a:ahLst/>
            <a:cxnLst/>
            <a:rect l="l" t="t" r="r" b="b"/>
            <a:pathLst>
              <a:path w="11486393" h="4795569">
                <a:moveTo>
                  <a:pt x="0" y="0"/>
                </a:moveTo>
                <a:lnTo>
                  <a:pt x="11486393" y="0"/>
                </a:lnTo>
                <a:lnTo>
                  <a:pt x="11486393" y="4795570"/>
                </a:lnTo>
                <a:lnTo>
                  <a:pt x="0" y="4795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922457" y="-1136417"/>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2664387" y="2913063"/>
            <a:ext cx="13687547" cy="4967605"/>
          </a:xfrm>
          <a:prstGeom prst="rect">
            <a:avLst/>
          </a:prstGeom>
        </p:spPr>
        <p:txBody>
          <a:bodyPr lIns="0" tIns="0" rIns="0" bIns="0" rtlCol="0" anchor="t">
            <a:spAutoFit/>
          </a:bodyPr>
          <a:lstStyle/>
          <a:p>
            <a:pPr algn="just">
              <a:lnSpc>
                <a:spcPts val="3220"/>
              </a:lnSpc>
            </a:pPr>
            <a:r>
              <a:rPr lang="en-US" sz="2300">
                <a:solidFill>
                  <a:srgbClr val="000000"/>
                </a:solidFill>
                <a:latin typeface="つなぎゴシック"/>
              </a:rPr>
              <a:t> Organisasi merupakan metode yang digunakan untuk menggambarkan dan menyimpan record-record dalam suatu berkas atau file. Terdapat empat teknik dasar dalam organisasi berkas, yaitu:</a:t>
            </a:r>
          </a:p>
          <a:p>
            <a:pPr algn="just">
              <a:lnSpc>
                <a:spcPts val="3220"/>
              </a:lnSpc>
            </a:pPr>
            <a:r>
              <a:rPr lang="en-US" sz="2300">
                <a:solidFill>
                  <a:srgbClr val="000000"/>
                </a:solidFill>
                <a:latin typeface="つなぎゴシック"/>
              </a:rPr>
              <a:t> 1. Sequential (urutan)</a:t>
            </a:r>
          </a:p>
          <a:p>
            <a:pPr algn="just">
              <a:lnSpc>
                <a:spcPts val="3220"/>
              </a:lnSpc>
            </a:pPr>
            <a:r>
              <a:rPr lang="en-US" sz="2300">
                <a:solidFill>
                  <a:srgbClr val="000000"/>
                </a:solidFill>
                <a:latin typeface="つなぎゴシック"/>
              </a:rPr>
              <a:t> 2. Relative (relatif)</a:t>
            </a:r>
          </a:p>
          <a:p>
            <a:pPr algn="just">
              <a:lnSpc>
                <a:spcPts val="3220"/>
              </a:lnSpc>
            </a:pPr>
            <a:r>
              <a:rPr lang="en-US" sz="2300">
                <a:solidFill>
                  <a:srgbClr val="000000"/>
                </a:solidFill>
                <a:latin typeface="つなぎゴシック"/>
              </a:rPr>
              <a:t> 3. Indexed Sequential (urutan terindeks)</a:t>
            </a:r>
          </a:p>
          <a:p>
            <a:pPr algn="just">
              <a:lnSpc>
                <a:spcPts val="3220"/>
              </a:lnSpc>
            </a:pPr>
            <a:r>
              <a:rPr lang="en-US" sz="2300">
                <a:solidFill>
                  <a:srgbClr val="000000"/>
                </a:solidFill>
                <a:latin typeface="つなぎゴシック"/>
              </a:rPr>
              <a:t> 4. Multi-key (multi-kunci)</a:t>
            </a:r>
          </a:p>
          <a:p>
            <a:pPr algn="just">
              <a:lnSpc>
                <a:spcPts val="3220"/>
              </a:lnSpc>
            </a:pPr>
            <a:r>
              <a:rPr lang="en-US" sz="2300">
                <a:solidFill>
                  <a:srgbClr val="000000"/>
                </a:solidFill>
                <a:latin typeface="つなぎゴシック"/>
              </a:rPr>
              <a:t>Secara umum, teknik-teknik tersebut berbeda dalam cara aksesnya, yaitu:</a:t>
            </a:r>
          </a:p>
          <a:p>
            <a:pPr algn="just">
              <a:lnSpc>
                <a:spcPts val="3220"/>
              </a:lnSpc>
            </a:pPr>
            <a:r>
              <a:rPr lang="en-US" sz="2300">
                <a:solidFill>
                  <a:srgbClr val="000000"/>
                </a:solidFill>
                <a:latin typeface="つなぎゴシック"/>
              </a:rPr>
              <a:t>1. Direct Access, yang merujuk pada metode akses record secara langsung     tanpa harus mengakses seluruh record yang ada.</a:t>
            </a:r>
          </a:p>
          <a:p>
            <a:pPr algn="just">
              <a:lnSpc>
                <a:spcPts val="3220"/>
              </a:lnSpc>
            </a:pPr>
            <a:r>
              <a:rPr lang="en-US" sz="2300">
                <a:solidFill>
                  <a:srgbClr val="000000"/>
                </a:solidFill>
                <a:latin typeface="つなぎゴシック"/>
              </a:rPr>
              <a:t>2. Sequential Access, yang mengimplikasikan bahwa akses record melibatkan pengaksesan record-record yang berada di depannya secara berurutan.. </a:t>
            </a:r>
          </a:p>
          <a:p>
            <a:pPr algn="ctr">
              <a:lnSpc>
                <a:spcPts val="4619"/>
              </a:lnSpc>
            </a:pPr>
            <a:endParaRPr lang="en-US" sz="2300">
              <a:solidFill>
                <a:srgbClr val="000000"/>
              </a:solidFill>
              <a:latin typeface="つなぎゴシック"/>
            </a:endParaRPr>
          </a:p>
        </p:txBody>
      </p:sp>
      <p:sp>
        <p:nvSpPr>
          <p:cNvPr id="7" name="Freeform 7"/>
          <p:cNvSpPr/>
          <p:nvPr/>
        </p:nvSpPr>
        <p:spPr>
          <a:xfrm flipH="1">
            <a:off x="-416754" y="7534864"/>
            <a:ext cx="6162281" cy="5938899"/>
          </a:xfrm>
          <a:custGeom>
            <a:avLst/>
            <a:gdLst/>
            <a:ahLst/>
            <a:cxnLst/>
            <a:rect l="l" t="t" r="r" b="b"/>
            <a:pathLst>
              <a:path w="6162281" h="5938899">
                <a:moveTo>
                  <a:pt x="6162281" y="0"/>
                </a:moveTo>
                <a:lnTo>
                  <a:pt x="0" y="0"/>
                </a:lnTo>
                <a:lnTo>
                  <a:pt x="0" y="5938899"/>
                </a:lnTo>
                <a:lnTo>
                  <a:pt x="6162281" y="5938899"/>
                </a:lnTo>
                <a:lnTo>
                  <a:pt x="6162281"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8" name="TextBox 8"/>
          <p:cNvSpPr txBox="1"/>
          <p:nvPr/>
        </p:nvSpPr>
        <p:spPr>
          <a:xfrm>
            <a:off x="3028547" y="998343"/>
            <a:ext cx="12959227" cy="1678288"/>
          </a:xfrm>
          <a:prstGeom prst="rect">
            <a:avLst/>
          </a:prstGeom>
        </p:spPr>
        <p:txBody>
          <a:bodyPr lIns="0" tIns="0" rIns="0" bIns="0" rtlCol="0" anchor="t">
            <a:spAutoFit/>
          </a:bodyPr>
          <a:lstStyle/>
          <a:p>
            <a:pPr algn="ctr">
              <a:lnSpc>
                <a:spcPts val="7560"/>
              </a:lnSpc>
            </a:pPr>
            <a:r>
              <a:rPr lang="en-US" sz="5400">
                <a:solidFill>
                  <a:srgbClr val="000000"/>
                </a:solidFill>
                <a:latin typeface="Potta One"/>
              </a:rPr>
              <a:t>PENGERTIAN ORGANISASI FILE</a:t>
            </a:r>
          </a:p>
          <a:p>
            <a:pPr algn="ctr">
              <a:lnSpc>
                <a:spcPts val="5880"/>
              </a:lnSpc>
            </a:pPr>
            <a:endParaRPr lang="en-US" sz="5400">
              <a:solidFill>
                <a:srgbClr val="000000"/>
              </a:solidFill>
              <a:latin typeface="Potta O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flipV="1">
            <a:off x="15882929" y="7881929"/>
            <a:ext cx="1376371" cy="1376371"/>
          </a:xfrm>
          <a:custGeom>
            <a:avLst/>
            <a:gdLst/>
            <a:ahLst/>
            <a:cxnLst/>
            <a:rect l="l" t="t" r="r" b="b"/>
            <a:pathLst>
              <a:path w="1376371" h="1376371">
                <a:moveTo>
                  <a:pt x="1376371" y="1376371"/>
                </a:moveTo>
                <a:lnTo>
                  <a:pt x="0" y="1376371"/>
                </a:lnTo>
                <a:lnTo>
                  <a:pt x="0" y="0"/>
                </a:lnTo>
                <a:lnTo>
                  <a:pt x="1376371" y="0"/>
                </a:lnTo>
                <a:lnTo>
                  <a:pt x="1376371" y="1376371"/>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952893" y="6860515"/>
            <a:ext cx="11486393" cy="4795569"/>
          </a:xfrm>
          <a:custGeom>
            <a:avLst/>
            <a:gdLst/>
            <a:ahLst/>
            <a:cxnLst/>
            <a:rect l="l" t="t" r="r" b="b"/>
            <a:pathLst>
              <a:path w="11486393" h="4795569">
                <a:moveTo>
                  <a:pt x="0" y="0"/>
                </a:moveTo>
                <a:lnTo>
                  <a:pt x="11486394" y="0"/>
                </a:lnTo>
                <a:lnTo>
                  <a:pt x="11486394" y="4795570"/>
                </a:lnTo>
                <a:lnTo>
                  <a:pt x="0" y="4795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flipH="1">
            <a:off x="15131460" y="-808981"/>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2664387" y="785393"/>
            <a:ext cx="12959227" cy="2218674"/>
          </a:xfrm>
          <a:prstGeom prst="rect">
            <a:avLst/>
          </a:prstGeom>
        </p:spPr>
        <p:txBody>
          <a:bodyPr lIns="0" tIns="0" rIns="0" bIns="0" rtlCol="0" anchor="t">
            <a:spAutoFit/>
          </a:bodyPr>
          <a:lstStyle/>
          <a:p>
            <a:pPr algn="ctr">
              <a:lnSpc>
                <a:spcPts val="8960"/>
              </a:lnSpc>
            </a:pPr>
            <a:r>
              <a:rPr lang="en-US" sz="6400">
                <a:solidFill>
                  <a:srgbClr val="000000"/>
                </a:solidFill>
                <a:latin typeface="Potta One"/>
              </a:rPr>
              <a:t>SASARAN MANAJEMEN BERKAAS</a:t>
            </a:r>
          </a:p>
        </p:txBody>
      </p:sp>
      <p:sp>
        <p:nvSpPr>
          <p:cNvPr id="7" name="TextBox 7"/>
          <p:cNvSpPr txBox="1"/>
          <p:nvPr/>
        </p:nvSpPr>
        <p:spPr>
          <a:xfrm>
            <a:off x="4979168" y="3270453"/>
            <a:ext cx="8700367" cy="5635422"/>
          </a:xfrm>
          <a:prstGeom prst="rect">
            <a:avLst/>
          </a:prstGeom>
        </p:spPr>
        <p:txBody>
          <a:bodyPr lIns="0" tIns="0" rIns="0" bIns="0" rtlCol="0" anchor="t">
            <a:spAutoFit/>
          </a:bodyPr>
          <a:lstStyle/>
          <a:p>
            <a:pPr>
              <a:lnSpc>
                <a:spcPts val="2811"/>
              </a:lnSpc>
            </a:pPr>
            <a:r>
              <a:rPr lang="en-US" sz="2008">
                <a:solidFill>
                  <a:srgbClr val="000000"/>
                </a:solidFill>
                <a:latin typeface="つなぎゴシック"/>
              </a:rPr>
              <a:t> Umumnya, cara yang digunakan oleh pengguna atau aplikasi untuk mengakses suatu berkas adalah melalui sistem manajemen berkas dari sistem operasi. Pengguna atau pengembang aplikasi tidak perlu mengembangkan perangkat lunak khusus untuk mengakses data di setiap aplikasi, karena sistem menyediakan kendali atas aset penting ini.</a:t>
            </a:r>
          </a:p>
          <a:p>
            <a:pPr>
              <a:lnSpc>
                <a:spcPts val="2811"/>
              </a:lnSpc>
            </a:pPr>
            <a:r>
              <a:rPr lang="en-US" sz="2008">
                <a:solidFill>
                  <a:srgbClr val="000000"/>
                </a:solidFill>
                <a:latin typeface="つなぎゴシック"/>
              </a:rPr>
              <a:t>Sasaran dari sistem manajemen berkas meliputi:</a:t>
            </a:r>
          </a:p>
          <a:p>
            <a:pPr>
              <a:lnSpc>
                <a:spcPts val="2811"/>
              </a:lnSpc>
            </a:pPr>
            <a:r>
              <a:rPr lang="en-US" sz="2008">
                <a:solidFill>
                  <a:srgbClr val="000000"/>
                </a:solidFill>
                <a:latin typeface="つなぎゴシック"/>
              </a:rPr>
              <a:t>1.Memenuhi kebutuhan manajemen data pengguna, termasuk penyimpanan data dan kemampuan melakukan operasi berkas.</a:t>
            </a:r>
          </a:p>
          <a:p>
            <a:pPr>
              <a:lnSpc>
                <a:spcPts val="2811"/>
              </a:lnSpc>
            </a:pPr>
            <a:r>
              <a:rPr lang="en-US" sz="2008">
                <a:solidFill>
                  <a:srgbClr val="000000"/>
                </a:solidFill>
                <a:latin typeface="つなぎゴシック"/>
              </a:rPr>
              <a:t>2.Menjamin bahwa data pada file valid.</a:t>
            </a:r>
          </a:p>
          <a:p>
            <a:pPr>
              <a:lnSpc>
                <a:spcPts val="2811"/>
              </a:lnSpc>
            </a:pPr>
            <a:r>
              <a:rPr lang="en-US" sz="2008">
                <a:solidFill>
                  <a:srgbClr val="000000"/>
                </a:solidFill>
                <a:latin typeface="つなぎゴシック"/>
              </a:rPr>
              <a:t>3.Mengoptimalkan kinerja sistem.</a:t>
            </a:r>
          </a:p>
          <a:p>
            <a:pPr>
              <a:lnSpc>
                <a:spcPts val="2811"/>
              </a:lnSpc>
            </a:pPr>
            <a:r>
              <a:rPr lang="en-US" sz="2008">
                <a:solidFill>
                  <a:srgbClr val="000000"/>
                </a:solidFill>
                <a:latin typeface="つなぎゴシック"/>
              </a:rPr>
              <a:t>4.Menyediakan dukungan input/output (I/O) untuk berbagai jenis peralatan penyimpanan.</a:t>
            </a:r>
          </a:p>
          <a:p>
            <a:pPr>
              <a:lnSpc>
                <a:spcPts val="2811"/>
              </a:lnSpc>
            </a:pPr>
            <a:r>
              <a:rPr lang="en-US" sz="2008">
                <a:solidFill>
                  <a:srgbClr val="000000"/>
                </a:solidFill>
                <a:latin typeface="つなぎゴシック"/>
              </a:rPr>
              <a:t>5.Meminimalkan potensi kehilangan atau kerusakan data.</a:t>
            </a:r>
          </a:p>
          <a:p>
            <a:pPr>
              <a:lnSpc>
                <a:spcPts val="2811"/>
              </a:lnSpc>
            </a:pPr>
            <a:r>
              <a:rPr lang="en-US" sz="2008">
                <a:solidFill>
                  <a:srgbClr val="000000"/>
                </a:solidFill>
                <a:latin typeface="つなぎゴシック"/>
              </a:rPr>
              <a:t>6.Menyediakan sekumpulan rutin antarmuka I/O.</a:t>
            </a:r>
          </a:p>
          <a:p>
            <a:pPr>
              <a:lnSpc>
                <a:spcPts val="2811"/>
              </a:lnSpc>
            </a:pPr>
            <a:r>
              <a:rPr lang="en-US" sz="2008">
                <a:solidFill>
                  <a:srgbClr val="000000"/>
                </a:solidFill>
                <a:latin typeface="つなぎゴシック"/>
              </a:rPr>
              <a:t>7.Memberikan dukungan I/O untuk sistem multiuser.</a:t>
            </a:r>
          </a:p>
          <a:p>
            <a:pPr>
              <a:lnSpc>
                <a:spcPts val="2811"/>
              </a:lnSpc>
            </a:pPr>
            <a:endParaRPr lang="en-US" sz="2008">
              <a:solidFill>
                <a:srgbClr val="000000"/>
              </a:solidFill>
              <a:latin typeface="つなぎゴシック"/>
            </a:endParaRPr>
          </a:p>
        </p:txBody>
      </p:sp>
      <p:sp>
        <p:nvSpPr>
          <p:cNvPr id="8" name="Freeform 8"/>
          <p:cNvSpPr/>
          <p:nvPr/>
        </p:nvSpPr>
        <p:spPr>
          <a:xfrm flipH="1" flipV="1">
            <a:off x="-949663" y="-2277219"/>
            <a:ext cx="5479934" cy="5281286"/>
          </a:xfrm>
          <a:custGeom>
            <a:avLst/>
            <a:gdLst/>
            <a:ahLst/>
            <a:cxnLst/>
            <a:rect l="l" t="t" r="r" b="b"/>
            <a:pathLst>
              <a:path w="5479934" h="5281286">
                <a:moveTo>
                  <a:pt x="5479934" y="5281286"/>
                </a:moveTo>
                <a:lnTo>
                  <a:pt x="0" y="5281286"/>
                </a:lnTo>
                <a:lnTo>
                  <a:pt x="0" y="0"/>
                </a:lnTo>
                <a:lnTo>
                  <a:pt x="5479934" y="0"/>
                </a:lnTo>
                <a:lnTo>
                  <a:pt x="5479934" y="5281286"/>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H="1">
            <a:off x="-5290787" y="6543966"/>
            <a:ext cx="11486393" cy="4795569"/>
          </a:xfrm>
          <a:custGeom>
            <a:avLst/>
            <a:gdLst/>
            <a:ahLst/>
            <a:cxnLst/>
            <a:rect l="l" t="t" r="r" b="b"/>
            <a:pathLst>
              <a:path w="11486393" h="4795569">
                <a:moveTo>
                  <a:pt x="11486394" y="0"/>
                </a:moveTo>
                <a:lnTo>
                  <a:pt x="0" y="0"/>
                </a:lnTo>
                <a:lnTo>
                  <a:pt x="0" y="4795570"/>
                </a:lnTo>
                <a:lnTo>
                  <a:pt x="11486394" y="4795570"/>
                </a:lnTo>
                <a:lnTo>
                  <a:pt x="11486394"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flipH="1">
            <a:off x="15113636" y="-1407977"/>
            <a:ext cx="7315200" cy="3813048"/>
          </a:xfrm>
          <a:custGeom>
            <a:avLst/>
            <a:gdLst/>
            <a:ahLst/>
            <a:cxnLst/>
            <a:rect l="l" t="t" r="r" b="b"/>
            <a:pathLst>
              <a:path w="7315200" h="3813048">
                <a:moveTo>
                  <a:pt x="7315200" y="0"/>
                </a:moveTo>
                <a:lnTo>
                  <a:pt x="0" y="0"/>
                </a:lnTo>
                <a:lnTo>
                  <a:pt x="0" y="3813048"/>
                </a:lnTo>
                <a:lnTo>
                  <a:pt x="7315200" y="3813048"/>
                </a:lnTo>
                <a:lnTo>
                  <a:pt x="731520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5" name="Group 5"/>
          <p:cNvGrpSpPr>
            <a:grpSpLocks noChangeAspect="1"/>
          </p:cNvGrpSpPr>
          <p:nvPr/>
        </p:nvGrpSpPr>
        <p:grpSpPr>
          <a:xfrm>
            <a:off x="10250815" y="3585071"/>
            <a:ext cx="6549840" cy="4804405"/>
            <a:chOff x="0" y="0"/>
            <a:chExt cx="4198620" cy="3079750"/>
          </a:xfrm>
        </p:grpSpPr>
        <p:sp>
          <p:nvSpPr>
            <p:cNvPr id="6" name="Freeform 6"/>
            <p:cNvSpPr/>
            <p:nvPr/>
          </p:nvSpPr>
          <p:spPr>
            <a:xfrm>
              <a:off x="-12699" y="-2540"/>
              <a:ext cx="4215129" cy="3083560"/>
            </a:xfrm>
            <a:custGeom>
              <a:avLst/>
              <a:gdLst/>
              <a:ahLst/>
              <a:cxnLst/>
              <a:rect l="l" t="t" r="r" b="b"/>
              <a:pathLst>
                <a:path w="4215129" h="3083560">
                  <a:moveTo>
                    <a:pt x="4196079" y="1511300"/>
                  </a:moveTo>
                  <a:cubicBezTo>
                    <a:pt x="4199889" y="1508760"/>
                    <a:pt x="4203699" y="1507490"/>
                    <a:pt x="4206239" y="1503680"/>
                  </a:cubicBezTo>
                  <a:cubicBezTo>
                    <a:pt x="4208779" y="1501140"/>
                    <a:pt x="4213859" y="1497330"/>
                    <a:pt x="4213859" y="1493520"/>
                  </a:cubicBezTo>
                  <a:cubicBezTo>
                    <a:pt x="4213859" y="1490980"/>
                    <a:pt x="4208779" y="1487170"/>
                    <a:pt x="4206239" y="1484630"/>
                  </a:cubicBezTo>
                  <a:lnTo>
                    <a:pt x="4194809" y="1473200"/>
                  </a:lnTo>
                  <a:cubicBezTo>
                    <a:pt x="4197349" y="1470660"/>
                    <a:pt x="4202429" y="1469390"/>
                    <a:pt x="4202429" y="1465580"/>
                  </a:cubicBezTo>
                  <a:cubicBezTo>
                    <a:pt x="4204969" y="1455420"/>
                    <a:pt x="4208779" y="1445260"/>
                    <a:pt x="4208779" y="1435100"/>
                  </a:cubicBezTo>
                  <a:cubicBezTo>
                    <a:pt x="4208779" y="1430020"/>
                    <a:pt x="4199889" y="1426210"/>
                    <a:pt x="4194809" y="1419860"/>
                  </a:cubicBezTo>
                  <a:cubicBezTo>
                    <a:pt x="4199889" y="1419860"/>
                    <a:pt x="4202429" y="1419860"/>
                    <a:pt x="4206239" y="1418590"/>
                  </a:cubicBezTo>
                  <a:lnTo>
                    <a:pt x="4206239" y="1414780"/>
                  </a:lnTo>
                  <a:lnTo>
                    <a:pt x="4194809" y="1414780"/>
                  </a:lnTo>
                  <a:cubicBezTo>
                    <a:pt x="4187189" y="1409700"/>
                    <a:pt x="4179569" y="1399540"/>
                    <a:pt x="4177029" y="1400810"/>
                  </a:cubicBezTo>
                  <a:cubicBezTo>
                    <a:pt x="4163059" y="1408430"/>
                    <a:pt x="4163059" y="1398270"/>
                    <a:pt x="4160519" y="1390650"/>
                  </a:cubicBezTo>
                  <a:cubicBezTo>
                    <a:pt x="4155439" y="1391920"/>
                    <a:pt x="4150359" y="1393190"/>
                    <a:pt x="4146549" y="1391920"/>
                  </a:cubicBezTo>
                  <a:cubicBezTo>
                    <a:pt x="4137659" y="1390650"/>
                    <a:pt x="4128769" y="1386840"/>
                    <a:pt x="4119879" y="1386840"/>
                  </a:cubicBezTo>
                  <a:cubicBezTo>
                    <a:pt x="4108449" y="1385570"/>
                    <a:pt x="4095749" y="1385570"/>
                    <a:pt x="4083049" y="1384300"/>
                  </a:cubicBezTo>
                  <a:cubicBezTo>
                    <a:pt x="4063999" y="1381760"/>
                    <a:pt x="4044949" y="1379220"/>
                    <a:pt x="4025899" y="1376680"/>
                  </a:cubicBezTo>
                  <a:cubicBezTo>
                    <a:pt x="4024629" y="1376680"/>
                    <a:pt x="4022089" y="1379220"/>
                    <a:pt x="4020819" y="1379220"/>
                  </a:cubicBezTo>
                  <a:cubicBezTo>
                    <a:pt x="4010659" y="1377950"/>
                    <a:pt x="4000499" y="1376680"/>
                    <a:pt x="3991609" y="1374140"/>
                  </a:cubicBezTo>
                  <a:cubicBezTo>
                    <a:pt x="3989069" y="1372870"/>
                    <a:pt x="3987799" y="1366520"/>
                    <a:pt x="3987799" y="1363980"/>
                  </a:cubicBezTo>
                  <a:cubicBezTo>
                    <a:pt x="4001769" y="1353820"/>
                    <a:pt x="4015740" y="1343660"/>
                    <a:pt x="4024629" y="1337310"/>
                  </a:cubicBezTo>
                  <a:cubicBezTo>
                    <a:pt x="4034789" y="1336040"/>
                    <a:pt x="4041139" y="1334770"/>
                    <a:pt x="4050029" y="1334770"/>
                  </a:cubicBezTo>
                  <a:cubicBezTo>
                    <a:pt x="4042409" y="1324610"/>
                    <a:pt x="4037329" y="1319530"/>
                    <a:pt x="4030979" y="1311910"/>
                  </a:cubicBezTo>
                  <a:cubicBezTo>
                    <a:pt x="4027169" y="1313180"/>
                    <a:pt x="4023359" y="1314450"/>
                    <a:pt x="4017009" y="1316990"/>
                  </a:cubicBezTo>
                  <a:cubicBezTo>
                    <a:pt x="4017009" y="1310640"/>
                    <a:pt x="4017009" y="1304290"/>
                    <a:pt x="4018279" y="1304290"/>
                  </a:cubicBezTo>
                  <a:cubicBezTo>
                    <a:pt x="4023359" y="1303020"/>
                    <a:pt x="4030979" y="1301750"/>
                    <a:pt x="4034789" y="1304290"/>
                  </a:cubicBezTo>
                  <a:cubicBezTo>
                    <a:pt x="4039869" y="1308100"/>
                    <a:pt x="4042409" y="1314450"/>
                    <a:pt x="4047489" y="1322070"/>
                  </a:cubicBezTo>
                  <a:cubicBezTo>
                    <a:pt x="4050029" y="1322070"/>
                    <a:pt x="4055109" y="1323340"/>
                    <a:pt x="4060189" y="1323340"/>
                  </a:cubicBezTo>
                  <a:cubicBezTo>
                    <a:pt x="4058919" y="1306830"/>
                    <a:pt x="4058919" y="1306830"/>
                    <a:pt x="4044949" y="1282700"/>
                  </a:cubicBezTo>
                  <a:cubicBezTo>
                    <a:pt x="4062729" y="1282700"/>
                    <a:pt x="4067809" y="1277620"/>
                    <a:pt x="4063999" y="1259840"/>
                  </a:cubicBezTo>
                  <a:cubicBezTo>
                    <a:pt x="4075429" y="1258570"/>
                    <a:pt x="4088129" y="1257300"/>
                    <a:pt x="4099559" y="1257300"/>
                  </a:cubicBezTo>
                  <a:cubicBezTo>
                    <a:pt x="4098289" y="1254760"/>
                    <a:pt x="4095749" y="1249680"/>
                    <a:pt x="4094479" y="1245870"/>
                  </a:cubicBezTo>
                  <a:cubicBezTo>
                    <a:pt x="4099559" y="1247140"/>
                    <a:pt x="4103369" y="1248410"/>
                    <a:pt x="4105909" y="1249680"/>
                  </a:cubicBezTo>
                  <a:cubicBezTo>
                    <a:pt x="4107179" y="1243330"/>
                    <a:pt x="4107179" y="1236980"/>
                    <a:pt x="4108449" y="1231900"/>
                  </a:cubicBezTo>
                  <a:cubicBezTo>
                    <a:pt x="4109719" y="1225550"/>
                    <a:pt x="4110989" y="1217930"/>
                    <a:pt x="4112259" y="1211580"/>
                  </a:cubicBezTo>
                  <a:cubicBezTo>
                    <a:pt x="4112259" y="1209040"/>
                    <a:pt x="4110989" y="1205230"/>
                    <a:pt x="4112259" y="1201420"/>
                  </a:cubicBezTo>
                  <a:cubicBezTo>
                    <a:pt x="4116069" y="1191260"/>
                    <a:pt x="4117339" y="1176020"/>
                    <a:pt x="4113529" y="1168400"/>
                  </a:cubicBezTo>
                  <a:cubicBezTo>
                    <a:pt x="4116069" y="1165860"/>
                    <a:pt x="4117339" y="1162050"/>
                    <a:pt x="4117339" y="1159510"/>
                  </a:cubicBezTo>
                  <a:cubicBezTo>
                    <a:pt x="4117339" y="1149350"/>
                    <a:pt x="4117339" y="1137920"/>
                    <a:pt x="4116069" y="1127760"/>
                  </a:cubicBezTo>
                  <a:cubicBezTo>
                    <a:pt x="4114799" y="1117600"/>
                    <a:pt x="4113529" y="1108710"/>
                    <a:pt x="4112259" y="1098550"/>
                  </a:cubicBezTo>
                  <a:cubicBezTo>
                    <a:pt x="4110989" y="1096010"/>
                    <a:pt x="4110989" y="1093470"/>
                    <a:pt x="4112259" y="1089660"/>
                  </a:cubicBezTo>
                  <a:cubicBezTo>
                    <a:pt x="4116069" y="1079500"/>
                    <a:pt x="4118609" y="1069340"/>
                    <a:pt x="4110989" y="1059180"/>
                  </a:cubicBezTo>
                  <a:cubicBezTo>
                    <a:pt x="4108449" y="1056640"/>
                    <a:pt x="4109719" y="1050290"/>
                    <a:pt x="4110989" y="1046480"/>
                  </a:cubicBezTo>
                  <a:cubicBezTo>
                    <a:pt x="4114799" y="1032510"/>
                    <a:pt x="4107179" y="1021080"/>
                    <a:pt x="4093209" y="1018540"/>
                  </a:cubicBezTo>
                  <a:lnTo>
                    <a:pt x="4088129" y="1018540"/>
                  </a:lnTo>
                  <a:cubicBezTo>
                    <a:pt x="4089399" y="1014730"/>
                    <a:pt x="4090669" y="1013460"/>
                    <a:pt x="4091939" y="1010920"/>
                  </a:cubicBezTo>
                  <a:cubicBezTo>
                    <a:pt x="4088129" y="1009650"/>
                    <a:pt x="4084319" y="1009650"/>
                    <a:pt x="4081779" y="1007110"/>
                  </a:cubicBezTo>
                  <a:cubicBezTo>
                    <a:pt x="4079239" y="1005840"/>
                    <a:pt x="4077969" y="1002030"/>
                    <a:pt x="4075429" y="1000760"/>
                  </a:cubicBezTo>
                  <a:cubicBezTo>
                    <a:pt x="4065269" y="995680"/>
                    <a:pt x="4053839" y="990600"/>
                    <a:pt x="4042409" y="985520"/>
                  </a:cubicBezTo>
                  <a:cubicBezTo>
                    <a:pt x="4038599" y="984250"/>
                    <a:pt x="4033519" y="984250"/>
                    <a:pt x="4029709" y="984250"/>
                  </a:cubicBezTo>
                  <a:cubicBezTo>
                    <a:pt x="4027169" y="985520"/>
                    <a:pt x="4025899" y="980440"/>
                    <a:pt x="4023359" y="980440"/>
                  </a:cubicBezTo>
                  <a:cubicBezTo>
                    <a:pt x="4005579" y="976630"/>
                    <a:pt x="3987799" y="974090"/>
                    <a:pt x="3970019" y="969010"/>
                  </a:cubicBezTo>
                  <a:cubicBezTo>
                    <a:pt x="3956049" y="963930"/>
                    <a:pt x="3939539" y="974090"/>
                    <a:pt x="3925569" y="963930"/>
                  </a:cubicBezTo>
                  <a:cubicBezTo>
                    <a:pt x="3924299" y="962660"/>
                    <a:pt x="3921759" y="965200"/>
                    <a:pt x="3920489" y="965200"/>
                  </a:cubicBezTo>
                  <a:cubicBezTo>
                    <a:pt x="3909059" y="962660"/>
                    <a:pt x="3898899" y="969010"/>
                    <a:pt x="3887469" y="965200"/>
                  </a:cubicBezTo>
                  <a:cubicBezTo>
                    <a:pt x="3876039" y="961390"/>
                    <a:pt x="3863339" y="960120"/>
                    <a:pt x="3858259" y="948690"/>
                  </a:cubicBezTo>
                  <a:cubicBezTo>
                    <a:pt x="3853179" y="937260"/>
                    <a:pt x="3849369" y="925830"/>
                    <a:pt x="3849369" y="914400"/>
                  </a:cubicBezTo>
                  <a:cubicBezTo>
                    <a:pt x="3850639" y="900430"/>
                    <a:pt x="3856989" y="885190"/>
                    <a:pt x="3832859" y="887730"/>
                  </a:cubicBezTo>
                  <a:cubicBezTo>
                    <a:pt x="3834129" y="885190"/>
                    <a:pt x="3834129" y="882650"/>
                    <a:pt x="3835399" y="881380"/>
                  </a:cubicBezTo>
                  <a:cubicBezTo>
                    <a:pt x="3761739" y="873760"/>
                    <a:pt x="3688079" y="867410"/>
                    <a:pt x="3615689" y="859790"/>
                  </a:cubicBezTo>
                  <a:cubicBezTo>
                    <a:pt x="3613149" y="850900"/>
                    <a:pt x="3610609" y="840740"/>
                    <a:pt x="3608069" y="826770"/>
                  </a:cubicBezTo>
                  <a:cubicBezTo>
                    <a:pt x="3622039" y="842010"/>
                    <a:pt x="3634739" y="850900"/>
                    <a:pt x="3652519" y="849630"/>
                  </a:cubicBezTo>
                  <a:cubicBezTo>
                    <a:pt x="3653789" y="839470"/>
                    <a:pt x="3652519" y="831850"/>
                    <a:pt x="3642359" y="825500"/>
                  </a:cubicBezTo>
                  <a:cubicBezTo>
                    <a:pt x="3641089" y="824230"/>
                    <a:pt x="3639819" y="819150"/>
                    <a:pt x="3641089" y="816610"/>
                  </a:cubicBezTo>
                  <a:cubicBezTo>
                    <a:pt x="3646169" y="803910"/>
                    <a:pt x="3651249" y="792480"/>
                    <a:pt x="3655059" y="781050"/>
                  </a:cubicBezTo>
                  <a:cubicBezTo>
                    <a:pt x="3660139" y="784860"/>
                    <a:pt x="3663949" y="787400"/>
                    <a:pt x="3669029" y="789940"/>
                  </a:cubicBezTo>
                  <a:lnTo>
                    <a:pt x="3671569" y="787400"/>
                  </a:lnTo>
                  <a:lnTo>
                    <a:pt x="3656329" y="764540"/>
                  </a:lnTo>
                  <a:cubicBezTo>
                    <a:pt x="3666489" y="767080"/>
                    <a:pt x="3675379" y="768350"/>
                    <a:pt x="3686809" y="770890"/>
                  </a:cubicBezTo>
                  <a:cubicBezTo>
                    <a:pt x="3682999" y="763270"/>
                    <a:pt x="3679189" y="758190"/>
                    <a:pt x="3679189" y="758190"/>
                  </a:cubicBezTo>
                  <a:cubicBezTo>
                    <a:pt x="3685539" y="753110"/>
                    <a:pt x="3691889" y="748030"/>
                    <a:pt x="3700779" y="741680"/>
                  </a:cubicBezTo>
                  <a:cubicBezTo>
                    <a:pt x="3700779" y="740410"/>
                    <a:pt x="3702049" y="732790"/>
                    <a:pt x="3705859" y="731520"/>
                  </a:cubicBezTo>
                  <a:cubicBezTo>
                    <a:pt x="3713479" y="727710"/>
                    <a:pt x="3716019" y="734060"/>
                    <a:pt x="3718559" y="740410"/>
                  </a:cubicBezTo>
                  <a:cubicBezTo>
                    <a:pt x="3719829" y="744220"/>
                    <a:pt x="3727449" y="745490"/>
                    <a:pt x="3732529" y="746760"/>
                  </a:cubicBezTo>
                  <a:cubicBezTo>
                    <a:pt x="3737609" y="748030"/>
                    <a:pt x="3743959" y="748030"/>
                    <a:pt x="3750309" y="746760"/>
                  </a:cubicBezTo>
                  <a:cubicBezTo>
                    <a:pt x="3760469" y="746760"/>
                    <a:pt x="3770629" y="745490"/>
                    <a:pt x="3784599" y="744220"/>
                  </a:cubicBezTo>
                  <a:cubicBezTo>
                    <a:pt x="3774440" y="741680"/>
                    <a:pt x="3766819" y="739140"/>
                    <a:pt x="3760469" y="737870"/>
                  </a:cubicBezTo>
                  <a:cubicBezTo>
                    <a:pt x="3760469" y="736600"/>
                    <a:pt x="3760469" y="735330"/>
                    <a:pt x="3759199" y="734060"/>
                  </a:cubicBezTo>
                  <a:cubicBezTo>
                    <a:pt x="3769359" y="731520"/>
                    <a:pt x="3779519" y="728980"/>
                    <a:pt x="3788409" y="726440"/>
                  </a:cubicBezTo>
                  <a:cubicBezTo>
                    <a:pt x="3798569" y="728980"/>
                    <a:pt x="3807459" y="732790"/>
                    <a:pt x="3815079" y="735330"/>
                  </a:cubicBezTo>
                  <a:cubicBezTo>
                    <a:pt x="3817619" y="758190"/>
                    <a:pt x="3832859" y="739140"/>
                    <a:pt x="3841749" y="741680"/>
                  </a:cubicBezTo>
                  <a:cubicBezTo>
                    <a:pt x="3839209" y="736600"/>
                    <a:pt x="3835399" y="731520"/>
                    <a:pt x="3831590" y="725170"/>
                  </a:cubicBezTo>
                  <a:cubicBezTo>
                    <a:pt x="3848099"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69" y="736600"/>
                  </a:cubicBezTo>
                  <a:cubicBezTo>
                    <a:pt x="3992879" y="735330"/>
                    <a:pt x="3995419" y="735330"/>
                    <a:pt x="3996690" y="734060"/>
                  </a:cubicBezTo>
                  <a:cubicBezTo>
                    <a:pt x="3999230" y="725170"/>
                    <a:pt x="4000499"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19"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19" y="78740"/>
                  </a:lnTo>
                  <a:cubicBezTo>
                    <a:pt x="2221230" y="80010"/>
                    <a:pt x="2200909" y="85090"/>
                    <a:pt x="2180590" y="86360"/>
                  </a:cubicBezTo>
                  <a:cubicBezTo>
                    <a:pt x="2148840" y="88900"/>
                    <a:pt x="2115819" y="90170"/>
                    <a:pt x="2084069" y="92710"/>
                  </a:cubicBezTo>
                  <a:cubicBezTo>
                    <a:pt x="2076449" y="92710"/>
                    <a:pt x="2067559"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1"/>
                  </a:cubicBezTo>
                  <a:cubicBezTo>
                    <a:pt x="29210" y="1938021"/>
                    <a:pt x="29210" y="1967231"/>
                    <a:pt x="34290" y="1968500"/>
                  </a:cubicBezTo>
                  <a:cubicBezTo>
                    <a:pt x="43180" y="1972310"/>
                    <a:pt x="45720" y="1983740"/>
                    <a:pt x="53340" y="1988821"/>
                  </a:cubicBezTo>
                  <a:cubicBezTo>
                    <a:pt x="54610" y="1990091"/>
                    <a:pt x="55880" y="1992631"/>
                    <a:pt x="55880" y="1992631"/>
                  </a:cubicBezTo>
                  <a:cubicBezTo>
                    <a:pt x="45720" y="2004060"/>
                    <a:pt x="60960" y="1998981"/>
                    <a:pt x="63500" y="2004060"/>
                  </a:cubicBezTo>
                  <a:cubicBezTo>
                    <a:pt x="60960" y="2010410"/>
                    <a:pt x="55880" y="2016760"/>
                    <a:pt x="54610" y="2024381"/>
                  </a:cubicBezTo>
                  <a:cubicBezTo>
                    <a:pt x="53340" y="2032001"/>
                    <a:pt x="54610" y="2038351"/>
                    <a:pt x="66040" y="2034541"/>
                  </a:cubicBezTo>
                  <a:cubicBezTo>
                    <a:pt x="64770" y="2045971"/>
                    <a:pt x="63500" y="2056131"/>
                    <a:pt x="62230" y="2067561"/>
                  </a:cubicBezTo>
                  <a:cubicBezTo>
                    <a:pt x="63500" y="2067561"/>
                    <a:pt x="64770" y="2066291"/>
                    <a:pt x="64770" y="2066291"/>
                  </a:cubicBezTo>
                  <a:cubicBezTo>
                    <a:pt x="68580" y="2075181"/>
                    <a:pt x="71120" y="2082801"/>
                    <a:pt x="74930" y="2090421"/>
                  </a:cubicBezTo>
                  <a:cubicBezTo>
                    <a:pt x="81280" y="2090421"/>
                    <a:pt x="87630" y="2091691"/>
                    <a:pt x="95250" y="2092960"/>
                  </a:cubicBezTo>
                  <a:lnTo>
                    <a:pt x="95250" y="2096771"/>
                  </a:lnTo>
                  <a:cubicBezTo>
                    <a:pt x="91440" y="2098041"/>
                    <a:pt x="87630" y="2099310"/>
                    <a:pt x="83820" y="2100581"/>
                  </a:cubicBezTo>
                  <a:cubicBezTo>
                    <a:pt x="85090" y="2101851"/>
                    <a:pt x="87630" y="2101851"/>
                    <a:pt x="87630" y="2101851"/>
                  </a:cubicBezTo>
                  <a:cubicBezTo>
                    <a:pt x="88900" y="2120901"/>
                    <a:pt x="105410" y="2118361"/>
                    <a:pt x="116840" y="2123441"/>
                  </a:cubicBezTo>
                  <a:cubicBezTo>
                    <a:pt x="121920" y="2125981"/>
                    <a:pt x="128270" y="2127251"/>
                    <a:pt x="132080" y="2125981"/>
                  </a:cubicBezTo>
                  <a:cubicBezTo>
                    <a:pt x="139700" y="2122171"/>
                    <a:pt x="144780" y="2123441"/>
                    <a:pt x="144780" y="2131060"/>
                  </a:cubicBezTo>
                  <a:cubicBezTo>
                    <a:pt x="144780" y="2134871"/>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1"/>
                    <a:pt x="265430" y="2128521"/>
                  </a:cubicBezTo>
                  <a:cubicBezTo>
                    <a:pt x="275590" y="2128521"/>
                    <a:pt x="284480" y="2128521"/>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19" y="3074670"/>
                    <a:pt x="881380" y="3075940"/>
                    <a:pt x="878840" y="3077210"/>
                  </a:cubicBezTo>
                  <a:cubicBezTo>
                    <a:pt x="881380" y="3078480"/>
                    <a:pt x="883920" y="3081020"/>
                    <a:pt x="887730" y="3082290"/>
                  </a:cubicBezTo>
                  <a:cubicBezTo>
                    <a:pt x="891539" y="3083560"/>
                    <a:pt x="895349"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599" y="3012440"/>
                    <a:pt x="1374140" y="3012440"/>
                  </a:cubicBezTo>
                  <a:cubicBezTo>
                    <a:pt x="1375410" y="3017520"/>
                    <a:pt x="1374140" y="3023870"/>
                    <a:pt x="1376680" y="3025140"/>
                  </a:cubicBezTo>
                  <a:cubicBezTo>
                    <a:pt x="1380490" y="3027680"/>
                    <a:pt x="1386840" y="3027680"/>
                    <a:pt x="1391919" y="3026410"/>
                  </a:cubicBezTo>
                  <a:cubicBezTo>
                    <a:pt x="1398269" y="3025140"/>
                    <a:pt x="1405889" y="3018790"/>
                    <a:pt x="1408430" y="3021330"/>
                  </a:cubicBezTo>
                  <a:cubicBezTo>
                    <a:pt x="1421130" y="3031490"/>
                    <a:pt x="1430019" y="3022600"/>
                    <a:pt x="1436369" y="3017520"/>
                  </a:cubicBezTo>
                  <a:cubicBezTo>
                    <a:pt x="1441449" y="3018790"/>
                    <a:pt x="1443989" y="3022600"/>
                    <a:pt x="1446530" y="3021330"/>
                  </a:cubicBezTo>
                  <a:cubicBezTo>
                    <a:pt x="1452880" y="3020060"/>
                    <a:pt x="1460499" y="3018790"/>
                    <a:pt x="1466849" y="3017520"/>
                  </a:cubicBezTo>
                  <a:cubicBezTo>
                    <a:pt x="1480819" y="3013710"/>
                    <a:pt x="1496060" y="3011170"/>
                    <a:pt x="1510030" y="3011170"/>
                  </a:cubicBezTo>
                  <a:cubicBezTo>
                    <a:pt x="1529080" y="3009900"/>
                    <a:pt x="1546860" y="3004820"/>
                    <a:pt x="1565910" y="3003550"/>
                  </a:cubicBezTo>
                  <a:cubicBezTo>
                    <a:pt x="1574799" y="3002280"/>
                    <a:pt x="1583690" y="3004820"/>
                    <a:pt x="1592580" y="3006090"/>
                  </a:cubicBezTo>
                  <a:cubicBezTo>
                    <a:pt x="1595119" y="3006090"/>
                    <a:pt x="1598930" y="3006090"/>
                    <a:pt x="1598930" y="3004820"/>
                  </a:cubicBezTo>
                  <a:cubicBezTo>
                    <a:pt x="1598930" y="2992120"/>
                    <a:pt x="1619249" y="2998470"/>
                    <a:pt x="1616710" y="2984500"/>
                  </a:cubicBezTo>
                  <a:cubicBezTo>
                    <a:pt x="1619249"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09" y="2980690"/>
                    <a:pt x="1691640" y="2979420"/>
                    <a:pt x="1700530" y="2985770"/>
                  </a:cubicBezTo>
                  <a:cubicBezTo>
                    <a:pt x="1699259" y="2987040"/>
                    <a:pt x="1696719" y="2988310"/>
                    <a:pt x="1694180" y="2990850"/>
                  </a:cubicBezTo>
                  <a:cubicBezTo>
                    <a:pt x="1709419" y="2987040"/>
                    <a:pt x="1723390" y="2979420"/>
                    <a:pt x="1738630" y="2980690"/>
                  </a:cubicBezTo>
                  <a:cubicBezTo>
                    <a:pt x="1753869" y="2980690"/>
                    <a:pt x="1769109" y="2983230"/>
                    <a:pt x="1783080" y="2974340"/>
                  </a:cubicBezTo>
                  <a:cubicBezTo>
                    <a:pt x="1784350" y="2978150"/>
                    <a:pt x="1784350" y="2981960"/>
                    <a:pt x="1786890" y="2983230"/>
                  </a:cubicBezTo>
                  <a:cubicBezTo>
                    <a:pt x="1790700" y="2985770"/>
                    <a:pt x="1797050" y="2987040"/>
                    <a:pt x="1798319" y="2985770"/>
                  </a:cubicBezTo>
                  <a:cubicBezTo>
                    <a:pt x="1805940" y="2974340"/>
                    <a:pt x="1818640" y="2975610"/>
                    <a:pt x="1826259" y="2981960"/>
                  </a:cubicBezTo>
                  <a:cubicBezTo>
                    <a:pt x="1836419" y="2989580"/>
                    <a:pt x="1842769" y="2983230"/>
                    <a:pt x="1851659" y="2981960"/>
                  </a:cubicBezTo>
                  <a:cubicBezTo>
                    <a:pt x="1844039" y="2978150"/>
                    <a:pt x="1837689" y="2974340"/>
                    <a:pt x="1831339" y="2971800"/>
                  </a:cubicBezTo>
                  <a:cubicBezTo>
                    <a:pt x="1832609" y="2970530"/>
                    <a:pt x="1832609" y="2969260"/>
                    <a:pt x="1833879" y="2967990"/>
                  </a:cubicBezTo>
                  <a:cubicBezTo>
                    <a:pt x="1837689" y="2969260"/>
                    <a:pt x="1842769" y="2970530"/>
                    <a:pt x="1846579" y="2973070"/>
                  </a:cubicBezTo>
                  <a:cubicBezTo>
                    <a:pt x="1847849" y="2967990"/>
                    <a:pt x="1850389" y="2964180"/>
                    <a:pt x="1851659" y="2960370"/>
                  </a:cubicBezTo>
                  <a:cubicBezTo>
                    <a:pt x="1864359" y="2966720"/>
                    <a:pt x="1875789" y="2971799"/>
                    <a:pt x="1889759" y="2962909"/>
                  </a:cubicBezTo>
                  <a:cubicBezTo>
                    <a:pt x="1892299" y="2961639"/>
                    <a:pt x="1902459" y="2954020"/>
                    <a:pt x="1899919" y="2966720"/>
                  </a:cubicBezTo>
                  <a:cubicBezTo>
                    <a:pt x="1893569" y="2970530"/>
                    <a:pt x="1887219" y="2974340"/>
                    <a:pt x="1880869" y="2976880"/>
                  </a:cubicBezTo>
                  <a:cubicBezTo>
                    <a:pt x="1880869" y="2978150"/>
                    <a:pt x="1882139" y="2978150"/>
                    <a:pt x="1882139" y="2979420"/>
                  </a:cubicBezTo>
                  <a:cubicBezTo>
                    <a:pt x="1889759" y="2978149"/>
                    <a:pt x="1898649" y="2976880"/>
                    <a:pt x="1907539" y="2975609"/>
                  </a:cubicBezTo>
                  <a:cubicBezTo>
                    <a:pt x="1904999" y="2971799"/>
                    <a:pt x="1903729" y="2969259"/>
                    <a:pt x="1902459" y="2966720"/>
                  </a:cubicBezTo>
                  <a:cubicBezTo>
                    <a:pt x="1911349" y="2967990"/>
                    <a:pt x="1921509" y="2969259"/>
                    <a:pt x="1930399" y="2967990"/>
                  </a:cubicBezTo>
                  <a:cubicBezTo>
                    <a:pt x="1949449" y="2966720"/>
                    <a:pt x="1963419" y="2947670"/>
                    <a:pt x="1986279" y="2955290"/>
                  </a:cubicBezTo>
                  <a:cubicBezTo>
                    <a:pt x="1993899" y="2957830"/>
                    <a:pt x="2011679" y="2955290"/>
                    <a:pt x="2012949" y="2938780"/>
                  </a:cubicBezTo>
                  <a:cubicBezTo>
                    <a:pt x="2012949" y="2942590"/>
                    <a:pt x="2012949" y="2947670"/>
                    <a:pt x="2014219" y="2950209"/>
                  </a:cubicBezTo>
                  <a:cubicBezTo>
                    <a:pt x="2026919" y="2946399"/>
                    <a:pt x="2038349" y="2942589"/>
                    <a:pt x="2051049" y="2938780"/>
                  </a:cubicBezTo>
                  <a:cubicBezTo>
                    <a:pt x="2051049" y="2940050"/>
                    <a:pt x="2048509" y="2943859"/>
                    <a:pt x="2049779" y="2946400"/>
                  </a:cubicBezTo>
                  <a:cubicBezTo>
                    <a:pt x="2049779" y="2950210"/>
                    <a:pt x="2052319" y="2954020"/>
                    <a:pt x="2054859" y="2956560"/>
                  </a:cubicBezTo>
                  <a:cubicBezTo>
                    <a:pt x="2056129" y="2957830"/>
                    <a:pt x="2062479" y="2956560"/>
                    <a:pt x="2062479" y="2955290"/>
                  </a:cubicBezTo>
                  <a:cubicBezTo>
                    <a:pt x="2065019" y="2943860"/>
                    <a:pt x="2073909" y="2945130"/>
                    <a:pt x="2082799" y="2945130"/>
                  </a:cubicBezTo>
                  <a:cubicBezTo>
                    <a:pt x="2090419" y="2945130"/>
                    <a:pt x="2099309" y="2943859"/>
                    <a:pt x="2108199" y="2942590"/>
                  </a:cubicBezTo>
                  <a:cubicBezTo>
                    <a:pt x="2112009" y="2936240"/>
                    <a:pt x="2114549" y="2926080"/>
                    <a:pt x="2127249" y="2938780"/>
                  </a:cubicBezTo>
                  <a:cubicBezTo>
                    <a:pt x="2132329" y="2943859"/>
                    <a:pt x="2145029" y="2942590"/>
                    <a:pt x="2146299" y="2932430"/>
                  </a:cubicBezTo>
                  <a:lnTo>
                    <a:pt x="2199639" y="2932430"/>
                  </a:lnTo>
                  <a:lnTo>
                    <a:pt x="2199639" y="2934970"/>
                  </a:lnTo>
                  <a:cubicBezTo>
                    <a:pt x="2205989" y="2933699"/>
                    <a:pt x="2212339" y="2931159"/>
                    <a:pt x="2217419" y="2929890"/>
                  </a:cubicBezTo>
                  <a:cubicBezTo>
                    <a:pt x="2221229" y="2936240"/>
                    <a:pt x="2225039" y="2942590"/>
                    <a:pt x="2230119" y="2950210"/>
                  </a:cubicBezTo>
                  <a:cubicBezTo>
                    <a:pt x="2239009" y="2926080"/>
                    <a:pt x="2249169" y="2921000"/>
                    <a:pt x="2266949" y="2929890"/>
                  </a:cubicBezTo>
                  <a:cubicBezTo>
                    <a:pt x="2269489" y="2931160"/>
                    <a:pt x="2269489" y="2937510"/>
                    <a:pt x="2270759" y="2942590"/>
                  </a:cubicBezTo>
                  <a:cubicBezTo>
                    <a:pt x="2272029" y="2941320"/>
                    <a:pt x="2279649" y="2938780"/>
                    <a:pt x="2279649" y="2937510"/>
                  </a:cubicBezTo>
                  <a:cubicBezTo>
                    <a:pt x="2278379" y="2927350"/>
                    <a:pt x="2292349" y="2934970"/>
                    <a:pt x="2291079" y="2927350"/>
                  </a:cubicBezTo>
                  <a:cubicBezTo>
                    <a:pt x="2302509" y="2932430"/>
                    <a:pt x="2305049" y="2924810"/>
                    <a:pt x="2307589" y="2919730"/>
                  </a:cubicBezTo>
                  <a:cubicBezTo>
                    <a:pt x="2302509" y="2915920"/>
                    <a:pt x="2299969" y="2913380"/>
                    <a:pt x="2296159" y="2909570"/>
                  </a:cubicBezTo>
                  <a:cubicBezTo>
                    <a:pt x="2297429" y="2908299"/>
                    <a:pt x="2297429" y="2907030"/>
                    <a:pt x="2298699" y="2905759"/>
                  </a:cubicBezTo>
                  <a:cubicBezTo>
                    <a:pt x="2308859" y="2912109"/>
                    <a:pt x="2319019" y="2918459"/>
                    <a:pt x="2325369" y="2922270"/>
                  </a:cubicBezTo>
                  <a:cubicBezTo>
                    <a:pt x="2335529" y="2920999"/>
                    <a:pt x="2344419" y="2920999"/>
                    <a:pt x="2353309" y="2919730"/>
                  </a:cubicBezTo>
                  <a:cubicBezTo>
                    <a:pt x="2362199" y="2918460"/>
                    <a:pt x="2371089" y="2914650"/>
                    <a:pt x="2381249" y="2912109"/>
                  </a:cubicBezTo>
                  <a:cubicBezTo>
                    <a:pt x="2382519" y="2914649"/>
                    <a:pt x="2383789" y="2915920"/>
                    <a:pt x="2385059" y="2918459"/>
                  </a:cubicBezTo>
                  <a:cubicBezTo>
                    <a:pt x="2388869" y="2913380"/>
                    <a:pt x="2391409" y="2908299"/>
                    <a:pt x="2396489" y="2899409"/>
                  </a:cubicBezTo>
                  <a:lnTo>
                    <a:pt x="2396489" y="2919730"/>
                  </a:lnTo>
                  <a:cubicBezTo>
                    <a:pt x="2407919" y="2912109"/>
                    <a:pt x="2416809" y="2905759"/>
                    <a:pt x="2424429" y="2899409"/>
                  </a:cubicBezTo>
                  <a:cubicBezTo>
                    <a:pt x="2429509" y="2908299"/>
                    <a:pt x="2433319" y="2917189"/>
                    <a:pt x="2437129" y="2924809"/>
                  </a:cubicBezTo>
                  <a:cubicBezTo>
                    <a:pt x="2438399" y="2924809"/>
                    <a:pt x="2438399" y="2923539"/>
                    <a:pt x="2439669" y="2923539"/>
                  </a:cubicBezTo>
                  <a:cubicBezTo>
                    <a:pt x="2438399" y="2918459"/>
                    <a:pt x="2437129" y="2913379"/>
                    <a:pt x="2434589" y="2907029"/>
                  </a:cubicBezTo>
                  <a:lnTo>
                    <a:pt x="2499359" y="2907029"/>
                  </a:lnTo>
                  <a:cubicBezTo>
                    <a:pt x="2505709" y="2895599"/>
                    <a:pt x="2519679" y="2894329"/>
                    <a:pt x="2531109" y="2905759"/>
                  </a:cubicBezTo>
                  <a:cubicBezTo>
                    <a:pt x="2547619" y="2922269"/>
                    <a:pt x="2550159" y="2922269"/>
                    <a:pt x="2560319" y="2898139"/>
                  </a:cubicBezTo>
                  <a:cubicBezTo>
                    <a:pt x="2565399" y="2900679"/>
                    <a:pt x="2570479" y="2903219"/>
                    <a:pt x="2576829" y="2907029"/>
                  </a:cubicBezTo>
                  <a:cubicBezTo>
                    <a:pt x="2584449" y="2890519"/>
                    <a:pt x="2597149" y="2890519"/>
                    <a:pt x="2612389" y="2895599"/>
                  </a:cubicBezTo>
                  <a:cubicBezTo>
                    <a:pt x="2620009" y="2898139"/>
                    <a:pt x="2628899" y="2893059"/>
                    <a:pt x="2637789" y="2890519"/>
                  </a:cubicBezTo>
                  <a:lnTo>
                    <a:pt x="2644139" y="2896869"/>
                  </a:lnTo>
                  <a:cubicBezTo>
                    <a:pt x="2651759" y="2894329"/>
                    <a:pt x="2658109" y="2893059"/>
                    <a:pt x="2664459" y="2890519"/>
                  </a:cubicBezTo>
                  <a:cubicBezTo>
                    <a:pt x="2665730" y="2894329"/>
                    <a:pt x="2665730" y="2896869"/>
                    <a:pt x="2666999" y="2903219"/>
                  </a:cubicBezTo>
                  <a:cubicBezTo>
                    <a:pt x="2672079" y="2898139"/>
                    <a:pt x="2675889" y="2893059"/>
                    <a:pt x="2682239" y="2886709"/>
                  </a:cubicBezTo>
                  <a:cubicBezTo>
                    <a:pt x="2687319" y="2893059"/>
                    <a:pt x="2691129" y="2899409"/>
                    <a:pt x="2696209" y="2905759"/>
                  </a:cubicBezTo>
                  <a:cubicBezTo>
                    <a:pt x="2705099" y="2905759"/>
                    <a:pt x="2719069" y="2913379"/>
                    <a:pt x="2721609" y="2893059"/>
                  </a:cubicBezTo>
                  <a:cubicBezTo>
                    <a:pt x="2721609" y="2890519"/>
                    <a:pt x="2729230" y="2886709"/>
                    <a:pt x="2733039" y="2885439"/>
                  </a:cubicBezTo>
                  <a:cubicBezTo>
                    <a:pt x="2740659" y="2884169"/>
                    <a:pt x="2748279" y="2882899"/>
                    <a:pt x="2755899" y="2882899"/>
                  </a:cubicBezTo>
                  <a:cubicBezTo>
                    <a:pt x="2753359" y="2877819"/>
                    <a:pt x="2750819" y="2874009"/>
                    <a:pt x="2747009" y="2867659"/>
                  </a:cubicBezTo>
                  <a:cubicBezTo>
                    <a:pt x="2757169" y="2870199"/>
                    <a:pt x="2764789" y="2870199"/>
                    <a:pt x="2771139" y="2872739"/>
                  </a:cubicBezTo>
                  <a:cubicBezTo>
                    <a:pt x="2785109" y="2879089"/>
                    <a:pt x="2796539" y="2879089"/>
                    <a:pt x="2810509" y="2868929"/>
                  </a:cubicBezTo>
                  <a:cubicBezTo>
                    <a:pt x="2807969" y="2867659"/>
                    <a:pt x="2805430" y="2865119"/>
                    <a:pt x="2802889" y="2863849"/>
                  </a:cubicBezTo>
                  <a:cubicBezTo>
                    <a:pt x="2804159" y="2860039"/>
                    <a:pt x="2806699" y="2856229"/>
                    <a:pt x="2807969" y="2852419"/>
                  </a:cubicBezTo>
                  <a:cubicBezTo>
                    <a:pt x="2813049" y="2837179"/>
                    <a:pt x="2825749" y="2847339"/>
                    <a:pt x="2834639" y="2843529"/>
                  </a:cubicBezTo>
                  <a:cubicBezTo>
                    <a:pt x="2834639" y="2843529"/>
                    <a:pt x="2839719" y="2848609"/>
                    <a:pt x="2840989" y="2852419"/>
                  </a:cubicBezTo>
                  <a:cubicBezTo>
                    <a:pt x="2844799" y="2860039"/>
                    <a:pt x="2847339" y="2868929"/>
                    <a:pt x="2851149" y="2877819"/>
                  </a:cubicBezTo>
                  <a:cubicBezTo>
                    <a:pt x="2874009" y="2863849"/>
                    <a:pt x="2894329" y="2868929"/>
                    <a:pt x="2914649" y="2871469"/>
                  </a:cubicBezTo>
                  <a:cubicBezTo>
                    <a:pt x="2909569" y="2868929"/>
                    <a:pt x="2905759" y="2866389"/>
                    <a:pt x="2901949" y="2863849"/>
                  </a:cubicBezTo>
                  <a:cubicBezTo>
                    <a:pt x="2901949" y="2862579"/>
                    <a:pt x="2903219" y="2861309"/>
                    <a:pt x="2903219" y="2860039"/>
                  </a:cubicBezTo>
                  <a:cubicBezTo>
                    <a:pt x="2908299" y="2861309"/>
                    <a:pt x="2914649" y="2863849"/>
                    <a:pt x="2919730" y="2865119"/>
                  </a:cubicBezTo>
                  <a:cubicBezTo>
                    <a:pt x="2919730" y="2863849"/>
                    <a:pt x="2919730" y="2862579"/>
                    <a:pt x="2918459" y="2861309"/>
                  </a:cubicBezTo>
                  <a:cubicBezTo>
                    <a:pt x="2922269" y="2860039"/>
                    <a:pt x="2928619" y="2857499"/>
                    <a:pt x="2929889" y="2858769"/>
                  </a:cubicBezTo>
                  <a:cubicBezTo>
                    <a:pt x="2937509" y="2874009"/>
                    <a:pt x="2950209" y="2862579"/>
                    <a:pt x="2961639" y="2866389"/>
                  </a:cubicBezTo>
                  <a:cubicBezTo>
                    <a:pt x="2959099" y="2856229"/>
                    <a:pt x="2957829" y="2848609"/>
                    <a:pt x="2956559" y="2843529"/>
                  </a:cubicBezTo>
                  <a:cubicBezTo>
                    <a:pt x="2961639" y="2838449"/>
                    <a:pt x="2966719" y="2834639"/>
                    <a:pt x="2974339" y="2829559"/>
                  </a:cubicBezTo>
                  <a:cubicBezTo>
                    <a:pt x="2974339" y="2835909"/>
                    <a:pt x="2973069" y="2842259"/>
                    <a:pt x="2973069" y="2848609"/>
                  </a:cubicBezTo>
                  <a:cubicBezTo>
                    <a:pt x="2973069" y="2854959"/>
                    <a:pt x="2974339" y="2861309"/>
                    <a:pt x="2976879" y="2865119"/>
                  </a:cubicBezTo>
                  <a:cubicBezTo>
                    <a:pt x="2978149" y="2867659"/>
                    <a:pt x="2985769" y="2865119"/>
                    <a:pt x="2990849" y="2863849"/>
                  </a:cubicBezTo>
                  <a:cubicBezTo>
                    <a:pt x="2999739" y="2860039"/>
                    <a:pt x="3008629" y="2854959"/>
                    <a:pt x="3017519" y="2865119"/>
                  </a:cubicBezTo>
                  <a:cubicBezTo>
                    <a:pt x="3018790" y="2866389"/>
                    <a:pt x="3023869" y="2865119"/>
                    <a:pt x="3026409" y="2862579"/>
                  </a:cubicBezTo>
                  <a:cubicBezTo>
                    <a:pt x="3032759" y="2856229"/>
                    <a:pt x="3037839" y="2847339"/>
                    <a:pt x="3045459" y="2861309"/>
                  </a:cubicBezTo>
                  <a:cubicBezTo>
                    <a:pt x="3046730" y="2862579"/>
                    <a:pt x="3054349" y="2862579"/>
                    <a:pt x="3058159" y="2861309"/>
                  </a:cubicBezTo>
                  <a:cubicBezTo>
                    <a:pt x="3067049" y="2857499"/>
                    <a:pt x="3074669" y="2853689"/>
                    <a:pt x="3083559" y="2848609"/>
                  </a:cubicBezTo>
                  <a:cubicBezTo>
                    <a:pt x="3082289" y="2852419"/>
                    <a:pt x="3081019" y="2854959"/>
                    <a:pt x="3081019" y="2857499"/>
                  </a:cubicBezTo>
                  <a:cubicBezTo>
                    <a:pt x="3091180" y="2862579"/>
                    <a:pt x="3100069" y="2865119"/>
                    <a:pt x="3107690" y="2853689"/>
                  </a:cubicBezTo>
                  <a:cubicBezTo>
                    <a:pt x="3110230" y="2849879"/>
                    <a:pt x="3119119" y="2849879"/>
                    <a:pt x="3125469" y="2848609"/>
                  </a:cubicBezTo>
                  <a:cubicBezTo>
                    <a:pt x="3121659" y="2844799"/>
                    <a:pt x="3116580" y="2842259"/>
                    <a:pt x="3111499" y="2838449"/>
                  </a:cubicBezTo>
                  <a:cubicBezTo>
                    <a:pt x="3133089" y="2825749"/>
                    <a:pt x="3135629" y="2827019"/>
                    <a:pt x="3135629" y="2844799"/>
                  </a:cubicBezTo>
                  <a:cubicBezTo>
                    <a:pt x="3138169" y="2839719"/>
                    <a:pt x="3139439" y="2835909"/>
                    <a:pt x="3143249" y="2828289"/>
                  </a:cubicBezTo>
                  <a:cubicBezTo>
                    <a:pt x="3162299" y="2829559"/>
                    <a:pt x="3181349" y="2832099"/>
                    <a:pt x="3201669" y="2833369"/>
                  </a:cubicBezTo>
                  <a:lnTo>
                    <a:pt x="3201669" y="2839719"/>
                  </a:lnTo>
                  <a:lnTo>
                    <a:pt x="3194049" y="2839719"/>
                  </a:lnTo>
                  <a:cubicBezTo>
                    <a:pt x="3178809" y="2840989"/>
                    <a:pt x="3163569" y="2840989"/>
                    <a:pt x="3148329" y="2842259"/>
                  </a:cubicBezTo>
                  <a:cubicBezTo>
                    <a:pt x="3153409" y="2844799"/>
                    <a:pt x="3159759" y="2848609"/>
                    <a:pt x="3164839" y="2851149"/>
                  </a:cubicBezTo>
                  <a:cubicBezTo>
                    <a:pt x="3167379" y="2844799"/>
                    <a:pt x="3168649" y="2846069"/>
                    <a:pt x="3174999" y="2848609"/>
                  </a:cubicBezTo>
                  <a:cubicBezTo>
                    <a:pt x="3183889" y="2851149"/>
                    <a:pt x="3194049" y="2851149"/>
                    <a:pt x="3204209" y="2852419"/>
                  </a:cubicBezTo>
                  <a:cubicBezTo>
                    <a:pt x="3209289" y="2852419"/>
                    <a:pt x="3214369" y="2853689"/>
                    <a:pt x="3220719" y="2854959"/>
                  </a:cubicBezTo>
                  <a:cubicBezTo>
                    <a:pt x="3221990" y="2851149"/>
                    <a:pt x="3224530" y="2846069"/>
                    <a:pt x="3227069" y="2839719"/>
                  </a:cubicBezTo>
                  <a:cubicBezTo>
                    <a:pt x="3241040" y="2862579"/>
                    <a:pt x="3251199" y="2861309"/>
                    <a:pt x="3267710" y="2838449"/>
                  </a:cubicBezTo>
                  <a:cubicBezTo>
                    <a:pt x="3267710" y="2842259"/>
                    <a:pt x="3268980" y="2844799"/>
                    <a:pt x="3268980" y="2847339"/>
                  </a:cubicBezTo>
                  <a:cubicBezTo>
                    <a:pt x="3274060" y="2847339"/>
                    <a:pt x="3277870" y="2847339"/>
                    <a:pt x="3282950" y="2846069"/>
                  </a:cubicBezTo>
                  <a:cubicBezTo>
                    <a:pt x="3281680" y="2848609"/>
                    <a:pt x="3280410" y="2851149"/>
                    <a:pt x="3279140" y="2852419"/>
                  </a:cubicBezTo>
                  <a:lnTo>
                    <a:pt x="3281680" y="2854959"/>
                  </a:lnTo>
                  <a:cubicBezTo>
                    <a:pt x="3285490" y="2851149"/>
                    <a:pt x="3289300" y="2847339"/>
                    <a:pt x="3295650" y="2842259"/>
                  </a:cubicBezTo>
                  <a:cubicBezTo>
                    <a:pt x="3300730" y="2844799"/>
                    <a:pt x="3307080" y="2847339"/>
                    <a:pt x="3312160" y="2849879"/>
                  </a:cubicBezTo>
                  <a:cubicBezTo>
                    <a:pt x="3317240" y="2846069"/>
                    <a:pt x="3323590" y="2842259"/>
                    <a:pt x="3329940" y="2838449"/>
                  </a:cubicBezTo>
                  <a:cubicBezTo>
                    <a:pt x="3338830" y="2856229"/>
                    <a:pt x="3350260" y="2858769"/>
                    <a:pt x="3360420" y="2846069"/>
                  </a:cubicBezTo>
                  <a:cubicBezTo>
                    <a:pt x="3375660" y="2847339"/>
                    <a:pt x="3388360" y="2848609"/>
                    <a:pt x="3397250" y="2848609"/>
                  </a:cubicBezTo>
                  <a:cubicBezTo>
                    <a:pt x="3398520" y="2839719"/>
                    <a:pt x="3399790" y="2833369"/>
                    <a:pt x="3401060" y="2827019"/>
                  </a:cubicBezTo>
                  <a:cubicBezTo>
                    <a:pt x="3406140" y="2828289"/>
                    <a:pt x="3409950" y="2829559"/>
                    <a:pt x="3415030" y="2830829"/>
                  </a:cubicBezTo>
                  <a:cubicBezTo>
                    <a:pt x="3417570" y="2832099"/>
                    <a:pt x="3420110" y="2834639"/>
                    <a:pt x="3422650" y="2835909"/>
                  </a:cubicBezTo>
                  <a:cubicBezTo>
                    <a:pt x="3418840" y="2837179"/>
                    <a:pt x="3415030" y="2837179"/>
                    <a:pt x="3411220" y="2838449"/>
                  </a:cubicBezTo>
                  <a:cubicBezTo>
                    <a:pt x="3422650" y="2848609"/>
                    <a:pt x="3431540" y="2846069"/>
                    <a:pt x="3440430" y="2838449"/>
                  </a:cubicBezTo>
                  <a:cubicBezTo>
                    <a:pt x="3436620" y="2848609"/>
                    <a:pt x="3448050" y="2847339"/>
                    <a:pt x="3449320" y="2847339"/>
                  </a:cubicBezTo>
                  <a:cubicBezTo>
                    <a:pt x="3465830" y="2840989"/>
                    <a:pt x="3481070" y="2837179"/>
                    <a:pt x="3498850" y="2847339"/>
                  </a:cubicBezTo>
                  <a:cubicBezTo>
                    <a:pt x="3501390" y="2834639"/>
                    <a:pt x="3503930" y="2824479"/>
                    <a:pt x="3505200" y="2814319"/>
                  </a:cubicBezTo>
                  <a:cubicBezTo>
                    <a:pt x="3511550" y="2815589"/>
                    <a:pt x="3516630" y="2815589"/>
                    <a:pt x="3522980" y="2816859"/>
                  </a:cubicBezTo>
                  <a:cubicBezTo>
                    <a:pt x="3528060" y="2816859"/>
                    <a:pt x="3533140" y="2818129"/>
                    <a:pt x="3538220" y="2818129"/>
                  </a:cubicBezTo>
                  <a:lnTo>
                    <a:pt x="3538220" y="2821939"/>
                  </a:lnTo>
                  <a:cubicBezTo>
                    <a:pt x="3533140" y="2823209"/>
                    <a:pt x="3529330" y="2824479"/>
                    <a:pt x="3524250" y="2825749"/>
                  </a:cubicBezTo>
                  <a:lnTo>
                    <a:pt x="3524250" y="2829559"/>
                  </a:lnTo>
                  <a:cubicBezTo>
                    <a:pt x="3542030" y="2833369"/>
                    <a:pt x="3558540" y="2837179"/>
                    <a:pt x="3576320" y="2839719"/>
                  </a:cubicBezTo>
                  <a:cubicBezTo>
                    <a:pt x="3580130" y="2840989"/>
                    <a:pt x="3585210" y="2837179"/>
                    <a:pt x="3591560" y="2833369"/>
                  </a:cubicBezTo>
                  <a:cubicBezTo>
                    <a:pt x="3594100" y="2834639"/>
                    <a:pt x="3600450" y="2837179"/>
                    <a:pt x="3608070" y="2838449"/>
                  </a:cubicBezTo>
                  <a:cubicBezTo>
                    <a:pt x="3627120" y="2840989"/>
                    <a:pt x="3647440" y="2843529"/>
                    <a:pt x="3662680" y="2827019"/>
                  </a:cubicBezTo>
                  <a:cubicBezTo>
                    <a:pt x="3663950" y="2840989"/>
                    <a:pt x="3676650" y="2832099"/>
                    <a:pt x="3683000" y="2837179"/>
                  </a:cubicBezTo>
                  <a:cubicBezTo>
                    <a:pt x="3683000" y="2837179"/>
                    <a:pt x="3689350" y="2832099"/>
                    <a:pt x="3691890" y="2829559"/>
                  </a:cubicBezTo>
                  <a:cubicBezTo>
                    <a:pt x="3691890" y="2829559"/>
                    <a:pt x="3690620" y="2828289"/>
                    <a:pt x="3690620" y="2827019"/>
                  </a:cubicBezTo>
                  <a:cubicBezTo>
                    <a:pt x="3693160" y="2828289"/>
                    <a:pt x="3694430" y="2832099"/>
                    <a:pt x="3696970" y="2830829"/>
                  </a:cubicBezTo>
                  <a:cubicBezTo>
                    <a:pt x="3708400" y="2830829"/>
                    <a:pt x="3718560" y="2829559"/>
                    <a:pt x="3726180" y="2829559"/>
                  </a:cubicBezTo>
                  <a:cubicBezTo>
                    <a:pt x="3732530" y="2833369"/>
                    <a:pt x="3736340" y="2837179"/>
                    <a:pt x="3738880" y="2835909"/>
                  </a:cubicBezTo>
                  <a:cubicBezTo>
                    <a:pt x="3754120" y="2834639"/>
                    <a:pt x="3768090" y="2830829"/>
                    <a:pt x="3782060" y="2830829"/>
                  </a:cubicBezTo>
                  <a:cubicBezTo>
                    <a:pt x="3796030" y="2838449"/>
                    <a:pt x="3793490" y="2824479"/>
                    <a:pt x="3790950" y="2816859"/>
                  </a:cubicBezTo>
                  <a:cubicBezTo>
                    <a:pt x="3796030" y="2811779"/>
                    <a:pt x="3801110" y="2807969"/>
                    <a:pt x="3802380" y="2806699"/>
                  </a:cubicBezTo>
                  <a:cubicBezTo>
                    <a:pt x="3810000" y="2806699"/>
                    <a:pt x="3815080" y="2807969"/>
                    <a:pt x="3818890" y="2806699"/>
                  </a:cubicBezTo>
                  <a:cubicBezTo>
                    <a:pt x="3823969" y="2802889"/>
                    <a:pt x="3827780" y="2796539"/>
                    <a:pt x="3834130" y="2788919"/>
                  </a:cubicBezTo>
                  <a:cubicBezTo>
                    <a:pt x="3841750" y="2787649"/>
                    <a:pt x="3854450" y="2785109"/>
                    <a:pt x="3868420" y="2782569"/>
                  </a:cubicBezTo>
                  <a:cubicBezTo>
                    <a:pt x="3868420" y="2782569"/>
                    <a:pt x="3868420" y="2780029"/>
                    <a:pt x="3869690" y="2777489"/>
                  </a:cubicBezTo>
                  <a:cubicBezTo>
                    <a:pt x="3874770" y="2769869"/>
                    <a:pt x="3887470" y="2767329"/>
                    <a:pt x="3879850" y="2753359"/>
                  </a:cubicBezTo>
                  <a:cubicBezTo>
                    <a:pt x="3878580" y="2750819"/>
                    <a:pt x="3878580" y="2743199"/>
                    <a:pt x="3881120" y="2740659"/>
                  </a:cubicBezTo>
                  <a:cubicBezTo>
                    <a:pt x="3890010" y="2729229"/>
                    <a:pt x="3890010" y="2727959"/>
                    <a:pt x="3874770" y="2722879"/>
                  </a:cubicBezTo>
                  <a:cubicBezTo>
                    <a:pt x="3876040" y="2713989"/>
                    <a:pt x="3867150" y="2702559"/>
                    <a:pt x="3879850" y="2701289"/>
                  </a:cubicBezTo>
                  <a:cubicBezTo>
                    <a:pt x="3883660" y="2693669"/>
                    <a:pt x="3884930" y="2689859"/>
                    <a:pt x="3887470" y="2686049"/>
                  </a:cubicBezTo>
                  <a:cubicBezTo>
                    <a:pt x="3888740" y="2683509"/>
                    <a:pt x="3892550" y="2680969"/>
                    <a:pt x="3892550" y="2678429"/>
                  </a:cubicBezTo>
                  <a:cubicBezTo>
                    <a:pt x="3892550" y="2673349"/>
                    <a:pt x="3890010" y="2666999"/>
                    <a:pt x="3891280" y="2663189"/>
                  </a:cubicBezTo>
                  <a:cubicBezTo>
                    <a:pt x="3895090" y="2649219"/>
                    <a:pt x="3896360" y="2636519"/>
                    <a:pt x="3873500" y="2631439"/>
                  </a:cubicBezTo>
                  <a:cubicBezTo>
                    <a:pt x="3882390" y="2627629"/>
                    <a:pt x="3886200" y="2625089"/>
                    <a:pt x="3892550" y="2622549"/>
                  </a:cubicBezTo>
                  <a:cubicBezTo>
                    <a:pt x="3882390" y="2617469"/>
                    <a:pt x="3873500" y="2613659"/>
                    <a:pt x="3862070" y="2608579"/>
                  </a:cubicBezTo>
                  <a:lnTo>
                    <a:pt x="3873500" y="2608579"/>
                  </a:lnTo>
                  <a:lnTo>
                    <a:pt x="3873500" y="2604769"/>
                  </a:lnTo>
                  <a:cubicBezTo>
                    <a:pt x="3867150" y="2604769"/>
                    <a:pt x="3862070" y="2603499"/>
                    <a:pt x="3855720" y="2603499"/>
                  </a:cubicBezTo>
                  <a:cubicBezTo>
                    <a:pt x="3855720" y="2604769"/>
                    <a:pt x="3855720" y="2606039"/>
                    <a:pt x="3854450" y="2607309"/>
                  </a:cubicBezTo>
                  <a:cubicBezTo>
                    <a:pt x="3853180" y="2604769"/>
                    <a:pt x="3851910" y="2602229"/>
                    <a:pt x="3850640" y="2598419"/>
                  </a:cubicBezTo>
                  <a:cubicBezTo>
                    <a:pt x="3883660" y="2590799"/>
                    <a:pt x="4104640" y="2566669"/>
                    <a:pt x="4084320" y="2562859"/>
                  </a:cubicBezTo>
                  <a:cubicBezTo>
                    <a:pt x="4094480" y="2553969"/>
                    <a:pt x="4090670" y="2538729"/>
                    <a:pt x="4108450" y="2537459"/>
                  </a:cubicBezTo>
                  <a:cubicBezTo>
                    <a:pt x="4113530" y="2537459"/>
                    <a:pt x="4122420" y="2528569"/>
                    <a:pt x="4123690" y="2522219"/>
                  </a:cubicBezTo>
                  <a:cubicBezTo>
                    <a:pt x="4126230" y="2513329"/>
                    <a:pt x="4123690" y="2501899"/>
                    <a:pt x="4126230" y="2493009"/>
                  </a:cubicBezTo>
                  <a:cubicBezTo>
                    <a:pt x="4128770" y="2480309"/>
                    <a:pt x="4133850" y="2467609"/>
                    <a:pt x="4137660" y="2457449"/>
                  </a:cubicBezTo>
                  <a:cubicBezTo>
                    <a:pt x="4133850" y="2451099"/>
                    <a:pt x="4130040" y="2444749"/>
                    <a:pt x="4127500" y="2440939"/>
                  </a:cubicBezTo>
                  <a:cubicBezTo>
                    <a:pt x="4132580" y="2437129"/>
                    <a:pt x="4135120" y="2434589"/>
                    <a:pt x="4138930" y="2433319"/>
                  </a:cubicBezTo>
                  <a:cubicBezTo>
                    <a:pt x="4137660" y="2432049"/>
                    <a:pt x="4137660" y="2430779"/>
                    <a:pt x="4136390" y="2429509"/>
                  </a:cubicBezTo>
                  <a:cubicBezTo>
                    <a:pt x="4132580" y="2430779"/>
                    <a:pt x="4128770" y="2432049"/>
                    <a:pt x="4124960" y="2433319"/>
                  </a:cubicBezTo>
                  <a:cubicBezTo>
                    <a:pt x="4146550" y="2415539"/>
                    <a:pt x="4151630" y="2382519"/>
                    <a:pt x="4133850" y="2367279"/>
                  </a:cubicBezTo>
                  <a:cubicBezTo>
                    <a:pt x="4132580" y="2369819"/>
                    <a:pt x="4130040" y="2372359"/>
                    <a:pt x="4128770" y="2374899"/>
                  </a:cubicBezTo>
                  <a:cubicBezTo>
                    <a:pt x="4123690" y="2366009"/>
                    <a:pt x="4109720" y="2363469"/>
                    <a:pt x="4116070" y="2349499"/>
                  </a:cubicBezTo>
                  <a:cubicBezTo>
                    <a:pt x="4116070" y="2349499"/>
                    <a:pt x="4114800" y="2346959"/>
                    <a:pt x="4113530" y="2346959"/>
                  </a:cubicBezTo>
                  <a:cubicBezTo>
                    <a:pt x="4107180" y="2344419"/>
                    <a:pt x="4108450" y="2340609"/>
                    <a:pt x="4105910" y="2335529"/>
                  </a:cubicBezTo>
                  <a:cubicBezTo>
                    <a:pt x="4102100" y="2324099"/>
                    <a:pt x="4103370" y="2312669"/>
                    <a:pt x="4103370" y="2302509"/>
                  </a:cubicBezTo>
                  <a:lnTo>
                    <a:pt x="4103370" y="2256789"/>
                  </a:lnTo>
                  <a:cubicBezTo>
                    <a:pt x="4103370" y="2246629"/>
                    <a:pt x="4108450" y="2241549"/>
                    <a:pt x="4118610" y="2244089"/>
                  </a:cubicBezTo>
                  <a:cubicBezTo>
                    <a:pt x="4118610" y="2244089"/>
                    <a:pt x="4119880" y="2242819"/>
                    <a:pt x="4121150" y="2242819"/>
                  </a:cubicBezTo>
                  <a:cubicBezTo>
                    <a:pt x="4117340" y="2240279"/>
                    <a:pt x="4114800" y="2239009"/>
                    <a:pt x="4112260" y="2236469"/>
                  </a:cubicBezTo>
                  <a:cubicBezTo>
                    <a:pt x="4112260" y="2235199"/>
                    <a:pt x="4113530" y="2233929"/>
                    <a:pt x="4113530" y="2232659"/>
                  </a:cubicBezTo>
                  <a:cubicBezTo>
                    <a:pt x="4122420" y="2235199"/>
                    <a:pt x="4131310" y="2239009"/>
                    <a:pt x="4137660" y="2241549"/>
                  </a:cubicBezTo>
                  <a:cubicBezTo>
                    <a:pt x="4145280" y="2231389"/>
                    <a:pt x="4151630" y="2223769"/>
                    <a:pt x="4156710" y="2218689"/>
                  </a:cubicBezTo>
                  <a:lnTo>
                    <a:pt x="4156710" y="2195829"/>
                  </a:lnTo>
                  <a:cubicBezTo>
                    <a:pt x="4154170" y="2195829"/>
                    <a:pt x="4150360" y="2197099"/>
                    <a:pt x="4146550" y="2197099"/>
                  </a:cubicBezTo>
                  <a:cubicBezTo>
                    <a:pt x="4144010" y="2190749"/>
                    <a:pt x="4142740" y="2184399"/>
                    <a:pt x="4140200" y="2175509"/>
                  </a:cubicBezTo>
                  <a:cubicBezTo>
                    <a:pt x="4146550" y="2179319"/>
                    <a:pt x="4149090" y="2181859"/>
                    <a:pt x="4151630" y="2183129"/>
                  </a:cubicBezTo>
                  <a:cubicBezTo>
                    <a:pt x="4154170" y="2181859"/>
                    <a:pt x="4157980" y="2180589"/>
                    <a:pt x="4161790" y="2178049"/>
                  </a:cubicBezTo>
                  <a:cubicBezTo>
                    <a:pt x="4160520" y="2176779"/>
                    <a:pt x="4159250" y="2175509"/>
                    <a:pt x="4159250" y="2174239"/>
                  </a:cubicBezTo>
                  <a:cubicBezTo>
                    <a:pt x="4155440" y="2174239"/>
                    <a:pt x="4151630" y="2172969"/>
                    <a:pt x="4150360" y="2172969"/>
                  </a:cubicBezTo>
                  <a:cubicBezTo>
                    <a:pt x="4152900" y="2165349"/>
                    <a:pt x="4157980" y="2157729"/>
                    <a:pt x="4155440" y="2153919"/>
                  </a:cubicBezTo>
                  <a:cubicBezTo>
                    <a:pt x="4149090" y="2137409"/>
                    <a:pt x="4155440" y="2124709"/>
                    <a:pt x="4161790" y="2110739"/>
                  </a:cubicBezTo>
                  <a:cubicBezTo>
                    <a:pt x="4163060" y="2106929"/>
                    <a:pt x="4161790" y="2103119"/>
                    <a:pt x="4161790" y="2099309"/>
                  </a:cubicBezTo>
                  <a:cubicBezTo>
                    <a:pt x="4163060" y="2082799"/>
                    <a:pt x="4164330" y="2067559"/>
                    <a:pt x="4165599" y="2044699"/>
                  </a:cubicBezTo>
                  <a:cubicBezTo>
                    <a:pt x="4160519" y="2042159"/>
                    <a:pt x="4152899" y="2035809"/>
                    <a:pt x="4144009" y="2030729"/>
                  </a:cubicBezTo>
                  <a:cubicBezTo>
                    <a:pt x="4136389" y="2026919"/>
                    <a:pt x="4128769" y="2025649"/>
                    <a:pt x="4121149" y="2023109"/>
                  </a:cubicBezTo>
                  <a:cubicBezTo>
                    <a:pt x="4117340" y="2021839"/>
                    <a:pt x="4112259" y="2023109"/>
                    <a:pt x="4108449" y="2021839"/>
                  </a:cubicBezTo>
                  <a:cubicBezTo>
                    <a:pt x="4076699" y="2018029"/>
                    <a:pt x="4043679" y="2012949"/>
                    <a:pt x="4011929" y="2009139"/>
                  </a:cubicBezTo>
                  <a:cubicBezTo>
                    <a:pt x="3985259" y="2005329"/>
                    <a:pt x="3958589" y="2001519"/>
                    <a:pt x="3933189" y="1997709"/>
                  </a:cubicBezTo>
                  <a:cubicBezTo>
                    <a:pt x="3926839" y="1996439"/>
                    <a:pt x="3920489" y="1993899"/>
                    <a:pt x="3912869" y="1993899"/>
                  </a:cubicBezTo>
                  <a:cubicBezTo>
                    <a:pt x="3896359" y="1992629"/>
                    <a:pt x="3878579" y="1992629"/>
                    <a:pt x="3862069" y="1992629"/>
                  </a:cubicBezTo>
                  <a:cubicBezTo>
                    <a:pt x="3853179" y="1992629"/>
                    <a:pt x="3845559" y="1992629"/>
                    <a:pt x="3836669" y="1991359"/>
                  </a:cubicBezTo>
                  <a:cubicBezTo>
                    <a:pt x="3821429" y="1990089"/>
                    <a:pt x="3806189" y="1987549"/>
                    <a:pt x="3790949" y="1986279"/>
                  </a:cubicBezTo>
                  <a:lnTo>
                    <a:pt x="3790949" y="1982469"/>
                  </a:lnTo>
                  <a:cubicBezTo>
                    <a:pt x="3829049" y="1979929"/>
                    <a:pt x="3868419" y="1976119"/>
                    <a:pt x="3907789" y="1983739"/>
                  </a:cubicBezTo>
                  <a:cubicBezTo>
                    <a:pt x="3906519" y="1979929"/>
                    <a:pt x="3905249" y="1976119"/>
                    <a:pt x="3903979" y="1973579"/>
                  </a:cubicBezTo>
                  <a:cubicBezTo>
                    <a:pt x="3912869" y="1972309"/>
                    <a:pt x="3919219" y="1964689"/>
                    <a:pt x="3928109" y="1973579"/>
                  </a:cubicBezTo>
                  <a:cubicBezTo>
                    <a:pt x="3929379" y="1974849"/>
                    <a:pt x="3936999" y="1971039"/>
                    <a:pt x="3942079" y="1969769"/>
                  </a:cubicBezTo>
                  <a:lnTo>
                    <a:pt x="3942079" y="1967229"/>
                  </a:lnTo>
                  <a:lnTo>
                    <a:pt x="3930649" y="1967229"/>
                  </a:lnTo>
                  <a:cubicBezTo>
                    <a:pt x="3943349" y="1957069"/>
                    <a:pt x="3952240" y="1948179"/>
                    <a:pt x="3961129" y="1941829"/>
                  </a:cubicBezTo>
                  <a:cubicBezTo>
                    <a:pt x="3968749" y="1943099"/>
                    <a:pt x="3976369" y="1944369"/>
                    <a:pt x="3981449" y="1945639"/>
                  </a:cubicBezTo>
                  <a:cubicBezTo>
                    <a:pt x="3982719" y="1921509"/>
                    <a:pt x="3962399" y="1920239"/>
                    <a:pt x="3947159" y="1910079"/>
                  </a:cubicBezTo>
                  <a:cubicBezTo>
                    <a:pt x="3953509" y="1906269"/>
                    <a:pt x="3957319" y="1902459"/>
                    <a:pt x="3962399" y="1901189"/>
                  </a:cubicBezTo>
                  <a:cubicBezTo>
                    <a:pt x="3976369" y="1897379"/>
                    <a:pt x="3994149" y="1907539"/>
                    <a:pt x="4003040" y="1885949"/>
                  </a:cubicBezTo>
                  <a:cubicBezTo>
                    <a:pt x="4004310" y="1884679"/>
                    <a:pt x="4008119" y="1884679"/>
                    <a:pt x="4014469" y="1882139"/>
                  </a:cubicBezTo>
                  <a:cubicBezTo>
                    <a:pt x="4010660" y="1878329"/>
                    <a:pt x="4006849" y="1875789"/>
                    <a:pt x="4004310" y="1873249"/>
                  </a:cubicBezTo>
                  <a:cubicBezTo>
                    <a:pt x="4006850" y="1871979"/>
                    <a:pt x="4010660" y="1870709"/>
                    <a:pt x="4010660" y="1870709"/>
                  </a:cubicBezTo>
                  <a:cubicBezTo>
                    <a:pt x="4019550" y="1877059"/>
                    <a:pt x="4025900" y="1882139"/>
                    <a:pt x="4033519" y="1887219"/>
                  </a:cubicBezTo>
                  <a:cubicBezTo>
                    <a:pt x="4034790" y="1885949"/>
                    <a:pt x="4036060" y="1884679"/>
                    <a:pt x="4037329" y="1882139"/>
                  </a:cubicBezTo>
                  <a:cubicBezTo>
                    <a:pt x="4033519" y="1877059"/>
                    <a:pt x="4030979" y="1871979"/>
                    <a:pt x="4027169" y="1866899"/>
                  </a:cubicBezTo>
                  <a:cubicBezTo>
                    <a:pt x="4043679" y="1855469"/>
                    <a:pt x="4044949" y="1849119"/>
                    <a:pt x="4032249" y="1817369"/>
                  </a:cubicBezTo>
                  <a:cubicBezTo>
                    <a:pt x="4041140" y="1816099"/>
                    <a:pt x="4050029" y="1813559"/>
                    <a:pt x="4057649" y="1812289"/>
                  </a:cubicBezTo>
                  <a:cubicBezTo>
                    <a:pt x="4058919" y="1803399"/>
                    <a:pt x="4063999" y="1794509"/>
                    <a:pt x="4062729" y="1786889"/>
                  </a:cubicBezTo>
                  <a:cubicBezTo>
                    <a:pt x="4058919" y="1764029"/>
                    <a:pt x="4081779" y="1753869"/>
                    <a:pt x="4086859" y="1734819"/>
                  </a:cubicBezTo>
                  <a:cubicBezTo>
                    <a:pt x="4086859" y="1733549"/>
                    <a:pt x="4091939" y="1732279"/>
                    <a:pt x="4093209" y="1733549"/>
                  </a:cubicBezTo>
                  <a:cubicBezTo>
                    <a:pt x="4104639" y="1737359"/>
                    <a:pt x="4108449" y="1728469"/>
                    <a:pt x="4112259" y="1722119"/>
                  </a:cubicBezTo>
                  <a:cubicBezTo>
                    <a:pt x="4113529" y="1719579"/>
                    <a:pt x="4114799" y="1717039"/>
                    <a:pt x="4116069" y="1715769"/>
                  </a:cubicBezTo>
                  <a:cubicBezTo>
                    <a:pt x="4127499" y="1709419"/>
                    <a:pt x="4138929" y="1704339"/>
                    <a:pt x="4151629" y="1697989"/>
                  </a:cubicBezTo>
                  <a:cubicBezTo>
                    <a:pt x="4138929" y="1678939"/>
                    <a:pt x="4122419" y="1687829"/>
                    <a:pt x="4108449" y="1685289"/>
                  </a:cubicBezTo>
                  <a:lnTo>
                    <a:pt x="4108449" y="1680209"/>
                  </a:lnTo>
                  <a:cubicBezTo>
                    <a:pt x="4117339" y="1678939"/>
                    <a:pt x="4126229" y="1677669"/>
                    <a:pt x="4136389" y="1676399"/>
                  </a:cubicBezTo>
                  <a:cubicBezTo>
                    <a:pt x="4130039" y="1675129"/>
                    <a:pt x="4124959" y="1673859"/>
                    <a:pt x="4119879" y="1672589"/>
                  </a:cubicBezTo>
                  <a:cubicBezTo>
                    <a:pt x="4126229" y="1666239"/>
                    <a:pt x="4131309" y="1659889"/>
                    <a:pt x="4137659" y="1654809"/>
                  </a:cubicBezTo>
                  <a:cubicBezTo>
                    <a:pt x="4138929" y="1653539"/>
                    <a:pt x="4142739" y="1652269"/>
                    <a:pt x="4144009" y="1652269"/>
                  </a:cubicBezTo>
                  <a:cubicBezTo>
                    <a:pt x="4147819" y="1653539"/>
                    <a:pt x="4151629" y="1657349"/>
                    <a:pt x="4154169" y="1659889"/>
                  </a:cubicBezTo>
                  <a:cubicBezTo>
                    <a:pt x="4155439" y="1656079"/>
                    <a:pt x="4156709" y="1650999"/>
                    <a:pt x="4159249" y="1647189"/>
                  </a:cubicBezTo>
                  <a:cubicBezTo>
                    <a:pt x="4164329" y="1640839"/>
                    <a:pt x="4170679" y="1635759"/>
                    <a:pt x="4175759" y="1630679"/>
                  </a:cubicBezTo>
                  <a:cubicBezTo>
                    <a:pt x="4182109" y="1638299"/>
                    <a:pt x="4188459" y="1645919"/>
                    <a:pt x="4194809" y="1654809"/>
                  </a:cubicBezTo>
                  <a:cubicBezTo>
                    <a:pt x="4196079" y="1654809"/>
                    <a:pt x="4197349" y="1653539"/>
                    <a:pt x="4197349" y="1653539"/>
                  </a:cubicBezTo>
                  <a:cubicBezTo>
                    <a:pt x="4196079" y="1640839"/>
                    <a:pt x="4196079" y="1628139"/>
                    <a:pt x="4194809" y="1615439"/>
                  </a:cubicBezTo>
                  <a:cubicBezTo>
                    <a:pt x="4199889" y="1616709"/>
                    <a:pt x="4203699" y="1616709"/>
                    <a:pt x="4207509" y="1617979"/>
                  </a:cubicBezTo>
                  <a:cubicBezTo>
                    <a:pt x="4208779" y="1616709"/>
                    <a:pt x="4208779" y="1615439"/>
                    <a:pt x="4210049" y="1615439"/>
                  </a:cubicBezTo>
                  <a:cubicBezTo>
                    <a:pt x="4206239" y="1614169"/>
                    <a:pt x="4203699" y="1612899"/>
                    <a:pt x="4199889" y="1611629"/>
                  </a:cubicBezTo>
                  <a:cubicBezTo>
                    <a:pt x="4206239" y="1604009"/>
                    <a:pt x="4210049" y="1598929"/>
                    <a:pt x="4211319" y="1597659"/>
                  </a:cubicBezTo>
                  <a:lnTo>
                    <a:pt x="4211319" y="1573529"/>
                  </a:lnTo>
                  <a:cubicBezTo>
                    <a:pt x="4208779" y="1572259"/>
                    <a:pt x="4206239" y="1569719"/>
                    <a:pt x="4202429" y="1568449"/>
                  </a:cubicBezTo>
                  <a:cubicBezTo>
                    <a:pt x="4199889" y="1567179"/>
                    <a:pt x="4197349" y="1565909"/>
                    <a:pt x="4194809" y="1565909"/>
                  </a:cubicBezTo>
                  <a:cubicBezTo>
                    <a:pt x="4197349" y="1563369"/>
                    <a:pt x="4202429" y="1559559"/>
                    <a:pt x="4203699" y="1559559"/>
                  </a:cubicBezTo>
                  <a:cubicBezTo>
                    <a:pt x="4212589" y="1564639"/>
                    <a:pt x="4210049" y="1550669"/>
                    <a:pt x="4215129" y="1551939"/>
                  </a:cubicBezTo>
                  <a:cubicBezTo>
                    <a:pt x="4215129" y="1548129"/>
                    <a:pt x="4215129" y="1540509"/>
                    <a:pt x="4213859" y="1540509"/>
                  </a:cubicBezTo>
                  <a:cubicBezTo>
                    <a:pt x="4197349" y="1534159"/>
                    <a:pt x="4199889" y="1520189"/>
                    <a:pt x="4196079" y="1511299"/>
                  </a:cubicBezTo>
                  <a:close/>
                  <a:moveTo>
                    <a:pt x="234949" y="990600"/>
                  </a:moveTo>
                  <a:lnTo>
                    <a:pt x="271779" y="990600"/>
                  </a:lnTo>
                  <a:cubicBezTo>
                    <a:pt x="262889" y="1002030"/>
                    <a:pt x="241299" y="1002030"/>
                    <a:pt x="234949" y="990600"/>
                  </a:cubicBezTo>
                  <a:close/>
                  <a:moveTo>
                    <a:pt x="488949" y="1507490"/>
                  </a:moveTo>
                  <a:lnTo>
                    <a:pt x="488949" y="1502410"/>
                  </a:lnTo>
                  <a:cubicBezTo>
                    <a:pt x="505459" y="1501140"/>
                    <a:pt x="523239" y="1499870"/>
                    <a:pt x="539749" y="1499870"/>
                  </a:cubicBezTo>
                  <a:cubicBezTo>
                    <a:pt x="521969" y="1499870"/>
                    <a:pt x="506729" y="1515110"/>
                    <a:pt x="488949" y="1507490"/>
                  </a:cubicBezTo>
                  <a:close/>
                  <a:moveTo>
                    <a:pt x="182879" y="2123440"/>
                  </a:moveTo>
                  <a:cubicBezTo>
                    <a:pt x="190499" y="2115820"/>
                    <a:pt x="196849" y="2110740"/>
                    <a:pt x="199389" y="2106930"/>
                  </a:cubicBezTo>
                  <a:cubicBezTo>
                    <a:pt x="205739" y="2112010"/>
                    <a:pt x="209549" y="2115820"/>
                    <a:pt x="213359" y="2119630"/>
                  </a:cubicBezTo>
                  <a:cubicBezTo>
                    <a:pt x="204469" y="2119630"/>
                    <a:pt x="195579" y="2120900"/>
                    <a:pt x="182879" y="2123440"/>
                  </a:cubicBezTo>
                  <a:close/>
                  <a:moveTo>
                    <a:pt x="271779" y="2117090"/>
                  </a:moveTo>
                  <a:lnTo>
                    <a:pt x="238759" y="2117090"/>
                  </a:lnTo>
                  <a:cubicBezTo>
                    <a:pt x="237489" y="2117090"/>
                    <a:pt x="236219" y="2112010"/>
                    <a:pt x="233679" y="2108200"/>
                  </a:cubicBezTo>
                  <a:cubicBezTo>
                    <a:pt x="248919" y="2109470"/>
                    <a:pt x="260349" y="2110740"/>
                    <a:pt x="271779" y="2112010"/>
                  </a:cubicBezTo>
                  <a:lnTo>
                    <a:pt x="271779" y="2117090"/>
                  </a:lnTo>
                  <a:close/>
                  <a:moveTo>
                    <a:pt x="280669" y="2115820"/>
                  </a:moveTo>
                  <a:cubicBezTo>
                    <a:pt x="279399" y="2114550"/>
                    <a:pt x="279399" y="2113280"/>
                    <a:pt x="278129" y="2113280"/>
                  </a:cubicBezTo>
                  <a:cubicBezTo>
                    <a:pt x="283209" y="2109470"/>
                    <a:pt x="289559" y="2106930"/>
                    <a:pt x="294639" y="2103120"/>
                  </a:cubicBezTo>
                  <a:cubicBezTo>
                    <a:pt x="298449" y="2099310"/>
                    <a:pt x="299719" y="2092960"/>
                    <a:pt x="303529" y="2086610"/>
                  </a:cubicBezTo>
                  <a:cubicBezTo>
                    <a:pt x="313689" y="2106930"/>
                    <a:pt x="335279" y="2100580"/>
                    <a:pt x="354329" y="2105660"/>
                  </a:cubicBezTo>
                  <a:cubicBezTo>
                    <a:pt x="328929" y="2108200"/>
                    <a:pt x="304799" y="2112010"/>
                    <a:pt x="280669" y="2115820"/>
                  </a:cubicBezTo>
                  <a:close/>
                  <a:moveTo>
                    <a:pt x="114299" y="2428240"/>
                  </a:moveTo>
                  <a:cubicBezTo>
                    <a:pt x="115569" y="2428240"/>
                    <a:pt x="115569" y="2428240"/>
                    <a:pt x="114299" y="2428240"/>
                  </a:cubicBezTo>
                  <a:close/>
                  <a:moveTo>
                    <a:pt x="345439" y="2609850"/>
                  </a:moveTo>
                  <a:cubicBezTo>
                    <a:pt x="344169" y="2600960"/>
                    <a:pt x="342899" y="2594610"/>
                    <a:pt x="341629" y="2585720"/>
                  </a:cubicBezTo>
                  <a:cubicBezTo>
                    <a:pt x="350519" y="2588260"/>
                    <a:pt x="355599" y="2589530"/>
                    <a:pt x="360679" y="2592070"/>
                  </a:cubicBezTo>
                  <a:cubicBezTo>
                    <a:pt x="355599" y="2597150"/>
                    <a:pt x="351789" y="2602230"/>
                    <a:pt x="345439" y="2609850"/>
                  </a:cubicBezTo>
                  <a:close/>
                  <a:moveTo>
                    <a:pt x="636269" y="1050290"/>
                  </a:moveTo>
                  <a:cubicBezTo>
                    <a:pt x="627379" y="1051560"/>
                    <a:pt x="618489" y="1055370"/>
                    <a:pt x="610869" y="1055370"/>
                  </a:cubicBezTo>
                  <a:cubicBezTo>
                    <a:pt x="601979" y="1056640"/>
                    <a:pt x="593089" y="1055370"/>
                    <a:pt x="582929" y="1055370"/>
                  </a:cubicBezTo>
                  <a:cubicBezTo>
                    <a:pt x="581659" y="1054100"/>
                    <a:pt x="580389" y="1050290"/>
                    <a:pt x="579119" y="1046480"/>
                  </a:cubicBezTo>
                  <a:cubicBezTo>
                    <a:pt x="588009" y="1043940"/>
                    <a:pt x="596899" y="1040130"/>
                    <a:pt x="607059" y="1037590"/>
                  </a:cubicBezTo>
                  <a:cubicBezTo>
                    <a:pt x="607059" y="1041400"/>
                    <a:pt x="605789" y="1043940"/>
                    <a:pt x="605789" y="1047750"/>
                  </a:cubicBezTo>
                  <a:cubicBezTo>
                    <a:pt x="617219" y="1040130"/>
                    <a:pt x="627379" y="1041400"/>
                    <a:pt x="636269" y="1050290"/>
                  </a:cubicBezTo>
                  <a:cubicBezTo>
                    <a:pt x="650239" y="1040130"/>
                    <a:pt x="652779" y="1041400"/>
                    <a:pt x="656589" y="1062990"/>
                  </a:cubicBezTo>
                  <a:cubicBezTo>
                    <a:pt x="648969" y="1057910"/>
                    <a:pt x="642619" y="1054100"/>
                    <a:pt x="636269" y="1050290"/>
                  </a:cubicBezTo>
                  <a:close/>
                  <a:moveTo>
                    <a:pt x="684529" y="1047750"/>
                  </a:moveTo>
                  <a:cubicBezTo>
                    <a:pt x="687069" y="1045210"/>
                    <a:pt x="689609" y="1042670"/>
                    <a:pt x="690879" y="1040130"/>
                  </a:cubicBezTo>
                  <a:cubicBezTo>
                    <a:pt x="699769" y="1051560"/>
                    <a:pt x="699769" y="1051560"/>
                    <a:pt x="680719" y="1060450"/>
                  </a:cubicBezTo>
                  <a:lnTo>
                    <a:pt x="661669" y="1045210"/>
                  </a:lnTo>
                  <a:cubicBezTo>
                    <a:pt x="674369" y="1035050"/>
                    <a:pt x="681989" y="1035050"/>
                    <a:pt x="684529" y="1047750"/>
                  </a:cubicBezTo>
                  <a:close/>
                  <a:moveTo>
                    <a:pt x="694689" y="2744470"/>
                  </a:moveTo>
                  <a:cubicBezTo>
                    <a:pt x="695959" y="2743200"/>
                    <a:pt x="697229" y="2743200"/>
                    <a:pt x="698499" y="2741930"/>
                  </a:cubicBezTo>
                  <a:cubicBezTo>
                    <a:pt x="699769" y="2744470"/>
                    <a:pt x="702309" y="2747010"/>
                    <a:pt x="704849" y="2750820"/>
                  </a:cubicBezTo>
                  <a:cubicBezTo>
                    <a:pt x="702309" y="2750820"/>
                    <a:pt x="699769" y="2750820"/>
                    <a:pt x="697229" y="2752090"/>
                  </a:cubicBezTo>
                  <a:cubicBezTo>
                    <a:pt x="695959" y="2748280"/>
                    <a:pt x="695959" y="2745740"/>
                    <a:pt x="694689" y="2744470"/>
                  </a:cubicBezTo>
                  <a:close/>
                  <a:moveTo>
                    <a:pt x="772159" y="2735580"/>
                  </a:moveTo>
                  <a:cubicBezTo>
                    <a:pt x="773429" y="2739390"/>
                    <a:pt x="774699" y="2741930"/>
                    <a:pt x="777239" y="2744470"/>
                  </a:cubicBezTo>
                  <a:lnTo>
                    <a:pt x="773429" y="2744470"/>
                  </a:lnTo>
                  <a:cubicBezTo>
                    <a:pt x="773429" y="2741930"/>
                    <a:pt x="773429" y="2739390"/>
                    <a:pt x="772159" y="2735580"/>
                  </a:cubicBezTo>
                  <a:close/>
                  <a:moveTo>
                    <a:pt x="876299" y="3018790"/>
                  </a:moveTo>
                  <a:cubicBezTo>
                    <a:pt x="872489" y="3012440"/>
                    <a:pt x="869949" y="3007360"/>
                    <a:pt x="867409" y="3002280"/>
                  </a:cubicBezTo>
                  <a:lnTo>
                    <a:pt x="873759" y="2995930"/>
                  </a:lnTo>
                  <a:cubicBezTo>
                    <a:pt x="882649" y="3002280"/>
                    <a:pt x="883919" y="3012440"/>
                    <a:pt x="876299" y="3018790"/>
                  </a:cubicBezTo>
                  <a:close/>
                  <a:moveTo>
                    <a:pt x="1198879" y="3044190"/>
                  </a:moveTo>
                  <a:cubicBezTo>
                    <a:pt x="1193799" y="3041650"/>
                    <a:pt x="1188719" y="3040380"/>
                    <a:pt x="1183639" y="3037840"/>
                  </a:cubicBezTo>
                  <a:cubicBezTo>
                    <a:pt x="1188719" y="3032760"/>
                    <a:pt x="1193799" y="3027680"/>
                    <a:pt x="1197609" y="3025140"/>
                  </a:cubicBezTo>
                  <a:lnTo>
                    <a:pt x="1212849" y="3036570"/>
                  </a:lnTo>
                  <a:cubicBezTo>
                    <a:pt x="1209039" y="3039110"/>
                    <a:pt x="1203959" y="3041650"/>
                    <a:pt x="1198879" y="3044190"/>
                  </a:cubicBezTo>
                  <a:close/>
                  <a:moveTo>
                    <a:pt x="3445509" y="2828290"/>
                  </a:moveTo>
                  <a:cubicBezTo>
                    <a:pt x="3444239" y="2829560"/>
                    <a:pt x="3445509" y="2832100"/>
                    <a:pt x="3445509" y="2834640"/>
                  </a:cubicBezTo>
                  <a:lnTo>
                    <a:pt x="3426459" y="2838450"/>
                  </a:lnTo>
                  <a:cubicBezTo>
                    <a:pt x="3423919" y="2827020"/>
                    <a:pt x="3428999" y="2820670"/>
                    <a:pt x="3440429" y="2819400"/>
                  </a:cubicBezTo>
                  <a:cubicBezTo>
                    <a:pt x="3444239" y="2819400"/>
                    <a:pt x="3449319" y="2816860"/>
                    <a:pt x="3455669" y="2816860"/>
                  </a:cubicBezTo>
                  <a:cubicBezTo>
                    <a:pt x="3451859" y="2820670"/>
                    <a:pt x="3448049" y="2823210"/>
                    <a:pt x="3445509" y="2828290"/>
                  </a:cubicBezTo>
                  <a:close/>
                  <a:moveTo>
                    <a:pt x="3470909" y="2825750"/>
                  </a:moveTo>
                  <a:cubicBezTo>
                    <a:pt x="3465829" y="2824480"/>
                    <a:pt x="3462019" y="2820670"/>
                    <a:pt x="3458209" y="2818130"/>
                  </a:cubicBezTo>
                  <a:cubicBezTo>
                    <a:pt x="3463289" y="2811780"/>
                    <a:pt x="3467099" y="2807970"/>
                    <a:pt x="3469639" y="2804160"/>
                  </a:cubicBezTo>
                  <a:cubicBezTo>
                    <a:pt x="3474719" y="2810510"/>
                    <a:pt x="3479799" y="2815590"/>
                    <a:pt x="3484879" y="2823210"/>
                  </a:cubicBezTo>
                  <a:cubicBezTo>
                    <a:pt x="3481069" y="2824480"/>
                    <a:pt x="3475989" y="2825750"/>
                    <a:pt x="3470909" y="2825750"/>
                  </a:cubicBezTo>
                  <a:close/>
                  <a:moveTo>
                    <a:pt x="3604259" y="1967230"/>
                  </a:moveTo>
                  <a:cubicBezTo>
                    <a:pt x="3604259" y="1964690"/>
                    <a:pt x="3604259" y="1963420"/>
                    <a:pt x="3602989" y="1960880"/>
                  </a:cubicBezTo>
                  <a:lnTo>
                    <a:pt x="3629659" y="1957070"/>
                  </a:lnTo>
                  <a:cubicBezTo>
                    <a:pt x="3629659" y="1959610"/>
                    <a:pt x="3630929" y="1962150"/>
                    <a:pt x="3630929" y="1964690"/>
                  </a:cubicBezTo>
                  <a:cubicBezTo>
                    <a:pt x="3620769" y="1964690"/>
                    <a:pt x="3611879" y="1965960"/>
                    <a:pt x="3604259" y="1967230"/>
                  </a:cubicBezTo>
                  <a:close/>
                  <a:moveTo>
                    <a:pt x="3670299" y="1969770"/>
                  </a:moveTo>
                  <a:cubicBezTo>
                    <a:pt x="3662679" y="1969770"/>
                    <a:pt x="3653789" y="1969770"/>
                    <a:pt x="3646169" y="1967230"/>
                  </a:cubicBezTo>
                  <a:cubicBezTo>
                    <a:pt x="3642359" y="1965960"/>
                    <a:pt x="3641089" y="1960880"/>
                    <a:pt x="3637279" y="1958340"/>
                  </a:cubicBezTo>
                  <a:cubicBezTo>
                    <a:pt x="3638549" y="1957070"/>
                    <a:pt x="3638549" y="1955800"/>
                    <a:pt x="3639819" y="1954530"/>
                  </a:cubicBezTo>
                  <a:cubicBezTo>
                    <a:pt x="3651249" y="1957070"/>
                    <a:pt x="3661409" y="1958340"/>
                    <a:pt x="3671569" y="1960880"/>
                  </a:cubicBezTo>
                  <a:cubicBezTo>
                    <a:pt x="3670299" y="1964690"/>
                    <a:pt x="3670299" y="1968500"/>
                    <a:pt x="3670299" y="1969770"/>
                  </a:cubicBezTo>
                  <a:close/>
                  <a:moveTo>
                    <a:pt x="3727449" y="1968500"/>
                  </a:moveTo>
                  <a:cubicBezTo>
                    <a:pt x="3718559" y="1967230"/>
                    <a:pt x="3709669" y="1960880"/>
                    <a:pt x="3700779" y="1969770"/>
                  </a:cubicBezTo>
                  <a:cubicBezTo>
                    <a:pt x="3699509" y="1971040"/>
                    <a:pt x="3691889" y="1967230"/>
                    <a:pt x="3688079" y="1965960"/>
                  </a:cubicBezTo>
                  <a:cubicBezTo>
                    <a:pt x="3688079" y="1964690"/>
                    <a:pt x="3689349" y="1962150"/>
                    <a:pt x="3689349" y="1960880"/>
                  </a:cubicBezTo>
                  <a:lnTo>
                    <a:pt x="3731259" y="1960880"/>
                  </a:lnTo>
                  <a:cubicBezTo>
                    <a:pt x="3732529" y="1960880"/>
                    <a:pt x="3733799" y="1964690"/>
                    <a:pt x="3735069" y="1967230"/>
                  </a:cubicBezTo>
                  <a:cubicBezTo>
                    <a:pt x="3731259" y="1967230"/>
                    <a:pt x="3728719" y="1968500"/>
                    <a:pt x="3727449" y="1968500"/>
                  </a:cubicBezTo>
                  <a:close/>
                  <a:moveTo>
                    <a:pt x="3848099" y="2598420"/>
                  </a:moveTo>
                  <a:cubicBezTo>
                    <a:pt x="3846829" y="2599690"/>
                    <a:pt x="3846829" y="2600960"/>
                    <a:pt x="3846829" y="2599690"/>
                  </a:cubicBezTo>
                  <a:cubicBezTo>
                    <a:pt x="3845559" y="2599690"/>
                    <a:pt x="3845559" y="2598420"/>
                    <a:pt x="3848099" y="2598420"/>
                  </a:cubicBezTo>
                  <a:close/>
                  <a:moveTo>
                    <a:pt x="132079" y="2529840"/>
                  </a:moveTo>
                  <a:cubicBezTo>
                    <a:pt x="130809" y="2529840"/>
                    <a:pt x="130809" y="2531110"/>
                    <a:pt x="129539" y="2531110"/>
                  </a:cubicBezTo>
                  <a:cubicBezTo>
                    <a:pt x="129539" y="2531110"/>
                    <a:pt x="130809" y="2529840"/>
                    <a:pt x="132079" y="2529840"/>
                  </a:cubicBezTo>
                  <a:close/>
                  <a:moveTo>
                    <a:pt x="615949" y="2769870"/>
                  </a:moveTo>
                  <a:cubicBezTo>
                    <a:pt x="621029" y="2772410"/>
                    <a:pt x="626109" y="2774950"/>
                    <a:pt x="629919" y="2776220"/>
                  </a:cubicBezTo>
                  <a:cubicBezTo>
                    <a:pt x="612139" y="2786380"/>
                    <a:pt x="600709" y="2783840"/>
                    <a:pt x="589279" y="2766060"/>
                  </a:cubicBezTo>
                  <a:cubicBezTo>
                    <a:pt x="593089" y="2766060"/>
                    <a:pt x="595629" y="2764790"/>
                    <a:pt x="599439" y="2764790"/>
                  </a:cubicBezTo>
                  <a:cubicBezTo>
                    <a:pt x="604519" y="2766060"/>
                    <a:pt x="610869" y="2767330"/>
                    <a:pt x="615949" y="2769870"/>
                  </a:cubicBezTo>
                  <a:close/>
                  <a:moveTo>
                    <a:pt x="2835909" y="2874010"/>
                  </a:moveTo>
                  <a:cubicBezTo>
                    <a:pt x="2832099" y="2872740"/>
                    <a:pt x="2829559" y="2872740"/>
                    <a:pt x="2824479" y="2871470"/>
                  </a:cubicBezTo>
                  <a:cubicBezTo>
                    <a:pt x="2819399" y="2870200"/>
                    <a:pt x="2813049" y="2866390"/>
                    <a:pt x="2805429" y="2863850"/>
                  </a:cubicBezTo>
                  <a:cubicBezTo>
                    <a:pt x="2810509" y="2862580"/>
                    <a:pt x="2814319" y="2860040"/>
                    <a:pt x="2819399" y="2858770"/>
                  </a:cubicBezTo>
                  <a:cubicBezTo>
                    <a:pt x="2833369" y="2854960"/>
                    <a:pt x="2839719" y="2861310"/>
                    <a:pt x="2835909" y="2874010"/>
                  </a:cubicBezTo>
                  <a:close/>
                  <a:moveTo>
                    <a:pt x="2590799" y="2903220"/>
                  </a:moveTo>
                  <a:cubicBezTo>
                    <a:pt x="2598419" y="2904490"/>
                    <a:pt x="2607309" y="2904490"/>
                    <a:pt x="2616199" y="2905760"/>
                  </a:cubicBezTo>
                  <a:cubicBezTo>
                    <a:pt x="2612389" y="2918460"/>
                    <a:pt x="2602229" y="2914650"/>
                    <a:pt x="2594609" y="2913380"/>
                  </a:cubicBezTo>
                  <a:cubicBezTo>
                    <a:pt x="2592069" y="2913380"/>
                    <a:pt x="2589529" y="2908300"/>
                    <a:pt x="2586989" y="2905760"/>
                  </a:cubicBezTo>
                  <a:cubicBezTo>
                    <a:pt x="2588259" y="2904490"/>
                    <a:pt x="2589529" y="2903220"/>
                    <a:pt x="2590799" y="2903220"/>
                  </a:cubicBezTo>
                  <a:close/>
                  <a:moveTo>
                    <a:pt x="219709" y="2604770"/>
                  </a:moveTo>
                  <a:cubicBezTo>
                    <a:pt x="220979" y="2608580"/>
                    <a:pt x="222249" y="2611120"/>
                    <a:pt x="223519" y="2616200"/>
                  </a:cubicBezTo>
                  <a:cubicBezTo>
                    <a:pt x="215899" y="2616200"/>
                    <a:pt x="209549" y="2616200"/>
                    <a:pt x="203199" y="2614930"/>
                  </a:cubicBezTo>
                  <a:lnTo>
                    <a:pt x="203199" y="2606040"/>
                  </a:lnTo>
                  <a:cubicBezTo>
                    <a:pt x="208279" y="2606040"/>
                    <a:pt x="213359" y="2606040"/>
                    <a:pt x="219709" y="2604770"/>
                  </a:cubicBezTo>
                  <a:close/>
                  <a:moveTo>
                    <a:pt x="715009" y="2762250"/>
                  </a:moveTo>
                  <a:cubicBezTo>
                    <a:pt x="722629" y="2763520"/>
                    <a:pt x="730249" y="2763520"/>
                    <a:pt x="739139" y="2764790"/>
                  </a:cubicBezTo>
                  <a:cubicBezTo>
                    <a:pt x="734059" y="2769870"/>
                    <a:pt x="713739" y="2773680"/>
                    <a:pt x="709929" y="2769870"/>
                  </a:cubicBezTo>
                  <a:cubicBezTo>
                    <a:pt x="709929" y="2768600"/>
                    <a:pt x="708659" y="2766060"/>
                    <a:pt x="709929" y="2764790"/>
                  </a:cubicBezTo>
                  <a:cubicBezTo>
                    <a:pt x="711199" y="2763520"/>
                    <a:pt x="713739" y="2762250"/>
                    <a:pt x="715009" y="2762250"/>
                  </a:cubicBezTo>
                  <a:close/>
                </a:path>
              </a:pathLst>
            </a:custGeom>
            <a:blipFill>
              <a:blip r:embed="rId7"/>
              <a:stretch>
                <a:fillRect t="-41049" b="-41049"/>
              </a:stretch>
            </a:blipFill>
          </p:spPr>
        </p:sp>
      </p:grpSp>
      <p:sp>
        <p:nvSpPr>
          <p:cNvPr id="7" name="Freeform 7"/>
          <p:cNvSpPr/>
          <p:nvPr/>
        </p:nvSpPr>
        <p:spPr>
          <a:xfrm flipH="1" flipV="1">
            <a:off x="13719514" y="7749208"/>
            <a:ext cx="6162281" cy="5938899"/>
          </a:xfrm>
          <a:custGeom>
            <a:avLst/>
            <a:gdLst/>
            <a:ahLst/>
            <a:cxnLst/>
            <a:rect l="l" t="t" r="r" b="b"/>
            <a:pathLst>
              <a:path w="6162281" h="5938899">
                <a:moveTo>
                  <a:pt x="6162282" y="5938899"/>
                </a:moveTo>
                <a:lnTo>
                  <a:pt x="0" y="5938899"/>
                </a:lnTo>
                <a:lnTo>
                  <a:pt x="0" y="0"/>
                </a:lnTo>
                <a:lnTo>
                  <a:pt x="6162282" y="0"/>
                </a:lnTo>
                <a:lnTo>
                  <a:pt x="6162282" y="593889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3242443" y="3336156"/>
            <a:ext cx="7008372" cy="4306895"/>
          </a:xfrm>
          <a:prstGeom prst="rect">
            <a:avLst/>
          </a:prstGeom>
        </p:spPr>
        <p:txBody>
          <a:bodyPr lIns="0" tIns="0" rIns="0" bIns="0" rtlCol="0" anchor="t">
            <a:spAutoFit/>
          </a:bodyPr>
          <a:lstStyle/>
          <a:p>
            <a:pPr>
              <a:lnSpc>
                <a:spcPts val="3055"/>
              </a:lnSpc>
            </a:pPr>
            <a:r>
              <a:rPr lang="en-US" sz="2182">
                <a:solidFill>
                  <a:srgbClr val="000000"/>
                </a:solidFill>
                <a:latin typeface="つなぎゴシック"/>
              </a:rPr>
              <a:t>Beberapa fungsi manejemen berkas antara lain :</a:t>
            </a:r>
          </a:p>
          <a:p>
            <a:pPr>
              <a:lnSpc>
                <a:spcPts val="3055"/>
              </a:lnSpc>
            </a:pPr>
            <a:endParaRPr lang="en-US" sz="2182">
              <a:solidFill>
                <a:srgbClr val="000000"/>
              </a:solidFill>
              <a:latin typeface="つなぎゴシック"/>
            </a:endParaRPr>
          </a:p>
          <a:p>
            <a:pPr>
              <a:lnSpc>
                <a:spcPts val="3055"/>
              </a:lnSpc>
            </a:pPr>
            <a:r>
              <a:rPr lang="en-US" sz="2182">
                <a:solidFill>
                  <a:srgbClr val="000000"/>
                </a:solidFill>
                <a:latin typeface="つなぎゴシック"/>
              </a:rPr>
              <a:t>1.  Pemakai dapat menciptakan, memodifikasi dan   menghapus file.</a:t>
            </a:r>
          </a:p>
          <a:p>
            <a:pPr>
              <a:lnSpc>
                <a:spcPts val="3055"/>
              </a:lnSpc>
            </a:pPr>
            <a:r>
              <a:rPr lang="en-US" sz="2182">
                <a:solidFill>
                  <a:srgbClr val="000000"/>
                </a:solidFill>
                <a:latin typeface="つなぎゴシック"/>
              </a:rPr>
              <a:t>2. Pemakai dapat memakai bersama berkas secara terkendali.</a:t>
            </a:r>
          </a:p>
          <a:p>
            <a:pPr>
              <a:lnSpc>
                <a:spcPts val="3055"/>
              </a:lnSpc>
            </a:pPr>
            <a:r>
              <a:rPr lang="en-US" sz="2182">
                <a:solidFill>
                  <a:srgbClr val="000000"/>
                </a:solidFill>
                <a:latin typeface="つなぎゴシック"/>
              </a:rPr>
              <a:t>3. Mekanisme pemakaian file secara bersama yaitu dengan menyediakan beragam access control file seperti read-only, write dan execute.</a:t>
            </a:r>
          </a:p>
          <a:p>
            <a:pPr>
              <a:lnSpc>
                <a:spcPts val="3055"/>
              </a:lnSpc>
            </a:pPr>
            <a:r>
              <a:rPr lang="en-US" sz="2182">
                <a:solidFill>
                  <a:srgbClr val="000000"/>
                </a:solidFill>
                <a:latin typeface="つなぎゴシック"/>
              </a:rPr>
              <a:t>4. Pemakai dapat menstrukturkan file.</a:t>
            </a:r>
          </a:p>
          <a:p>
            <a:pPr>
              <a:lnSpc>
                <a:spcPts val="4118"/>
              </a:lnSpc>
            </a:pPr>
            <a:endParaRPr lang="en-US" sz="2182">
              <a:solidFill>
                <a:srgbClr val="000000"/>
              </a:solidFill>
              <a:latin typeface="つなぎゴシック"/>
            </a:endParaRPr>
          </a:p>
        </p:txBody>
      </p:sp>
      <p:sp>
        <p:nvSpPr>
          <p:cNvPr id="9" name="TextBox 9"/>
          <p:cNvSpPr txBox="1"/>
          <p:nvPr/>
        </p:nvSpPr>
        <p:spPr>
          <a:xfrm>
            <a:off x="2664387" y="1017147"/>
            <a:ext cx="12959227" cy="1872598"/>
          </a:xfrm>
          <a:prstGeom prst="rect">
            <a:avLst/>
          </a:prstGeom>
        </p:spPr>
        <p:txBody>
          <a:bodyPr lIns="0" tIns="0" rIns="0" bIns="0" rtlCol="0" anchor="t">
            <a:spAutoFit/>
          </a:bodyPr>
          <a:lstStyle/>
          <a:p>
            <a:pPr algn="ctr">
              <a:lnSpc>
                <a:spcPts val="7560"/>
              </a:lnSpc>
            </a:pPr>
            <a:r>
              <a:rPr lang="en-US" sz="5400">
                <a:solidFill>
                  <a:srgbClr val="000000"/>
                </a:solidFill>
                <a:latin typeface="Potta One"/>
              </a:rPr>
              <a:t>FUNGSI MANAJEMEN BERKAS</a:t>
            </a:r>
          </a:p>
          <a:p>
            <a:pPr algn="ctr">
              <a:lnSpc>
                <a:spcPts val="7560"/>
              </a:lnSpc>
            </a:pPr>
            <a:endParaRPr lang="en-US" sz="5400">
              <a:solidFill>
                <a:srgbClr val="000000"/>
              </a:solidFill>
              <a:latin typeface="Potta One"/>
            </a:endParaRPr>
          </a:p>
        </p:txBody>
      </p:sp>
      <p:sp>
        <p:nvSpPr>
          <p:cNvPr id="10" name="Freeform 10"/>
          <p:cNvSpPr/>
          <p:nvPr/>
        </p:nvSpPr>
        <p:spPr>
          <a:xfrm>
            <a:off x="1028700" y="1028700"/>
            <a:ext cx="1376371" cy="1376371"/>
          </a:xfrm>
          <a:custGeom>
            <a:avLst/>
            <a:gdLst/>
            <a:ahLst/>
            <a:cxnLst/>
            <a:rect l="l" t="t" r="r" b="b"/>
            <a:pathLst>
              <a:path w="1376371" h="1376371">
                <a:moveTo>
                  <a:pt x="0" y="0"/>
                </a:moveTo>
                <a:lnTo>
                  <a:pt x="1376371" y="0"/>
                </a:lnTo>
                <a:lnTo>
                  <a:pt x="1376371" y="1376371"/>
                </a:lnTo>
                <a:lnTo>
                  <a:pt x="0" y="137637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111" b="-15111"/>
            </a:stretch>
          </a:blipFill>
        </p:spPr>
      </p:sp>
      <p:sp>
        <p:nvSpPr>
          <p:cNvPr id="3" name="Freeform 3"/>
          <p:cNvSpPr/>
          <p:nvPr/>
        </p:nvSpPr>
        <p:spPr>
          <a:xfrm flipV="1">
            <a:off x="340514" y="8570114"/>
            <a:ext cx="1376371" cy="1376371"/>
          </a:xfrm>
          <a:custGeom>
            <a:avLst/>
            <a:gdLst/>
            <a:ahLst/>
            <a:cxnLst/>
            <a:rect l="l" t="t" r="r" b="b"/>
            <a:pathLst>
              <a:path w="1376371" h="1376371">
                <a:moveTo>
                  <a:pt x="0" y="1376372"/>
                </a:moveTo>
                <a:lnTo>
                  <a:pt x="1376372" y="1376372"/>
                </a:lnTo>
                <a:lnTo>
                  <a:pt x="1376372" y="0"/>
                </a:lnTo>
                <a:lnTo>
                  <a:pt x="0" y="0"/>
                </a:lnTo>
                <a:lnTo>
                  <a:pt x="0" y="1376372"/>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5743197" y="-2138434"/>
            <a:ext cx="11486393" cy="4795569"/>
          </a:xfrm>
          <a:custGeom>
            <a:avLst/>
            <a:gdLst/>
            <a:ahLst/>
            <a:cxnLst/>
            <a:rect l="l" t="t" r="r" b="b"/>
            <a:pathLst>
              <a:path w="11486393" h="4795569">
                <a:moveTo>
                  <a:pt x="0" y="0"/>
                </a:moveTo>
                <a:lnTo>
                  <a:pt x="11486394" y="0"/>
                </a:lnTo>
                <a:lnTo>
                  <a:pt x="11486394" y="4795569"/>
                </a:lnTo>
                <a:lnTo>
                  <a:pt x="0" y="4795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1952248" y="8039962"/>
            <a:ext cx="7315200" cy="3813048"/>
          </a:xfrm>
          <a:custGeom>
            <a:avLst/>
            <a:gdLst/>
            <a:ahLst/>
            <a:cxnLst/>
            <a:rect l="l" t="t" r="r" b="b"/>
            <a:pathLst>
              <a:path w="7315200" h="3813048">
                <a:moveTo>
                  <a:pt x="0" y="0"/>
                </a:moveTo>
                <a:lnTo>
                  <a:pt x="7315200" y="0"/>
                </a:lnTo>
                <a:lnTo>
                  <a:pt x="7315200" y="3813048"/>
                </a:lnTo>
                <a:lnTo>
                  <a:pt x="0" y="381304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2397959" y="3061424"/>
            <a:ext cx="6406230" cy="6063736"/>
          </a:xfrm>
          <a:prstGeom prst="rect">
            <a:avLst/>
          </a:prstGeom>
        </p:spPr>
        <p:txBody>
          <a:bodyPr lIns="0" tIns="0" rIns="0" bIns="0" rtlCol="0" anchor="t">
            <a:spAutoFit/>
          </a:bodyPr>
          <a:lstStyle/>
          <a:p>
            <a:pPr>
              <a:lnSpc>
                <a:spcPts val="3024"/>
              </a:lnSpc>
            </a:pPr>
            <a:r>
              <a:rPr lang="en-US" sz="1800">
                <a:solidFill>
                  <a:srgbClr val="000000"/>
                </a:solidFill>
                <a:latin typeface="つなぎゴシック"/>
              </a:rPr>
              <a:t>1. Entitas</a:t>
            </a:r>
          </a:p>
          <a:p>
            <a:pPr>
              <a:lnSpc>
                <a:spcPts val="3024"/>
              </a:lnSpc>
            </a:pPr>
            <a:r>
              <a:rPr lang="en-US" sz="1800">
                <a:solidFill>
                  <a:srgbClr val="000000"/>
                </a:solidFill>
                <a:latin typeface="つなぎゴシック"/>
              </a:rPr>
              <a:t>Adalah suatu objek yang dapat dibedakan dari lainnya. Objek disini dapat berupa barang, orang, maupun peristiwa.</a:t>
            </a:r>
          </a:p>
          <a:p>
            <a:pPr>
              <a:lnSpc>
                <a:spcPts val="3024"/>
              </a:lnSpc>
            </a:pPr>
            <a:r>
              <a:rPr lang="en-US" sz="1800">
                <a:solidFill>
                  <a:srgbClr val="000000"/>
                </a:solidFill>
                <a:latin typeface="つなぎゴシック"/>
              </a:rPr>
              <a:t>Contoh : Entitas gaji pegawai, entitas nomor telepon, entitas nilai ujian.</a:t>
            </a:r>
          </a:p>
          <a:p>
            <a:pPr>
              <a:lnSpc>
                <a:spcPts val="3024"/>
              </a:lnSpc>
            </a:pPr>
            <a:r>
              <a:rPr lang="en-US" sz="1800">
                <a:solidFill>
                  <a:srgbClr val="000000"/>
                </a:solidFill>
                <a:latin typeface="つなぎゴシック"/>
              </a:rPr>
              <a:t>2. Atribut</a:t>
            </a:r>
          </a:p>
          <a:p>
            <a:pPr>
              <a:lnSpc>
                <a:spcPts val="3024"/>
              </a:lnSpc>
            </a:pPr>
            <a:r>
              <a:rPr lang="en-US" sz="1800">
                <a:solidFill>
                  <a:srgbClr val="000000"/>
                </a:solidFill>
                <a:latin typeface="つなぎゴシック"/>
              </a:rPr>
              <a:t>Adalah karakteristik yang menjadi ciri dari entitas.</a:t>
            </a:r>
          </a:p>
          <a:p>
            <a:pPr>
              <a:lnSpc>
                <a:spcPts val="3024"/>
              </a:lnSpc>
            </a:pPr>
            <a:r>
              <a:rPr lang="en-US" sz="1800">
                <a:solidFill>
                  <a:srgbClr val="000000"/>
                </a:solidFill>
                <a:latin typeface="つなぎゴシック"/>
              </a:rPr>
              <a:t>Contoh Entitas gaji pegawai terdiri dari atribut : NIP, nama, jem lembur, tunjangan, gaji pokok.</a:t>
            </a:r>
          </a:p>
          <a:p>
            <a:pPr>
              <a:lnSpc>
                <a:spcPts val="3024"/>
              </a:lnSpc>
            </a:pPr>
            <a:r>
              <a:rPr lang="en-US" sz="1800">
                <a:solidFill>
                  <a:srgbClr val="000000"/>
                </a:solidFill>
                <a:latin typeface="つなぎゴシック"/>
              </a:rPr>
              <a:t>3. Item Data</a:t>
            </a:r>
          </a:p>
          <a:p>
            <a:pPr>
              <a:lnSpc>
                <a:spcPts val="3024"/>
              </a:lnSpc>
            </a:pPr>
            <a:r>
              <a:rPr lang="en-US" sz="1800">
                <a:solidFill>
                  <a:srgbClr val="000000"/>
                </a:solidFill>
                <a:latin typeface="つなぎゴシック"/>
              </a:rPr>
              <a:t>Adalah Tempat penyimpanan tiap atribut dari sebuah entitas.</a:t>
            </a:r>
          </a:p>
          <a:p>
            <a:pPr>
              <a:lnSpc>
                <a:spcPts val="3024"/>
              </a:lnSpc>
            </a:pPr>
            <a:r>
              <a:rPr lang="en-US" sz="1800">
                <a:solidFill>
                  <a:srgbClr val="000000"/>
                </a:solidFill>
                <a:latin typeface="つなぎゴシック"/>
              </a:rPr>
              <a:t>Contoh : Item data untuk nama mahasiswa. Biasa disebut field, namun dipakai untuk menunjukkan tempat dimana item data disimpan.</a:t>
            </a:r>
          </a:p>
          <a:p>
            <a:pPr>
              <a:lnSpc>
                <a:spcPts val="2954"/>
              </a:lnSpc>
            </a:pPr>
            <a:endParaRPr lang="en-US" sz="1800">
              <a:solidFill>
                <a:srgbClr val="000000"/>
              </a:solidFill>
              <a:latin typeface="つなぎゴシック"/>
            </a:endParaRPr>
          </a:p>
          <a:p>
            <a:pPr>
              <a:lnSpc>
                <a:spcPts val="2954"/>
              </a:lnSpc>
            </a:pPr>
            <a:endParaRPr lang="en-US" sz="1800">
              <a:solidFill>
                <a:srgbClr val="000000"/>
              </a:solidFill>
              <a:latin typeface="つなぎゴシック"/>
            </a:endParaRPr>
          </a:p>
        </p:txBody>
      </p:sp>
      <p:sp>
        <p:nvSpPr>
          <p:cNvPr id="7" name="TextBox 7"/>
          <p:cNvSpPr txBox="1"/>
          <p:nvPr/>
        </p:nvSpPr>
        <p:spPr>
          <a:xfrm>
            <a:off x="3067358" y="783886"/>
            <a:ext cx="10108612" cy="3632198"/>
          </a:xfrm>
          <a:prstGeom prst="rect">
            <a:avLst/>
          </a:prstGeom>
        </p:spPr>
        <p:txBody>
          <a:bodyPr lIns="0" tIns="0" rIns="0" bIns="0" rtlCol="0" anchor="t">
            <a:spAutoFit/>
          </a:bodyPr>
          <a:lstStyle/>
          <a:p>
            <a:pPr>
              <a:lnSpc>
                <a:spcPts val="7700"/>
              </a:lnSpc>
            </a:pPr>
            <a:r>
              <a:rPr lang="en-US" sz="5500">
                <a:solidFill>
                  <a:srgbClr val="000000"/>
                </a:solidFill>
                <a:latin typeface="Potta One"/>
              </a:rPr>
              <a:t>ISTILAH-ISTILAH DASAR DALAM SISTEM BERKAS</a:t>
            </a:r>
          </a:p>
          <a:p>
            <a:pPr>
              <a:lnSpc>
                <a:spcPts val="13999"/>
              </a:lnSpc>
            </a:pPr>
            <a:endParaRPr lang="en-US" sz="5500">
              <a:solidFill>
                <a:srgbClr val="000000"/>
              </a:solidFill>
              <a:latin typeface="Potta One"/>
            </a:endParaRPr>
          </a:p>
        </p:txBody>
      </p:sp>
      <p:sp>
        <p:nvSpPr>
          <p:cNvPr id="8" name="TextBox 8"/>
          <p:cNvSpPr txBox="1"/>
          <p:nvPr/>
        </p:nvSpPr>
        <p:spPr>
          <a:xfrm>
            <a:off x="9303409" y="3663591"/>
            <a:ext cx="7259410" cy="3846329"/>
          </a:xfrm>
          <a:prstGeom prst="rect">
            <a:avLst/>
          </a:prstGeom>
        </p:spPr>
        <p:txBody>
          <a:bodyPr lIns="0" tIns="0" rIns="0" bIns="0" rtlCol="0" anchor="t">
            <a:spAutoFit/>
          </a:bodyPr>
          <a:lstStyle/>
          <a:p>
            <a:pPr>
              <a:lnSpc>
                <a:spcPts val="3024"/>
              </a:lnSpc>
            </a:pPr>
            <a:r>
              <a:rPr lang="en-US" sz="1800">
                <a:solidFill>
                  <a:srgbClr val="000000"/>
                </a:solidFill>
                <a:latin typeface="つなぎゴシック"/>
              </a:rPr>
              <a:t>4. Item data elementer</a:t>
            </a:r>
          </a:p>
          <a:p>
            <a:pPr>
              <a:lnSpc>
                <a:spcPts val="3024"/>
              </a:lnSpc>
            </a:pPr>
            <a:r>
              <a:rPr lang="en-US" sz="1800">
                <a:solidFill>
                  <a:srgbClr val="000000"/>
                </a:solidFill>
                <a:latin typeface="つなぎゴシック"/>
              </a:rPr>
              <a:t>Adalah bagian lebih kecil dari item data.</a:t>
            </a:r>
          </a:p>
          <a:p>
            <a:pPr>
              <a:lnSpc>
                <a:spcPts val="3024"/>
              </a:lnSpc>
            </a:pPr>
            <a:r>
              <a:rPr lang="en-US" sz="1800">
                <a:solidFill>
                  <a:srgbClr val="000000"/>
                </a:solidFill>
                <a:latin typeface="つなぎゴシック"/>
              </a:rPr>
              <a:t>Contoh : item data tanggal dapat dibagi menjadi intem data elementer tanggal, bulan, dan tahun.</a:t>
            </a:r>
          </a:p>
          <a:p>
            <a:pPr>
              <a:lnSpc>
                <a:spcPts val="3024"/>
              </a:lnSpc>
            </a:pPr>
            <a:r>
              <a:rPr lang="en-US" sz="1800">
                <a:solidFill>
                  <a:srgbClr val="000000"/>
                </a:solidFill>
                <a:latin typeface="つなぎゴシック"/>
              </a:rPr>
              <a:t>5. Record</a:t>
            </a:r>
          </a:p>
          <a:p>
            <a:pPr>
              <a:lnSpc>
                <a:spcPts val="3024"/>
              </a:lnSpc>
            </a:pPr>
            <a:r>
              <a:rPr lang="en-US" sz="1800">
                <a:solidFill>
                  <a:srgbClr val="000000"/>
                </a:solidFill>
                <a:latin typeface="つなぎゴシック"/>
              </a:rPr>
              <a:t>Adalah kumpulan item data yang saling berhubungan.</a:t>
            </a:r>
          </a:p>
          <a:p>
            <a:pPr>
              <a:lnSpc>
                <a:spcPts val="3024"/>
              </a:lnSpc>
            </a:pPr>
            <a:r>
              <a:rPr lang="en-US" sz="1800">
                <a:solidFill>
                  <a:srgbClr val="000000"/>
                </a:solidFill>
                <a:latin typeface="つなぎゴシック"/>
              </a:rPr>
              <a:t>6. Berkas/file</a:t>
            </a:r>
          </a:p>
          <a:p>
            <a:pPr>
              <a:lnSpc>
                <a:spcPts val="3024"/>
              </a:lnSpc>
            </a:pPr>
            <a:r>
              <a:rPr lang="en-US" sz="1800">
                <a:solidFill>
                  <a:srgbClr val="000000"/>
                </a:solidFill>
                <a:latin typeface="つなぎゴシック"/>
              </a:rPr>
              <a:t>Adalah kumpulan record yang saling berhubungan.</a:t>
            </a:r>
          </a:p>
          <a:p>
            <a:pPr>
              <a:lnSpc>
                <a:spcPts val="7048"/>
              </a:lnSpc>
            </a:pPr>
            <a:endParaRPr lang="en-US" sz="1800">
              <a:solidFill>
                <a:srgbClr val="000000"/>
              </a:solidFill>
              <a:latin typeface="つなぎゴシック"/>
            </a:endParaRPr>
          </a:p>
        </p:txBody>
      </p:sp>
      <p:sp>
        <p:nvSpPr>
          <p:cNvPr id="9" name="Freeform 9"/>
          <p:cNvSpPr/>
          <p:nvPr/>
        </p:nvSpPr>
        <p:spPr>
          <a:xfrm flipH="1">
            <a:off x="12528708" y="-2710099"/>
            <a:ext cx="6162281" cy="5938899"/>
          </a:xfrm>
          <a:custGeom>
            <a:avLst/>
            <a:gdLst/>
            <a:ahLst/>
            <a:cxnLst/>
            <a:rect l="l" t="t" r="r" b="b"/>
            <a:pathLst>
              <a:path w="6162281" h="5938899">
                <a:moveTo>
                  <a:pt x="6162281" y="0"/>
                </a:moveTo>
                <a:lnTo>
                  <a:pt x="0" y="0"/>
                </a:lnTo>
                <a:lnTo>
                  <a:pt x="0" y="5938899"/>
                </a:lnTo>
                <a:lnTo>
                  <a:pt x="6162281" y="5938899"/>
                </a:lnTo>
                <a:lnTo>
                  <a:pt x="6162281" y="0"/>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1786</Words>
  <Application>Microsoft Office PowerPoint</Application>
  <PresentationFormat>Custom</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Potta One</vt:lpstr>
      <vt:lpstr>つなぎゴシック</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Aesthetic Monochrome Group Project Presentation</dc:title>
  <dc:creator>BLY</dc:creator>
  <cp:lastModifiedBy>Welcomp</cp:lastModifiedBy>
  <cp:revision>2</cp:revision>
  <dcterms:created xsi:type="dcterms:W3CDTF">2006-08-16T00:00:00Z</dcterms:created>
  <dcterms:modified xsi:type="dcterms:W3CDTF">2023-11-21T11:19:14Z</dcterms:modified>
  <dc:identifier>DAF0yVznwSs</dc:identifier>
</cp:coreProperties>
</file>