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0" y="632459"/>
            <a:ext cx="9136380" cy="1892300"/>
          </a:xfrm>
          <a:custGeom>
            <a:avLst/>
            <a:gdLst/>
            <a:ahLst/>
            <a:cxnLst/>
            <a:rect l="l" t="t" r="r" b="b"/>
            <a:pathLst>
              <a:path w="9136380" h="1892300">
                <a:moveTo>
                  <a:pt x="0" y="1892300"/>
                </a:moveTo>
                <a:lnTo>
                  <a:pt x="9136380" y="1892300"/>
                </a:lnTo>
                <a:lnTo>
                  <a:pt x="9136380" y="0"/>
                </a:lnTo>
                <a:lnTo>
                  <a:pt x="0" y="0"/>
                </a:lnTo>
                <a:lnTo>
                  <a:pt x="0" y="189230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9694" y="243903"/>
            <a:ext cx="293433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3C8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4700" y="1312037"/>
            <a:ext cx="3718559" cy="354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B2B4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hammad.arfn26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740" y="274320"/>
            <a:ext cx="3604260" cy="4069079"/>
            <a:chOff x="5539740" y="274320"/>
            <a:chExt cx="3604260" cy="4069079"/>
          </a:xfrm>
        </p:grpSpPr>
        <p:sp>
          <p:nvSpPr>
            <p:cNvPr id="3" name="object 3"/>
            <p:cNvSpPr/>
            <p:nvPr/>
          </p:nvSpPr>
          <p:spPr>
            <a:xfrm>
              <a:off x="5539740" y="967739"/>
              <a:ext cx="3604260" cy="3373120"/>
            </a:xfrm>
            <a:custGeom>
              <a:avLst/>
              <a:gdLst/>
              <a:ahLst/>
              <a:cxnLst/>
              <a:rect l="l" t="t" r="r" b="b"/>
              <a:pathLst>
                <a:path w="3604259" h="3373120">
                  <a:moveTo>
                    <a:pt x="3604260" y="0"/>
                  </a:moveTo>
                  <a:lnTo>
                    <a:pt x="0" y="0"/>
                  </a:lnTo>
                  <a:lnTo>
                    <a:pt x="0" y="3373120"/>
                  </a:lnTo>
                  <a:lnTo>
                    <a:pt x="3604260" y="337312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9920" y="1313180"/>
              <a:ext cx="2684779" cy="26847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21090" y="1250950"/>
              <a:ext cx="182880" cy="2922905"/>
            </a:xfrm>
            <a:custGeom>
              <a:avLst/>
              <a:gdLst/>
              <a:ahLst/>
              <a:cxnLst/>
              <a:rect l="l" t="t" r="r" b="b"/>
              <a:pathLst>
                <a:path w="182879" h="2922904">
                  <a:moveTo>
                    <a:pt x="0" y="2922384"/>
                  </a:moveTo>
                  <a:lnTo>
                    <a:pt x="0" y="817880"/>
                  </a:lnTo>
                  <a:lnTo>
                    <a:pt x="166242" y="590296"/>
                  </a:lnTo>
                  <a:lnTo>
                    <a:pt x="0" y="404749"/>
                  </a:lnTo>
                  <a:lnTo>
                    <a:pt x="182879" y="193928"/>
                  </a:lnTo>
                  <a:lnTo>
                    <a:pt x="16636" y="0"/>
                  </a:lnTo>
                </a:path>
              </a:pathLst>
            </a:custGeom>
            <a:ln w="38099">
              <a:solidFill>
                <a:srgbClr val="7171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980" y="274320"/>
              <a:ext cx="3589020" cy="4069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9640" y="1336039"/>
              <a:ext cx="185419" cy="1854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5662" y="1050988"/>
            <a:ext cx="3822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270" dirty="0">
                <a:solidFill>
                  <a:srgbClr val="7171CE"/>
                </a:solidFill>
              </a:rPr>
              <a:t>Grand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855662" y="2366645"/>
            <a:ext cx="420243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b="1" spc="95" dirty="0">
                <a:solidFill>
                  <a:srgbClr val="7171CE"/>
                </a:solidFill>
                <a:latin typeface="Arial"/>
                <a:cs typeface="Arial"/>
              </a:rPr>
              <a:t>Design</a:t>
            </a:r>
            <a:endParaRPr sz="9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3932" y="2634957"/>
            <a:ext cx="304800" cy="1249680"/>
          </a:xfrm>
          <a:custGeom>
            <a:avLst/>
            <a:gdLst/>
            <a:ahLst/>
            <a:cxnLst/>
            <a:rect l="l" t="t" r="r" b="b"/>
            <a:pathLst>
              <a:path w="304800" h="1249679">
                <a:moveTo>
                  <a:pt x="304800" y="0"/>
                </a:moveTo>
                <a:lnTo>
                  <a:pt x="0" y="0"/>
                </a:lnTo>
                <a:lnTo>
                  <a:pt x="0" y="1249680"/>
                </a:lnTo>
                <a:lnTo>
                  <a:pt x="304800" y="1249680"/>
                </a:lnTo>
                <a:lnTo>
                  <a:pt x="3048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3790" y="455930"/>
            <a:ext cx="478790" cy="398145"/>
          </a:xfrm>
          <a:custGeom>
            <a:avLst/>
            <a:gdLst/>
            <a:ahLst/>
            <a:cxnLst/>
            <a:rect l="l" t="t" r="r" b="b"/>
            <a:pathLst>
              <a:path w="478789" h="398144">
                <a:moveTo>
                  <a:pt x="0" y="271780"/>
                </a:moveTo>
                <a:lnTo>
                  <a:pt x="52705" y="83947"/>
                </a:lnTo>
                <a:lnTo>
                  <a:pt x="219710" y="183134"/>
                </a:lnTo>
                <a:lnTo>
                  <a:pt x="271145" y="0"/>
                </a:lnTo>
                <a:lnTo>
                  <a:pt x="424307" y="90805"/>
                </a:lnTo>
              </a:path>
              <a:path w="478789" h="398144">
                <a:moveTo>
                  <a:pt x="53975" y="397891"/>
                </a:moveTo>
                <a:lnTo>
                  <a:pt x="106680" y="210058"/>
                </a:lnTo>
                <a:lnTo>
                  <a:pt x="273812" y="309245"/>
                </a:lnTo>
                <a:lnTo>
                  <a:pt x="325247" y="126111"/>
                </a:lnTo>
                <a:lnTo>
                  <a:pt x="478409" y="216916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10489" y="3693896"/>
            <a:ext cx="4303395" cy="1320165"/>
            <a:chOff x="210489" y="3693896"/>
            <a:chExt cx="4303395" cy="132016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199" y="3964940"/>
              <a:ext cx="853440" cy="8534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489" y="3693896"/>
              <a:ext cx="1319809" cy="13198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8439" y="3901440"/>
              <a:ext cx="332740" cy="4038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7339" y="3901440"/>
              <a:ext cx="1216660" cy="4038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6040" y="3901440"/>
              <a:ext cx="767079" cy="4038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29280" y="3901440"/>
              <a:ext cx="977899" cy="4038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8439" y="4114800"/>
              <a:ext cx="1257299" cy="4038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7780" y="4114800"/>
              <a:ext cx="1374140" cy="4038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46499" y="4114800"/>
              <a:ext cx="767079" cy="4038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8439" y="4328159"/>
              <a:ext cx="800099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44699" y="4328159"/>
              <a:ext cx="332739" cy="4038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3599" y="4328159"/>
              <a:ext cx="302260" cy="40386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597278" y="3937634"/>
            <a:ext cx="27508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3C8A9"/>
                </a:solidFill>
                <a:latin typeface="Arial Black"/>
                <a:cs typeface="Arial Black"/>
              </a:rPr>
              <a:t>“Persiapan</a:t>
            </a:r>
            <a:r>
              <a:rPr sz="1400" spc="-65" dirty="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73C8A9"/>
                </a:solidFill>
                <a:latin typeface="Arial Black"/>
                <a:cs typeface="Arial Black"/>
              </a:rPr>
              <a:t>yang</a:t>
            </a:r>
            <a:r>
              <a:rPr sz="1400" spc="-60" dirty="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73C8A9"/>
                </a:solidFill>
                <a:latin typeface="Arial Black"/>
                <a:cs typeface="Arial Black"/>
              </a:rPr>
              <a:t>matang </a:t>
            </a:r>
            <a:r>
              <a:rPr sz="1400" dirty="0">
                <a:solidFill>
                  <a:srgbClr val="73C8A9"/>
                </a:solidFill>
                <a:latin typeface="Arial Black"/>
                <a:cs typeface="Arial Black"/>
              </a:rPr>
              <a:t>mencegah</a:t>
            </a:r>
            <a:r>
              <a:rPr sz="1400" spc="-90" dirty="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73C8A9"/>
                </a:solidFill>
                <a:latin typeface="Arial Black"/>
                <a:cs typeface="Arial Black"/>
              </a:rPr>
              <a:t>penampilan</a:t>
            </a:r>
            <a:r>
              <a:rPr sz="1400" spc="-75" dirty="0">
                <a:solidFill>
                  <a:srgbClr val="73C8A9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73C8A9"/>
                </a:solidFill>
                <a:latin typeface="Arial Black"/>
                <a:cs typeface="Arial Black"/>
              </a:rPr>
              <a:t>yang </a:t>
            </a:r>
            <a:r>
              <a:rPr sz="1400" spc="-10" dirty="0">
                <a:solidFill>
                  <a:srgbClr val="73C8A9"/>
                </a:solidFill>
                <a:latin typeface="Arial Black"/>
                <a:cs typeface="Arial Black"/>
              </a:rPr>
              <a:t>buruk”.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8600" y="147320"/>
            <a:ext cx="1282700" cy="5080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509259" y="4352607"/>
            <a:ext cx="2244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60" dirty="0">
                <a:solidFill>
                  <a:srgbClr val="7171CE"/>
                </a:solidFill>
                <a:latin typeface="Arial"/>
                <a:cs typeface="Arial"/>
              </a:rPr>
              <a:t>Muhammad</a:t>
            </a:r>
            <a:r>
              <a:rPr sz="1200" b="1" spc="75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7171CE"/>
                </a:solidFill>
                <a:latin typeface="Arial"/>
                <a:cs typeface="Arial"/>
              </a:rPr>
              <a:t>Luthfianur</a:t>
            </a:r>
            <a:r>
              <a:rPr sz="1200" b="1" spc="50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171CE"/>
                </a:solidFill>
                <a:latin typeface="Arial"/>
                <a:cs typeface="Arial"/>
              </a:rPr>
              <a:t>Arifin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20435" y="4558779"/>
            <a:ext cx="2123440" cy="165100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195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Calon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Ketua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Umum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HMP-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20435" y="4723879"/>
            <a:ext cx="1485900" cy="154940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200"/>
              </a:lnSpc>
            </a:pP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Periode</a:t>
            </a:r>
            <a:r>
              <a:rPr sz="1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2023/2024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5433" y="1258823"/>
            <a:ext cx="5234305" cy="2615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marR="137795" algn="ctr">
              <a:lnSpc>
                <a:spcPct val="100000"/>
              </a:lnSpc>
              <a:spcBef>
                <a:spcPts val="105"/>
              </a:spcBef>
            </a:pPr>
            <a:r>
              <a:rPr sz="6600" spc="200" dirty="0">
                <a:solidFill>
                  <a:srgbClr val="7171CE"/>
                </a:solidFill>
              </a:rPr>
              <a:t>HMP-</a:t>
            </a:r>
            <a:r>
              <a:rPr sz="6600" spc="-20" dirty="0">
                <a:solidFill>
                  <a:srgbClr val="7171CE"/>
                </a:solidFill>
              </a:rPr>
              <a:t>Ti</a:t>
            </a:r>
            <a:r>
              <a:rPr sz="6600" spc="-430" dirty="0">
                <a:solidFill>
                  <a:srgbClr val="7171CE"/>
                </a:solidFill>
              </a:rPr>
              <a:t> </a:t>
            </a:r>
            <a:r>
              <a:rPr sz="6600" spc="-20" dirty="0">
                <a:solidFill>
                  <a:srgbClr val="7171CE"/>
                </a:solidFill>
              </a:rPr>
              <a:t>Bisa </a:t>
            </a:r>
            <a:r>
              <a:rPr sz="6600" spc="-170" dirty="0">
                <a:solidFill>
                  <a:srgbClr val="7171CE"/>
                </a:solidFill>
              </a:rPr>
              <a:t>FTI</a:t>
            </a:r>
            <a:r>
              <a:rPr sz="6600" spc="-270" dirty="0">
                <a:solidFill>
                  <a:srgbClr val="7171CE"/>
                </a:solidFill>
              </a:rPr>
              <a:t> </a:t>
            </a:r>
            <a:r>
              <a:rPr sz="6600" spc="229" dirty="0">
                <a:solidFill>
                  <a:srgbClr val="7171CE"/>
                </a:solidFill>
              </a:rPr>
              <a:t>Jaya</a:t>
            </a:r>
            <a:endParaRPr sz="6600"/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3600" spc="100" dirty="0">
                <a:solidFill>
                  <a:srgbClr val="7171CE"/>
                </a:solidFill>
              </a:rPr>
              <a:t>Karya</a:t>
            </a:r>
            <a:r>
              <a:rPr sz="3600" spc="-90" dirty="0">
                <a:solidFill>
                  <a:srgbClr val="7171CE"/>
                </a:solidFill>
              </a:rPr>
              <a:t> </a:t>
            </a:r>
            <a:r>
              <a:rPr sz="3600" spc="150" dirty="0">
                <a:solidFill>
                  <a:srgbClr val="7171CE"/>
                </a:solidFill>
              </a:rPr>
              <a:t>Cipta</a:t>
            </a:r>
            <a:r>
              <a:rPr sz="3600" spc="-90" dirty="0">
                <a:solidFill>
                  <a:srgbClr val="7171CE"/>
                </a:solidFill>
              </a:rPr>
              <a:t> </a:t>
            </a:r>
            <a:r>
              <a:rPr sz="3600" spc="55" dirty="0">
                <a:solidFill>
                  <a:srgbClr val="7171CE"/>
                </a:solidFill>
              </a:rPr>
              <a:t>Luar</a:t>
            </a:r>
            <a:r>
              <a:rPr sz="3600" spc="-85" dirty="0">
                <a:solidFill>
                  <a:srgbClr val="7171CE"/>
                </a:solidFill>
              </a:rPr>
              <a:t> </a:t>
            </a:r>
            <a:r>
              <a:rPr sz="3600" spc="-10" dirty="0">
                <a:solidFill>
                  <a:srgbClr val="7171CE"/>
                </a:solidFill>
              </a:rPr>
              <a:t>Biasa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297039" y="3407473"/>
            <a:ext cx="114300" cy="467359"/>
          </a:xfrm>
          <a:custGeom>
            <a:avLst/>
            <a:gdLst/>
            <a:ahLst/>
            <a:cxnLst/>
            <a:rect l="l" t="t" r="r" b="b"/>
            <a:pathLst>
              <a:path w="114300" h="467360">
                <a:moveTo>
                  <a:pt x="114300" y="0"/>
                </a:moveTo>
                <a:lnTo>
                  <a:pt x="0" y="0"/>
                </a:lnTo>
                <a:lnTo>
                  <a:pt x="0" y="467359"/>
                </a:lnTo>
                <a:lnTo>
                  <a:pt x="114300" y="467359"/>
                </a:lnTo>
                <a:lnTo>
                  <a:pt x="1143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2030" y="1535430"/>
            <a:ext cx="185420" cy="2922905"/>
          </a:xfrm>
          <a:custGeom>
            <a:avLst/>
            <a:gdLst/>
            <a:ahLst/>
            <a:cxnLst/>
            <a:rect l="l" t="t" r="r" b="b"/>
            <a:pathLst>
              <a:path w="185420" h="2922904">
                <a:moveTo>
                  <a:pt x="0" y="2922384"/>
                </a:moveTo>
                <a:lnTo>
                  <a:pt x="0" y="817880"/>
                </a:lnTo>
                <a:lnTo>
                  <a:pt x="168528" y="590296"/>
                </a:lnTo>
                <a:lnTo>
                  <a:pt x="0" y="404749"/>
                </a:lnTo>
                <a:lnTo>
                  <a:pt x="185420" y="193929"/>
                </a:lnTo>
                <a:lnTo>
                  <a:pt x="16891" y="0"/>
                </a:lnTo>
              </a:path>
            </a:pathLst>
          </a:custGeom>
          <a:ln w="38099">
            <a:solidFill>
              <a:srgbClr val="7171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5120" y="327659"/>
            <a:ext cx="1709420" cy="1744980"/>
            <a:chOff x="325120" y="327659"/>
            <a:chExt cx="1709420" cy="1744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484" y="554419"/>
              <a:ext cx="1149542" cy="1056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120" y="327659"/>
              <a:ext cx="1478280" cy="17449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6879" y="1442719"/>
            <a:ext cx="3670300" cy="2199640"/>
          </a:xfrm>
          <a:custGeom>
            <a:avLst/>
            <a:gdLst/>
            <a:ahLst/>
            <a:cxnLst/>
            <a:rect l="l" t="t" r="r" b="b"/>
            <a:pathLst>
              <a:path w="3670300" h="2199640">
                <a:moveTo>
                  <a:pt x="3670300" y="0"/>
                </a:moveTo>
                <a:lnTo>
                  <a:pt x="0" y="0"/>
                </a:lnTo>
                <a:lnTo>
                  <a:pt x="0" y="2199640"/>
                </a:lnTo>
                <a:lnTo>
                  <a:pt x="3670300" y="2199640"/>
                </a:lnTo>
                <a:lnTo>
                  <a:pt x="3670300" y="0"/>
                </a:lnTo>
                <a:close/>
              </a:path>
            </a:pathLst>
          </a:custGeom>
          <a:solidFill>
            <a:srgbClr val="717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14520" y="1605280"/>
            <a:ext cx="3335020" cy="2451100"/>
            <a:chOff x="4414520" y="1605280"/>
            <a:chExt cx="3335020" cy="2451100"/>
          </a:xfrm>
        </p:grpSpPr>
        <p:sp>
          <p:nvSpPr>
            <p:cNvPr id="4" name="object 4"/>
            <p:cNvSpPr/>
            <p:nvPr/>
          </p:nvSpPr>
          <p:spPr>
            <a:xfrm>
              <a:off x="5600700" y="3393439"/>
              <a:ext cx="962660" cy="662940"/>
            </a:xfrm>
            <a:custGeom>
              <a:avLst/>
              <a:gdLst/>
              <a:ahLst/>
              <a:cxnLst/>
              <a:rect l="l" t="t" r="r" b="b"/>
              <a:pathLst>
                <a:path w="962659" h="662939">
                  <a:moveTo>
                    <a:pt x="962647" y="553732"/>
                  </a:moveTo>
                  <a:lnTo>
                    <a:pt x="795007" y="553732"/>
                  </a:lnTo>
                  <a:lnTo>
                    <a:pt x="795007" y="0"/>
                  </a:lnTo>
                  <a:lnTo>
                    <a:pt x="167640" y="0"/>
                  </a:lnTo>
                  <a:lnTo>
                    <a:pt x="167640" y="553732"/>
                  </a:lnTo>
                  <a:lnTo>
                    <a:pt x="0" y="553732"/>
                  </a:lnTo>
                  <a:lnTo>
                    <a:pt x="0" y="662940"/>
                  </a:lnTo>
                  <a:lnTo>
                    <a:pt x="167640" y="662940"/>
                  </a:lnTo>
                  <a:lnTo>
                    <a:pt x="795007" y="662940"/>
                  </a:lnTo>
                  <a:lnTo>
                    <a:pt x="962647" y="662940"/>
                  </a:lnTo>
                  <a:lnTo>
                    <a:pt x="962647" y="553732"/>
                  </a:lnTo>
                  <a:close/>
                </a:path>
              </a:pathLst>
            </a:custGeom>
            <a:solidFill>
              <a:srgbClr val="717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4520" y="1605280"/>
              <a:ext cx="3335020" cy="1874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6449" y="1319847"/>
            <a:ext cx="181228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5" dirty="0">
                <a:solidFill>
                  <a:srgbClr val="7171CE"/>
                </a:solidFill>
              </a:rPr>
              <a:t>Terima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318894" y="1987295"/>
            <a:ext cx="1529080" cy="520700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70"/>
              </a:lnSpc>
            </a:pP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Kasih</a:t>
            </a:r>
            <a:endParaRPr sz="4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4450" y="3567429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723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6449" y="2804414"/>
            <a:ext cx="2244725" cy="106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B2B4F"/>
                </a:solidFill>
                <a:latin typeface="Trebuchet MS"/>
                <a:cs typeface="Trebuchet MS"/>
              </a:rPr>
              <a:t>“Semangat</a:t>
            </a:r>
            <a:r>
              <a:rPr sz="1400" spc="1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2B2B4F"/>
                </a:solidFill>
                <a:latin typeface="Trebuchet MS"/>
                <a:cs typeface="Trebuchet MS"/>
              </a:rPr>
              <a:t>bisa </a:t>
            </a:r>
            <a:r>
              <a:rPr sz="1400" spc="70" dirty="0">
                <a:solidFill>
                  <a:srgbClr val="2B2B4F"/>
                </a:solidFill>
                <a:latin typeface="Trebuchet MS"/>
                <a:cs typeface="Trebuchet MS"/>
              </a:rPr>
              <a:t>mengubah</a:t>
            </a:r>
            <a:r>
              <a:rPr sz="1400" spc="-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2B2B4F"/>
                </a:solidFill>
                <a:latin typeface="Trebuchet MS"/>
                <a:cs typeface="Trebuchet MS"/>
              </a:rPr>
              <a:t>semua </a:t>
            </a:r>
            <a:r>
              <a:rPr sz="1400" spc="45" dirty="0">
                <a:solidFill>
                  <a:srgbClr val="2B2B4F"/>
                </a:solidFill>
                <a:latin typeface="Trebuchet MS"/>
                <a:cs typeface="Trebuchet MS"/>
              </a:rPr>
              <a:t>kemungkinan</a:t>
            </a:r>
            <a:r>
              <a:rPr sz="1400" spc="-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400" spc="-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2B2B4F"/>
                </a:solidFill>
                <a:latin typeface="Trebuchet MS"/>
                <a:cs typeface="Trebuchet MS"/>
              </a:rPr>
              <a:t>ada”.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60" dirty="0">
                <a:solidFill>
                  <a:srgbClr val="7171CE"/>
                </a:solidFill>
                <a:latin typeface="Arial"/>
                <a:cs typeface="Arial"/>
              </a:rPr>
              <a:t>Muhammad</a:t>
            </a:r>
            <a:r>
              <a:rPr sz="1200" b="1" spc="75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7171CE"/>
                </a:solidFill>
                <a:latin typeface="Arial"/>
                <a:cs typeface="Arial"/>
              </a:rPr>
              <a:t>Luthfianur</a:t>
            </a:r>
            <a:r>
              <a:rPr sz="1200" b="1" spc="50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7171CE"/>
                </a:solidFill>
                <a:latin typeface="Arial"/>
                <a:cs typeface="Arial"/>
              </a:rPr>
              <a:t>Arifin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1395" y="3700398"/>
            <a:ext cx="38100" cy="154940"/>
          </a:xfrm>
          <a:custGeom>
            <a:avLst/>
            <a:gdLst/>
            <a:ahLst/>
            <a:cxnLst/>
            <a:rect l="l" t="t" r="r" b="b"/>
            <a:pathLst>
              <a:path w="38100" h="154939">
                <a:moveTo>
                  <a:pt x="38100" y="0"/>
                </a:moveTo>
                <a:lnTo>
                  <a:pt x="0" y="0"/>
                </a:lnTo>
                <a:lnTo>
                  <a:pt x="0" y="154939"/>
                </a:lnTo>
                <a:lnTo>
                  <a:pt x="38100" y="154939"/>
                </a:lnTo>
                <a:lnTo>
                  <a:pt x="381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145" y="209550"/>
            <a:ext cx="3373120" cy="4470400"/>
            <a:chOff x="330200" y="673100"/>
            <a:chExt cx="3373120" cy="4470400"/>
          </a:xfrm>
        </p:grpSpPr>
        <p:sp>
          <p:nvSpPr>
            <p:cNvPr id="3" name="object 3"/>
            <p:cNvSpPr/>
            <p:nvPr/>
          </p:nvSpPr>
          <p:spPr>
            <a:xfrm>
              <a:off x="330200" y="1211580"/>
              <a:ext cx="3373120" cy="3931920"/>
            </a:xfrm>
            <a:custGeom>
              <a:avLst/>
              <a:gdLst/>
              <a:ahLst/>
              <a:cxnLst/>
              <a:rect l="l" t="t" r="r" b="b"/>
              <a:pathLst>
                <a:path w="3373120" h="3931920">
                  <a:moveTo>
                    <a:pt x="0" y="3931919"/>
                  </a:moveTo>
                  <a:lnTo>
                    <a:pt x="3373120" y="3931919"/>
                  </a:lnTo>
                  <a:lnTo>
                    <a:pt x="3373120" y="0"/>
                  </a:lnTo>
                  <a:lnTo>
                    <a:pt x="0" y="0"/>
                  </a:lnTo>
                  <a:lnTo>
                    <a:pt x="0" y="3931919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759" y="1404619"/>
              <a:ext cx="2740660" cy="2684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" y="673100"/>
              <a:ext cx="2997200" cy="44703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57496" y="929639"/>
            <a:ext cx="2316480" cy="520700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965"/>
              </a:lnSpc>
            </a:pPr>
            <a:r>
              <a:rPr sz="4000" spc="235" dirty="0">
                <a:solidFill>
                  <a:srgbClr val="FFFFFF"/>
                </a:solidFill>
              </a:rPr>
              <a:t>Data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Diri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3939540" y="1515427"/>
            <a:ext cx="1238885" cy="2972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Nama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Tempat</a:t>
            </a:r>
            <a:r>
              <a:rPr sz="1600" spc="-5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lahir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Tanggal</a:t>
            </a:r>
            <a:r>
              <a:rPr sz="1600" spc="-3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Lahir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Alamat</a:t>
            </a:r>
            <a:endParaRPr sz="1600" dirty="0">
              <a:latin typeface="Constantia"/>
              <a:cs typeface="Constantia"/>
            </a:endParaRPr>
          </a:p>
          <a:p>
            <a:pPr marL="12700" marR="574040">
              <a:lnSpc>
                <a:spcPct val="150100"/>
              </a:lnSpc>
            </a:pP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Kota Hobi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No.</a:t>
            </a: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25" dirty="0">
                <a:solidFill>
                  <a:srgbClr val="7171CE"/>
                </a:solidFill>
                <a:latin typeface="Constantia"/>
                <a:cs typeface="Constantia"/>
              </a:rPr>
              <a:t>HP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Email</a:t>
            </a:r>
            <a:endParaRPr sz="16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8975" y="1515427"/>
            <a:ext cx="2941320" cy="3004027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sz="16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Muhammad</a:t>
            </a:r>
            <a:r>
              <a:rPr sz="1600" spc="-3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Luthfianur</a:t>
            </a:r>
            <a:r>
              <a:rPr sz="1600" spc="-6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Arifin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Rantau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15</a:t>
            </a:r>
            <a:r>
              <a:rPr sz="1600" spc="-2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januari</a:t>
            </a:r>
            <a:r>
              <a:rPr sz="1600" spc="-3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20" dirty="0">
                <a:solidFill>
                  <a:srgbClr val="7171CE"/>
                </a:solidFill>
                <a:latin typeface="Constantia"/>
                <a:cs typeface="Constantia"/>
              </a:rPr>
              <a:t>2003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sz="1600" spc="-3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Jl.</a:t>
            </a:r>
            <a:r>
              <a:rPr sz="1600" spc="-2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Pesantren</a:t>
            </a:r>
            <a:r>
              <a:rPr sz="16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Guntung</a:t>
            </a:r>
            <a:r>
              <a:rPr sz="1600" spc="-5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Manggis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Banjarbaru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</a:t>
            </a:r>
            <a:r>
              <a:rPr sz="1600" spc="-3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Sepakbola,</a:t>
            </a:r>
            <a:r>
              <a:rPr sz="16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Videografi,</a:t>
            </a:r>
            <a:r>
              <a:rPr sz="1600" spc="-6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Fotografi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</a:rPr>
              <a:t>081251111219</a:t>
            </a:r>
            <a:endParaRPr sz="1600" dirty="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7171CE"/>
                </a:solidFill>
                <a:latin typeface="Constantia"/>
                <a:cs typeface="Constantia"/>
              </a:rPr>
              <a:t>: </a:t>
            </a:r>
            <a:r>
              <a:rPr sz="1600" spc="-10" dirty="0">
                <a:solidFill>
                  <a:srgbClr val="7171CE"/>
                </a:solidFill>
                <a:latin typeface="Constantia"/>
                <a:cs typeface="Constantia"/>
                <a:hlinkClick r:id="rId4"/>
              </a:rPr>
              <a:t>muhammad.arfn26@gmail.com</a:t>
            </a:r>
            <a:endParaRPr sz="1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2183" y="461290"/>
            <a:ext cx="5562600" cy="512961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3965"/>
              </a:lnSpc>
            </a:pPr>
            <a:r>
              <a:rPr lang="en-US" sz="4000" spc="235" dirty="0">
                <a:solidFill>
                  <a:srgbClr val="FFFFFF"/>
                </a:solidFill>
              </a:rPr>
              <a:t>CURRICULUM VITAE</a:t>
            </a:r>
            <a:endParaRPr sz="4000" dirty="0"/>
          </a:p>
        </p:txBody>
      </p:sp>
      <p:sp>
        <p:nvSpPr>
          <p:cNvPr id="7" name="object 7"/>
          <p:cNvSpPr txBox="1"/>
          <p:nvPr/>
        </p:nvSpPr>
        <p:spPr>
          <a:xfrm>
            <a:off x="437264" y="1361806"/>
            <a:ext cx="1238885" cy="3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US" sz="1600" spc="-20" dirty="0" err="1">
                <a:solidFill>
                  <a:srgbClr val="7171CE"/>
                </a:solidFill>
                <a:latin typeface="Constantia"/>
                <a:cs typeface="Constantia"/>
              </a:rPr>
              <a:t>Pengalaman</a:t>
            </a:r>
            <a:r>
              <a:rPr lang="en-US" sz="1600" spc="-20" dirty="0">
                <a:solidFill>
                  <a:srgbClr val="7171CE"/>
                </a:solidFill>
                <a:latin typeface="Constantia"/>
                <a:cs typeface="Constantia"/>
              </a:rPr>
              <a:t> : </a:t>
            </a:r>
            <a:endParaRPr lang="id-ID" sz="1600" dirty="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614" y="1296083"/>
            <a:ext cx="2941320" cy="217816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65"/>
              </a:spcBef>
            </a:pP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1. 2018-2021 :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Pengurus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Pondok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Pesantren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Banjarbaru</a:t>
            </a:r>
            <a:endParaRPr lang="en-US" sz="1200" spc="-45" dirty="0">
              <a:solidFill>
                <a:srgbClr val="7171CE"/>
              </a:solidFill>
              <a:latin typeface="Constantia"/>
              <a:cs typeface="Constantia"/>
            </a:endParaRPr>
          </a:p>
          <a:p>
            <a:pPr marL="12700" algn="l">
              <a:lnSpc>
                <a:spcPct val="100000"/>
              </a:lnSpc>
              <a:spcBef>
                <a:spcPts val="1065"/>
              </a:spcBef>
            </a:pP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2. 2021-2022 :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Staf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Tata Usaha MTS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Banjarbaru</a:t>
            </a:r>
            <a:endParaRPr lang="en-US" sz="1200" spc="-45" dirty="0">
              <a:solidFill>
                <a:srgbClr val="7171CE"/>
              </a:solidFill>
              <a:latin typeface="Constantia"/>
              <a:cs typeface="Constantia"/>
            </a:endParaRPr>
          </a:p>
          <a:p>
            <a:pPr marL="12700" algn="l">
              <a:lnSpc>
                <a:spcPct val="100000"/>
              </a:lnSpc>
              <a:spcBef>
                <a:spcPts val="1065"/>
              </a:spcBef>
            </a:pP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3. 2020 -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sekarang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: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Ketua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Media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Promosi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dan Broadcast PP.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endParaRPr lang="en-US" sz="1200" spc="-45" dirty="0">
              <a:solidFill>
                <a:srgbClr val="7171CE"/>
              </a:solidFill>
              <a:latin typeface="Constantia"/>
              <a:cs typeface="Constantia"/>
            </a:endParaRPr>
          </a:p>
          <a:p>
            <a:pPr marL="12700" algn="l">
              <a:lnSpc>
                <a:spcPct val="100000"/>
              </a:lnSpc>
              <a:spcBef>
                <a:spcPts val="1065"/>
              </a:spcBef>
            </a:pP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4. 2022 :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Delegasi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Digitalisasi</a:t>
            </a: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 di Makassar </a:t>
            </a:r>
          </a:p>
          <a:p>
            <a:pPr marL="12700" algn="l">
              <a:lnSpc>
                <a:spcPct val="100000"/>
              </a:lnSpc>
              <a:spcBef>
                <a:spcPts val="1065"/>
              </a:spcBef>
            </a:pPr>
            <a:r>
              <a:rPr lang="en-US" sz="1200" spc="-45" dirty="0">
                <a:solidFill>
                  <a:srgbClr val="7171CE"/>
                </a:solidFill>
                <a:latin typeface="Constantia"/>
                <a:cs typeface="Constantia"/>
              </a:rPr>
              <a:t>5. 2019-2020:Ketua OSIM Ma </a:t>
            </a:r>
            <a:r>
              <a:rPr lang="en-US" sz="1200" spc="-45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endParaRPr lang="id-ID" sz="1200" dirty="0">
              <a:latin typeface="Constantia"/>
              <a:cs typeface="Constantia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8A0D00E-F02A-FA56-49DC-04C07D2BE28E}"/>
              </a:ext>
            </a:extLst>
          </p:cNvPr>
          <p:cNvSpPr txBox="1"/>
          <p:nvPr/>
        </p:nvSpPr>
        <p:spPr>
          <a:xfrm>
            <a:off x="143026" y="3562350"/>
            <a:ext cx="1561398" cy="3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US" sz="1600" spc="-20" dirty="0">
                <a:solidFill>
                  <a:srgbClr val="7171CE"/>
                </a:solidFill>
                <a:latin typeface="Constantia"/>
                <a:cs typeface="Constantia"/>
              </a:rPr>
              <a:t>Riwayat </a:t>
            </a:r>
            <a:r>
              <a:rPr lang="en-US" sz="1600" spc="-20" dirty="0" err="1">
                <a:solidFill>
                  <a:srgbClr val="7171CE"/>
                </a:solidFill>
                <a:latin typeface="Constantia"/>
                <a:cs typeface="Constantia"/>
              </a:rPr>
              <a:t>Sekolah</a:t>
            </a:r>
            <a:r>
              <a:rPr lang="en-US" sz="1600" spc="-20" dirty="0">
                <a:solidFill>
                  <a:srgbClr val="7171CE"/>
                </a:solidFill>
                <a:latin typeface="Constantia"/>
                <a:cs typeface="Constantia"/>
              </a:rPr>
              <a:t> :</a:t>
            </a:r>
            <a:endParaRPr lang="id-ID" dirty="0">
              <a:latin typeface="Constantia"/>
              <a:cs typeface="Constanti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851A08-979B-8AD4-B209-DCE8B6549B5B}"/>
              </a:ext>
            </a:extLst>
          </p:cNvPr>
          <p:cNvCxnSpPr/>
          <p:nvPr/>
        </p:nvCxnSpPr>
        <p:spPr>
          <a:xfrm>
            <a:off x="4800600" y="1171916"/>
            <a:ext cx="0" cy="3657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7">
            <a:extLst>
              <a:ext uri="{FF2B5EF4-FFF2-40B4-BE49-F238E27FC236}">
                <a16:creationId xmlns:a16="http://schemas.microsoft.com/office/drawing/2014/main" id="{AE22C333-E026-1D1A-064C-9C216EC144C5}"/>
              </a:ext>
            </a:extLst>
          </p:cNvPr>
          <p:cNvSpPr txBox="1"/>
          <p:nvPr/>
        </p:nvSpPr>
        <p:spPr>
          <a:xfrm>
            <a:off x="1729614" y="3587480"/>
            <a:ext cx="2689984" cy="1130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SD : SDN </a:t>
            </a: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shabah</a:t>
            </a:r>
            <a:endParaRPr lang="en-US" sz="1200" spc="-20" dirty="0">
              <a:solidFill>
                <a:srgbClr val="7171CE"/>
              </a:solidFill>
              <a:latin typeface="Constantia"/>
              <a:cs typeface="Constantia"/>
            </a:endParaRPr>
          </a:p>
          <a:p>
            <a:pPr marL="241300" marR="5080" indent="-228600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Smp</a:t>
            </a: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 : MTS </a:t>
            </a: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endParaRPr lang="en-US" sz="1200" spc="-20" dirty="0">
              <a:solidFill>
                <a:srgbClr val="7171CE"/>
              </a:solidFill>
              <a:latin typeface="Constantia"/>
              <a:cs typeface="Constantia"/>
            </a:endParaRPr>
          </a:p>
          <a:p>
            <a:pPr marL="241300" marR="5080" indent="-228600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Ma : Ma </a:t>
            </a: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 </a:t>
            </a:r>
          </a:p>
          <a:p>
            <a:pPr marL="241300" marR="5080" indent="-228600">
              <a:lnSpc>
                <a:spcPct val="1501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Pesantren</a:t>
            </a: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 : PP. </a:t>
            </a: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Walisongo</a:t>
            </a:r>
            <a:r>
              <a:rPr lang="en-US" sz="1200" spc="-20" dirty="0">
                <a:solidFill>
                  <a:srgbClr val="7171CE"/>
                </a:solidFill>
                <a:latin typeface="Constantia"/>
                <a:cs typeface="Constantia"/>
              </a:rPr>
              <a:t> </a:t>
            </a:r>
            <a:r>
              <a:rPr lang="en-US" sz="1200" spc="-20" dirty="0" err="1">
                <a:solidFill>
                  <a:srgbClr val="7171CE"/>
                </a:solidFill>
                <a:latin typeface="Constantia"/>
                <a:cs typeface="Constantia"/>
              </a:rPr>
              <a:t>Banjarbaru</a:t>
            </a:r>
            <a:endParaRPr lang="id-ID" sz="1400" dirty="0">
              <a:latin typeface="Constantia"/>
              <a:cs typeface="Constantia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87C8BC9-E996-167C-2B17-244E747557C3}"/>
              </a:ext>
            </a:extLst>
          </p:cNvPr>
          <p:cNvSpPr txBox="1"/>
          <p:nvPr/>
        </p:nvSpPr>
        <p:spPr>
          <a:xfrm>
            <a:off x="4958985" y="1292777"/>
            <a:ext cx="767665" cy="3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US" sz="1600" spc="-20" dirty="0">
                <a:solidFill>
                  <a:srgbClr val="7171CE"/>
                </a:solidFill>
                <a:latin typeface="Constantia"/>
                <a:cs typeface="Constantia"/>
              </a:rPr>
              <a:t>Skill :</a:t>
            </a:r>
            <a:endParaRPr lang="id-ID" dirty="0">
              <a:latin typeface="Constantia"/>
              <a:cs typeface="Constantia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86DFADCE-DD36-8041-15CC-97D799A5773A}"/>
              </a:ext>
            </a:extLst>
          </p:cNvPr>
          <p:cNvSpPr txBox="1"/>
          <p:nvPr/>
        </p:nvSpPr>
        <p:spPr>
          <a:xfrm>
            <a:off x="5732632" y="1309676"/>
            <a:ext cx="2420762" cy="16878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AutoNum type="arabicPeriod"/>
            </a:pPr>
            <a:r>
              <a:rPr lang="it-IT" sz="1400" spc="-20" dirty="0">
                <a:solidFill>
                  <a:srgbClr val="7171CE"/>
                </a:solidFill>
                <a:latin typeface="Constantia"/>
                <a:cs typeface="Constantia"/>
              </a:rPr>
              <a:t>Video editing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AutoNum type="arabicPeriod"/>
            </a:pPr>
            <a:r>
              <a:rPr lang="it-IT" sz="1400" spc="-20" dirty="0">
                <a:solidFill>
                  <a:srgbClr val="7171CE"/>
                </a:solidFill>
                <a:latin typeface="Constantia"/>
                <a:cs typeface="Constantia"/>
              </a:rPr>
              <a:t>Photography 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AutoNum type="arabicPeriod"/>
            </a:pPr>
            <a:r>
              <a:rPr lang="it-IT" sz="1400" spc="-20" dirty="0">
                <a:solidFill>
                  <a:srgbClr val="7171CE"/>
                </a:solidFill>
                <a:latin typeface="Constantia"/>
                <a:cs typeface="Constantia"/>
              </a:rPr>
              <a:t>Media promosi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AutoNum type="arabicPeriod"/>
            </a:pPr>
            <a:r>
              <a:rPr lang="it-IT" sz="1400" spc="-20" dirty="0">
                <a:solidFill>
                  <a:srgbClr val="7171CE"/>
                </a:solidFill>
                <a:latin typeface="Constantia"/>
                <a:cs typeface="Constantia"/>
              </a:rPr>
              <a:t>Desain grafis</a:t>
            </a:r>
          </a:p>
          <a:p>
            <a:pPr marL="355600" marR="5080" indent="-342900">
              <a:lnSpc>
                <a:spcPct val="150100"/>
              </a:lnSpc>
              <a:spcBef>
                <a:spcPts val="100"/>
              </a:spcBef>
              <a:buAutoNum type="arabicPeriod"/>
            </a:pPr>
            <a:r>
              <a:rPr lang="it-IT" sz="1400" spc="-20" dirty="0">
                <a:solidFill>
                  <a:srgbClr val="7171CE"/>
                </a:solidFill>
                <a:latin typeface="Constantia"/>
                <a:cs typeface="Constantia"/>
              </a:rPr>
              <a:t>Skrip Writer</a:t>
            </a:r>
            <a:endParaRPr lang="id-ID" sz="1600" dirty="0">
              <a:latin typeface="Constantia"/>
              <a:cs typeface="Constantia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0CA67193-A046-6515-CDBA-D193EB81544E}"/>
              </a:ext>
            </a:extLst>
          </p:cNvPr>
          <p:cNvSpPr txBox="1"/>
          <p:nvPr/>
        </p:nvSpPr>
        <p:spPr>
          <a:xfrm>
            <a:off x="4977441" y="3104294"/>
            <a:ext cx="767665" cy="3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lang="en-US" sz="1600" spc="-20" dirty="0">
                <a:solidFill>
                  <a:srgbClr val="7171CE"/>
                </a:solidFill>
                <a:latin typeface="Constantia"/>
                <a:cs typeface="Constantia"/>
              </a:rPr>
              <a:t>App :</a:t>
            </a:r>
            <a:endParaRPr lang="id-ID" dirty="0">
              <a:latin typeface="Constantia"/>
              <a:cs typeface="Constanti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EFE304-F6D2-B721-9904-A837BF9130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11" y="3257550"/>
            <a:ext cx="535472" cy="5354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A4CC46-8B98-0312-49C7-6C6A690BAF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53" y="3173569"/>
            <a:ext cx="651017" cy="6013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3ACAEE-04ED-D45E-6CC4-C93CEB881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024" y="3950912"/>
            <a:ext cx="601348" cy="601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B26ECC-E011-3A5F-8F16-7B0886A1E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879" y="3938250"/>
            <a:ext cx="601348" cy="601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063C83C-EED8-0E63-BB84-EFB7F457E4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61" y="3957902"/>
            <a:ext cx="601349" cy="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07353" y="1668779"/>
            <a:ext cx="2319655" cy="2941955"/>
            <a:chOff x="6507353" y="1668779"/>
            <a:chExt cx="2319655" cy="2941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7020" y="1926589"/>
              <a:ext cx="1901825" cy="2101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7353" y="1976526"/>
              <a:ext cx="2299462" cy="22599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22030" y="1687829"/>
              <a:ext cx="185420" cy="2922905"/>
            </a:xfrm>
            <a:custGeom>
              <a:avLst/>
              <a:gdLst/>
              <a:ahLst/>
              <a:cxnLst/>
              <a:rect l="l" t="t" r="r" b="b"/>
              <a:pathLst>
                <a:path w="185420" h="2922904">
                  <a:moveTo>
                    <a:pt x="0" y="2922384"/>
                  </a:moveTo>
                  <a:lnTo>
                    <a:pt x="0" y="817880"/>
                  </a:lnTo>
                </a:path>
                <a:path w="185420" h="2922904">
                  <a:moveTo>
                    <a:pt x="0" y="817880"/>
                  </a:moveTo>
                  <a:lnTo>
                    <a:pt x="168528" y="590296"/>
                  </a:lnTo>
                  <a:lnTo>
                    <a:pt x="0" y="404749"/>
                  </a:lnTo>
                  <a:lnTo>
                    <a:pt x="185420" y="193929"/>
                  </a:lnTo>
                  <a:lnTo>
                    <a:pt x="16891" y="0"/>
                  </a:lnTo>
                </a:path>
              </a:pathLst>
            </a:custGeom>
            <a:ln w="38100">
              <a:solidFill>
                <a:srgbClr val="7171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2480" y="536003"/>
            <a:ext cx="2356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7171CE"/>
                </a:solidFill>
              </a:rPr>
              <a:t>Latar</a:t>
            </a:r>
            <a:r>
              <a:rPr sz="2400" spc="-50" dirty="0">
                <a:solidFill>
                  <a:srgbClr val="7171CE"/>
                </a:solidFill>
              </a:rPr>
              <a:t> </a:t>
            </a:r>
            <a:r>
              <a:rPr sz="2400" spc="50" dirty="0">
                <a:solidFill>
                  <a:srgbClr val="7171CE"/>
                </a:solidFill>
              </a:rPr>
              <a:t>Belakang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792480" y="1078864"/>
            <a:ext cx="5583555" cy="3228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10"/>
              </a:spcBef>
            </a:pP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sz="1050" spc="-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Mahasiswa</a:t>
            </a:r>
            <a:r>
              <a:rPr sz="1050" spc="-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Prodi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Teknik</a:t>
            </a:r>
            <a:r>
              <a:rPr sz="1050" spc="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Infofmatika</a:t>
            </a:r>
            <a:r>
              <a:rPr sz="1050" spc="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saat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40" dirty="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mencerminkan</a:t>
            </a:r>
            <a:r>
              <a:rPr sz="1050" spc="500" dirty="0">
                <a:solidFill>
                  <a:srgbClr val="2B2B4F"/>
                </a:solidFill>
                <a:latin typeface="Trebuchet MS"/>
                <a:cs typeface="Trebuchet MS"/>
              </a:rPr>
              <a:t>  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peran</a:t>
            </a:r>
            <a:r>
              <a:rPr sz="1050" spc="-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-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semakin</a:t>
            </a:r>
            <a:r>
              <a:rPr sz="1050" spc="-7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penting</a:t>
            </a:r>
            <a:r>
              <a:rPr sz="1050" spc="-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-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menghadapi</a:t>
            </a:r>
            <a:r>
              <a:rPr sz="1050" spc="-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tantangan</a:t>
            </a:r>
            <a:r>
              <a:rPr sz="1050" spc="-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peluang</a:t>
            </a:r>
            <a:r>
              <a:rPr sz="1050" spc="-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muncul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10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dunia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informasi.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Organisasi-organisasi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40" dirty="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sz="1050" spc="8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menjadi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katalisator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utama</a:t>
            </a:r>
            <a:r>
              <a:rPr sz="1050" spc="1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dalam 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menghubungkan</a:t>
            </a:r>
            <a:r>
              <a:rPr sz="1050" spc="-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para</a:t>
            </a:r>
            <a:r>
              <a:rPr sz="1050" spc="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profesional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sz="1050" spc="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informasi,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mahasiswa,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7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pemangku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kepentingan</a:t>
            </a:r>
            <a:r>
              <a:rPr sz="1050" spc="114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30" dirty="0">
                <a:solidFill>
                  <a:srgbClr val="2B2B4F"/>
                </a:solidFill>
                <a:latin typeface="Trebuchet MS"/>
                <a:cs typeface="Trebuchet MS"/>
              </a:rPr>
              <a:t>industri.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sz="1050" spc="1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pesatnya</a:t>
            </a:r>
            <a:r>
              <a:rPr sz="1050" spc="1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sz="1050" spc="114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teknologi,</a:t>
            </a:r>
            <a:r>
              <a:rPr sz="1050" spc="10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sz="1050" spc="1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teknik informatika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bertujuan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memfasilitasi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pertukaran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pengetahuan,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pengembangan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keterampilan,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kolaborasi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antaranggota</a:t>
            </a:r>
            <a:r>
              <a:rPr sz="1050" spc="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sz="1050" spc="1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menjawab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tuntutan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pasar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dinamis.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Mereka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sering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kali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menjadi</a:t>
            </a:r>
            <a:r>
              <a:rPr sz="1050" spc="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wadah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bagi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para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anggota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sz="1050" spc="7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terlibat</a:t>
            </a:r>
            <a:r>
              <a:rPr sz="1050" spc="-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riset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dan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pengembangan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40" dirty="0">
                <a:solidFill>
                  <a:srgbClr val="2B2B4F"/>
                </a:solidFill>
                <a:latin typeface="Trebuchet MS"/>
                <a:cs typeface="Trebuchet MS"/>
              </a:rPr>
              <a:t>terkini,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menciptakan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ruang</a:t>
            </a:r>
            <a:r>
              <a:rPr sz="1050" spc="10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sz="1050" spc="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inovasi,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10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memastikan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bahwa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para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profesional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sz="1050" spc="16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tetap</a:t>
            </a:r>
            <a:r>
              <a:rPr sz="1050" spc="1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relevan</a:t>
            </a:r>
            <a:r>
              <a:rPr sz="1050" spc="1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1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menghadapi</a:t>
            </a:r>
            <a:r>
              <a:rPr sz="1050" spc="8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sz="1050" spc="7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1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cepat.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rebuchet MS"/>
              <a:cs typeface="Trebuchet MS"/>
            </a:endParaRPr>
          </a:p>
          <a:p>
            <a:pPr marL="12700" marR="161290" indent="914400">
              <a:lnSpc>
                <a:spcPct val="100000"/>
              </a:lnSpc>
            </a:pP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1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latar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belakang</a:t>
            </a:r>
            <a:r>
              <a:rPr sz="1050" spc="1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65" dirty="0">
                <a:solidFill>
                  <a:srgbClr val="2B2B4F"/>
                </a:solidFill>
                <a:latin typeface="Trebuchet MS"/>
                <a:cs typeface="Trebuchet MS"/>
              </a:rPr>
              <a:t>ini,</a:t>
            </a:r>
            <a:r>
              <a:rPr sz="1050" spc="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sz="1050" spc="7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mahasiswa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sz="1050" spc="1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juga</a:t>
            </a:r>
            <a:r>
              <a:rPr sz="1050" spc="1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memainkan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peran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penting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mempromosikan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etika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profesi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9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tanggung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jawab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sosial.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Mereka 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mengadvokasi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praktik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terbaik,</a:t>
            </a:r>
            <a:r>
              <a:rPr sz="1050" spc="-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standar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keamanan,</a:t>
            </a:r>
            <a:r>
              <a:rPr sz="1050" spc="-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transparansi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dalam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penggunaan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informasi.</a:t>
            </a:r>
            <a:r>
              <a:rPr sz="1050" spc="-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Sebagai</a:t>
            </a:r>
            <a:r>
              <a:rPr sz="1050" spc="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agen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penghubung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antara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dunia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pendidikan</a:t>
            </a:r>
            <a:r>
              <a:rPr sz="1050" spc="-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dan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industri,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 </a:t>
            </a:r>
            <a:r>
              <a:rPr sz="1050" spc="-40" dirty="0">
                <a:solidFill>
                  <a:srgbClr val="2B2B4F"/>
                </a:solidFill>
                <a:latin typeface="Trebuchet MS"/>
                <a:cs typeface="Trebuchet MS"/>
              </a:rPr>
              <a:t>ini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mendukung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kurikulum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8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relevan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sz="1050" spc="5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kebutuhan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industri,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memastikan</a:t>
            </a:r>
            <a:r>
              <a:rPr sz="1050" spc="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bahwa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lulusan</a:t>
            </a:r>
            <a:r>
              <a:rPr sz="1050" spc="9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di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bidang</a:t>
            </a:r>
            <a:r>
              <a:rPr sz="1050" spc="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IT</a:t>
            </a:r>
            <a:r>
              <a:rPr sz="1050" spc="7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memiliki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keterampilan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yang</a:t>
            </a:r>
            <a:r>
              <a:rPr sz="1050" spc="7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sesuai </a:t>
            </a:r>
            <a:r>
              <a:rPr sz="1050" spc="55" dirty="0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tuntutan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pasar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55" dirty="0">
                <a:solidFill>
                  <a:srgbClr val="2B2B4F"/>
                </a:solidFill>
                <a:latin typeface="Trebuchet MS"/>
                <a:cs typeface="Trebuchet MS"/>
              </a:rPr>
              <a:t>kerja.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Dengan</a:t>
            </a:r>
            <a:r>
              <a:rPr sz="1050" spc="2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memainkan</a:t>
            </a:r>
            <a:r>
              <a:rPr sz="1050" spc="-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peran</a:t>
            </a:r>
            <a:r>
              <a:rPr sz="1050" spc="3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strategis</a:t>
            </a:r>
            <a:r>
              <a:rPr sz="1050" spc="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65" dirty="0">
                <a:solidFill>
                  <a:srgbClr val="2B2B4F"/>
                </a:solidFill>
                <a:latin typeface="Trebuchet MS"/>
                <a:cs typeface="Trebuchet MS"/>
              </a:rPr>
              <a:t>ini,</a:t>
            </a:r>
            <a:r>
              <a:rPr sz="1050" spc="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organisasi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ini </a:t>
            </a:r>
            <a:r>
              <a:rPr sz="1050" spc="45" dirty="0">
                <a:solidFill>
                  <a:srgbClr val="2B2B4F"/>
                </a:solidFill>
                <a:latin typeface="Trebuchet MS"/>
                <a:cs typeface="Trebuchet MS"/>
              </a:rPr>
              <a:t>membantu</a:t>
            </a:r>
            <a:r>
              <a:rPr sz="1050" spc="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membentuk dan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 memandu</a:t>
            </a:r>
            <a:r>
              <a:rPr sz="1050" spc="-1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arah</a:t>
            </a:r>
            <a:r>
              <a:rPr sz="1050" spc="7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rgbClr val="2B2B4F"/>
                </a:solidFill>
                <a:latin typeface="Trebuchet MS"/>
                <a:cs typeface="Trebuchet MS"/>
              </a:rPr>
              <a:t>pengembangan</a:t>
            </a:r>
            <a:r>
              <a:rPr sz="1050" spc="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teknologi</a:t>
            </a:r>
            <a:r>
              <a:rPr sz="1050" spc="-4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2B2B4F"/>
                </a:solidFill>
                <a:latin typeface="Trebuchet MS"/>
                <a:cs typeface="Trebuchet MS"/>
              </a:rPr>
              <a:t>informasi,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memberikan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5" dirty="0">
                <a:solidFill>
                  <a:srgbClr val="2B2B4F"/>
                </a:solidFill>
                <a:latin typeface="Trebuchet MS"/>
                <a:cs typeface="Trebuchet MS"/>
              </a:rPr>
              <a:t>nilai</a:t>
            </a:r>
            <a:r>
              <a:rPr sz="1050" spc="11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tambah</a:t>
            </a:r>
            <a:r>
              <a:rPr sz="1050" spc="10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signifikan</a:t>
            </a:r>
            <a:r>
              <a:rPr sz="1050" spc="3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untuk</a:t>
            </a:r>
            <a:r>
              <a:rPr sz="1050" spc="16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perkembangan</a:t>
            </a:r>
            <a:r>
              <a:rPr sz="1050" spc="2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berkelanjutan</a:t>
            </a:r>
            <a:r>
              <a:rPr sz="1050" spc="7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di</a:t>
            </a:r>
            <a:r>
              <a:rPr sz="1050" spc="140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2B2B4F"/>
                </a:solidFill>
                <a:latin typeface="Trebuchet MS"/>
                <a:cs typeface="Trebuchet MS"/>
              </a:rPr>
              <a:t>bidang</a:t>
            </a:r>
            <a:r>
              <a:rPr sz="1050" spc="65" dirty="0">
                <a:solidFill>
                  <a:srgbClr val="2B2B4F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2B2B4F"/>
                </a:solidFill>
                <a:latin typeface="Trebuchet MS"/>
                <a:cs typeface="Trebuchet MS"/>
              </a:rPr>
              <a:t>ini.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689" y="4608829"/>
            <a:ext cx="2924810" cy="0"/>
          </a:xfrm>
          <a:custGeom>
            <a:avLst/>
            <a:gdLst/>
            <a:ahLst/>
            <a:cxnLst/>
            <a:rect l="l" t="t" r="r" b="b"/>
            <a:pathLst>
              <a:path w="2924810">
                <a:moveTo>
                  <a:pt x="0" y="0"/>
                </a:moveTo>
                <a:lnTo>
                  <a:pt x="2924683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132" y="799465"/>
            <a:ext cx="464184" cy="292100"/>
          </a:xfrm>
          <a:custGeom>
            <a:avLst/>
            <a:gdLst/>
            <a:ahLst/>
            <a:cxnLst/>
            <a:rect l="l" t="t" r="r" b="b"/>
            <a:pathLst>
              <a:path w="464184" h="292100">
                <a:moveTo>
                  <a:pt x="0" y="154305"/>
                </a:moveTo>
                <a:lnTo>
                  <a:pt x="119405" y="0"/>
                </a:lnTo>
                <a:lnTo>
                  <a:pt x="237058" y="154559"/>
                </a:lnTo>
                <a:lnTo>
                  <a:pt x="353491" y="4190"/>
                </a:lnTo>
                <a:lnTo>
                  <a:pt x="461302" y="145923"/>
                </a:lnTo>
              </a:path>
              <a:path w="464184" h="292100">
                <a:moveTo>
                  <a:pt x="2730" y="291464"/>
                </a:moveTo>
                <a:lnTo>
                  <a:pt x="122135" y="137160"/>
                </a:lnTo>
                <a:lnTo>
                  <a:pt x="239788" y="291846"/>
                </a:lnTo>
                <a:lnTo>
                  <a:pt x="356209" y="141350"/>
                </a:lnTo>
                <a:lnTo>
                  <a:pt x="464032" y="283083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66440" y="4114800"/>
            <a:ext cx="124460" cy="220979"/>
            <a:chOff x="3266440" y="4114800"/>
            <a:chExt cx="124460" cy="2209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6440" y="4114800"/>
              <a:ext cx="124460" cy="2209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28670" y="4138929"/>
              <a:ext cx="1270" cy="133985"/>
            </a:xfrm>
            <a:custGeom>
              <a:avLst/>
              <a:gdLst/>
              <a:ahLst/>
              <a:cxnLst/>
              <a:rect l="l" t="t" r="r" b="b"/>
              <a:pathLst>
                <a:path w="1270" h="133985">
                  <a:moveTo>
                    <a:pt x="1142" y="0"/>
                  </a:moveTo>
                  <a:lnTo>
                    <a:pt x="1142" y="66687"/>
                  </a:lnTo>
                  <a:lnTo>
                    <a:pt x="0" y="66687"/>
                  </a:lnTo>
                  <a:lnTo>
                    <a:pt x="0" y="13337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89200" y="3853179"/>
            <a:ext cx="421640" cy="124460"/>
            <a:chOff x="2489200" y="3853179"/>
            <a:chExt cx="421640" cy="1244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9200" y="3853179"/>
              <a:ext cx="421639" cy="1244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1109" y="3895089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>
                  <a:moveTo>
                    <a:pt x="0" y="0"/>
                  </a:moveTo>
                  <a:lnTo>
                    <a:pt x="168528" y="0"/>
                  </a:lnTo>
                  <a:lnTo>
                    <a:pt x="33693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749040" y="3853179"/>
            <a:ext cx="391160" cy="124460"/>
            <a:chOff x="3749040" y="3853179"/>
            <a:chExt cx="391160" cy="1244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040" y="3853179"/>
              <a:ext cx="391160" cy="1244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790950" y="3895089"/>
              <a:ext cx="306070" cy="0"/>
            </a:xfrm>
            <a:custGeom>
              <a:avLst/>
              <a:gdLst/>
              <a:ahLst/>
              <a:cxnLst/>
              <a:rect l="l" t="t" r="r" b="b"/>
              <a:pathLst>
                <a:path w="306070">
                  <a:moveTo>
                    <a:pt x="0" y="0"/>
                  </a:moveTo>
                  <a:lnTo>
                    <a:pt x="152908" y="0"/>
                  </a:lnTo>
                  <a:lnTo>
                    <a:pt x="30581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5901" y="251523"/>
            <a:ext cx="46323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10" dirty="0">
                <a:solidFill>
                  <a:srgbClr val="7171CE"/>
                </a:solidFill>
              </a:rPr>
              <a:t>Struktural</a:t>
            </a:r>
            <a:r>
              <a:rPr sz="4000" spc="-100" dirty="0">
                <a:solidFill>
                  <a:srgbClr val="7171CE"/>
                </a:solidFill>
              </a:rPr>
              <a:t> </a:t>
            </a:r>
            <a:r>
              <a:rPr sz="4000" spc="120" dirty="0">
                <a:solidFill>
                  <a:srgbClr val="7171CE"/>
                </a:solidFill>
              </a:rPr>
              <a:t>HMP-</a:t>
            </a:r>
            <a:r>
              <a:rPr sz="4000" spc="-25" dirty="0">
                <a:solidFill>
                  <a:srgbClr val="7171CE"/>
                </a:solidFill>
              </a:rPr>
              <a:t>TI</a:t>
            </a:r>
            <a:endParaRPr sz="4000"/>
          </a:p>
        </p:txBody>
      </p:sp>
      <p:sp>
        <p:nvSpPr>
          <p:cNvPr id="13" name="object 13"/>
          <p:cNvSpPr/>
          <p:nvPr/>
        </p:nvSpPr>
        <p:spPr>
          <a:xfrm>
            <a:off x="6872985" y="370713"/>
            <a:ext cx="127000" cy="520700"/>
          </a:xfrm>
          <a:custGeom>
            <a:avLst/>
            <a:gdLst/>
            <a:ahLst/>
            <a:cxnLst/>
            <a:rect l="l" t="t" r="r" b="b"/>
            <a:pathLst>
              <a:path w="127000" h="520700">
                <a:moveTo>
                  <a:pt x="127000" y="0"/>
                </a:moveTo>
                <a:lnTo>
                  <a:pt x="0" y="0"/>
                </a:lnTo>
                <a:lnTo>
                  <a:pt x="0" y="520700"/>
                </a:lnTo>
                <a:lnTo>
                  <a:pt x="127000" y="520700"/>
                </a:lnTo>
                <a:lnTo>
                  <a:pt x="1270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31540" y="1325880"/>
            <a:ext cx="3093720" cy="2651760"/>
            <a:chOff x="3431540" y="1325880"/>
            <a:chExt cx="3093720" cy="265176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1540" y="2052320"/>
              <a:ext cx="1188719" cy="5892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3770" y="2076450"/>
              <a:ext cx="1064895" cy="502284"/>
            </a:xfrm>
            <a:custGeom>
              <a:avLst/>
              <a:gdLst/>
              <a:ahLst/>
              <a:cxnLst/>
              <a:rect l="l" t="t" r="r" b="b"/>
              <a:pathLst>
                <a:path w="1064895" h="502285">
                  <a:moveTo>
                    <a:pt x="0" y="502285"/>
                  </a:moveTo>
                  <a:lnTo>
                    <a:pt x="0" y="251332"/>
                  </a:lnTo>
                  <a:lnTo>
                    <a:pt x="1064640" y="251332"/>
                  </a:lnTo>
                  <a:lnTo>
                    <a:pt x="106464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800" y="2052320"/>
              <a:ext cx="1188720" cy="5892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8030" y="2076450"/>
              <a:ext cx="1064895" cy="502284"/>
            </a:xfrm>
            <a:custGeom>
              <a:avLst/>
              <a:gdLst/>
              <a:ahLst/>
              <a:cxnLst/>
              <a:rect l="l" t="t" r="r" b="b"/>
              <a:pathLst>
                <a:path w="1064895" h="502285">
                  <a:moveTo>
                    <a:pt x="0" y="0"/>
                  </a:moveTo>
                  <a:lnTo>
                    <a:pt x="0" y="250951"/>
                  </a:lnTo>
                  <a:lnTo>
                    <a:pt x="1064641" y="250951"/>
                  </a:lnTo>
                  <a:lnTo>
                    <a:pt x="1064641" y="502285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5800" y="1973580"/>
              <a:ext cx="127000" cy="1739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58030" y="1997710"/>
              <a:ext cx="2540" cy="1654175"/>
            </a:xfrm>
            <a:custGeom>
              <a:avLst/>
              <a:gdLst/>
              <a:ahLst/>
              <a:cxnLst/>
              <a:rect l="l" t="t" r="r" b="b"/>
              <a:pathLst>
                <a:path w="2539" h="1654175">
                  <a:moveTo>
                    <a:pt x="2032" y="1653793"/>
                  </a:moveTo>
                  <a:lnTo>
                    <a:pt x="2032" y="826896"/>
                  </a:lnTo>
                  <a:lnTo>
                    <a:pt x="0" y="826896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1325880"/>
              <a:ext cx="124460" cy="3276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58030" y="1350010"/>
              <a:ext cx="1270" cy="240665"/>
            </a:xfrm>
            <a:custGeom>
              <a:avLst/>
              <a:gdLst/>
              <a:ahLst/>
              <a:cxnLst/>
              <a:rect l="l" t="t" r="r" b="b"/>
              <a:pathLst>
                <a:path w="1270" h="240665">
                  <a:moveTo>
                    <a:pt x="1270" y="0"/>
                  </a:moveTo>
                  <a:lnTo>
                    <a:pt x="1270" y="120268"/>
                  </a:lnTo>
                  <a:lnTo>
                    <a:pt x="0" y="120268"/>
                  </a:lnTo>
                  <a:lnTo>
                    <a:pt x="0" y="240664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1880" y="3853180"/>
              <a:ext cx="373379" cy="12445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93790" y="3895090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143763" y="0"/>
                  </a:lnTo>
                  <a:lnTo>
                    <a:pt x="28765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8860" y="3853180"/>
              <a:ext cx="464820" cy="12445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90770" y="3895090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4">
                  <a:moveTo>
                    <a:pt x="0" y="0"/>
                  </a:moveTo>
                  <a:lnTo>
                    <a:pt x="190118" y="0"/>
                  </a:lnTo>
                  <a:lnTo>
                    <a:pt x="38023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3520" y="1549400"/>
              <a:ext cx="1049020" cy="6096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95750" y="159131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39"/>
                  </a:lnTo>
                  <a:lnTo>
                    <a:pt x="681989" y="485139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5750" y="159131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39"/>
                  </a:lnTo>
                  <a:lnTo>
                    <a:pt x="242570" y="485139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8320" y="1722120"/>
              <a:ext cx="444500" cy="2666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403725" y="1749171"/>
            <a:ext cx="3073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7171CE"/>
                </a:solidFill>
                <a:latin typeface="Arial MT"/>
                <a:cs typeface="Arial MT"/>
              </a:rPr>
              <a:t>Wakil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97779" y="2537460"/>
            <a:ext cx="1049020" cy="609600"/>
            <a:chOff x="5097779" y="2537460"/>
            <a:chExt cx="1049020" cy="609600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7779" y="2537460"/>
              <a:ext cx="1049020" cy="6096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24779" y="2689860"/>
              <a:ext cx="802639" cy="3479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160009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69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69" y="485140"/>
                  </a:lnTo>
                  <a:lnTo>
                    <a:pt x="681989" y="485140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60009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69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40"/>
                  </a:lnTo>
                  <a:lnTo>
                    <a:pt x="242569" y="485140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65419" y="2710180"/>
              <a:ext cx="721360" cy="26670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331459" y="2737421"/>
            <a:ext cx="5842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Bendahara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9260" y="2537460"/>
            <a:ext cx="1049020" cy="609600"/>
            <a:chOff x="2969260" y="2537460"/>
            <a:chExt cx="1049020" cy="609600"/>
          </a:xfrm>
        </p:grpSpPr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9260" y="2537460"/>
              <a:ext cx="1049019" cy="6096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6580" y="2689860"/>
              <a:ext cx="759459" cy="3479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031490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40"/>
                  </a:lnTo>
                  <a:lnTo>
                    <a:pt x="681989" y="485140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69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31490" y="2579370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39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69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40"/>
                  </a:lnTo>
                  <a:lnTo>
                    <a:pt x="242570" y="485140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6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7220" y="2710180"/>
              <a:ext cx="678180" cy="266700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221989" y="2737421"/>
            <a:ext cx="540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Sekretaris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207000" y="3609340"/>
            <a:ext cx="1049020" cy="612140"/>
            <a:chOff x="5207000" y="3609340"/>
            <a:chExt cx="1049020" cy="612140"/>
          </a:xfrm>
        </p:grpSpPr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07000" y="3609340"/>
              <a:ext cx="1049020" cy="61214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6923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6923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81320" y="3784600"/>
              <a:ext cx="508000" cy="26670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547995" y="3812222"/>
            <a:ext cx="3721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7171CE"/>
                </a:solidFill>
                <a:latin typeface="Arial MT"/>
                <a:cs typeface="Arial MT"/>
              </a:rPr>
              <a:t>PKWU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21120" y="3609340"/>
            <a:ext cx="1049020" cy="612140"/>
            <a:chOff x="6421120" y="3609340"/>
            <a:chExt cx="1049020" cy="612140"/>
          </a:xfrm>
        </p:grpSpPr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21120" y="3609340"/>
              <a:ext cx="1049020" cy="6121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8120" y="3764280"/>
              <a:ext cx="797559" cy="34544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48335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59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59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8335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59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59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88760" y="3784600"/>
              <a:ext cx="716279" cy="26670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656705" y="3812222"/>
            <a:ext cx="579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Keagaman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526539" y="3614420"/>
            <a:ext cx="1049020" cy="612140"/>
            <a:chOff x="1526539" y="3614420"/>
            <a:chExt cx="1049020" cy="612140"/>
          </a:xfrm>
        </p:grpSpPr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6539" y="3614420"/>
              <a:ext cx="1049020" cy="61214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588769" y="365633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19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19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1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88769" y="365633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19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19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08479" y="3789680"/>
              <a:ext cx="490219" cy="266700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873504" y="3817302"/>
            <a:ext cx="3543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7171CE"/>
                </a:solidFill>
                <a:latin typeface="Arial MT"/>
                <a:cs typeface="Arial MT"/>
              </a:rPr>
              <a:t>PSDM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04160" y="3609340"/>
            <a:ext cx="1049020" cy="612140"/>
            <a:chOff x="2804160" y="3609340"/>
            <a:chExt cx="1049020" cy="612140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04160" y="3609340"/>
              <a:ext cx="1049019" cy="61214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86639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40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40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66390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40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40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63240" y="3784600"/>
              <a:ext cx="538479" cy="266700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3129026" y="3812222"/>
            <a:ext cx="401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Litbang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048759" y="916939"/>
            <a:ext cx="1049020" cy="609600"/>
            <a:chOff x="4048759" y="916939"/>
            <a:chExt cx="1049020" cy="609600"/>
          </a:xfrm>
        </p:grpSpPr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48759" y="916939"/>
              <a:ext cx="1049019" cy="6096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84979" y="1000759"/>
              <a:ext cx="581660" cy="48513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110989" y="958849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40">
                  <a:moveTo>
                    <a:pt x="681989" y="0"/>
                  </a:moveTo>
                  <a:lnTo>
                    <a:pt x="242570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70"/>
                  </a:lnTo>
                  <a:lnTo>
                    <a:pt x="4927" y="291461"/>
                  </a:lnTo>
                  <a:lnTo>
                    <a:pt x="19059" y="336996"/>
                  </a:lnTo>
                  <a:lnTo>
                    <a:pt x="41422" y="378200"/>
                  </a:lnTo>
                  <a:lnTo>
                    <a:pt x="71040" y="414099"/>
                  </a:lnTo>
                  <a:lnTo>
                    <a:pt x="106939" y="443717"/>
                  </a:lnTo>
                  <a:lnTo>
                    <a:pt x="148143" y="466080"/>
                  </a:lnTo>
                  <a:lnTo>
                    <a:pt x="193678" y="480212"/>
                  </a:lnTo>
                  <a:lnTo>
                    <a:pt x="242570" y="485139"/>
                  </a:lnTo>
                  <a:lnTo>
                    <a:pt x="681989" y="485139"/>
                  </a:lnTo>
                  <a:lnTo>
                    <a:pt x="730881" y="480212"/>
                  </a:lnTo>
                  <a:lnTo>
                    <a:pt x="776416" y="466080"/>
                  </a:lnTo>
                  <a:lnTo>
                    <a:pt x="817620" y="443717"/>
                  </a:lnTo>
                  <a:lnTo>
                    <a:pt x="853519" y="414099"/>
                  </a:lnTo>
                  <a:lnTo>
                    <a:pt x="883137" y="378200"/>
                  </a:lnTo>
                  <a:lnTo>
                    <a:pt x="905500" y="336996"/>
                  </a:lnTo>
                  <a:lnTo>
                    <a:pt x="919632" y="291461"/>
                  </a:lnTo>
                  <a:lnTo>
                    <a:pt x="924560" y="242570"/>
                  </a:lnTo>
                  <a:lnTo>
                    <a:pt x="919632" y="193678"/>
                  </a:lnTo>
                  <a:lnTo>
                    <a:pt x="905500" y="148143"/>
                  </a:lnTo>
                  <a:lnTo>
                    <a:pt x="883137" y="106939"/>
                  </a:lnTo>
                  <a:lnTo>
                    <a:pt x="853519" y="71040"/>
                  </a:lnTo>
                  <a:lnTo>
                    <a:pt x="817620" y="41422"/>
                  </a:lnTo>
                  <a:lnTo>
                    <a:pt x="776416" y="19059"/>
                  </a:lnTo>
                  <a:lnTo>
                    <a:pt x="730881" y="4927"/>
                  </a:lnTo>
                  <a:lnTo>
                    <a:pt x="68198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10989" y="958849"/>
              <a:ext cx="924560" cy="485140"/>
            </a:xfrm>
            <a:custGeom>
              <a:avLst/>
              <a:gdLst/>
              <a:ahLst/>
              <a:cxnLst/>
              <a:rect l="l" t="t" r="r" b="b"/>
              <a:pathLst>
                <a:path w="924560" h="485140">
                  <a:moveTo>
                    <a:pt x="0" y="242570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70" y="0"/>
                  </a:lnTo>
                  <a:lnTo>
                    <a:pt x="681989" y="0"/>
                  </a:lnTo>
                  <a:lnTo>
                    <a:pt x="730881" y="4927"/>
                  </a:lnTo>
                  <a:lnTo>
                    <a:pt x="776416" y="19059"/>
                  </a:lnTo>
                  <a:lnTo>
                    <a:pt x="817620" y="41422"/>
                  </a:lnTo>
                  <a:lnTo>
                    <a:pt x="853519" y="71040"/>
                  </a:lnTo>
                  <a:lnTo>
                    <a:pt x="883137" y="106939"/>
                  </a:lnTo>
                  <a:lnTo>
                    <a:pt x="905500" y="148143"/>
                  </a:lnTo>
                  <a:lnTo>
                    <a:pt x="919632" y="193678"/>
                  </a:lnTo>
                  <a:lnTo>
                    <a:pt x="924560" y="242570"/>
                  </a:lnTo>
                  <a:lnTo>
                    <a:pt x="919632" y="291461"/>
                  </a:lnTo>
                  <a:lnTo>
                    <a:pt x="905500" y="336996"/>
                  </a:lnTo>
                  <a:lnTo>
                    <a:pt x="883137" y="378200"/>
                  </a:lnTo>
                  <a:lnTo>
                    <a:pt x="853519" y="414099"/>
                  </a:lnTo>
                  <a:lnTo>
                    <a:pt x="817620" y="443717"/>
                  </a:lnTo>
                  <a:lnTo>
                    <a:pt x="776416" y="466080"/>
                  </a:lnTo>
                  <a:lnTo>
                    <a:pt x="730881" y="480212"/>
                  </a:lnTo>
                  <a:lnTo>
                    <a:pt x="681989" y="485139"/>
                  </a:lnTo>
                  <a:lnTo>
                    <a:pt x="242570" y="485139"/>
                  </a:lnTo>
                  <a:lnTo>
                    <a:pt x="193678" y="480212"/>
                  </a:lnTo>
                  <a:lnTo>
                    <a:pt x="148143" y="466080"/>
                  </a:lnTo>
                  <a:lnTo>
                    <a:pt x="106939" y="443717"/>
                  </a:lnTo>
                  <a:lnTo>
                    <a:pt x="71040" y="414099"/>
                  </a:lnTo>
                  <a:lnTo>
                    <a:pt x="41422" y="378200"/>
                  </a:lnTo>
                  <a:lnTo>
                    <a:pt x="19059" y="336996"/>
                  </a:lnTo>
                  <a:lnTo>
                    <a:pt x="4927" y="291461"/>
                  </a:lnTo>
                  <a:lnTo>
                    <a:pt x="0" y="24257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45939" y="1021079"/>
              <a:ext cx="462279" cy="2667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5619" y="1158239"/>
              <a:ext cx="500379" cy="26670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4390771" y="1048384"/>
            <a:ext cx="36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2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Ketua </a:t>
            </a:r>
            <a:r>
              <a:rPr sz="900" spc="-20" dirty="0">
                <a:solidFill>
                  <a:srgbClr val="7171CE"/>
                </a:solidFill>
                <a:latin typeface="Arial MT"/>
                <a:cs typeface="Arial MT"/>
              </a:rPr>
              <a:t>Umum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4036059" y="3609340"/>
            <a:ext cx="1049020" cy="612140"/>
            <a:chOff x="4036059" y="3609340"/>
            <a:chExt cx="1049020" cy="612140"/>
          </a:xfrm>
        </p:grpSpPr>
        <p:pic>
          <p:nvPicPr>
            <p:cNvPr id="80" name="object 8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36059" y="3609340"/>
              <a:ext cx="1049019" cy="612140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098289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39" y="0"/>
                  </a:lnTo>
                  <a:lnTo>
                    <a:pt x="194711" y="4955"/>
                  </a:lnTo>
                  <a:lnTo>
                    <a:pt x="148947" y="19169"/>
                  </a:lnTo>
                  <a:lnTo>
                    <a:pt x="107528" y="41656"/>
                  </a:lnTo>
                  <a:lnTo>
                    <a:pt x="71437" y="71437"/>
                  </a:lnTo>
                  <a:lnTo>
                    <a:pt x="41656" y="107528"/>
                  </a:lnTo>
                  <a:lnTo>
                    <a:pt x="19169" y="148947"/>
                  </a:lnTo>
                  <a:lnTo>
                    <a:pt x="4955" y="194711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39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711"/>
                  </a:lnTo>
                  <a:lnTo>
                    <a:pt x="905390" y="148947"/>
                  </a:lnTo>
                  <a:lnTo>
                    <a:pt x="882903" y="107528"/>
                  </a:lnTo>
                  <a:lnTo>
                    <a:pt x="853122" y="71437"/>
                  </a:lnTo>
                  <a:lnTo>
                    <a:pt x="817031" y="41656"/>
                  </a:lnTo>
                  <a:lnTo>
                    <a:pt x="775612" y="19169"/>
                  </a:lnTo>
                  <a:lnTo>
                    <a:pt x="729848" y="4955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98289" y="3651250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711"/>
                  </a:lnTo>
                  <a:lnTo>
                    <a:pt x="19169" y="148947"/>
                  </a:lnTo>
                  <a:lnTo>
                    <a:pt x="41656" y="107528"/>
                  </a:lnTo>
                  <a:lnTo>
                    <a:pt x="71437" y="71437"/>
                  </a:lnTo>
                  <a:lnTo>
                    <a:pt x="107528" y="41656"/>
                  </a:lnTo>
                  <a:lnTo>
                    <a:pt x="148947" y="19169"/>
                  </a:lnTo>
                  <a:lnTo>
                    <a:pt x="194711" y="4955"/>
                  </a:lnTo>
                  <a:lnTo>
                    <a:pt x="243839" y="0"/>
                  </a:lnTo>
                  <a:lnTo>
                    <a:pt x="680720" y="0"/>
                  </a:lnTo>
                  <a:lnTo>
                    <a:pt x="729848" y="4955"/>
                  </a:lnTo>
                  <a:lnTo>
                    <a:pt x="775612" y="19169"/>
                  </a:lnTo>
                  <a:lnTo>
                    <a:pt x="817031" y="41656"/>
                  </a:lnTo>
                  <a:lnTo>
                    <a:pt x="853122" y="71437"/>
                  </a:lnTo>
                  <a:lnTo>
                    <a:pt x="882903" y="107528"/>
                  </a:lnTo>
                  <a:lnTo>
                    <a:pt x="905390" y="148947"/>
                  </a:lnTo>
                  <a:lnTo>
                    <a:pt x="919604" y="194711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39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97679" y="3784600"/>
              <a:ext cx="525779" cy="266700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4364990" y="3812222"/>
            <a:ext cx="387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7171CE"/>
                </a:solidFill>
                <a:latin typeface="Arial MT"/>
                <a:cs typeface="Arial MT"/>
              </a:rPr>
              <a:t>Humas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672079" y="4229100"/>
            <a:ext cx="1313180" cy="713740"/>
            <a:chOff x="2672079" y="4229100"/>
            <a:chExt cx="1313180" cy="713740"/>
          </a:xfrm>
        </p:grpSpPr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72079" y="4229100"/>
              <a:ext cx="1313180" cy="70866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99079" y="4257040"/>
              <a:ext cx="982980" cy="6858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2734309" y="4271009"/>
              <a:ext cx="1188720" cy="584200"/>
            </a:xfrm>
            <a:custGeom>
              <a:avLst/>
              <a:gdLst/>
              <a:ahLst/>
              <a:cxnLst/>
              <a:rect l="l" t="t" r="r" b="b"/>
              <a:pathLst>
                <a:path w="1188720" h="584200">
                  <a:moveTo>
                    <a:pt x="896619" y="0"/>
                  </a:moveTo>
                  <a:lnTo>
                    <a:pt x="292100" y="0"/>
                  </a:lnTo>
                  <a:lnTo>
                    <a:pt x="244727" y="3822"/>
                  </a:lnTo>
                  <a:lnTo>
                    <a:pt x="199786" y="14890"/>
                  </a:lnTo>
                  <a:lnTo>
                    <a:pt x="157877" y="32602"/>
                  </a:lnTo>
                  <a:lnTo>
                    <a:pt x="119603" y="56356"/>
                  </a:lnTo>
                  <a:lnTo>
                    <a:pt x="85566" y="85551"/>
                  </a:lnTo>
                  <a:lnTo>
                    <a:pt x="56367" y="119587"/>
                  </a:lnTo>
                  <a:lnTo>
                    <a:pt x="32609" y="157860"/>
                  </a:lnTo>
                  <a:lnTo>
                    <a:pt x="14894" y="199771"/>
                  </a:lnTo>
                  <a:lnTo>
                    <a:pt x="3823" y="244718"/>
                  </a:lnTo>
                  <a:lnTo>
                    <a:pt x="0" y="292099"/>
                  </a:lnTo>
                  <a:lnTo>
                    <a:pt x="3823" y="339481"/>
                  </a:lnTo>
                  <a:lnTo>
                    <a:pt x="14894" y="384428"/>
                  </a:lnTo>
                  <a:lnTo>
                    <a:pt x="32609" y="426339"/>
                  </a:lnTo>
                  <a:lnTo>
                    <a:pt x="56367" y="464612"/>
                  </a:lnTo>
                  <a:lnTo>
                    <a:pt x="85566" y="498648"/>
                  </a:lnTo>
                  <a:lnTo>
                    <a:pt x="119603" y="527843"/>
                  </a:lnTo>
                  <a:lnTo>
                    <a:pt x="157877" y="551597"/>
                  </a:lnTo>
                  <a:lnTo>
                    <a:pt x="199786" y="569309"/>
                  </a:lnTo>
                  <a:lnTo>
                    <a:pt x="244727" y="580377"/>
                  </a:lnTo>
                  <a:lnTo>
                    <a:pt x="292100" y="584199"/>
                  </a:lnTo>
                  <a:lnTo>
                    <a:pt x="896619" y="584199"/>
                  </a:lnTo>
                  <a:lnTo>
                    <a:pt x="943992" y="580377"/>
                  </a:lnTo>
                  <a:lnTo>
                    <a:pt x="988933" y="569309"/>
                  </a:lnTo>
                  <a:lnTo>
                    <a:pt x="1030842" y="551597"/>
                  </a:lnTo>
                  <a:lnTo>
                    <a:pt x="1069116" y="527843"/>
                  </a:lnTo>
                  <a:lnTo>
                    <a:pt x="1103153" y="498648"/>
                  </a:lnTo>
                  <a:lnTo>
                    <a:pt x="1132352" y="464612"/>
                  </a:lnTo>
                  <a:lnTo>
                    <a:pt x="1156110" y="426339"/>
                  </a:lnTo>
                  <a:lnTo>
                    <a:pt x="1173825" y="384428"/>
                  </a:lnTo>
                  <a:lnTo>
                    <a:pt x="1184896" y="339481"/>
                  </a:lnTo>
                  <a:lnTo>
                    <a:pt x="1188719" y="292099"/>
                  </a:lnTo>
                  <a:lnTo>
                    <a:pt x="1184896" y="244718"/>
                  </a:lnTo>
                  <a:lnTo>
                    <a:pt x="1173825" y="199771"/>
                  </a:lnTo>
                  <a:lnTo>
                    <a:pt x="1156110" y="157860"/>
                  </a:lnTo>
                  <a:lnTo>
                    <a:pt x="1132352" y="119587"/>
                  </a:lnTo>
                  <a:lnTo>
                    <a:pt x="1103153" y="85551"/>
                  </a:lnTo>
                  <a:lnTo>
                    <a:pt x="1069116" y="56356"/>
                  </a:lnTo>
                  <a:lnTo>
                    <a:pt x="1030842" y="32602"/>
                  </a:lnTo>
                  <a:lnTo>
                    <a:pt x="988933" y="14890"/>
                  </a:lnTo>
                  <a:lnTo>
                    <a:pt x="943992" y="3822"/>
                  </a:lnTo>
                  <a:lnTo>
                    <a:pt x="896619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34309" y="4271009"/>
              <a:ext cx="1188720" cy="584200"/>
            </a:xfrm>
            <a:custGeom>
              <a:avLst/>
              <a:gdLst/>
              <a:ahLst/>
              <a:cxnLst/>
              <a:rect l="l" t="t" r="r" b="b"/>
              <a:pathLst>
                <a:path w="1188720" h="584200">
                  <a:moveTo>
                    <a:pt x="0" y="292099"/>
                  </a:moveTo>
                  <a:lnTo>
                    <a:pt x="3823" y="244718"/>
                  </a:lnTo>
                  <a:lnTo>
                    <a:pt x="14894" y="199771"/>
                  </a:lnTo>
                  <a:lnTo>
                    <a:pt x="32609" y="157860"/>
                  </a:lnTo>
                  <a:lnTo>
                    <a:pt x="56367" y="119587"/>
                  </a:lnTo>
                  <a:lnTo>
                    <a:pt x="85566" y="85551"/>
                  </a:lnTo>
                  <a:lnTo>
                    <a:pt x="119603" y="56356"/>
                  </a:lnTo>
                  <a:lnTo>
                    <a:pt x="157877" y="32602"/>
                  </a:lnTo>
                  <a:lnTo>
                    <a:pt x="199786" y="14890"/>
                  </a:lnTo>
                  <a:lnTo>
                    <a:pt x="244727" y="3822"/>
                  </a:lnTo>
                  <a:lnTo>
                    <a:pt x="292100" y="0"/>
                  </a:lnTo>
                  <a:lnTo>
                    <a:pt x="896619" y="0"/>
                  </a:lnTo>
                  <a:lnTo>
                    <a:pt x="943992" y="3822"/>
                  </a:lnTo>
                  <a:lnTo>
                    <a:pt x="988933" y="14890"/>
                  </a:lnTo>
                  <a:lnTo>
                    <a:pt x="1030842" y="32602"/>
                  </a:lnTo>
                  <a:lnTo>
                    <a:pt x="1069116" y="56356"/>
                  </a:lnTo>
                  <a:lnTo>
                    <a:pt x="1103153" y="85551"/>
                  </a:lnTo>
                  <a:lnTo>
                    <a:pt x="1132352" y="119587"/>
                  </a:lnTo>
                  <a:lnTo>
                    <a:pt x="1156110" y="157860"/>
                  </a:lnTo>
                  <a:lnTo>
                    <a:pt x="1173825" y="199771"/>
                  </a:lnTo>
                  <a:lnTo>
                    <a:pt x="1184896" y="244718"/>
                  </a:lnTo>
                  <a:lnTo>
                    <a:pt x="1188719" y="292099"/>
                  </a:lnTo>
                  <a:lnTo>
                    <a:pt x="1184896" y="339481"/>
                  </a:lnTo>
                  <a:lnTo>
                    <a:pt x="1173825" y="384428"/>
                  </a:lnTo>
                  <a:lnTo>
                    <a:pt x="1156110" y="426339"/>
                  </a:lnTo>
                  <a:lnTo>
                    <a:pt x="1132352" y="464612"/>
                  </a:lnTo>
                  <a:lnTo>
                    <a:pt x="1103153" y="498648"/>
                  </a:lnTo>
                  <a:lnTo>
                    <a:pt x="1069116" y="527843"/>
                  </a:lnTo>
                  <a:lnTo>
                    <a:pt x="1030842" y="551597"/>
                  </a:lnTo>
                  <a:lnTo>
                    <a:pt x="988933" y="569309"/>
                  </a:lnTo>
                  <a:lnTo>
                    <a:pt x="943992" y="580377"/>
                  </a:lnTo>
                  <a:lnTo>
                    <a:pt x="896619" y="584199"/>
                  </a:lnTo>
                  <a:lnTo>
                    <a:pt x="292100" y="584199"/>
                  </a:lnTo>
                  <a:lnTo>
                    <a:pt x="244727" y="580377"/>
                  </a:lnTo>
                  <a:lnTo>
                    <a:pt x="199786" y="569309"/>
                  </a:lnTo>
                  <a:lnTo>
                    <a:pt x="157877" y="551597"/>
                  </a:lnTo>
                  <a:lnTo>
                    <a:pt x="119603" y="527843"/>
                  </a:lnTo>
                  <a:lnTo>
                    <a:pt x="85566" y="498648"/>
                  </a:lnTo>
                  <a:lnTo>
                    <a:pt x="56367" y="464612"/>
                  </a:lnTo>
                  <a:lnTo>
                    <a:pt x="32609" y="426339"/>
                  </a:lnTo>
                  <a:lnTo>
                    <a:pt x="14894" y="384428"/>
                  </a:lnTo>
                  <a:lnTo>
                    <a:pt x="3823" y="339481"/>
                  </a:lnTo>
                  <a:lnTo>
                    <a:pt x="0" y="29209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39719" y="4279900"/>
              <a:ext cx="543559" cy="23875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39719" y="4401820"/>
              <a:ext cx="901700" cy="23876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839719" y="4523740"/>
              <a:ext cx="619759" cy="238759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839719" y="4645659"/>
              <a:ext cx="741680" cy="238760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2897758" y="4305617"/>
            <a:ext cx="78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7171CE"/>
                </a:solidFill>
                <a:latin typeface="Arial MT"/>
                <a:cs typeface="Arial MT"/>
              </a:rPr>
              <a:t>Subdivisi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171CE"/>
                </a:solidFill>
                <a:latin typeface="Arial MT"/>
                <a:cs typeface="Arial MT"/>
              </a:rPr>
              <a:t>1.</a:t>
            </a:r>
            <a:r>
              <a:rPr sz="800" spc="-10" dirty="0">
                <a:solidFill>
                  <a:srgbClr val="7171CE"/>
                </a:solidFill>
                <a:latin typeface="Arial MT"/>
                <a:cs typeface="Arial MT"/>
              </a:rPr>
              <a:t> Pemrograman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171CE"/>
                </a:solidFill>
                <a:latin typeface="Arial MT"/>
                <a:cs typeface="Arial MT"/>
              </a:rPr>
              <a:t>2,</a:t>
            </a:r>
            <a:r>
              <a:rPr sz="800" spc="-10" dirty="0">
                <a:solidFill>
                  <a:srgbClr val="7171CE"/>
                </a:solidFill>
                <a:latin typeface="Arial MT"/>
                <a:cs typeface="Arial MT"/>
              </a:rPr>
              <a:t> Mikrojar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solidFill>
                  <a:srgbClr val="7171CE"/>
                </a:solidFill>
                <a:latin typeface="Arial MT"/>
                <a:cs typeface="Arial MT"/>
              </a:rPr>
              <a:t>3.</a:t>
            </a:r>
            <a:r>
              <a:rPr sz="800" spc="-10" dirty="0">
                <a:solidFill>
                  <a:srgbClr val="7171CE"/>
                </a:solidFill>
                <a:latin typeface="Arial MT"/>
                <a:cs typeface="Arial MT"/>
              </a:rPr>
              <a:t> Multimedia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4048759" y="4114800"/>
            <a:ext cx="1049020" cy="784860"/>
            <a:chOff x="4048759" y="4114800"/>
            <a:chExt cx="1049020" cy="784860"/>
          </a:xfrm>
        </p:grpSpPr>
        <p:pic>
          <p:nvPicPr>
            <p:cNvPr id="96" name="object 9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11039" y="4114800"/>
              <a:ext cx="124460" cy="2794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573269" y="4138929"/>
              <a:ext cx="635" cy="191770"/>
            </a:xfrm>
            <a:custGeom>
              <a:avLst/>
              <a:gdLst/>
              <a:ahLst/>
              <a:cxnLst/>
              <a:rect l="l" t="t" r="r" b="b"/>
              <a:pathLst>
                <a:path w="635" h="191770">
                  <a:moveTo>
                    <a:pt x="0" y="0"/>
                  </a:moveTo>
                  <a:lnTo>
                    <a:pt x="0" y="95681"/>
                  </a:lnTo>
                  <a:lnTo>
                    <a:pt x="507" y="95681"/>
                  </a:lnTo>
                  <a:lnTo>
                    <a:pt x="507" y="191363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48759" y="4287520"/>
              <a:ext cx="1049019" cy="61214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80839" y="4373879"/>
              <a:ext cx="792479" cy="482600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110989" y="4329429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680720" y="0"/>
                  </a:moveTo>
                  <a:lnTo>
                    <a:pt x="243839" y="0"/>
                  </a:lnTo>
                  <a:lnTo>
                    <a:pt x="194711" y="4953"/>
                  </a:lnTo>
                  <a:lnTo>
                    <a:pt x="148947" y="19161"/>
                  </a:lnTo>
                  <a:lnTo>
                    <a:pt x="107528" y="41643"/>
                  </a:lnTo>
                  <a:lnTo>
                    <a:pt x="71437" y="71418"/>
                  </a:lnTo>
                  <a:lnTo>
                    <a:pt x="41656" y="107505"/>
                  </a:lnTo>
                  <a:lnTo>
                    <a:pt x="19169" y="148925"/>
                  </a:lnTo>
                  <a:lnTo>
                    <a:pt x="4955" y="194697"/>
                  </a:lnTo>
                  <a:lnTo>
                    <a:pt x="0" y="243840"/>
                  </a:lnTo>
                  <a:lnTo>
                    <a:pt x="4955" y="292982"/>
                  </a:lnTo>
                  <a:lnTo>
                    <a:pt x="19169" y="338754"/>
                  </a:lnTo>
                  <a:lnTo>
                    <a:pt x="41656" y="380174"/>
                  </a:lnTo>
                  <a:lnTo>
                    <a:pt x="71437" y="416261"/>
                  </a:lnTo>
                  <a:lnTo>
                    <a:pt x="107528" y="446036"/>
                  </a:lnTo>
                  <a:lnTo>
                    <a:pt x="148947" y="468518"/>
                  </a:lnTo>
                  <a:lnTo>
                    <a:pt x="194711" y="482726"/>
                  </a:lnTo>
                  <a:lnTo>
                    <a:pt x="243839" y="487680"/>
                  </a:lnTo>
                  <a:lnTo>
                    <a:pt x="680720" y="487680"/>
                  </a:lnTo>
                  <a:lnTo>
                    <a:pt x="729848" y="482726"/>
                  </a:lnTo>
                  <a:lnTo>
                    <a:pt x="775612" y="468518"/>
                  </a:lnTo>
                  <a:lnTo>
                    <a:pt x="817031" y="446036"/>
                  </a:lnTo>
                  <a:lnTo>
                    <a:pt x="853122" y="416261"/>
                  </a:lnTo>
                  <a:lnTo>
                    <a:pt x="882903" y="380174"/>
                  </a:lnTo>
                  <a:lnTo>
                    <a:pt x="905390" y="338754"/>
                  </a:lnTo>
                  <a:lnTo>
                    <a:pt x="919604" y="292982"/>
                  </a:lnTo>
                  <a:lnTo>
                    <a:pt x="924560" y="243840"/>
                  </a:lnTo>
                  <a:lnTo>
                    <a:pt x="919604" y="194697"/>
                  </a:lnTo>
                  <a:lnTo>
                    <a:pt x="905390" y="148925"/>
                  </a:lnTo>
                  <a:lnTo>
                    <a:pt x="882903" y="107505"/>
                  </a:lnTo>
                  <a:lnTo>
                    <a:pt x="853122" y="71418"/>
                  </a:lnTo>
                  <a:lnTo>
                    <a:pt x="817031" y="41643"/>
                  </a:lnTo>
                  <a:lnTo>
                    <a:pt x="775612" y="19161"/>
                  </a:lnTo>
                  <a:lnTo>
                    <a:pt x="729848" y="4953"/>
                  </a:lnTo>
                  <a:lnTo>
                    <a:pt x="6807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110989" y="4329429"/>
              <a:ext cx="924560" cy="487680"/>
            </a:xfrm>
            <a:custGeom>
              <a:avLst/>
              <a:gdLst/>
              <a:ahLst/>
              <a:cxnLst/>
              <a:rect l="l" t="t" r="r" b="b"/>
              <a:pathLst>
                <a:path w="924560" h="487679">
                  <a:moveTo>
                    <a:pt x="0" y="243840"/>
                  </a:moveTo>
                  <a:lnTo>
                    <a:pt x="4955" y="194697"/>
                  </a:lnTo>
                  <a:lnTo>
                    <a:pt x="19169" y="148925"/>
                  </a:lnTo>
                  <a:lnTo>
                    <a:pt x="41656" y="107505"/>
                  </a:lnTo>
                  <a:lnTo>
                    <a:pt x="71437" y="71418"/>
                  </a:lnTo>
                  <a:lnTo>
                    <a:pt x="107528" y="41643"/>
                  </a:lnTo>
                  <a:lnTo>
                    <a:pt x="148947" y="19161"/>
                  </a:lnTo>
                  <a:lnTo>
                    <a:pt x="194711" y="4953"/>
                  </a:lnTo>
                  <a:lnTo>
                    <a:pt x="243839" y="0"/>
                  </a:lnTo>
                  <a:lnTo>
                    <a:pt x="680720" y="0"/>
                  </a:lnTo>
                  <a:lnTo>
                    <a:pt x="729848" y="4953"/>
                  </a:lnTo>
                  <a:lnTo>
                    <a:pt x="775612" y="19161"/>
                  </a:lnTo>
                  <a:lnTo>
                    <a:pt x="817031" y="41643"/>
                  </a:lnTo>
                  <a:lnTo>
                    <a:pt x="853122" y="71418"/>
                  </a:lnTo>
                  <a:lnTo>
                    <a:pt x="882903" y="107505"/>
                  </a:lnTo>
                  <a:lnTo>
                    <a:pt x="905390" y="148925"/>
                  </a:lnTo>
                  <a:lnTo>
                    <a:pt x="919604" y="194697"/>
                  </a:lnTo>
                  <a:lnTo>
                    <a:pt x="924560" y="243840"/>
                  </a:lnTo>
                  <a:lnTo>
                    <a:pt x="919604" y="292982"/>
                  </a:lnTo>
                  <a:lnTo>
                    <a:pt x="905390" y="338754"/>
                  </a:lnTo>
                  <a:lnTo>
                    <a:pt x="882903" y="380174"/>
                  </a:lnTo>
                  <a:lnTo>
                    <a:pt x="853122" y="416261"/>
                  </a:lnTo>
                  <a:lnTo>
                    <a:pt x="817031" y="446036"/>
                  </a:lnTo>
                  <a:lnTo>
                    <a:pt x="775612" y="468518"/>
                  </a:lnTo>
                  <a:lnTo>
                    <a:pt x="729848" y="482726"/>
                  </a:lnTo>
                  <a:lnTo>
                    <a:pt x="680720" y="487680"/>
                  </a:lnTo>
                  <a:lnTo>
                    <a:pt x="243839" y="487680"/>
                  </a:lnTo>
                  <a:lnTo>
                    <a:pt x="194711" y="482726"/>
                  </a:lnTo>
                  <a:lnTo>
                    <a:pt x="148947" y="468518"/>
                  </a:lnTo>
                  <a:lnTo>
                    <a:pt x="107528" y="446036"/>
                  </a:lnTo>
                  <a:lnTo>
                    <a:pt x="71437" y="416261"/>
                  </a:lnTo>
                  <a:lnTo>
                    <a:pt x="41656" y="380174"/>
                  </a:lnTo>
                  <a:lnTo>
                    <a:pt x="19169" y="338754"/>
                  </a:lnTo>
                  <a:lnTo>
                    <a:pt x="4955" y="292982"/>
                  </a:lnTo>
                  <a:lnTo>
                    <a:pt x="0" y="24384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64659" y="4394200"/>
              <a:ext cx="622300" cy="264159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21479" y="4531359"/>
              <a:ext cx="711200" cy="264160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4286503" y="4421504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Subdivisi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171CE"/>
                </a:solidFill>
                <a:latin typeface="Arial MT"/>
                <a:cs typeface="Arial MT"/>
              </a:rPr>
              <a:t>1.</a:t>
            </a:r>
            <a:r>
              <a:rPr sz="900" spc="-5" dirty="0">
                <a:solidFill>
                  <a:srgbClr val="7171CE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7171CE"/>
                </a:solidFill>
                <a:latin typeface="Arial MT"/>
                <a:cs typeface="Arial MT"/>
              </a:rPr>
              <a:t>Kominfo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1200150"/>
            <a:ext cx="6838315" cy="2592705"/>
          </a:xfrm>
          <a:prstGeom prst="rect">
            <a:avLst/>
          </a:prstGeom>
        </p:spPr>
        <p:txBody>
          <a:bodyPr vert="horz" wrap="square" lIns="0" tIns="354330" rIns="0" bIns="0" rtlCol="0">
            <a:spAutoFit/>
          </a:bodyPr>
          <a:lstStyle/>
          <a:p>
            <a:pPr marR="71755" algn="ctr">
              <a:lnSpc>
                <a:spcPct val="100000"/>
              </a:lnSpc>
              <a:spcBef>
                <a:spcPts val="2790"/>
              </a:spcBef>
            </a:pPr>
            <a:r>
              <a:rPr sz="6000" b="1" spc="-25" dirty="0">
                <a:solidFill>
                  <a:srgbClr val="7171CE"/>
                </a:solidFill>
                <a:latin typeface="Arial"/>
                <a:cs typeface="Arial"/>
              </a:rPr>
              <a:t>Visi</a:t>
            </a:r>
            <a:r>
              <a:rPr sz="6000" b="1" spc="-280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6000" b="1" spc="85" dirty="0">
                <a:solidFill>
                  <a:srgbClr val="7171CE"/>
                </a:solidFill>
                <a:latin typeface="Arial"/>
                <a:cs typeface="Arial"/>
              </a:rPr>
              <a:t>&amp;</a:t>
            </a:r>
            <a:r>
              <a:rPr sz="6000" b="1" spc="-295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6000" b="1" spc="65" dirty="0">
                <a:solidFill>
                  <a:srgbClr val="7171CE"/>
                </a:solidFill>
                <a:latin typeface="Arial"/>
                <a:cs typeface="Arial"/>
              </a:rPr>
              <a:t>Misi</a:t>
            </a:r>
            <a:endParaRPr sz="6000" dirty="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  <a:spcBef>
                <a:spcPts val="720"/>
              </a:spcBef>
            </a:pP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Sebagaimana</a:t>
            </a:r>
            <a:r>
              <a:rPr sz="1600" spc="-5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Sabda</a:t>
            </a:r>
            <a:r>
              <a:rPr sz="1600" spc="-4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Rasulullah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saw.</a:t>
            </a:r>
            <a:r>
              <a:rPr sz="1600" spc="-1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“Sebaik-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baiknya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pemimpin</a:t>
            </a:r>
            <a:r>
              <a:rPr sz="1600" spc="-1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adalah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yang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cintai</a:t>
            </a:r>
            <a:r>
              <a:rPr sz="1600" spc="-2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sz="1600" spc="-4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mencintai</a:t>
            </a:r>
            <a:r>
              <a:rPr sz="1600" spc="-1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kamu,</a:t>
            </a:r>
            <a:r>
              <a:rPr sz="1600" spc="-5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berdoa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untuk</a:t>
            </a:r>
            <a:r>
              <a:rPr sz="1600" spc="-3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mereka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sz="1600" spc="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berdoa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untuk</a:t>
            </a:r>
            <a:r>
              <a:rPr sz="1600" spc="-2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kamu.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Seburuk-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buruk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pemimpin</a:t>
            </a:r>
            <a:r>
              <a:rPr sz="1600" spc="-1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adalah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mereka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yang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benci</a:t>
            </a:r>
            <a:r>
              <a:rPr sz="1600" spc="-2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dan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sz="1600" spc="-3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membenci</a:t>
            </a:r>
            <a:r>
              <a:rPr sz="1600" spc="-4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kamu,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</a:t>
            </a:r>
            <a:r>
              <a:rPr sz="1600" spc="-4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melaknati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sz="1600" spc="-2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25" dirty="0">
                <a:solidFill>
                  <a:srgbClr val="6B6B6B"/>
                </a:solidFill>
                <a:latin typeface="Segoe UI"/>
                <a:cs typeface="Segoe UI"/>
              </a:rPr>
              <a:t>dan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mereka</a:t>
            </a:r>
            <a:r>
              <a:rPr sz="1600" spc="-40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melaknati</a:t>
            </a:r>
            <a:r>
              <a:rPr sz="1600" spc="-5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kamu.”</a:t>
            </a:r>
            <a:r>
              <a:rPr sz="1600" spc="-5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dirty="0">
                <a:solidFill>
                  <a:srgbClr val="6B6B6B"/>
                </a:solidFill>
                <a:latin typeface="Segoe UI"/>
                <a:cs typeface="Segoe UI"/>
              </a:rPr>
              <a:t>(HR</a:t>
            </a:r>
            <a:r>
              <a:rPr sz="1600" spc="-15" dirty="0">
                <a:solidFill>
                  <a:srgbClr val="6B6B6B"/>
                </a:solidFill>
                <a:latin typeface="Segoe UI"/>
                <a:cs typeface="Segoe UI"/>
              </a:rPr>
              <a:t> </a:t>
            </a:r>
            <a:r>
              <a:rPr sz="1600" spc="-10" dirty="0">
                <a:solidFill>
                  <a:srgbClr val="6B6B6B"/>
                </a:solidFill>
                <a:latin typeface="Segoe UI"/>
                <a:cs typeface="Segoe UI"/>
              </a:rPr>
              <a:t>Muslim).</a:t>
            </a:r>
            <a:endParaRPr sz="1600" dirty="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7647" y="3943350"/>
            <a:ext cx="3893820" cy="0"/>
          </a:xfrm>
          <a:custGeom>
            <a:avLst/>
            <a:gdLst/>
            <a:ahLst/>
            <a:cxnLst/>
            <a:rect l="l" t="t" r="r" b="b"/>
            <a:pathLst>
              <a:path w="3893820">
                <a:moveTo>
                  <a:pt x="0" y="0"/>
                </a:moveTo>
                <a:lnTo>
                  <a:pt x="3893692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22520" y="236218"/>
            <a:ext cx="3581400" cy="4907280"/>
            <a:chOff x="4922520" y="236218"/>
            <a:chExt cx="3581400" cy="4907280"/>
          </a:xfrm>
        </p:grpSpPr>
        <p:sp>
          <p:nvSpPr>
            <p:cNvPr id="3" name="object 3"/>
            <p:cNvSpPr/>
            <p:nvPr/>
          </p:nvSpPr>
          <p:spPr>
            <a:xfrm>
              <a:off x="5130800" y="1211580"/>
              <a:ext cx="3373120" cy="3931920"/>
            </a:xfrm>
            <a:custGeom>
              <a:avLst/>
              <a:gdLst/>
              <a:ahLst/>
              <a:cxnLst/>
              <a:rect l="l" t="t" r="r" b="b"/>
              <a:pathLst>
                <a:path w="3373120" h="3931920">
                  <a:moveTo>
                    <a:pt x="0" y="3931919"/>
                  </a:moveTo>
                  <a:lnTo>
                    <a:pt x="3373120" y="3931918"/>
                  </a:lnTo>
                  <a:lnTo>
                    <a:pt x="3373120" y="0"/>
                  </a:lnTo>
                  <a:lnTo>
                    <a:pt x="0" y="0"/>
                  </a:lnTo>
                  <a:lnTo>
                    <a:pt x="0" y="3931919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360" y="1404619"/>
              <a:ext cx="2740660" cy="2684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520" y="236218"/>
              <a:ext cx="3581400" cy="49072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2162" y="1282382"/>
            <a:ext cx="907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solidFill>
                  <a:srgbClr val="7171CE"/>
                </a:solidFill>
              </a:rPr>
              <a:t>Visi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1686051" y="1401317"/>
            <a:ext cx="127000" cy="520700"/>
          </a:xfrm>
          <a:custGeom>
            <a:avLst/>
            <a:gdLst/>
            <a:ahLst/>
            <a:cxnLst/>
            <a:rect l="l" t="t" r="r" b="b"/>
            <a:pathLst>
              <a:path w="127000" h="520700">
                <a:moveTo>
                  <a:pt x="127000" y="0"/>
                </a:moveTo>
                <a:lnTo>
                  <a:pt x="0" y="0"/>
                </a:lnTo>
                <a:lnTo>
                  <a:pt x="0" y="520699"/>
                </a:lnTo>
                <a:lnTo>
                  <a:pt x="127000" y="520699"/>
                </a:lnTo>
                <a:lnTo>
                  <a:pt x="127000" y="0"/>
                </a:lnTo>
                <a:close/>
              </a:path>
            </a:pathLst>
          </a:custGeom>
          <a:solidFill>
            <a:srgbClr val="73C8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162" y="2062352"/>
            <a:ext cx="3234690" cy="1809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50100"/>
              </a:lnSpc>
              <a:spcBef>
                <a:spcPts val="100"/>
              </a:spcBef>
            </a:pPr>
            <a:r>
              <a:rPr sz="1600" spc="-385" dirty="0">
                <a:solidFill>
                  <a:srgbClr val="2B2B4F"/>
                </a:solidFill>
                <a:latin typeface="Bahnschrift"/>
                <a:cs typeface="Bahnschrift"/>
              </a:rPr>
              <a:t>M</a:t>
            </a:r>
            <a:r>
              <a:rPr sz="1600" spc="-254" dirty="0">
                <a:solidFill>
                  <a:srgbClr val="2B2B4F"/>
                </a:solidFill>
                <a:latin typeface="Bahnschrift"/>
                <a:cs typeface="Bahnschrift"/>
              </a:rPr>
              <a:t>e</a:t>
            </a:r>
            <a:r>
              <a:rPr sz="1600" spc="-250" dirty="0">
                <a:solidFill>
                  <a:srgbClr val="2B2B4F"/>
                </a:solidFill>
                <a:latin typeface="Bahnschrift"/>
                <a:cs typeface="Bahnschrift"/>
              </a:rPr>
              <a:t>n</a:t>
            </a:r>
            <a:r>
              <a:rPr sz="1600" spc="-100" dirty="0">
                <a:solidFill>
                  <a:srgbClr val="2B2B4F"/>
                </a:solidFill>
                <a:latin typeface="Bahnschrift"/>
                <a:cs typeface="Bahnschrift"/>
              </a:rPr>
              <a:t>j</a:t>
            </a:r>
            <a:r>
              <a:rPr sz="1600" spc="-204" dirty="0">
                <a:solidFill>
                  <a:srgbClr val="2B2B4F"/>
                </a:solidFill>
                <a:latin typeface="Bahnschrift"/>
                <a:cs typeface="Bahnschrift"/>
              </a:rPr>
              <a:t>a</a:t>
            </a:r>
            <a:r>
              <a:rPr sz="1600" spc="-229" dirty="0">
                <a:solidFill>
                  <a:srgbClr val="2B2B4F"/>
                </a:solidFill>
                <a:latin typeface="Bahnschrift"/>
                <a:cs typeface="Bahnschrift"/>
              </a:rPr>
              <a:t>d</a:t>
            </a:r>
            <a:r>
              <a:rPr sz="1600" spc="-95" dirty="0">
                <a:solidFill>
                  <a:srgbClr val="2B2B4F"/>
                </a:solidFill>
                <a:latin typeface="Bahnschrift"/>
                <a:cs typeface="Bahnschrift"/>
              </a:rPr>
              <a:t>i</a:t>
            </a:r>
            <a:r>
              <a:rPr sz="1600" spc="-215" dirty="0">
                <a:solidFill>
                  <a:srgbClr val="2B2B4F"/>
                </a:solidFill>
                <a:latin typeface="Bahnschrift"/>
                <a:cs typeface="Bahnschrift"/>
              </a:rPr>
              <a:t>ka</a:t>
            </a:r>
            <a:r>
              <a:rPr sz="1600" spc="75" dirty="0">
                <a:solidFill>
                  <a:srgbClr val="2B2B4F"/>
                </a:solidFill>
                <a:latin typeface="Bahnschrift"/>
                <a:cs typeface="Bahnschrift"/>
              </a:rPr>
              <a:t>n</a:t>
            </a:r>
            <a:r>
              <a:rPr sz="1600" spc="-425" dirty="0">
                <a:solidFill>
                  <a:srgbClr val="2B2B4F"/>
                </a:solidFill>
                <a:latin typeface="Bahnschrift"/>
                <a:cs typeface="Bahnschrift"/>
              </a:rPr>
              <a:t>H</a:t>
            </a:r>
            <a:r>
              <a:rPr sz="1600" spc="-385" dirty="0">
                <a:solidFill>
                  <a:srgbClr val="2B2B4F"/>
                </a:solidFill>
                <a:latin typeface="Bahnschrift"/>
                <a:cs typeface="Bahnschrift"/>
              </a:rPr>
              <a:t>M</a:t>
            </a:r>
            <a:r>
              <a:rPr sz="1600" spc="-315" dirty="0">
                <a:solidFill>
                  <a:srgbClr val="2B2B4F"/>
                </a:solidFill>
                <a:latin typeface="Bahnschrift"/>
                <a:cs typeface="Bahnschrift"/>
              </a:rPr>
              <a:t>P</a:t>
            </a:r>
            <a:r>
              <a:rPr sz="1600" spc="-229" dirty="0">
                <a:solidFill>
                  <a:srgbClr val="2B2B4F"/>
                </a:solidFill>
                <a:latin typeface="Bahnschrift"/>
                <a:cs typeface="Bahnschrift"/>
              </a:rPr>
              <a:t>T</a:t>
            </a:r>
            <a:r>
              <a:rPr sz="1600" spc="-10" dirty="0">
                <a:solidFill>
                  <a:srgbClr val="2B2B4F"/>
                </a:solidFill>
                <a:latin typeface="Bahnschrift"/>
                <a:cs typeface="Bahnschrift"/>
              </a:rPr>
              <a:t>I</a:t>
            </a:r>
            <a:r>
              <a:rPr sz="1600" spc="-5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95" dirty="0">
                <a:solidFill>
                  <a:srgbClr val="2B2B4F"/>
                </a:solidFill>
                <a:latin typeface="Bahnschrift"/>
                <a:cs typeface="Bahnschrift"/>
              </a:rPr>
              <a:t>sebagai</a:t>
            </a:r>
            <a:r>
              <a:rPr sz="1600" spc="3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70" dirty="0" err="1">
                <a:solidFill>
                  <a:srgbClr val="2B2B4F"/>
                </a:solidFill>
                <a:latin typeface="Bahnschrift"/>
                <a:cs typeface="Bahnschrift"/>
              </a:rPr>
              <a:t>wadahuntuk</a:t>
            </a:r>
            <a:r>
              <a:rPr sz="1600" spc="-7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210" dirty="0" err="1">
                <a:solidFill>
                  <a:srgbClr val="2B2B4F"/>
                </a:solidFill>
                <a:latin typeface="Bahnschrift"/>
                <a:cs typeface="Bahnschrift"/>
              </a:rPr>
              <a:t>mahasiswa</a:t>
            </a:r>
            <a:r>
              <a:rPr lang="en-US" sz="1600" spc="-21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210" dirty="0" err="1">
                <a:solidFill>
                  <a:srgbClr val="2B2B4F"/>
                </a:solidFill>
                <a:latin typeface="Bahnschrift"/>
                <a:cs typeface="Bahnschrift"/>
              </a:rPr>
              <a:t>menyalurkan</a:t>
            </a:r>
            <a:r>
              <a:rPr lang="en-US" sz="1600" spc="-21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210" dirty="0">
                <a:solidFill>
                  <a:srgbClr val="2B2B4F"/>
                </a:solidFill>
                <a:latin typeface="Bahnschrift"/>
                <a:cs typeface="Bahnschrift"/>
              </a:rPr>
              <a:t>dan</a:t>
            </a:r>
            <a:r>
              <a:rPr lang="en-US" sz="1600" spc="-21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210" dirty="0" err="1">
                <a:solidFill>
                  <a:srgbClr val="2B2B4F"/>
                </a:solidFill>
                <a:latin typeface="Bahnschrift"/>
                <a:cs typeface="Bahnschrift"/>
              </a:rPr>
              <a:t>mengembangkan</a:t>
            </a:r>
            <a:r>
              <a:rPr sz="1600" spc="50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85" dirty="0" err="1">
                <a:solidFill>
                  <a:srgbClr val="2B2B4F"/>
                </a:solidFill>
                <a:latin typeface="Bahnschrift"/>
                <a:cs typeface="Bahnschrift"/>
              </a:rPr>
              <a:t>minat</a:t>
            </a:r>
            <a:r>
              <a:rPr sz="1600" spc="-35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55" dirty="0">
                <a:solidFill>
                  <a:srgbClr val="2B2B4F"/>
                </a:solidFill>
                <a:latin typeface="Bahnschrift"/>
                <a:cs typeface="Bahnschrift"/>
              </a:rPr>
              <a:t>dan</a:t>
            </a:r>
            <a:r>
              <a:rPr lang="en-US" sz="1600" spc="-155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55" dirty="0" err="1">
                <a:solidFill>
                  <a:srgbClr val="2B2B4F"/>
                </a:solidFill>
                <a:latin typeface="Bahnschrift"/>
                <a:cs typeface="Bahnschrift"/>
              </a:rPr>
              <a:t>bakat</a:t>
            </a:r>
            <a:r>
              <a:rPr sz="1600" spc="-35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65" dirty="0">
                <a:solidFill>
                  <a:srgbClr val="2B2B4F"/>
                </a:solidFill>
                <a:latin typeface="Bahnschrift"/>
                <a:cs typeface="Bahnschrift"/>
              </a:rPr>
              <a:t>dan</a:t>
            </a:r>
            <a:r>
              <a:rPr lang="en-US" sz="1600" spc="-165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65" dirty="0" err="1">
                <a:solidFill>
                  <a:srgbClr val="2B2B4F"/>
                </a:solidFill>
                <a:latin typeface="Bahnschrift"/>
                <a:cs typeface="Bahnschrift"/>
              </a:rPr>
              <a:t>membangun</a:t>
            </a:r>
            <a:r>
              <a:rPr lang="en-US" sz="1600" spc="-165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65" dirty="0" err="1">
                <a:solidFill>
                  <a:srgbClr val="2B2B4F"/>
                </a:solidFill>
                <a:latin typeface="Bahnschrift"/>
                <a:cs typeface="Bahnschrift"/>
              </a:rPr>
              <a:t>mahasiswa</a:t>
            </a:r>
            <a:r>
              <a:rPr sz="1600" spc="50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20" dirty="0">
                <a:solidFill>
                  <a:srgbClr val="2B2B4F"/>
                </a:solidFill>
                <a:latin typeface="Bahnschrift"/>
                <a:cs typeface="Bahnschrift"/>
              </a:rPr>
              <a:t>yang</a:t>
            </a:r>
            <a:r>
              <a:rPr lang="en-US" sz="1600" spc="-120" dirty="0">
                <a:solidFill>
                  <a:srgbClr val="2B2B4F"/>
                </a:solidFill>
                <a:latin typeface="Bahnschrift"/>
                <a:cs typeface="Bahnschrift"/>
              </a:rPr>
              <a:t> </a:t>
            </a:r>
            <a:r>
              <a:rPr sz="1600" spc="-120" dirty="0" err="1">
                <a:solidFill>
                  <a:srgbClr val="2B2B4F"/>
                </a:solidFill>
                <a:latin typeface="Bahnschrift"/>
                <a:cs typeface="Bahnschrift"/>
              </a:rPr>
              <a:t>berkarakter</a:t>
            </a:r>
            <a:r>
              <a:rPr sz="1600" spc="-120" dirty="0">
                <a:solidFill>
                  <a:srgbClr val="2B2B4F"/>
                </a:solidFill>
                <a:latin typeface="Bahnschrift"/>
                <a:cs typeface="Bahnschrift"/>
              </a:rPr>
              <a:t>.</a:t>
            </a:r>
            <a:endParaRPr sz="1600" dirty="0">
              <a:latin typeface="Bahnschrift"/>
              <a:cs typeface="Bahnschrif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430" y="4184650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38100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400" y="840739"/>
            <a:ext cx="3373120" cy="3957320"/>
            <a:chOff x="787400" y="840739"/>
            <a:chExt cx="3373120" cy="3957320"/>
          </a:xfrm>
        </p:grpSpPr>
        <p:sp>
          <p:nvSpPr>
            <p:cNvPr id="3" name="object 3"/>
            <p:cNvSpPr/>
            <p:nvPr/>
          </p:nvSpPr>
          <p:spPr>
            <a:xfrm>
              <a:off x="787400" y="840739"/>
              <a:ext cx="3373120" cy="3957320"/>
            </a:xfrm>
            <a:custGeom>
              <a:avLst/>
              <a:gdLst/>
              <a:ahLst/>
              <a:cxnLst/>
              <a:rect l="l" t="t" r="r" b="b"/>
              <a:pathLst>
                <a:path w="3373120" h="3957320">
                  <a:moveTo>
                    <a:pt x="3373120" y="0"/>
                  </a:moveTo>
                  <a:lnTo>
                    <a:pt x="0" y="0"/>
                  </a:lnTo>
                  <a:lnTo>
                    <a:pt x="0" y="3957320"/>
                  </a:lnTo>
                  <a:lnTo>
                    <a:pt x="3373120" y="3957320"/>
                  </a:lnTo>
                  <a:lnTo>
                    <a:pt x="337312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2840" y="1404619"/>
              <a:ext cx="2682240" cy="2684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5539" y="4424680"/>
              <a:ext cx="185420" cy="1828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6571" y="737488"/>
            <a:ext cx="1028700" cy="520700"/>
          </a:xfrm>
          <a:prstGeom prst="rect">
            <a:avLst/>
          </a:prstGeom>
          <a:solidFill>
            <a:srgbClr val="73C8A9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3965"/>
              </a:lnSpc>
            </a:pPr>
            <a:r>
              <a:rPr sz="4000" spc="30" dirty="0">
                <a:solidFill>
                  <a:srgbClr val="FFFFFF"/>
                </a:solidFill>
              </a:rPr>
              <a:t>Misi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2905" indent="-342900">
              <a:lnSpc>
                <a:spcPct val="150100"/>
              </a:lnSpc>
              <a:spcBef>
                <a:spcPts val="100"/>
              </a:spcBef>
              <a:buClr>
                <a:srgbClr val="7171CE"/>
              </a:buClr>
              <a:buAutoNum type="arabicPeriod"/>
              <a:tabLst>
                <a:tab pos="355600" algn="l"/>
              </a:tabLst>
            </a:pPr>
            <a:r>
              <a:rPr spc="65" dirty="0"/>
              <a:t>Menanamkan</a:t>
            </a:r>
            <a:r>
              <a:rPr spc="45" dirty="0"/>
              <a:t> </a:t>
            </a:r>
            <a:r>
              <a:rPr spc="70" dirty="0"/>
              <a:t>nilai-</a:t>
            </a:r>
            <a:r>
              <a:rPr dirty="0"/>
              <a:t>nilai</a:t>
            </a:r>
            <a:r>
              <a:rPr spc="135" dirty="0"/>
              <a:t> </a:t>
            </a:r>
            <a:r>
              <a:rPr spc="80" dirty="0"/>
              <a:t>ketuhanan </a:t>
            </a:r>
            <a:r>
              <a:rPr spc="95" dirty="0"/>
              <a:t>disetiap</a:t>
            </a:r>
            <a:r>
              <a:rPr spc="-30" dirty="0"/>
              <a:t> </a:t>
            </a:r>
            <a:r>
              <a:rPr spc="85" dirty="0"/>
              <a:t>proker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/>
              <a:tabLst>
                <a:tab pos="354965" algn="l"/>
              </a:tabLst>
            </a:pPr>
            <a:r>
              <a:rPr spc="50" dirty="0"/>
              <a:t>Menjalin</a:t>
            </a:r>
            <a:r>
              <a:rPr spc="-15" dirty="0"/>
              <a:t> </a:t>
            </a:r>
            <a:r>
              <a:rPr spc="70" dirty="0"/>
              <a:t>kerjasama</a:t>
            </a:r>
            <a:r>
              <a:rPr spc="-25" dirty="0"/>
              <a:t> </a:t>
            </a:r>
            <a:r>
              <a:rPr spc="90" dirty="0"/>
              <a:t>dengan</a:t>
            </a:r>
            <a:r>
              <a:rPr spc="-25" dirty="0"/>
              <a:t> </a:t>
            </a:r>
            <a:r>
              <a:rPr spc="70" dirty="0"/>
              <a:t>sesama</a:t>
            </a: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pc="60" dirty="0"/>
              <a:t>organisasi</a:t>
            </a:r>
          </a:p>
          <a:p>
            <a:pPr marL="355600" marR="236854" indent="-342900">
              <a:lnSpc>
                <a:spcPct val="150100"/>
              </a:lnSpc>
              <a:buClr>
                <a:srgbClr val="7171CE"/>
              </a:buClr>
              <a:buAutoNum type="arabicPeriod" startAt="3"/>
              <a:tabLst>
                <a:tab pos="355600" algn="l"/>
              </a:tabLst>
            </a:pPr>
            <a:r>
              <a:rPr spc="70" dirty="0"/>
              <a:t>Mencarikan</a:t>
            </a:r>
            <a:r>
              <a:rPr spc="-15" dirty="0"/>
              <a:t> </a:t>
            </a:r>
            <a:r>
              <a:rPr spc="80" dirty="0"/>
              <a:t>dan</a:t>
            </a:r>
            <a:r>
              <a:rPr spc="-30" dirty="0"/>
              <a:t> </a:t>
            </a:r>
            <a:r>
              <a:rPr spc="70" dirty="0"/>
              <a:t>menyediakan</a:t>
            </a:r>
            <a:r>
              <a:rPr spc="-30" dirty="0"/>
              <a:t> </a:t>
            </a:r>
            <a:r>
              <a:rPr spc="60" dirty="0"/>
              <a:t>ajang </a:t>
            </a:r>
            <a:r>
              <a:rPr spc="85" dirty="0"/>
              <a:t>untuk</a:t>
            </a:r>
            <a:r>
              <a:rPr spc="-30" dirty="0"/>
              <a:t> </a:t>
            </a:r>
            <a:r>
              <a:rPr spc="90" dirty="0"/>
              <a:t>berkompetisi</a:t>
            </a:r>
            <a:r>
              <a:rPr spc="5" dirty="0"/>
              <a:t> </a:t>
            </a:r>
            <a:r>
              <a:rPr spc="85" dirty="0"/>
              <a:t>agar</a:t>
            </a:r>
            <a:r>
              <a:rPr spc="-35" dirty="0"/>
              <a:t> </a:t>
            </a:r>
            <a:r>
              <a:rPr spc="70" dirty="0"/>
              <a:t>bersaing </a:t>
            </a:r>
            <a:r>
              <a:rPr spc="75" dirty="0"/>
              <a:t>menjadi</a:t>
            </a:r>
            <a:r>
              <a:rPr spc="-55" dirty="0"/>
              <a:t> </a:t>
            </a:r>
            <a:r>
              <a:rPr spc="70" dirty="0"/>
              <a:t>lebih</a:t>
            </a:r>
            <a:r>
              <a:rPr spc="-10" dirty="0"/>
              <a:t> </a:t>
            </a:r>
            <a:r>
              <a:rPr spc="35" dirty="0"/>
              <a:t>baik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 startAt="3"/>
              <a:tabLst>
                <a:tab pos="354965" algn="l"/>
              </a:tabLst>
            </a:pPr>
            <a:r>
              <a:rPr spc="65" dirty="0"/>
              <a:t>Memberikan</a:t>
            </a:r>
            <a:r>
              <a:rPr spc="-10" dirty="0"/>
              <a:t> </a:t>
            </a:r>
            <a:r>
              <a:rPr spc="75" dirty="0"/>
              <a:t>ruang</a:t>
            </a:r>
            <a:r>
              <a:rPr spc="-25" dirty="0"/>
              <a:t> </a:t>
            </a:r>
            <a:r>
              <a:rPr spc="100" dirty="0"/>
              <a:t>kreatifitas</a:t>
            </a:r>
            <a:r>
              <a:rPr spc="-35" dirty="0"/>
              <a:t> </a:t>
            </a:r>
            <a:r>
              <a:rPr spc="50" dirty="0"/>
              <a:t>bagi</a:t>
            </a:r>
          </a:p>
          <a:p>
            <a:pPr marL="355600">
              <a:lnSpc>
                <a:spcPct val="100000"/>
              </a:lnSpc>
              <a:spcBef>
                <a:spcPts val="845"/>
              </a:spcBef>
            </a:pPr>
            <a:r>
              <a:rPr spc="105" dirty="0"/>
              <a:t>anggota</a:t>
            </a:r>
            <a:r>
              <a:rPr spc="-50" dirty="0"/>
              <a:t> </a:t>
            </a:r>
            <a:r>
              <a:rPr spc="60" dirty="0"/>
              <a:t>himpunan</a:t>
            </a: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7171CE"/>
              </a:buClr>
              <a:buAutoNum type="arabicPeriod" startAt="5"/>
              <a:tabLst>
                <a:tab pos="354965" algn="l"/>
              </a:tabLst>
            </a:pPr>
            <a:r>
              <a:rPr spc="65" dirty="0"/>
              <a:t>Memberikan</a:t>
            </a:r>
            <a:r>
              <a:rPr spc="-20" dirty="0"/>
              <a:t> </a:t>
            </a:r>
            <a:r>
              <a:rPr spc="75" dirty="0"/>
              <a:t>ruang</a:t>
            </a:r>
            <a:r>
              <a:rPr spc="-30" dirty="0"/>
              <a:t> </a:t>
            </a:r>
            <a:r>
              <a:rPr spc="85" dirty="0"/>
              <a:t>untuk</a:t>
            </a:r>
            <a:r>
              <a:rPr spc="-40" dirty="0"/>
              <a:t> </a:t>
            </a:r>
            <a:r>
              <a:rPr spc="95" dirty="0"/>
              <a:t>berpendapat</a:t>
            </a: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pc="80" dirty="0"/>
              <a:t>dan</a:t>
            </a:r>
            <a:r>
              <a:rPr spc="-40" dirty="0"/>
              <a:t> </a:t>
            </a:r>
            <a:r>
              <a:rPr spc="75" dirty="0"/>
              <a:t>memberikan</a:t>
            </a:r>
            <a:r>
              <a:rPr spc="-15" dirty="0"/>
              <a:t> </a:t>
            </a:r>
            <a:r>
              <a:rPr spc="55" dirty="0"/>
              <a:t>inovasi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96824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120"/>
            <a:ext cx="3837940" cy="3906520"/>
            <a:chOff x="0" y="325120"/>
            <a:chExt cx="3837940" cy="3906520"/>
          </a:xfrm>
        </p:grpSpPr>
        <p:sp>
          <p:nvSpPr>
            <p:cNvPr id="3" name="object 3"/>
            <p:cNvSpPr/>
            <p:nvPr/>
          </p:nvSpPr>
          <p:spPr>
            <a:xfrm>
              <a:off x="497840" y="1506220"/>
              <a:ext cx="3340100" cy="2725420"/>
            </a:xfrm>
            <a:custGeom>
              <a:avLst/>
              <a:gdLst/>
              <a:ahLst/>
              <a:cxnLst/>
              <a:rect l="l" t="t" r="r" b="b"/>
              <a:pathLst>
                <a:path w="3340100" h="2725420">
                  <a:moveTo>
                    <a:pt x="3340100" y="0"/>
                  </a:moveTo>
                  <a:lnTo>
                    <a:pt x="0" y="0"/>
                  </a:lnTo>
                  <a:lnTo>
                    <a:pt x="0" y="2725419"/>
                  </a:lnTo>
                  <a:lnTo>
                    <a:pt x="3340100" y="2725419"/>
                  </a:lnTo>
                  <a:lnTo>
                    <a:pt x="3340100" y="0"/>
                  </a:lnTo>
                  <a:close/>
                </a:path>
              </a:pathLst>
            </a:custGeom>
            <a:solidFill>
              <a:srgbClr val="73C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580" y="1371600"/>
              <a:ext cx="2684780" cy="26847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5120"/>
              <a:ext cx="3411220" cy="39065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7171CE"/>
                </a:solidFill>
              </a:rPr>
              <a:t>Program </a:t>
            </a:r>
            <a:r>
              <a:rPr spc="65" dirty="0"/>
              <a:t>Unggulan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9925" y="1884933"/>
            <a:ext cx="3576954" cy="7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06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b="1" spc="70" dirty="0" err="1">
                <a:solidFill>
                  <a:srgbClr val="7171CE"/>
                </a:solidFill>
                <a:latin typeface="Arial"/>
                <a:cs typeface="Arial"/>
              </a:rPr>
              <a:t>Peningkatan</a:t>
            </a:r>
            <a:r>
              <a:rPr sz="1800" b="1" spc="-80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sz="1800" b="1" spc="70" dirty="0" err="1">
                <a:solidFill>
                  <a:srgbClr val="7171CE"/>
                </a:solidFill>
                <a:latin typeface="Arial"/>
                <a:cs typeface="Arial"/>
              </a:rPr>
              <a:t>Pembelajaran</a:t>
            </a:r>
            <a:endParaRPr sz="1800" dirty="0">
              <a:latin typeface="Arial"/>
              <a:cs typeface="Arial"/>
            </a:endParaRPr>
          </a:p>
          <a:p>
            <a:pPr marL="275590" indent="-262890">
              <a:lnSpc>
                <a:spcPct val="150000"/>
              </a:lnSpc>
              <a:buAutoNum type="arabicPeriod"/>
              <a:tabLst>
                <a:tab pos="275590" algn="l"/>
              </a:tabLst>
            </a:pPr>
            <a:r>
              <a:rPr sz="1800" b="1" spc="85" dirty="0" err="1">
                <a:solidFill>
                  <a:srgbClr val="7171CE"/>
                </a:solidFill>
                <a:latin typeface="Arial"/>
                <a:cs typeface="Arial"/>
              </a:rPr>
              <a:t>Penguatan</a:t>
            </a:r>
            <a:r>
              <a:rPr sz="1800" b="1" spc="-85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lang="en-US" b="1" spc="80" dirty="0">
                <a:solidFill>
                  <a:srgbClr val="7171CE"/>
                </a:solidFill>
                <a:latin typeface="Arial"/>
                <a:cs typeface="Arial"/>
              </a:rPr>
              <a:t>M</a:t>
            </a:r>
            <a:r>
              <a:rPr sz="1800" b="1" spc="80" dirty="0">
                <a:solidFill>
                  <a:srgbClr val="7171CE"/>
                </a:solidFill>
                <a:latin typeface="Arial"/>
                <a:cs typeface="Arial"/>
              </a:rPr>
              <a:t>edia</a:t>
            </a:r>
            <a:r>
              <a:rPr sz="1800" b="1" spc="-25" dirty="0">
                <a:solidFill>
                  <a:srgbClr val="7171CE"/>
                </a:solidFill>
                <a:latin typeface="Arial"/>
                <a:cs typeface="Arial"/>
              </a:rPr>
              <a:t> </a:t>
            </a:r>
            <a:r>
              <a:rPr lang="en-US" b="1" spc="-10" dirty="0" err="1">
                <a:solidFill>
                  <a:srgbClr val="7171CE"/>
                </a:solidFill>
                <a:latin typeface="Arial"/>
                <a:cs typeface="Arial"/>
              </a:rPr>
              <a:t>S</a:t>
            </a:r>
            <a:r>
              <a:rPr sz="1800" b="1" spc="-10" dirty="0" err="1">
                <a:solidFill>
                  <a:srgbClr val="7171CE"/>
                </a:solidFill>
                <a:latin typeface="Arial"/>
                <a:cs typeface="Arial"/>
              </a:rPr>
              <a:t>osial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22030" y="1687829"/>
            <a:ext cx="185420" cy="2922905"/>
          </a:xfrm>
          <a:custGeom>
            <a:avLst/>
            <a:gdLst/>
            <a:ahLst/>
            <a:cxnLst/>
            <a:rect l="l" t="t" r="r" b="b"/>
            <a:pathLst>
              <a:path w="185420" h="2922904">
                <a:moveTo>
                  <a:pt x="0" y="2922384"/>
                </a:moveTo>
                <a:lnTo>
                  <a:pt x="0" y="817880"/>
                </a:lnTo>
                <a:lnTo>
                  <a:pt x="168528" y="590296"/>
                </a:lnTo>
                <a:lnTo>
                  <a:pt x="0" y="404749"/>
                </a:lnTo>
                <a:lnTo>
                  <a:pt x="185420" y="193929"/>
                </a:lnTo>
                <a:lnTo>
                  <a:pt x="16891" y="0"/>
                </a:lnTo>
              </a:path>
            </a:pathLst>
          </a:custGeom>
          <a:ln w="38099">
            <a:solidFill>
              <a:srgbClr val="73C8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C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526</Words>
  <Application>Microsoft Office PowerPoint</Application>
  <PresentationFormat>On-screen Show (16:9)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MT</vt:lpstr>
      <vt:lpstr>Bahnschrift</vt:lpstr>
      <vt:lpstr>Constantia</vt:lpstr>
      <vt:lpstr>Segoe UI</vt:lpstr>
      <vt:lpstr>Trebuchet MS</vt:lpstr>
      <vt:lpstr>Office Theme</vt:lpstr>
      <vt:lpstr>Grand</vt:lpstr>
      <vt:lpstr>Data Diri</vt:lpstr>
      <vt:lpstr>CURRICULUM VITAE</vt:lpstr>
      <vt:lpstr>Latar Belakang</vt:lpstr>
      <vt:lpstr>Struktural HMP-TI</vt:lpstr>
      <vt:lpstr>PowerPoint Presentation</vt:lpstr>
      <vt:lpstr>Visi</vt:lpstr>
      <vt:lpstr>Misi</vt:lpstr>
      <vt:lpstr>Program Unggulan</vt:lpstr>
      <vt:lpstr>HMP-Ti Bisa FTI Jaya Karya Cipta Luar Biasa</vt:lpstr>
      <vt:lpstr>Terima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Design</dc:title>
  <dc:creator>ASUS</dc:creator>
  <cp:lastModifiedBy>Muhammad Adam Alghifari</cp:lastModifiedBy>
  <cp:revision>2</cp:revision>
  <dcterms:created xsi:type="dcterms:W3CDTF">2023-12-03T01:54:48Z</dcterms:created>
  <dcterms:modified xsi:type="dcterms:W3CDTF">2023-12-03T02:48:38Z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2023-12-03T00:00:00Z</vt:filetime>
  </property>
  <property fmtid="{D5CDD505-2E9C-101B-9397-08002B2CF9AE}" pid="5" name="Producer">
    <vt:lpwstr>Microsoft® PowerPoint® 2013</vt:lpwstr>
  </property>
</Properties>
</file>