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4237" y="705739"/>
            <a:ext cx="99235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2044" y="2325167"/>
            <a:ext cx="9747910" cy="2221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1196416"/>
            <a:ext cx="2756535" cy="148971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800" spc="295"/>
              <a:t>СЕРВ</a:t>
            </a:r>
            <a:r>
              <a:rPr dirty="0" sz="4800" spc="295"/>
              <a:t>И</a:t>
            </a:r>
            <a:r>
              <a:rPr dirty="0" sz="4800"/>
              <a:t>С  </a:t>
            </a:r>
            <a:r>
              <a:rPr dirty="0" sz="4800" spc="245"/>
              <a:t>TRELLO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222044" y="3049905"/>
            <a:ext cx="2499995" cy="142684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30"/>
              </a:spcBef>
            </a:pPr>
            <a:r>
              <a:rPr dirty="0" sz="2000" spc="-110">
                <a:solidFill>
                  <a:srgbClr val="FFFFFF"/>
                </a:solidFill>
                <a:latin typeface="Microsoft Sans Serif"/>
                <a:cs typeface="Microsoft Sans Serif"/>
              </a:rPr>
              <a:t>Как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инструмент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для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планирования,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тайм-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менеджмента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и </a:t>
            </a:r>
            <a:r>
              <a:rPr dirty="0" sz="20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организации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работы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команды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87623" y="0"/>
            <a:ext cx="9104630" cy="6858000"/>
            <a:chOff x="3087623" y="0"/>
            <a:chExt cx="9104630" cy="6858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3719" y="58"/>
              <a:ext cx="9098280" cy="685787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87623" y="0"/>
              <a:ext cx="8242300" cy="6858000"/>
            </a:xfrm>
            <a:custGeom>
              <a:avLst/>
              <a:gdLst/>
              <a:ahLst/>
              <a:cxnLst/>
              <a:rect l="l" t="t" r="r" b="b"/>
              <a:pathLst>
                <a:path w="8242300" h="6858000">
                  <a:moveTo>
                    <a:pt x="8241792" y="0"/>
                  </a:moveTo>
                  <a:lnTo>
                    <a:pt x="6011926" y="0"/>
                  </a:lnTo>
                  <a:lnTo>
                    <a:pt x="0" y="6857999"/>
                  </a:lnTo>
                  <a:lnTo>
                    <a:pt x="2229866" y="6857999"/>
                  </a:lnTo>
                  <a:lnTo>
                    <a:pt x="8241792" y="0"/>
                  </a:lnTo>
                  <a:close/>
                </a:path>
              </a:pathLst>
            </a:custGeom>
            <a:solidFill>
              <a:srgbClr val="412D23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0552" y="4072128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79">
                <a:moveTo>
                  <a:pt x="2441448" y="0"/>
                </a:moveTo>
                <a:lnTo>
                  <a:pt x="0" y="2785872"/>
                </a:lnTo>
                <a:lnTo>
                  <a:pt x="2441448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80">
                <a:moveTo>
                  <a:pt x="2441448" y="0"/>
                </a:moveTo>
                <a:lnTo>
                  <a:pt x="0" y="0"/>
                </a:lnTo>
                <a:lnTo>
                  <a:pt x="0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1234439" y="2173223"/>
            <a:ext cx="9760585" cy="4005579"/>
            <a:chOff x="1234439" y="2173223"/>
            <a:chExt cx="9760585" cy="4005579"/>
          </a:xfrm>
        </p:grpSpPr>
        <p:sp>
          <p:nvSpPr>
            <p:cNvPr id="5" name="object 5"/>
            <p:cNvSpPr/>
            <p:nvPr/>
          </p:nvSpPr>
          <p:spPr>
            <a:xfrm>
              <a:off x="1234439" y="6172200"/>
              <a:ext cx="9760585" cy="0"/>
            </a:xfrm>
            <a:custGeom>
              <a:avLst/>
              <a:gdLst/>
              <a:ahLst/>
              <a:cxnLst/>
              <a:rect l="l" t="t" r="r" b="b"/>
              <a:pathLst>
                <a:path w="9760585" h="0">
                  <a:moveTo>
                    <a:pt x="0" y="0"/>
                  </a:moveTo>
                  <a:lnTo>
                    <a:pt x="9760585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0" y="2173223"/>
              <a:ext cx="6001512" cy="39867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222044" y="1221181"/>
            <a:ext cx="2319020" cy="6369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45">
                <a:solidFill>
                  <a:srgbClr val="FFFFFF"/>
                </a:solidFill>
                <a:latin typeface="Microsoft Sans Serif"/>
                <a:cs typeface="Microsoft Sans Serif"/>
              </a:rPr>
              <a:t>Что</a:t>
            </a:r>
            <a:r>
              <a:rPr dirty="0" sz="40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55">
                <a:solidFill>
                  <a:srgbClr val="FFFFFF"/>
                </a:solidFill>
                <a:latin typeface="Microsoft Sans Serif"/>
                <a:cs typeface="Microsoft Sans Serif"/>
              </a:rPr>
              <a:t>такое</a:t>
            </a:r>
            <a:endParaRPr sz="4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0197" y="2414803"/>
            <a:ext cx="3176270" cy="3502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6880">
              <a:lnSpc>
                <a:spcPct val="120100"/>
              </a:lnSpc>
              <a:spcBef>
                <a:spcPts val="100"/>
              </a:spcBef>
            </a:pPr>
            <a:r>
              <a:rPr dirty="0" sz="1900" spc="-20">
                <a:solidFill>
                  <a:srgbClr val="FFFFFF"/>
                </a:solidFill>
                <a:latin typeface="Microsoft Sans Serif"/>
                <a:cs typeface="Microsoft Sans Serif"/>
              </a:rPr>
              <a:t>Trello </a:t>
            </a:r>
            <a:r>
              <a:rPr dirty="0" sz="1900" spc="495">
                <a:solidFill>
                  <a:srgbClr val="FFFFFF"/>
                </a:solidFill>
                <a:latin typeface="Microsoft Sans Serif"/>
                <a:cs typeface="Microsoft Sans Serif"/>
              </a:rPr>
              <a:t>– </a:t>
            </a:r>
            <a:r>
              <a:rPr dirty="0" sz="1900" spc="-30">
                <a:solidFill>
                  <a:srgbClr val="FFFFFF"/>
                </a:solidFill>
                <a:latin typeface="Microsoft Sans Serif"/>
                <a:cs typeface="Microsoft Sans Serif"/>
              </a:rPr>
              <a:t>это </a:t>
            </a:r>
            <a:r>
              <a:rPr dirty="0" sz="1900" spc="-10">
                <a:solidFill>
                  <a:srgbClr val="FFFFFF"/>
                </a:solidFill>
                <a:latin typeface="Microsoft Sans Serif"/>
                <a:cs typeface="Microsoft Sans Serif"/>
              </a:rPr>
              <a:t>бесплатный </a:t>
            </a:r>
            <a:r>
              <a:rPr dirty="0" sz="1900" spc="-4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облачный</a:t>
            </a:r>
            <a:r>
              <a:rPr dirty="0" sz="19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Microsoft Sans Serif"/>
                <a:cs typeface="Microsoft Sans Serif"/>
              </a:rPr>
              <a:t>сервис</a:t>
            </a:r>
            <a:r>
              <a:rPr dirty="0" sz="19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>
                <a:solidFill>
                  <a:srgbClr val="FFFFFF"/>
                </a:solidFill>
                <a:latin typeface="Microsoft Sans Serif"/>
                <a:cs typeface="Microsoft Sans Serif"/>
              </a:rPr>
              <a:t>для </a:t>
            </a:r>
            <a:r>
              <a:rPr dirty="0" sz="19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Microsoft Sans Serif"/>
                <a:cs typeface="Microsoft Sans Serif"/>
              </a:rPr>
              <a:t>управления</a:t>
            </a:r>
            <a:r>
              <a:rPr dirty="0" sz="19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групповыми </a:t>
            </a:r>
            <a:r>
              <a:rPr dirty="0" sz="1900" spc="-4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проектами,</a:t>
            </a:r>
            <a:r>
              <a:rPr dirty="0" sz="19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Microsoft Sans Serif"/>
                <a:cs typeface="Microsoft Sans Serif"/>
              </a:rPr>
              <a:t>который</a:t>
            </a:r>
            <a:endParaRPr sz="1900">
              <a:latin typeface="Microsoft Sans Serif"/>
              <a:cs typeface="Microsoft Sans Serif"/>
            </a:endParaRPr>
          </a:p>
          <a:p>
            <a:pPr marL="12700" marR="5080">
              <a:lnSpc>
                <a:spcPct val="120000"/>
              </a:lnSpc>
            </a:pPr>
            <a:r>
              <a:rPr dirty="0" sz="1900" spc="-35">
                <a:solidFill>
                  <a:srgbClr val="FFFFFF"/>
                </a:solidFill>
                <a:latin typeface="Microsoft Sans Serif"/>
                <a:cs typeface="Microsoft Sans Serif"/>
              </a:rPr>
              <a:t>позволяет</a:t>
            </a:r>
            <a:r>
              <a:rPr dirty="0" sz="19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организовывать </a:t>
            </a:r>
            <a:r>
              <a:rPr dirty="0" sz="19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работу</a:t>
            </a:r>
            <a:r>
              <a:rPr dirty="0" sz="19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30">
                <a:solidFill>
                  <a:srgbClr val="FFFFFF"/>
                </a:solidFill>
                <a:latin typeface="Microsoft Sans Serif"/>
                <a:cs typeface="Microsoft Sans Serif"/>
              </a:rPr>
              <a:t>команды</a:t>
            </a:r>
            <a:r>
              <a:rPr dirty="0" sz="19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Microsoft Sans Serif"/>
                <a:cs typeface="Microsoft Sans Serif"/>
              </a:rPr>
              <a:t>с</a:t>
            </a:r>
            <a:r>
              <a:rPr dirty="0" sz="19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Microsoft Sans Serif"/>
                <a:cs typeface="Microsoft Sans Serif"/>
              </a:rPr>
              <a:t>помощью </a:t>
            </a:r>
            <a:r>
              <a:rPr dirty="0" sz="1900" spc="-4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легкой</a:t>
            </a:r>
            <a:r>
              <a:rPr dirty="0" sz="19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9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Microsoft Sans Serif"/>
                <a:cs typeface="Microsoft Sans Serif"/>
              </a:rPr>
              <a:t>понятной</a:t>
            </a:r>
            <a:endParaRPr sz="1900">
              <a:latin typeface="Microsoft Sans Serif"/>
              <a:cs typeface="Microsoft Sans Serif"/>
            </a:endParaRPr>
          </a:p>
          <a:p>
            <a:pPr marL="12700" marR="226060">
              <a:lnSpc>
                <a:spcPct val="120100"/>
              </a:lnSpc>
            </a:pPr>
            <a:r>
              <a:rPr dirty="0" sz="1900" spc="-25">
                <a:solidFill>
                  <a:srgbClr val="FFFFFF"/>
                </a:solidFill>
                <a:latin typeface="Microsoft Sans Serif"/>
                <a:cs typeface="Microsoft Sans Serif"/>
              </a:rPr>
              <a:t>визуализации,</a:t>
            </a:r>
            <a:r>
              <a:rPr dirty="0" sz="1900" spc="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5">
                <a:solidFill>
                  <a:srgbClr val="FFFFFF"/>
                </a:solidFill>
                <a:latin typeface="Microsoft Sans Serif"/>
                <a:cs typeface="Microsoft Sans Serif"/>
              </a:rPr>
              <a:t>а</a:t>
            </a:r>
            <a:r>
              <a:rPr dirty="0" sz="19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15">
                <a:solidFill>
                  <a:srgbClr val="FFFFFF"/>
                </a:solidFill>
                <a:latin typeface="Microsoft Sans Serif"/>
                <a:cs typeface="Microsoft Sans Serif"/>
              </a:rPr>
              <a:t>именно</a:t>
            </a:r>
            <a:r>
              <a:rPr dirty="0" sz="19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495">
                <a:solidFill>
                  <a:srgbClr val="FFFFFF"/>
                </a:solidFill>
                <a:latin typeface="Microsoft Sans Serif"/>
                <a:cs typeface="Microsoft Sans Serif"/>
              </a:rPr>
              <a:t>– </a:t>
            </a:r>
            <a:r>
              <a:rPr dirty="0" sz="1900" spc="-49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20">
                <a:solidFill>
                  <a:srgbClr val="FFFFFF"/>
                </a:solidFill>
                <a:latin typeface="Microsoft Sans Serif"/>
                <a:cs typeface="Microsoft Sans Serif"/>
              </a:rPr>
              <a:t>минималистичными </a:t>
            </a:r>
            <a:r>
              <a:rPr dirty="0" sz="19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900" spc="-40">
                <a:solidFill>
                  <a:srgbClr val="FFFFFF"/>
                </a:solidFill>
                <a:latin typeface="Microsoft Sans Serif"/>
                <a:cs typeface="Microsoft Sans Serif"/>
              </a:rPr>
              <a:t>карточками</a:t>
            </a:r>
            <a:endParaRPr sz="1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1213103"/>
            <a:ext cx="3264407" cy="6705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001382" y="1111707"/>
            <a:ext cx="44958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/>
              <a:t>?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0552" y="4072128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79">
                <a:moveTo>
                  <a:pt x="2441448" y="0"/>
                </a:moveTo>
                <a:lnTo>
                  <a:pt x="0" y="2785872"/>
                </a:lnTo>
                <a:lnTo>
                  <a:pt x="2441448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80">
                <a:moveTo>
                  <a:pt x="2441448" y="0"/>
                </a:moveTo>
                <a:lnTo>
                  <a:pt x="0" y="0"/>
                </a:lnTo>
                <a:lnTo>
                  <a:pt x="0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4439" y="6172200"/>
            <a:ext cx="9760585" cy="0"/>
          </a:xfrm>
          <a:custGeom>
            <a:avLst/>
            <a:gdLst/>
            <a:ahLst/>
            <a:cxnLst/>
            <a:rect l="l" t="t" r="r" b="b"/>
            <a:pathLst>
              <a:path w="9760585" h="0">
                <a:moveTo>
                  <a:pt x="0" y="0"/>
                </a:moveTo>
                <a:lnTo>
                  <a:pt x="9760585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2044" y="2387600"/>
            <a:ext cx="3530600" cy="23025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В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частности,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мы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поговорим</a:t>
            </a:r>
            <a:r>
              <a:rPr dirty="0" sz="2000" spc="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о:</a:t>
            </a:r>
            <a:endParaRPr sz="20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Системе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5">
                <a:solidFill>
                  <a:srgbClr val="FFFFFF"/>
                </a:solidFill>
                <a:latin typeface="Microsoft Sans Serif"/>
                <a:cs typeface="Microsoft Sans Serif"/>
              </a:rPr>
              <a:t>карточек</a:t>
            </a:r>
            <a:endParaRPr sz="20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6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Автоматизации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процессов</a:t>
            </a:r>
            <a:endParaRPr sz="20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Календаре</a:t>
            </a:r>
            <a:endParaRPr sz="200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Назначении</a:t>
            </a:r>
            <a:r>
              <a:rPr dirty="0" sz="20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ролей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2044" y="888568"/>
            <a:ext cx="9329420" cy="130810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dirty="0" sz="2800" spc="-85"/>
              <a:t>Для</a:t>
            </a:r>
            <a:r>
              <a:rPr dirty="0" sz="2800" spc="35"/>
              <a:t> </a:t>
            </a:r>
            <a:r>
              <a:rPr dirty="0" sz="2800" spc="-25"/>
              <a:t>того,</a:t>
            </a:r>
            <a:r>
              <a:rPr dirty="0" sz="2800" spc="5"/>
              <a:t> </a:t>
            </a:r>
            <a:r>
              <a:rPr dirty="0" sz="2800" spc="-15"/>
              <a:t>что</a:t>
            </a:r>
            <a:r>
              <a:rPr dirty="0" sz="2800" spc="20"/>
              <a:t> </a:t>
            </a:r>
            <a:r>
              <a:rPr dirty="0" sz="2800" spc="5"/>
              <a:t>бы</a:t>
            </a:r>
            <a:r>
              <a:rPr dirty="0" sz="2800" spc="-10"/>
              <a:t> понять,</a:t>
            </a:r>
            <a:r>
              <a:rPr dirty="0" sz="2800" spc="15"/>
              <a:t> </a:t>
            </a:r>
            <a:r>
              <a:rPr dirty="0" sz="2800" spc="-95"/>
              <a:t>как</a:t>
            </a:r>
            <a:r>
              <a:rPr dirty="0" sz="2800" spc="10"/>
              <a:t> </a:t>
            </a:r>
            <a:r>
              <a:rPr dirty="0" sz="2800" spc="-25"/>
              <a:t>работает</a:t>
            </a:r>
            <a:r>
              <a:rPr dirty="0" sz="2800" spc="55"/>
              <a:t> </a:t>
            </a:r>
            <a:r>
              <a:rPr dirty="0" sz="2800"/>
              <a:t>“трелло”,</a:t>
            </a:r>
            <a:r>
              <a:rPr dirty="0" sz="2800" spc="55"/>
              <a:t> </a:t>
            </a:r>
            <a:r>
              <a:rPr dirty="0" sz="2800" spc="-10"/>
              <a:t>давайте </a:t>
            </a:r>
            <a:r>
              <a:rPr dirty="0" sz="2800" spc="-730"/>
              <a:t> </a:t>
            </a:r>
            <a:r>
              <a:rPr dirty="0" sz="2800" spc="-30"/>
              <a:t>разберём </a:t>
            </a:r>
            <a:r>
              <a:rPr dirty="0" sz="2800" spc="-40"/>
              <a:t>его</a:t>
            </a:r>
            <a:r>
              <a:rPr dirty="0" sz="2800" spc="30"/>
              <a:t> </a:t>
            </a:r>
            <a:r>
              <a:rPr dirty="0" sz="2800"/>
              <a:t>основные</a:t>
            </a:r>
            <a:r>
              <a:rPr dirty="0" sz="2800" spc="-15"/>
              <a:t> </a:t>
            </a:r>
            <a:r>
              <a:rPr dirty="0" sz="2800" spc="-35"/>
              <a:t>функции,</a:t>
            </a:r>
            <a:r>
              <a:rPr dirty="0" sz="2800" spc="25"/>
              <a:t> </a:t>
            </a:r>
            <a:r>
              <a:rPr dirty="0" sz="2800"/>
              <a:t>особенности,</a:t>
            </a:r>
            <a:r>
              <a:rPr dirty="0" sz="2800" spc="-45"/>
              <a:t> </a:t>
            </a:r>
            <a:r>
              <a:rPr dirty="0" sz="2800" spc="5"/>
              <a:t>а</a:t>
            </a:r>
            <a:r>
              <a:rPr dirty="0" sz="2800" spc="30"/>
              <a:t> </a:t>
            </a:r>
            <a:r>
              <a:rPr dirty="0" sz="2800" spc="-60"/>
              <a:t>также </a:t>
            </a:r>
            <a:r>
              <a:rPr dirty="0" sz="2800" spc="-55"/>
              <a:t> </a:t>
            </a:r>
            <a:r>
              <a:rPr dirty="0" sz="2800" spc="-35"/>
              <a:t>поговорим</a:t>
            </a:r>
            <a:r>
              <a:rPr dirty="0" sz="2800" spc="30"/>
              <a:t> </a:t>
            </a:r>
            <a:r>
              <a:rPr dirty="0" sz="2800"/>
              <a:t>плюсах</a:t>
            </a:r>
            <a:r>
              <a:rPr dirty="0" sz="2800" spc="5"/>
              <a:t> </a:t>
            </a:r>
            <a:r>
              <a:rPr dirty="0" sz="2800"/>
              <a:t>и</a:t>
            </a:r>
            <a:r>
              <a:rPr dirty="0" sz="2800" spc="15"/>
              <a:t> </a:t>
            </a:r>
            <a:r>
              <a:rPr dirty="0" sz="2800" spc="-25"/>
              <a:t>недостатках.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587755"/>
            <a:ext cx="37344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96745" algn="l"/>
              </a:tabLst>
            </a:pPr>
            <a:r>
              <a:rPr dirty="0"/>
              <a:t>С</a:t>
            </a:r>
            <a:r>
              <a:rPr dirty="0" spc="-335"/>
              <a:t> </a:t>
            </a:r>
            <a:r>
              <a:rPr dirty="0" spc="-10"/>
              <a:t>И</a:t>
            </a:r>
            <a:r>
              <a:rPr dirty="0" spc="-325"/>
              <a:t> </a:t>
            </a:r>
            <a:r>
              <a:rPr dirty="0" spc="229"/>
              <a:t>С</a:t>
            </a:r>
            <a:r>
              <a:rPr dirty="0"/>
              <a:t>Т</a:t>
            </a:r>
            <a:r>
              <a:rPr dirty="0" spc="-310"/>
              <a:t> </a:t>
            </a:r>
            <a:r>
              <a:rPr dirty="0" spc="290"/>
              <a:t>Е</a:t>
            </a:r>
            <a:r>
              <a:rPr dirty="0"/>
              <a:t>М</a:t>
            </a:r>
            <a:r>
              <a:rPr dirty="0" spc="-340"/>
              <a:t> </a:t>
            </a:r>
            <a:r>
              <a:rPr dirty="0"/>
              <a:t>А	</a:t>
            </a:r>
            <a:r>
              <a:rPr dirty="0" spc="-204"/>
              <a:t>К</a:t>
            </a:r>
            <a:r>
              <a:rPr dirty="0" spc="-335"/>
              <a:t> </a:t>
            </a:r>
            <a:r>
              <a:rPr dirty="0"/>
              <a:t>А</a:t>
            </a:r>
            <a:r>
              <a:rPr dirty="0" spc="-325"/>
              <a:t> </a:t>
            </a:r>
            <a:r>
              <a:rPr dirty="0" spc="195"/>
              <a:t>Р</a:t>
            </a:r>
            <a:r>
              <a:rPr dirty="0" spc="185"/>
              <a:t>Т</a:t>
            </a:r>
            <a:r>
              <a:rPr dirty="0" spc="240"/>
              <a:t>О</a:t>
            </a:r>
            <a:r>
              <a:rPr dirty="0" spc="245"/>
              <a:t>Ч</a:t>
            </a:r>
            <a:r>
              <a:rPr dirty="0" spc="290"/>
              <a:t>Е</a:t>
            </a:r>
            <a:r>
              <a:rPr dirty="0" spc="-204"/>
              <a:t>К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4920" y="1170432"/>
            <a:ext cx="6617208" cy="47000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22044" y="1171335"/>
            <a:ext cx="3733165" cy="353949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Trello</a:t>
            </a:r>
            <a:r>
              <a:rPr dirty="0" sz="16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имеет</a:t>
            </a: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несколько</a:t>
            </a:r>
            <a:r>
              <a:rPr dirty="0" sz="1600" spc="-8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стилей</a:t>
            </a:r>
            <a:endParaRPr sz="1600">
              <a:latin typeface="Arial"/>
              <a:cs typeface="Arial"/>
            </a:endParaRPr>
          </a:p>
          <a:p>
            <a:pPr marL="12700" marR="31115">
              <a:lnSpc>
                <a:spcPct val="120000"/>
              </a:lnSpc>
              <a:spcBef>
                <a:spcPts val="5"/>
              </a:spcBef>
            </a:pP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визуального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отображения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запланированных 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задач,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но самый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популярный из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них –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система колонок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с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карточками.</a:t>
            </a:r>
            <a:r>
              <a:rPr dirty="0" sz="16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Карточки</a:t>
            </a:r>
            <a:endParaRPr sz="1600">
              <a:latin typeface="Arial"/>
              <a:cs typeface="Arial"/>
            </a:endParaRPr>
          </a:p>
          <a:p>
            <a:pPr marL="12700" marR="41910">
              <a:lnSpc>
                <a:spcPct val="120100"/>
              </a:lnSpc>
            </a:pP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распределены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по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колонкам,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каждая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из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колонок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обозначает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свой тип 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задач,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либо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этап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решения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поставленной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задачи.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 Карточки</a:t>
            </a:r>
            <a:r>
              <a:rPr dirty="0" sz="16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можно</a:t>
            </a: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перемещать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из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колонки</a:t>
            </a:r>
            <a:r>
              <a:rPr dirty="0" sz="16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в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колонку,</a:t>
            </a:r>
            <a:r>
              <a:rPr dirty="0" sz="16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давать</a:t>
            </a: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им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теги,</a:t>
            </a:r>
            <a:endParaRPr sz="1600">
              <a:latin typeface="Arial"/>
              <a:cs typeface="Arial"/>
            </a:endParaRPr>
          </a:p>
          <a:p>
            <a:pPr marL="12700" marR="810260">
              <a:lnSpc>
                <a:spcPct val="120000"/>
              </a:lnSpc>
            </a:pP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окрас,</a:t>
            </a:r>
            <a:r>
              <a:rPr dirty="0" sz="16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кнопки,</a:t>
            </a:r>
            <a:r>
              <a:rPr dirty="0" sz="1600" spc="-7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даты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решения,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назначать</a:t>
            </a:r>
            <a:r>
              <a:rPr dirty="0" sz="16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участников</a:t>
            </a:r>
            <a:r>
              <a:rPr dirty="0" sz="1600" spc="-7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др.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761480">
              <a:lnSpc>
                <a:spcPct val="100000"/>
              </a:lnSpc>
              <a:spcBef>
                <a:spcPts val="100"/>
              </a:spcBef>
            </a:pPr>
            <a:r>
              <a:rPr dirty="0"/>
              <a:t>А</a:t>
            </a:r>
            <a:r>
              <a:rPr dirty="0" spc="-325"/>
              <a:t> </a:t>
            </a:r>
            <a:r>
              <a:rPr dirty="0" spc="145"/>
              <a:t>В</a:t>
            </a:r>
            <a:r>
              <a:rPr dirty="0" spc="210"/>
              <a:t>Т</a:t>
            </a:r>
            <a:r>
              <a:rPr dirty="0"/>
              <a:t>О</a:t>
            </a:r>
            <a:r>
              <a:rPr dirty="0" spc="-325"/>
              <a:t> </a:t>
            </a:r>
            <a:r>
              <a:rPr dirty="0"/>
              <a:t>М</a:t>
            </a:r>
            <a:r>
              <a:rPr dirty="0" spc="-340"/>
              <a:t> </a:t>
            </a:r>
            <a:r>
              <a:rPr dirty="0" spc="100"/>
              <a:t>А</a:t>
            </a:r>
            <a:r>
              <a:rPr dirty="0" spc="280"/>
              <a:t>Т</a:t>
            </a:r>
            <a:r>
              <a:rPr dirty="0" spc="-10"/>
              <a:t>И</a:t>
            </a:r>
            <a:r>
              <a:rPr dirty="0" spc="-325"/>
              <a:t> </a:t>
            </a:r>
            <a:r>
              <a:rPr dirty="0" spc="-75"/>
              <a:t>З</a:t>
            </a:r>
            <a:r>
              <a:rPr dirty="0" spc="-340"/>
              <a:t> </a:t>
            </a:r>
            <a:r>
              <a:rPr dirty="0" spc="290"/>
              <a:t>А</a:t>
            </a:r>
            <a:r>
              <a:rPr dirty="0" spc="265"/>
              <a:t>Ц</a:t>
            </a:r>
            <a:r>
              <a:rPr dirty="0" spc="-10"/>
              <a:t>И</a:t>
            </a:r>
            <a:r>
              <a:rPr dirty="0" spc="-325"/>
              <a:t> </a:t>
            </a:r>
            <a:r>
              <a:rPr dirty="0"/>
              <a:t>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5133" y="1352244"/>
            <a:ext cx="4422775" cy="441642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 spc="-25" i="1">
                <a:solidFill>
                  <a:srgbClr val="FFFFFF"/>
                </a:solidFill>
                <a:latin typeface="Arial"/>
                <a:cs typeface="Arial"/>
              </a:rPr>
              <a:t>Trello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обладает</a:t>
            </a:r>
            <a:r>
              <a:rPr dirty="0" sz="16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широкими</a:t>
            </a:r>
            <a:r>
              <a:rPr dirty="0" sz="16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возможностями</a:t>
            </a:r>
            <a:endParaRPr sz="1600">
              <a:latin typeface="Arial"/>
              <a:cs typeface="Arial"/>
            </a:endParaRPr>
          </a:p>
          <a:p>
            <a:pPr marL="12700" marR="81915">
              <a:lnSpc>
                <a:spcPts val="2310"/>
              </a:lnSpc>
              <a:spcBef>
                <a:spcPts val="135"/>
              </a:spcBef>
            </a:pP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для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автоматизации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управления проектами,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позволяя</a:t>
            </a:r>
            <a:r>
              <a:rPr dirty="0" sz="1600" spc="-6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пользователям</a:t>
            </a:r>
            <a:r>
              <a:rPr dirty="0" sz="16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создавать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так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называемые</a:t>
            </a:r>
            <a:r>
              <a:rPr dirty="0" sz="16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“правила”.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Правила</a:t>
            </a:r>
            <a:r>
              <a:rPr dirty="0" sz="16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состоят</a:t>
            </a:r>
            <a:r>
              <a:rPr dirty="0" sz="16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из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двух</a:t>
            </a:r>
            <a:r>
              <a:rPr dirty="0" sz="16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частей: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триггера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и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действия.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</a:pP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Действия можно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привязывать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к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конкретным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триггерам</a:t>
            </a:r>
            <a:r>
              <a:rPr dirty="0" sz="1600" spc="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(проще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говоря,</a:t>
            </a:r>
            <a:r>
              <a:rPr dirty="0" sz="16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событиям),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при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активации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которых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указанный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ряд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действий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будет</a:t>
            </a:r>
            <a:r>
              <a:rPr dirty="0" sz="16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выполняться</a:t>
            </a:r>
            <a:r>
              <a:rPr dirty="0" sz="1600" spc="-8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автоматически.</a:t>
            </a:r>
            <a:endParaRPr sz="1600">
              <a:latin typeface="Arial"/>
              <a:cs typeface="Arial"/>
            </a:endParaRPr>
          </a:p>
          <a:p>
            <a:pPr marL="12700" marR="294640">
              <a:lnSpc>
                <a:spcPct val="120100"/>
              </a:lnSpc>
            </a:pP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Триггерами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могут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быть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другие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действия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(добавление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карточки,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её перемещение,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изменение), временные метки (время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до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срока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сдачи,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время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после </a:t>
            </a:r>
            <a:r>
              <a:rPr dirty="0" sz="1600" spc="-10" i="1">
                <a:solidFill>
                  <a:srgbClr val="FFFFFF"/>
                </a:solidFill>
                <a:latin typeface="Arial"/>
                <a:cs typeface="Arial"/>
              </a:rPr>
              <a:t>размещения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5" i="1">
                <a:solidFill>
                  <a:srgbClr val="FFFFFF"/>
                </a:solidFill>
                <a:latin typeface="Arial"/>
                <a:cs typeface="Arial"/>
              </a:rPr>
              <a:t>карточки </a:t>
            </a:r>
            <a:r>
              <a:rPr dirty="0" sz="1600" spc="5" i="1">
                <a:solidFill>
                  <a:srgbClr val="FFFFFF"/>
                </a:solidFill>
                <a:latin typeface="Arial"/>
                <a:cs typeface="Arial"/>
              </a:rPr>
              <a:t>и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др.) или </a:t>
            </a:r>
            <a:r>
              <a:rPr dirty="0" sz="1600" spc="-5" i="1">
                <a:solidFill>
                  <a:srgbClr val="FFFFFF"/>
                </a:solidFill>
                <a:latin typeface="Arial"/>
                <a:cs typeface="Arial"/>
              </a:rPr>
              <a:t>нажатие специальной </a:t>
            </a:r>
            <a:r>
              <a:rPr dirty="0" sz="1600" spc="-4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i="1">
                <a:solidFill>
                  <a:srgbClr val="FFFFFF"/>
                </a:solidFill>
                <a:latin typeface="Arial"/>
                <a:cs typeface="Arial"/>
              </a:rPr>
              <a:t>кнопки.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893063"/>
            <a:ext cx="6492240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82369" y="0"/>
            <a:ext cx="11009630" cy="6858000"/>
            <a:chOff x="1182369" y="0"/>
            <a:chExt cx="11009630" cy="6858000"/>
          </a:xfrm>
        </p:grpSpPr>
        <p:sp>
          <p:nvSpPr>
            <p:cNvPr id="3" name="object 3"/>
            <p:cNvSpPr/>
            <p:nvPr/>
          </p:nvSpPr>
          <p:spPr>
            <a:xfrm>
              <a:off x="5318760" y="0"/>
              <a:ext cx="6873240" cy="6858000"/>
            </a:xfrm>
            <a:custGeom>
              <a:avLst/>
              <a:gdLst/>
              <a:ahLst/>
              <a:cxnLst/>
              <a:rect l="l" t="t" r="r" b="b"/>
              <a:pathLst>
                <a:path w="6873240" h="6858000">
                  <a:moveTo>
                    <a:pt x="6873240" y="0"/>
                  </a:moveTo>
                  <a:lnTo>
                    <a:pt x="6010147" y="0"/>
                  </a:lnTo>
                  <a:lnTo>
                    <a:pt x="0" y="6857999"/>
                  </a:lnTo>
                  <a:lnTo>
                    <a:pt x="6873240" y="6857999"/>
                  </a:lnTo>
                  <a:lnTo>
                    <a:pt x="6873240" y="0"/>
                  </a:lnTo>
                  <a:close/>
                </a:path>
              </a:pathLst>
            </a:custGeom>
            <a:solidFill>
              <a:srgbClr val="412D2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188719" y="5151120"/>
              <a:ext cx="9822815" cy="0"/>
            </a:xfrm>
            <a:custGeom>
              <a:avLst/>
              <a:gdLst/>
              <a:ahLst/>
              <a:cxnLst/>
              <a:rect l="l" t="t" r="r" b="b"/>
              <a:pathLst>
                <a:path w="9822815" h="0">
                  <a:moveTo>
                    <a:pt x="0" y="0"/>
                  </a:moveTo>
                  <a:lnTo>
                    <a:pt x="9822561" y="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1205306"/>
            <a:ext cx="6148705" cy="5124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34335" algn="l"/>
                <a:tab pos="3415029" algn="l"/>
              </a:tabLst>
            </a:pPr>
            <a:r>
              <a:rPr dirty="0" sz="3200" spc="175"/>
              <a:t>КАЛЕНДАРЬ	</a:t>
            </a:r>
            <a:r>
              <a:rPr dirty="0" sz="3200" spc="-15"/>
              <a:t>И	</a:t>
            </a:r>
            <a:r>
              <a:rPr dirty="0" sz="3200" spc="185"/>
              <a:t>УЧАСТНИКИ</a:t>
            </a:r>
            <a:endParaRPr sz="3200"/>
          </a:p>
        </p:txBody>
      </p:sp>
      <p:sp>
        <p:nvSpPr>
          <p:cNvPr id="6" name="object 6"/>
          <p:cNvSpPr txBox="1"/>
          <p:nvPr/>
        </p:nvSpPr>
        <p:spPr>
          <a:xfrm>
            <a:off x="7773416" y="1353058"/>
            <a:ext cx="3155950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735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Каждой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 задаче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можно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 назначать</a:t>
            </a:r>
            <a:r>
              <a:rPr dirty="0" sz="18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участников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даты </a:t>
            </a:r>
            <a:r>
              <a:rPr dirty="0" sz="1800" spc="-4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выполнения.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У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каждого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участника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есть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календарь,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который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5">
                <a:solidFill>
                  <a:srgbClr val="FFFFFF"/>
                </a:solidFill>
                <a:latin typeface="Microsoft Sans Serif"/>
                <a:cs typeface="Microsoft Sans Serif"/>
              </a:rPr>
              <a:t>показывает,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Microsoft Sans Serif"/>
                <a:cs typeface="Microsoft Sans Serif"/>
              </a:rPr>
              <a:t>когда </a:t>
            </a:r>
            <a:r>
              <a:rPr dirty="0" sz="1800" spc="-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нужно</a:t>
            </a:r>
            <a:r>
              <a:rPr dirty="0" sz="1800" spc="4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выполнить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следующую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задачу.</a:t>
            </a:r>
            <a:r>
              <a:rPr dirty="0" sz="18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5">
                <a:solidFill>
                  <a:srgbClr val="FFFFFF"/>
                </a:solidFill>
                <a:latin typeface="Microsoft Sans Serif"/>
                <a:cs typeface="Microsoft Sans Serif"/>
              </a:rPr>
              <a:t>Также </a:t>
            </a:r>
            <a:r>
              <a:rPr dirty="0" sz="18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все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участники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получают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уведомление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на</a:t>
            </a:r>
            <a:r>
              <a:rPr dirty="0" sz="18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почту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незадолго</a:t>
            </a:r>
            <a:r>
              <a:rPr dirty="0" sz="18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до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указанной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Microsoft Sans Serif"/>
                <a:cs typeface="Microsoft Sans Serif"/>
              </a:rPr>
              <a:t>даты </a:t>
            </a:r>
            <a:r>
              <a:rPr dirty="0" sz="1800" spc="-459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или 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после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неё, 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если </a:t>
            </a:r>
            <a:r>
              <a:rPr dirty="0" sz="1800" spc="-25">
                <a:solidFill>
                  <a:srgbClr val="FFFFFF"/>
                </a:solidFill>
                <a:latin typeface="Microsoft Sans Serif"/>
                <a:cs typeface="Microsoft Sans Serif"/>
              </a:rPr>
              <a:t>задача </a:t>
            </a:r>
            <a:r>
              <a:rPr dirty="0" sz="18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Microsoft Sans Serif"/>
                <a:cs typeface="Microsoft Sans Serif"/>
              </a:rPr>
              <a:t>всё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5">
                <a:solidFill>
                  <a:srgbClr val="FFFFFF"/>
                </a:solidFill>
                <a:latin typeface="Microsoft Sans Serif"/>
                <a:cs typeface="Microsoft Sans Serif"/>
              </a:rPr>
              <a:t>ещё</a:t>
            </a:r>
            <a:r>
              <a:rPr dirty="0" sz="18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Microsoft Sans Serif"/>
                <a:cs typeface="Microsoft Sans Serif"/>
              </a:rPr>
              <a:t>не</a:t>
            </a:r>
            <a:r>
              <a:rPr dirty="0" sz="18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Microsoft Sans Serif"/>
                <a:cs typeface="Microsoft Sans Serif"/>
              </a:rPr>
              <a:t>закрыта.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54351"/>
            <a:ext cx="6675120" cy="30723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50552" y="4072128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79">
                <a:moveTo>
                  <a:pt x="2441448" y="0"/>
                </a:moveTo>
                <a:lnTo>
                  <a:pt x="0" y="2785872"/>
                </a:lnTo>
                <a:lnTo>
                  <a:pt x="2441448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0"/>
            <a:ext cx="2441575" cy="2786380"/>
          </a:xfrm>
          <a:custGeom>
            <a:avLst/>
            <a:gdLst/>
            <a:ahLst/>
            <a:cxnLst/>
            <a:rect l="l" t="t" r="r" b="b"/>
            <a:pathLst>
              <a:path w="2441575" h="2786380">
                <a:moveTo>
                  <a:pt x="2441448" y="0"/>
                </a:moveTo>
                <a:lnTo>
                  <a:pt x="0" y="0"/>
                </a:lnTo>
                <a:lnTo>
                  <a:pt x="0" y="2785872"/>
                </a:lnTo>
                <a:lnTo>
                  <a:pt x="2441448" y="0"/>
                </a:lnTo>
                <a:close/>
              </a:path>
            </a:pathLst>
          </a:custGeom>
          <a:solidFill>
            <a:srgbClr val="412D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234439" y="6172200"/>
            <a:ext cx="9760585" cy="0"/>
          </a:xfrm>
          <a:custGeom>
            <a:avLst/>
            <a:gdLst/>
            <a:ahLst/>
            <a:cxnLst/>
            <a:rect l="l" t="t" r="r" b="b"/>
            <a:pathLst>
              <a:path w="9760585" h="0">
                <a:moveTo>
                  <a:pt x="0" y="0"/>
                </a:moveTo>
                <a:lnTo>
                  <a:pt x="9760585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2044" y="1221181"/>
            <a:ext cx="346964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-35"/>
              <a:t>Подводя </a:t>
            </a:r>
            <a:r>
              <a:rPr dirty="0" sz="4000" spc="-30"/>
              <a:t>итоги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1222044" y="2325167"/>
            <a:ext cx="9592945" cy="222123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Trello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хорошо</a:t>
            </a:r>
            <a:r>
              <a:rPr dirty="0" sz="20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подходит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2000" spc="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организации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работы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небольших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групп,</a:t>
            </a:r>
            <a:endParaRPr sz="2000">
              <a:latin typeface="Microsoft Sans Serif"/>
              <a:cs typeface="Microsoft Sans Serif"/>
            </a:endParaRPr>
          </a:p>
          <a:p>
            <a:pPr marL="12700" marR="5080">
              <a:lnSpc>
                <a:spcPct val="120100"/>
              </a:lnSpc>
            </a:pP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распределения</a:t>
            </a:r>
            <a:r>
              <a:rPr dirty="0" sz="2000" spc="114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задач,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установления</a:t>
            </a:r>
            <a:r>
              <a:rPr dirty="0" sz="2000" spc="1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сроков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20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отслеживания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прогресса.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Однако,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для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больших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команд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Microsoft Sans Serif"/>
                <a:cs typeface="Microsoft Sans Serif"/>
              </a:rPr>
              <a:t>и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более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сложных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проектов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простота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Microsoft Sans Serif"/>
                <a:cs typeface="Microsoft Sans Serif"/>
              </a:rPr>
              <a:t>Trello</a:t>
            </a:r>
            <a:r>
              <a:rPr dirty="0" sz="2000" spc="4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становится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недостатком,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FFFFFF"/>
                </a:solidFill>
                <a:latin typeface="Microsoft Sans Serif"/>
                <a:cs typeface="Microsoft Sans Serif"/>
              </a:rPr>
              <a:t>из-за</a:t>
            </a:r>
            <a:r>
              <a:rPr dirty="0" sz="2000" spc="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FFFFFF"/>
                </a:solidFill>
                <a:latin typeface="Microsoft Sans Serif"/>
                <a:cs typeface="Microsoft Sans Serif"/>
              </a:rPr>
              <a:t>которого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большие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проекты</a:t>
            </a:r>
            <a:r>
              <a:rPr dirty="0" sz="2000" spc="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будут</a:t>
            </a:r>
            <a:r>
              <a:rPr dirty="0" sz="2000" spc="1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выглядеть</a:t>
            </a:r>
            <a:r>
              <a:rPr dirty="0" sz="2000" spc="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80">
                <a:solidFill>
                  <a:srgbClr val="FFFFFF"/>
                </a:solidFill>
                <a:latin typeface="Microsoft Sans Serif"/>
                <a:cs typeface="Microsoft Sans Serif"/>
              </a:rPr>
              <a:t>как</a:t>
            </a:r>
            <a:r>
              <a:rPr dirty="0" sz="20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5">
                <a:solidFill>
                  <a:srgbClr val="FFFFFF"/>
                </a:solidFill>
                <a:latin typeface="Microsoft Sans Serif"/>
                <a:cs typeface="Microsoft Sans Serif"/>
              </a:rPr>
              <a:t>плохо </a:t>
            </a:r>
            <a:r>
              <a:rPr dirty="0" sz="20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структурированное</a:t>
            </a:r>
            <a:r>
              <a:rPr dirty="0" sz="2000" spc="14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нагромождение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огромного</a:t>
            </a:r>
            <a:r>
              <a:rPr dirty="0" sz="20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количества</a:t>
            </a:r>
            <a:r>
              <a:rPr dirty="0" sz="2000" spc="9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FFFFFF"/>
                </a:solidFill>
                <a:latin typeface="Microsoft Sans Serif"/>
                <a:cs typeface="Microsoft Sans Serif"/>
              </a:rPr>
              <a:t>карточек,</a:t>
            </a:r>
            <a:r>
              <a:rPr dirty="0" sz="2000" spc="10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отслеживать </a:t>
            </a:r>
            <a:r>
              <a:rPr dirty="0" sz="2000" spc="-5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которые</a:t>
            </a:r>
            <a:r>
              <a:rPr dirty="0" sz="2000" spc="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Microsoft Sans Serif"/>
                <a:cs typeface="Microsoft Sans Serif"/>
              </a:rPr>
              <a:t>станет</a:t>
            </a:r>
            <a:r>
              <a:rPr dirty="0" sz="20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FFFFFF"/>
                </a:solidFill>
                <a:latin typeface="Microsoft Sans Serif"/>
                <a:cs typeface="Microsoft Sans Serif"/>
              </a:rPr>
              <a:t>крайне</a:t>
            </a:r>
            <a:r>
              <a:rPr dirty="0" sz="2000" spc="6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Microsoft Sans Serif"/>
                <a:cs typeface="Microsoft Sans Serif"/>
              </a:rPr>
              <a:t>неудобно.</a:t>
            </a:r>
            <a:endParaRPr sz="2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2023-10-04T20:12:53Z</dcterms:created>
  <dcterms:modified xsi:type="dcterms:W3CDTF">2023-10-04T20:12:53Z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2023-10-04T00:00:00Z</vt:filetime>
  </property>
</Properties>
</file>