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7F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73023" y="573023"/>
            <a:ext cx="11062970" cy="5715000"/>
          </a:xfrm>
          <a:custGeom>
            <a:avLst/>
            <a:gdLst/>
            <a:ahLst/>
            <a:cxnLst/>
            <a:rect l="l" t="t" r="r" b="b"/>
            <a:pathLst>
              <a:path w="11062970" h="5715000">
                <a:moveTo>
                  <a:pt x="11059795" y="0"/>
                </a:moveTo>
                <a:lnTo>
                  <a:pt x="0" y="0"/>
                </a:lnTo>
              </a:path>
              <a:path w="11062970" h="5715000">
                <a:moveTo>
                  <a:pt x="7168896" y="0"/>
                </a:moveTo>
                <a:lnTo>
                  <a:pt x="7168896" y="5715000"/>
                </a:lnTo>
              </a:path>
              <a:path w="11062970" h="5715000">
                <a:moveTo>
                  <a:pt x="11062843" y="5711952"/>
                </a:moveTo>
                <a:lnTo>
                  <a:pt x="3048" y="571195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643" y="4814138"/>
            <a:ext cx="6433820" cy="589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700" spc="-135">
                <a:latin typeface="Calibri"/>
                <a:cs typeface="Calibri"/>
              </a:rPr>
              <a:t>Д</a:t>
            </a:r>
            <a:r>
              <a:rPr dirty="0" sz="3700" spc="-110">
                <a:latin typeface="Calibri"/>
                <a:cs typeface="Calibri"/>
              </a:rPr>
              <a:t>о</a:t>
            </a:r>
            <a:r>
              <a:rPr dirty="0" sz="3700" spc="-114">
                <a:latin typeface="Calibri"/>
                <a:cs typeface="Calibri"/>
              </a:rPr>
              <a:t>к</a:t>
            </a:r>
            <a:r>
              <a:rPr dirty="0" sz="3700" spc="-120">
                <a:latin typeface="Calibri"/>
                <a:cs typeface="Calibri"/>
              </a:rPr>
              <a:t>у</a:t>
            </a:r>
            <a:r>
              <a:rPr dirty="0" sz="3700" spc="-110">
                <a:latin typeface="Calibri"/>
                <a:cs typeface="Calibri"/>
              </a:rPr>
              <a:t>м</a:t>
            </a:r>
            <a:r>
              <a:rPr dirty="0" sz="3700" spc="-95">
                <a:latin typeface="Calibri"/>
                <a:cs typeface="Calibri"/>
              </a:rPr>
              <a:t>е</a:t>
            </a:r>
            <a:r>
              <a:rPr dirty="0" sz="3700" spc="-114">
                <a:latin typeface="Calibri"/>
                <a:cs typeface="Calibri"/>
              </a:rPr>
              <a:t>н</a:t>
            </a:r>
            <a:r>
              <a:rPr dirty="0" sz="3700" spc="-95">
                <a:latin typeface="Calibri"/>
                <a:cs typeface="Calibri"/>
              </a:rPr>
              <a:t>т</a:t>
            </a:r>
            <a:r>
              <a:rPr dirty="0" sz="3700" spc="-100">
                <a:latin typeface="Calibri"/>
                <a:cs typeface="Calibri"/>
              </a:rPr>
              <a:t>а</a:t>
            </a:r>
            <a:r>
              <a:rPr dirty="0" sz="3700" spc="-114">
                <a:latin typeface="Calibri"/>
                <a:cs typeface="Calibri"/>
              </a:rPr>
              <a:t>ц</a:t>
            </a:r>
            <a:r>
              <a:rPr dirty="0" sz="3700" spc="-110">
                <a:latin typeface="Calibri"/>
                <a:cs typeface="Calibri"/>
              </a:rPr>
              <a:t>и</a:t>
            </a:r>
            <a:r>
              <a:rPr dirty="0" sz="3700" spc="-5">
                <a:latin typeface="Calibri"/>
                <a:cs typeface="Calibri"/>
              </a:rPr>
              <a:t>я</a:t>
            </a:r>
            <a:r>
              <a:rPr dirty="0" sz="3700" spc="-190">
                <a:latin typeface="Calibri"/>
                <a:cs typeface="Calibri"/>
              </a:rPr>
              <a:t> </a:t>
            </a:r>
            <a:r>
              <a:rPr dirty="0" sz="3700" spc="-110">
                <a:latin typeface="Calibri"/>
                <a:cs typeface="Calibri"/>
              </a:rPr>
              <a:t>п</a:t>
            </a:r>
            <a:r>
              <a:rPr dirty="0" sz="3700" spc="-5">
                <a:latin typeface="Calibri"/>
                <a:cs typeface="Calibri"/>
              </a:rPr>
              <a:t>о</a:t>
            </a:r>
            <a:r>
              <a:rPr dirty="0" sz="3700" spc="-175">
                <a:latin typeface="Calibri"/>
                <a:cs typeface="Calibri"/>
              </a:rPr>
              <a:t> </a:t>
            </a:r>
            <a:r>
              <a:rPr dirty="0" sz="3700" spc="-110">
                <a:latin typeface="Calibri"/>
                <a:cs typeface="Calibri"/>
              </a:rPr>
              <a:t>и</a:t>
            </a:r>
            <a:r>
              <a:rPr dirty="0" sz="3700" spc="-105">
                <a:latin typeface="Calibri"/>
                <a:cs typeface="Calibri"/>
              </a:rPr>
              <a:t>с</a:t>
            </a:r>
            <a:r>
              <a:rPr dirty="0" sz="3700" spc="-110">
                <a:latin typeface="Calibri"/>
                <a:cs typeface="Calibri"/>
              </a:rPr>
              <a:t>п</a:t>
            </a:r>
            <a:r>
              <a:rPr dirty="0" sz="3700" spc="-185">
                <a:latin typeface="Calibri"/>
                <a:cs typeface="Calibri"/>
              </a:rPr>
              <a:t>о</a:t>
            </a:r>
            <a:r>
              <a:rPr dirty="0" sz="3700" spc="-95">
                <a:latin typeface="Calibri"/>
                <a:cs typeface="Calibri"/>
              </a:rPr>
              <a:t>л</a:t>
            </a:r>
            <a:r>
              <a:rPr dirty="0" sz="3700" spc="-114">
                <a:latin typeface="Calibri"/>
                <a:cs typeface="Calibri"/>
              </a:rPr>
              <a:t>ь</a:t>
            </a:r>
            <a:r>
              <a:rPr dirty="0" sz="3700" spc="-105">
                <a:latin typeface="Calibri"/>
                <a:cs typeface="Calibri"/>
              </a:rPr>
              <a:t>з</a:t>
            </a:r>
            <a:r>
              <a:rPr dirty="0" sz="3700" spc="-110">
                <a:latin typeface="Calibri"/>
                <a:cs typeface="Calibri"/>
              </a:rPr>
              <a:t>о</a:t>
            </a:r>
            <a:r>
              <a:rPr dirty="0" sz="3700" spc="-100">
                <a:latin typeface="Calibri"/>
                <a:cs typeface="Calibri"/>
              </a:rPr>
              <a:t>ва</a:t>
            </a:r>
            <a:r>
              <a:rPr dirty="0" sz="3700" spc="-114">
                <a:latin typeface="Calibri"/>
                <a:cs typeface="Calibri"/>
              </a:rPr>
              <a:t>н</a:t>
            </a:r>
            <a:r>
              <a:rPr dirty="0" sz="3700" spc="-110">
                <a:latin typeface="Calibri"/>
                <a:cs typeface="Calibri"/>
              </a:rPr>
              <a:t>и</a:t>
            </a:r>
            <a:r>
              <a:rPr dirty="0" sz="3700" spc="-5">
                <a:latin typeface="Calibri"/>
                <a:cs typeface="Calibri"/>
              </a:rPr>
              <a:t>ю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643" y="5320385"/>
            <a:ext cx="2714625" cy="589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700" spc="-105">
                <a:latin typeface="Calibri"/>
                <a:cs typeface="Calibri"/>
              </a:rPr>
              <a:t>с</a:t>
            </a:r>
            <a:r>
              <a:rPr dirty="0" sz="3700" spc="-95">
                <a:latin typeface="Calibri"/>
                <a:cs typeface="Calibri"/>
              </a:rPr>
              <a:t>е</a:t>
            </a:r>
            <a:r>
              <a:rPr dirty="0" sz="3700" spc="-100">
                <a:latin typeface="Calibri"/>
                <a:cs typeface="Calibri"/>
              </a:rPr>
              <a:t>рв</a:t>
            </a:r>
            <a:r>
              <a:rPr dirty="0" sz="3700" spc="-110">
                <a:latin typeface="Calibri"/>
                <a:cs typeface="Calibri"/>
              </a:rPr>
              <a:t>и</a:t>
            </a:r>
            <a:r>
              <a:rPr dirty="0" sz="3700" spc="-105">
                <a:latin typeface="Calibri"/>
                <a:cs typeface="Calibri"/>
              </a:rPr>
              <a:t>с</a:t>
            </a:r>
            <a:r>
              <a:rPr dirty="0" sz="3700" spc="-5">
                <a:latin typeface="Calibri"/>
                <a:cs typeface="Calibri"/>
              </a:rPr>
              <a:t>а</a:t>
            </a:r>
            <a:r>
              <a:rPr dirty="0" sz="3700" spc="-190">
                <a:latin typeface="Calibri"/>
                <a:cs typeface="Calibri"/>
              </a:rPr>
              <a:t> </a:t>
            </a:r>
            <a:r>
              <a:rPr dirty="0" sz="3700" spc="-505">
                <a:latin typeface="Microsoft Sans Serif"/>
                <a:cs typeface="Microsoft Sans Serif"/>
              </a:rPr>
              <a:t>S</a:t>
            </a:r>
            <a:r>
              <a:rPr dirty="0" sz="3700" spc="-265">
                <a:latin typeface="Microsoft Sans Serif"/>
                <a:cs typeface="Microsoft Sans Serif"/>
              </a:rPr>
              <a:t>h</a:t>
            </a:r>
            <a:r>
              <a:rPr dirty="0" sz="3700" spc="215">
                <a:latin typeface="Microsoft Sans Serif"/>
                <a:cs typeface="Microsoft Sans Serif"/>
              </a:rPr>
              <a:t>t</a:t>
            </a:r>
            <a:r>
              <a:rPr dirty="0" sz="3700" spc="-385">
                <a:latin typeface="Microsoft Sans Serif"/>
                <a:cs typeface="Microsoft Sans Serif"/>
              </a:rPr>
              <a:t>a</a:t>
            </a:r>
            <a:r>
              <a:rPr dirty="0" sz="3700" spc="-110">
                <a:latin typeface="Microsoft Sans Serif"/>
                <a:cs typeface="Microsoft Sans Serif"/>
              </a:rPr>
              <a:t>b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3336" y="4714103"/>
            <a:ext cx="2336165" cy="130111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200" spc="-5">
                <a:latin typeface="Calibri"/>
                <a:cs typeface="Calibri"/>
              </a:rPr>
              <a:t>П</a:t>
            </a:r>
            <a:r>
              <a:rPr dirty="0" sz="1200" spc="-30">
                <a:latin typeface="Calibri"/>
                <a:cs typeface="Calibri"/>
              </a:rPr>
              <a:t>О</a:t>
            </a:r>
            <a:r>
              <a:rPr dirty="0" sz="1200" spc="-10">
                <a:latin typeface="Calibri"/>
                <a:cs typeface="Calibri"/>
              </a:rPr>
              <a:t>Д</a:t>
            </a:r>
            <a:r>
              <a:rPr dirty="0" sz="1200" spc="-65">
                <a:latin typeface="Calibri"/>
                <a:cs typeface="Calibri"/>
              </a:rPr>
              <a:t>Г</a:t>
            </a:r>
            <a:r>
              <a:rPr dirty="0" sz="1200" spc="-30">
                <a:latin typeface="Calibri"/>
                <a:cs typeface="Calibri"/>
              </a:rPr>
              <a:t>О</a:t>
            </a:r>
            <a:r>
              <a:rPr dirty="0" sz="1200" spc="-35">
                <a:latin typeface="Calibri"/>
                <a:cs typeface="Calibri"/>
              </a:rPr>
              <a:t>Т</a:t>
            </a:r>
            <a:r>
              <a:rPr dirty="0" sz="1200" spc="-5">
                <a:latin typeface="Calibri"/>
                <a:cs typeface="Calibri"/>
              </a:rPr>
              <a:t>О</a:t>
            </a:r>
            <a:r>
              <a:rPr dirty="0" sz="1200" spc="-10">
                <a:latin typeface="Calibri"/>
                <a:cs typeface="Calibri"/>
              </a:rPr>
              <a:t>В</a:t>
            </a:r>
            <a:r>
              <a:rPr dirty="0" sz="1200" spc="-5">
                <a:latin typeface="Calibri"/>
                <a:cs typeface="Calibri"/>
              </a:rPr>
              <a:t>И</a:t>
            </a:r>
            <a:r>
              <a:rPr dirty="0" sz="1200" spc="5">
                <a:latin typeface="Calibri"/>
                <a:cs typeface="Calibri"/>
              </a:rPr>
              <a:t>Л</a:t>
            </a:r>
            <a:r>
              <a:rPr dirty="0" sz="1200">
                <a:latin typeface="Calibri"/>
                <a:cs typeface="Calibri"/>
              </a:rPr>
              <a:t>И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С</a:t>
            </a:r>
            <a:r>
              <a:rPr dirty="0" sz="1200" spc="10">
                <a:latin typeface="Calibri"/>
                <a:cs typeface="Calibri"/>
              </a:rPr>
              <a:t>Т</a:t>
            </a:r>
            <a:r>
              <a:rPr dirty="0" sz="1200" spc="-85">
                <a:latin typeface="Calibri"/>
                <a:cs typeface="Calibri"/>
              </a:rPr>
              <a:t>У</a:t>
            </a:r>
            <a:r>
              <a:rPr dirty="0" sz="1200" spc="-10">
                <a:latin typeface="Calibri"/>
                <a:cs typeface="Calibri"/>
              </a:rPr>
              <a:t>Д</a:t>
            </a:r>
            <a:r>
              <a:rPr dirty="0" sz="1200" spc="-15">
                <a:latin typeface="Calibri"/>
                <a:cs typeface="Calibri"/>
              </a:rPr>
              <a:t>Е</a:t>
            </a:r>
            <a:r>
              <a:rPr dirty="0" sz="1200" spc="-5">
                <a:latin typeface="Calibri"/>
                <a:cs typeface="Calibri"/>
              </a:rPr>
              <a:t>Н</a:t>
            </a:r>
            <a:r>
              <a:rPr dirty="0" sz="1200" spc="-10">
                <a:latin typeface="Calibri"/>
                <a:cs typeface="Calibri"/>
              </a:rPr>
              <a:t>Т</a:t>
            </a:r>
            <a:r>
              <a:rPr dirty="0" sz="1200">
                <a:latin typeface="Calibri"/>
                <a:cs typeface="Calibri"/>
              </a:rPr>
              <a:t>Ы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20">
                <a:latin typeface="Microsoft Sans Serif"/>
                <a:cs typeface="Microsoft Sans Serif"/>
              </a:rPr>
              <a:t>2</a:t>
            </a:r>
            <a:r>
              <a:rPr dirty="0" sz="1200" spc="-60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Calibri"/>
                <a:cs typeface="Calibri"/>
              </a:rPr>
              <a:t>К</a:t>
            </a:r>
            <a:r>
              <a:rPr dirty="0" sz="1200" spc="-10">
                <a:latin typeface="Calibri"/>
                <a:cs typeface="Calibri"/>
              </a:rPr>
              <a:t>У</a:t>
            </a:r>
            <a:r>
              <a:rPr dirty="0" sz="1200">
                <a:latin typeface="Calibri"/>
                <a:cs typeface="Calibri"/>
              </a:rPr>
              <a:t>Р</a:t>
            </a:r>
            <a:r>
              <a:rPr dirty="0" sz="1200" spc="5">
                <a:latin typeface="Calibri"/>
                <a:cs typeface="Calibri"/>
              </a:rPr>
              <a:t>С</a:t>
            </a:r>
            <a:r>
              <a:rPr dirty="0" sz="1200">
                <a:latin typeface="Calibri"/>
                <a:cs typeface="Calibri"/>
              </a:rPr>
              <a:t>А</a:t>
            </a:r>
            <a:r>
              <a:rPr dirty="0" sz="1200" spc="-100">
                <a:latin typeface="Microsoft Sans Serif"/>
                <a:cs typeface="Microsoft Sans Serif"/>
              </a:rPr>
              <a:t>:</a:t>
            </a:r>
            <a:endParaRPr sz="1200">
              <a:latin typeface="Microsoft Sans Serif"/>
              <a:cs typeface="Microsoft Sans Serif"/>
            </a:endParaRPr>
          </a:p>
          <a:p>
            <a:pPr marL="12700" marR="1523365">
              <a:lnSpc>
                <a:spcPct val="138400"/>
              </a:lnSpc>
              <a:spcBef>
                <a:spcPts val="25"/>
              </a:spcBef>
            </a:pPr>
            <a:r>
              <a:rPr dirty="0" sz="1200" spc="-5">
                <a:latin typeface="Calibri"/>
                <a:cs typeface="Calibri"/>
              </a:rPr>
              <a:t>КИНЯЕВ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55">
                <a:latin typeface="Calibri"/>
                <a:cs typeface="Calibri"/>
              </a:rPr>
              <a:t>И</a:t>
            </a:r>
            <a:r>
              <a:rPr dirty="0" sz="1200" spc="-55">
                <a:latin typeface="Microsoft Sans Serif"/>
                <a:cs typeface="Microsoft Sans Serif"/>
              </a:rPr>
              <a:t>.</a:t>
            </a:r>
            <a:r>
              <a:rPr dirty="0" sz="1200" spc="-55">
                <a:latin typeface="Calibri"/>
                <a:cs typeface="Calibri"/>
              </a:rPr>
              <a:t>К</a:t>
            </a:r>
            <a:r>
              <a:rPr dirty="0" sz="1200" spc="-55">
                <a:latin typeface="Microsoft Sans Serif"/>
                <a:cs typeface="Microsoft Sans Serif"/>
              </a:rPr>
              <a:t>. </a:t>
            </a:r>
            <a:r>
              <a:rPr dirty="0" sz="1200" spc="-305">
                <a:latin typeface="Microsoft Sans Serif"/>
                <a:cs typeface="Microsoft Sans Serif"/>
              </a:rPr>
              <a:t> </a:t>
            </a:r>
            <a:r>
              <a:rPr dirty="0" sz="1200" spc="-5">
                <a:latin typeface="Calibri"/>
                <a:cs typeface="Calibri"/>
              </a:rPr>
              <a:t>МАГЕР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40">
                <a:latin typeface="Calibri"/>
                <a:cs typeface="Calibri"/>
              </a:rPr>
              <a:t>Е</a:t>
            </a:r>
            <a:r>
              <a:rPr dirty="0" sz="1200" spc="-40">
                <a:latin typeface="Microsoft Sans Serif"/>
                <a:cs typeface="Microsoft Sans Serif"/>
              </a:rPr>
              <a:t>.</a:t>
            </a:r>
            <a:r>
              <a:rPr dirty="0" sz="1200" spc="-40">
                <a:latin typeface="Calibri"/>
                <a:cs typeface="Calibri"/>
              </a:rPr>
              <a:t>В 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СУРКОВ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35">
                <a:latin typeface="Calibri"/>
                <a:cs typeface="Calibri"/>
              </a:rPr>
              <a:t>А</a:t>
            </a:r>
            <a:r>
              <a:rPr dirty="0" sz="1200" spc="-35">
                <a:latin typeface="Microsoft Sans Serif"/>
                <a:cs typeface="Microsoft Sans Serif"/>
              </a:rPr>
              <a:t>.</a:t>
            </a:r>
            <a:r>
              <a:rPr dirty="0" sz="1200" spc="-35">
                <a:latin typeface="Calibri"/>
                <a:cs typeface="Calibri"/>
              </a:rPr>
              <a:t>А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200" spc="-5">
                <a:latin typeface="Calibri"/>
                <a:cs typeface="Calibri"/>
              </a:rPr>
              <a:t>СПИРЯНОВ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35">
                <a:latin typeface="Calibri"/>
                <a:cs typeface="Calibri"/>
              </a:rPr>
              <a:t>М</a:t>
            </a:r>
            <a:r>
              <a:rPr dirty="0" sz="1200" spc="-35">
                <a:latin typeface="Microsoft Sans Serif"/>
                <a:cs typeface="Microsoft Sans Serif"/>
              </a:rPr>
              <a:t>.</a:t>
            </a:r>
            <a:r>
              <a:rPr dirty="0" sz="1200" spc="-35">
                <a:latin typeface="Calibri"/>
                <a:cs typeface="Calibri"/>
              </a:rPr>
              <a:t>Д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404164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60831" y="4611623"/>
            <a:ext cx="11061065" cy="1676400"/>
          </a:xfrm>
          <a:custGeom>
            <a:avLst/>
            <a:gdLst/>
            <a:ahLst/>
            <a:cxnLst/>
            <a:rect l="l" t="t" r="r" b="b"/>
            <a:pathLst>
              <a:path w="11061065" h="1676400">
                <a:moveTo>
                  <a:pt x="11060938" y="0"/>
                </a:moveTo>
                <a:lnTo>
                  <a:pt x="6096" y="0"/>
                </a:lnTo>
              </a:path>
              <a:path w="11061065" h="1676400">
                <a:moveTo>
                  <a:pt x="8317992" y="0"/>
                </a:moveTo>
                <a:lnTo>
                  <a:pt x="8317992" y="1674863"/>
                </a:lnTo>
              </a:path>
              <a:path w="11061065" h="1676400">
                <a:moveTo>
                  <a:pt x="11054842" y="1676400"/>
                </a:moveTo>
                <a:lnTo>
                  <a:pt x="0" y="16764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721" y="757504"/>
            <a:ext cx="3310890" cy="4415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60">
                <a:latin typeface="Microsoft Sans Serif"/>
                <a:cs typeface="Microsoft Sans Serif"/>
              </a:rPr>
              <a:t>Shtab </a:t>
            </a:r>
            <a:r>
              <a:rPr dirty="0" sz="1400" spc="60">
                <a:latin typeface="Microsoft Sans Serif"/>
                <a:cs typeface="Microsoft Sans Serif"/>
              </a:rPr>
              <a:t>- </a:t>
            </a:r>
            <a:r>
              <a:rPr dirty="0" sz="1400" spc="-10">
                <a:latin typeface="Calibri"/>
                <a:cs typeface="Calibri"/>
              </a:rPr>
              <a:t>сервис </a:t>
            </a:r>
            <a:r>
              <a:rPr dirty="0" sz="1400" spc="-5">
                <a:latin typeface="Calibri"/>
                <a:cs typeface="Calibri"/>
              </a:rPr>
              <a:t>для </a:t>
            </a:r>
            <a:r>
              <a:rPr dirty="0" sz="1400" spc="-10">
                <a:latin typeface="Calibri"/>
                <a:cs typeface="Calibri"/>
              </a:rPr>
              <a:t>управления </a:t>
            </a:r>
            <a:r>
              <a:rPr dirty="0" sz="1400" spc="-20">
                <a:latin typeface="Calibri"/>
                <a:cs typeface="Calibri"/>
              </a:rPr>
              <a:t>проектами</a:t>
            </a:r>
            <a:r>
              <a:rPr dirty="0" sz="1400" spc="-20">
                <a:latin typeface="Microsoft Sans Serif"/>
                <a:cs typeface="Microsoft Sans Serif"/>
              </a:rPr>
              <a:t>, 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Calibri"/>
                <a:cs typeface="Calibri"/>
              </a:rPr>
              <a:t>постановок </a:t>
            </a:r>
            <a:r>
              <a:rPr dirty="0" sz="1400" spc="-25">
                <a:latin typeface="Calibri"/>
                <a:cs typeface="Calibri"/>
              </a:rPr>
              <a:t>задач</a:t>
            </a:r>
            <a:r>
              <a:rPr dirty="0" sz="1400" spc="-25">
                <a:latin typeface="Microsoft Sans Serif"/>
                <a:cs typeface="Microsoft Sans Serif"/>
              </a:rPr>
              <a:t>, </a:t>
            </a:r>
            <a:r>
              <a:rPr dirty="0" sz="1400" spc="-10">
                <a:latin typeface="Calibri"/>
                <a:cs typeface="Calibri"/>
              </a:rPr>
              <a:t>отслеживания </a:t>
            </a:r>
            <a:r>
              <a:rPr dirty="0" sz="1400" spc="-5">
                <a:latin typeface="Calibri"/>
                <a:cs typeface="Calibri"/>
              </a:rPr>
              <a:t>прогресса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компании</a:t>
            </a:r>
            <a:r>
              <a:rPr dirty="0" sz="1400" spc="-25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1010"/>
              </a:spcBef>
            </a:pPr>
            <a:r>
              <a:rPr dirty="0" sz="1400" spc="-5">
                <a:latin typeface="Calibri"/>
                <a:cs typeface="Calibri"/>
              </a:rPr>
              <a:t>Особенности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70">
                <a:latin typeface="Microsoft Sans Serif"/>
                <a:cs typeface="Microsoft Sans Serif"/>
              </a:rPr>
              <a:t>Shtab:</a:t>
            </a:r>
            <a:endParaRPr sz="1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985"/>
              </a:spcBef>
              <a:buSzPct val="78571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400" spc="-15">
                <a:latin typeface="Calibri"/>
                <a:cs typeface="Calibri"/>
              </a:rPr>
              <a:t>Отображение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и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сортировка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задач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по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1400" spc="-25">
                <a:latin typeface="Calibri"/>
                <a:cs typeface="Calibri"/>
              </a:rPr>
              <a:t>приоритету</a:t>
            </a:r>
            <a:r>
              <a:rPr dirty="0" sz="1400" spc="-25">
                <a:latin typeface="Microsoft Sans Serif"/>
                <a:cs typeface="Microsoft Sans Serif"/>
              </a:rPr>
              <a:t>,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Calibri"/>
                <a:cs typeface="Calibri"/>
              </a:rPr>
              <a:t>статусу</a:t>
            </a:r>
            <a:r>
              <a:rPr dirty="0" sz="1400" spc="-25">
                <a:latin typeface="Microsoft Sans Serif"/>
                <a:cs typeface="Microsoft Sans Serif"/>
              </a:rPr>
              <a:t>,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Calibri"/>
                <a:cs typeface="Calibri"/>
              </a:rPr>
              <a:t>исполнителям</a:t>
            </a:r>
            <a:r>
              <a:rPr dirty="0" sz="1400" spc="-2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299085" marR="361315" indent="-287020">
              <a:lnSpc>
                <a:spcPct val="100000"/>
              </a:lnSpc>
              <a:spcBef>
                <a:spcPts val="1010"/>
              </a:spcBef>
              <a:buSzPct val="78571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Calibri"/>
                <a:cs typeface="Calibri"/>
              </a:rPr>
              <a:t>Собственный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30">
                <a:latin typeface="Calibri"/>
                <a:cs typeface="Calibri"/>
              </a:rPr>
              <a:t>трекер</a:t>
            </a:r>
            <a:r>
              <a:rPr dirty="0" sz="1400" spc="-30">
                <a:latin typeface="Microsoft Sans Serif"/>
                <a:cs typeface="Microsoft Sans Serif"/>
              </a:rPr>
              <a:t>,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Calibri"/>
                <a:cs typeface="Calibri"/>
              </a:rPr>
              <a:t>делающий </a:t>
            </a:r>
            <a:r>
              <a:rPr dirty="0" sz="1400" spc="-10">
                <a:latin typeface="Calibri"/>
                <a:cs typeface="Calibri"/>
              </a:rPr>
              <a:t> скриншоты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рабочего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процесса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для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отслеживания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рабочего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времени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и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Calibri"/>
                <a:cs typeface="Calibri"/>
              </a:rPr>
              <a:t>расчета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оплаты</a:t>
            </a:r>
            <a:r>
              <a:rPr dirty="0" sz="1400" spc="-2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299085" marR="13970" indent="-287020">
              <a:lnSpc>
                <a:spcPct val="100000"/>
              </a:lnSpc>
              <a:spcBef>
                <a:spcPts val="1005"/>
              </a:spcBef>
              <a:buSzPct val="78571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400" spc="-10">
                <a:latin typeface="Calibri"/>
                <a:cs typeface="Calibri"/>
              </a:rPr>
              <a:t>Четыре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вида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отчетов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о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проделанной 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работе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и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эффективности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исполнителей</a:t>
            </a:r>
            <a:r>
              <a:rPr dirty="0" sz="1400" spc="-2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985"/>
              </a:spcBef>
              <a:buSzPct val="78571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400" spc="-10">
                <a:latin typeface="Calibri"/>
                <a:cs typeface="Calibri"/>
              </a:rPr>
              <a:t>Облачная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система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хранения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файлов</a:t>
            </a:r>
            <a:r>
              <a:rPr dirty="0" sz="1400" spc="-20">
                <a:latin typeface="Microsoft Sans Serif"/>
                <a:cs typeface="Microsoft Sans Serif"/>
              </a:rPr>
              <a:t>: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Calibri"/>
                <a:cs typeface="Calibri"/>
              </a:rPr>
              <a:t>от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1400" spc="-30">
                <a:latin typeface="Microsoft Sans Serif"/>
                <a:cs typeface="Microsoft Sans Serif"/>
              </a:rPr>
              <a:t>5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Calibri"/>
                <a:cs typeface="Calibri"/>
              </a:rPr>
              <a:t>до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1000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Calibri"/>
                <a:cs typeface="Calibri"/>
              </a:rPr>
              <a:t>ГБ</a:t>
            </a:r>
            <a:r>
              <a:rPr dirty="0" sz="1400" spc="-45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12700" marR="593090">
              <a:lnSpc>
                <a:spcPct val="100000"/>
              </a:lnSpc>
              <a:spcBef>
                <a:spcPts val="1015"/>
              </a:spcBef>
            </a:pPr>
            <a:r>
              <a:rPr dirty="0" sz="1400" spc="-5">
                <a:latin typeface="Calibri"/>
                <a:cs typeface="Calibri"/>
              </a:rPr>
              <a:t>Важно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так</a:t>
            </a:r>
            <a:r>
              <a:rPr dirty="0" sz="1400" spc="-5">
                <a:latin typeface="Microsoft Sans Serif"/>
                <a:cs typeface="Microsoft Sans Serif"/>
              </a:rPr>
              <a:t>-</a:t>
            </a:r>
            <a:r>
              <a:rPr dirty="0" sz="1400" spc="-5">
                <a:latin typeface="Calibri"/>
                <a:cs typeface="Calibri"/>
              </a:rPr>
              <a:t>же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отметить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что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сервис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бесплатен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только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для </a:t>
            </a:r>
            <a:r>
              <a:rPr dirty="0" sz="1400" spc="-10">
                <a:latin typeface="Calibri"/>
                <a:cs typeface="Calibri"/>
              </a:rPr>
              <a:t>групп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до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5-</a:t>
            </a:r>
            <a:r>
              <a:rPr dirty="0" sz="1400" spc="-5">
                <a:latin typeface="Calibri"/>
                <a:cs typeface="Calibri"/>
              </a:rPr>
              <a:t>ти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человек</a:t>
            </a:r>
            <a:r>
              <a:rPr dirty="0" sz="1400" spc="-2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1496" y="752855"/>
            <a:ext cx="5562600" cy="5474335"/>
            <a:chOff x="1301496" y="752855"/>
            <a:chExt cx="5562600" cy="5474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496" y="752855"/>
              <a:ext cx="5562600" cy="27736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496" y="3429000"/>
              <a:ext cx="5562600" cy="27980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721" y="757504"/>
            <a:ext cx="3346450" cy="41198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50495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Calibri"/>
                <a:cs typeface="Calibri"/>
              </a:rPr>
              <a:t>После создания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команды</a:t>
            </a:r>
            <a:r>
              <a:rPr dirty="0" sz="1400" spc="-5">
                <a:latin typeface="Microsoft Sans Serif"/>
                <a:cs typeface="Microsoft Sans Serif"/>
              </a:rPr>
              <a:t>(</a:t>
            </a:r>
            <a:r>
              <a:rPr dirty="0" sz="1400" spc="-5">
                <a:latin typeface="Calibri"/>
                <a:cs typeface="Calibri"/>
              </a:rPr>
              <a:t>создается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во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время </a:t>
            </a:r>
            <a:r>
              <a:rPr dirty="0" sz="1400" spc="-15">
                <a:latin typeface="Calibri"/>
                <a:cs typeface="Calibri"/>
              </a:rPr>
              <a:t>регистрации</a:t>
            </a:r>
            <a:r>
              <a:rPr dirty="0" sz="1400" spc="-15">
                <a:latin typeface="Microsoft Sans Serif"/>
                <a:cs typeface="Microsoft Sans Serif"/>
              </a:rPr>
              <a:t>), </a:t>
            </a:r>
            <a:r>
              <a:rPr dirty="0" sz="1400" spc="-20">
                <a:latin typeface="Calibri"/>
                <a:cs typeface="Calibri"/>
              </a:rPr>
              <a:t>необходимо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создать </a:t>
            </a:r>
            <a:r>
              <a:rPr dirty="0" sz="1400" spc="-31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комнату</a:t>
            </a:r>
            <a:r>
              <a:rPr dirty="0" sz="1400" spc="-25">
                <a:latin typeface="Microsoft Sans Serif"/>
                <a:cs typeface="Microsoft Sans Serif"/>
              </a:rPr>
              <a:t>,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Calibri"/>
                <a:cs typeface="Calibri"/>
              </a:rPr>
              <a:t>для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этого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необходимо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выбрать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5">
                <a:latin typeface="Calibri"/>
                <a:cs typeface="Calibri"/>
              </a:rPr>
              <a:t>раздел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в </a:t>
            </a:r>
            <a:r>
              <a:rPr dirty="0" sz="1400" spc="-10">
                <a:latin typeface="Calibri"/>
                <a:cs typeface="Calibri"/>
              </a:rPr>
              <a:t>меню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слева</a:t>
            </a:r>
            <a:r>
              <a:rPr dirty="0" sz="1400" spc="-10">
                <a:latin typeface="Microsoft Sans Serif"/>
                <a:cs typeface="Microsoft Sans Serif"/>
              </a:rPr>
              <a:t>-</a:t>
            </a:r>
            <a:r>
              <a:rPr dirty="0" sz="1400" spc="-10">
                <a:latin typeface="Calibri"/>
                <a:cs typeface="Calibri"/>
              </a:rPr>
              <a:t>сверху</a:t>
            </a:r>
            <a:r>
              <a:rPr dirty="0" sz="1400" spc="-10">
                <a:latin typeface="Microsoft Sans Serif"/>
                <a:cs typeface="Microsoft Sans Serif"/>
              </a:rPr>
              <a:t>,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Calibri"/>
                <a:cs typeface="Calibri"/>
              </a:rPr>
              <a:t>нажать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на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«+»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Calibri"/>
                <a:cs typeface="Calibri"/>
              </a:rPr>
              <a:t>справа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от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надписи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комнаты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и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создать </a:t>
            </a:r>
            <a:r>
              <a:rPr dirty="0" sz="1400" spc="-45">
                <a:latin typeface="Calibri"/>
                <a:cs typeface="Calibri"/>
              </a:rPr>
              <a:t>её</a:t>
            </a:r>
            <a:r>
              <a:rPr dirty="0" sz="1400" spc="-45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400" spc="-5">
                <a:latin typeface="Calibri"/>
                <a:cs typeface="Calibri"/>
              </a:rPr>
              <a:t>Создав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комнату</a:t>
            </a:r>
            <a:r>
              <a:rPr dirty="0" sz="1400" spc="-25">
                <a:latin typeface="Microsoft Sans Serif"/>
                <a:cs typeface="Microsoft Sans Serif"/>
              </a:rPr>
              <a:t>,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Calibri"/>
                <a:cs typeface="Calibri"/>
              </a:rPr>
              <a:t>мы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можем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увидеть</a:t>
            </a:r>
            <a:endParaRPr sz="140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основной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интерфейс</a:t>
            </a:r>
            <a:r>
              <a:rPr dirty="0" sz="1400" spc="-25">
                <a:latin typeface="Microsoft Sans Serif"/>
                <a:cs typeface="Microsoft Sans Serif"/>
              </a:rPr>
              <a:t>.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Calibri"/>
                <a:cs typeface="Calibri"/>
              </a:rPr>
              <a:t>В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появившемся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окне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мы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можем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создать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статус</a:t>
            </a:r>
            <a:r>
              <a:rPr dirty="0" sz="1400" spc="-25">
                <a:latin typeface="Microsoft Sans Serif"/>
                <a:cs typeface="Microsoft Sans Serif"/>
              </a:rPr>
              <a:t>,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Calibri"/>
                <a:cs typeface="Calibri"/>
              </a:rPr>
              <a:t>а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так</a:t>
            </a:r>
            <a:r>
              <a:rPr dirty="0" sz="1400" spc="-5">
                <a:latin typeface="Microsoft Sans Serif"/>
                <a:cs typeface="Microsoft Sans Serif"/>
              </a:rPr>
              <a:t>-</a:t>
            </a:r>
            <a:r>
              <a:rPr dirty="0" sz="1400" spc="-5">
                <a:latin typeface="Calibri"/>
                <a:cs typeface="Calibri"/>
              </a:rPr>
              <a:t>же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создать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з</a:t>
            </a:r>
            <a:r>
              <a:rPr dirty="0" sz="1400" spc="-5">
                <a:latin typeface="Calibri"/>
                <a:cs typeface="Calibri"/>
              </a:rPr>
              <a:t>а</a:t>
            </a:r>
            <a:r>
              <a:rPr dirty="0" sz="1400" spc="-15">
                <a:latin typeface="Calibri"/>
                <a:cs typeface="Calibri"/>
              </a:rPr>
              <a:t>д</a:t>
            </a:r>
            <a:r>
              <a:rPr dirty="0" sz="1400" spc="-5">
                <a:latin typeface="Calibri"/>
                <a:cs typeface="Calibri"/>
              </a:rPr>
              <a:t>а</a:t>
            </a:r>
            <a:r>
              <a:rPr dirty="0" sz="1400" spc="-10">
                <a:latin typeface="Calibri"/>
                <a:cs typeface="Calibri"/>
              </a:rPr>
              <a:t>ч</a:t>
            </a:r>
            <a:r>
              <a:rPr dirty="0" sz="1400" spc="-5">
                <a:latin typeface="Calibri"/>
                <a:cs typeface="Calibri"/>
              </a:rPr>
              <a:t>у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на</a:t>
            </a:r>
            <a:r>
              <a:rPr dirty="0" sz="1400" spc="-35">
                <a:latin typeface="Calibri"/>
                <a:cs typeface="Calibri"/>
              </a:rPr>
              <a:t>ж</a:t>
            </a:r>
            <a:r>
              <a:rPr dirty="0" sz="1400" spc="-5">
                <a:latin typeface="Calibri"/>
                <a:cs typeface="Calibri"/>
              </a:rPr>
              <a:t>ав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н</a:t>
            </a:r>
            <a:r>
              <a:rPr dirty="0" sz="1400" spc="-5">
                <a:latin typeface="Calibri"/>
                <a:cs typeface="Calibri"/>
              </a:rPr>
              <a:t>а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з</a:t>
            </a:r>
            <a:r>
              <a:rPr dirty="0" sz="1400" spc="-5">
                <a:latin typeface="Calibri"/>
                <a:cs typeface="Calibri"/>
              </a:rPr>
              <a:t>нак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«</a:t>
            </a:r>
            <a:r>
              <a:rPr dirty="0" sz="1400" spc="-80">
                <a:latin typeface="Microsoft Sans Serif"/>
                <a:cs typeface="Microsoft Sans Serif"/>
              </a:rPr>
              <a:t>+</a:t>
            </a:r>
            <a:r>
              <a:rPr dirty="0" sz="1400" spc="-90">
                <a:latin typeface="Microsoft Sans Serif"/>
                <a:cs typeface="Microsoft Sans Serif"/>
              </a:rPr>
              <a:t>».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Calibri"/>
                <a:cs typeface="Calibri"/>
              </a:rPr>
              <a:t>М</a:t>
            </a:r>
            <a:r>
              <a:rPr dirty="0" sz="1400" spc="-10">
                <a:latin typeface="Calibri"/>
                <a:cs typeface="Calibri"/>
              </a:rPr>
              <a:t>ы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м</a:t>
            </a:r>
            <a:r>
              <a:rPr dirty="0" sz="1400" spc="-20">
                <a:latin typeface="Calibri"/>
                <a:cs typeface="Calibri"/>
              </a:rPr>
              <a:t>о</a:t>
            </a:r>
            <a:r>
              <a:rPr dirty="0" sz="1400" spc="-35">
                <a:latin typeface="Calibri"/>
                <a:cs typeface="Calibri"/>
              </a:rPr>
              <a:t>ж</a:t>
            </a:r>
            <a:r>
              <a:rPr dirty="0" sz="1400" spc="-5">
                <a:latin typeface="Calibri"/>
                <a:cs typeface="Calibri"/>
              </a:rPr>
              <a:t>ем  </a:t>
            </a:r>
            <a:r>
              <a:rPr dirty="0" sz="1400" spc="-10">
                <a:latin typeface="Calibri"/>
                <a:cs typeface="Calibri"/>
              </a:rPr>
              <a:t>редактировать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задачу</a:t>
            </a:r>
            <a:r>
              <a:rPr dirty="0" sz="1400" spc="-25">
                <a:latin typeface="Microsoft Sans Serif"/>
                <a:cs typeface="Microsoft Sans Serif"/>
              </a:rPr>
              <a:t>, </a:t>
            </a:r>
            <a:r>
              <a:rPr dirty="0" sz="1400" spc="-10">
                <a:latin typeface="Calibri"/>
                <a:cs typeface="Calibri"/>
              </a:rPr>
              <a:t>добавляя </a:t>
            </a:r>
            <a:r>
              <a:rPr dirty="0" sz="1400" spc="-5">
                <a:latin typeface="Calibri"/>
                <a:cs typeface="Calibri"/>
              </a:rPr>
              <a:t>к ней </a:t>
            </a:r>
            <a:r>
              <a:rPr dirty="0" sz="1400" spc="10">
                <a:latin typeface="Calibri"/>
                <a:cs typeface="Calibri"/>
              </a:rPr>
              <a:t>чек</a:t>
            </a:r>
            <a:r>
              <a:rPr dirty="0" sz="1400" spc="10">
                <a:latin typeface="Microsoft Sans Serif"/>
                <a:cs typeface="Microsoft Sans Serif"/>
              </a:rPr>
              <a:t>-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Calibri"/>
                <a:cs typeface="Calibri"/>
              </a:rPr>
              <a:t>лист</a:t>
            </a:r>
            <a:r>
              <a:rPr dirty="0" sz="1400" spc="-30">
                <a:latin typeface="Microsoft Sans Serif"/>
                <a:cs typeface="Microsoft Sans Serif"/>
              </a:rPr>
              <a:t>,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Calibri"/>
                <a:cs typeface="Calibri"/>
              </a:rPr>
              <a:t>файлы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или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другие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подзадачи</a:t>
            </a:r>
            <a:r>
              <a:rPr dirty="0" sz="1400" spc="-25">
                <a:latin typeface="Microsoft Sans Serif"/>
                <a:cs typeface="Microsoft Sans Serif"/>
              </a:rPr>
              <a:t>.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Calibri"/>
                <a:cs typeface="Calibri"/>
              </a:rPr>
              <a:t>Так</a:t>
            </a:r>
            <a:r>
              <a:rPr dirty="0" sz="1400" spc="-20">
                <a:latin typeface="Microsoft Sans Serif"/>
                <a:cs typeface="Microsoft Sans Serif"/>
              </a:rPr>
              <a:t>-</a:t>
            </a:r>
            <a:r>
              <a:rPr dirty="0" sz="1400" spc="-20">
                <a:latin typeface="Calibri"/>
                <a:cs typeface="Calibri"/>
              </a:rPr>
              <a:t>же 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наведя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курсор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на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задачу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мы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можем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выдать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ей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приоритет</a:t>
            </a:r>
            <a:r>
              <a:rPr dirty="0" sz="1400" spc="-25">
                <a:latin typeface="Microsoft Sans Serif"/>
                <a:cs typeface="Microsoft Sans Serif"/>
              </a:rPr>
              <a:t>,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Calibri"/>
                <a:cs typeface="Calibri"/>
              </a:rPr>
              <a:t>назначить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исполнителя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или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подтвердить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ее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успешное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выполнение</a:t>
            </a:r>
            <a:r>
              <a:rPr dirty="0" sz="1400" spc="-2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12700" marR="81280">
              <a:lnSpc>
                <a:spcPct val="100000"/>
              </a:lnSpc>
              <a:spcBef>
                <a:spcPts val="990"/>
              </a:spcBef>
            </a:pPr>
            <a:r>
              <a:rPr dirty="0" sz="1400" spc="-60">
                <a:latin typeface="Calibri"/>
                <a:cs typeface="Calibri"/>
              </a:rPr>
              <a:t>Так</a:t>
            </a:r>
            <a:r>
              <a:rPr dirty="0" sz="1400" spc="-60">
                <a:latin typeface="Microsoft Sans Serif"/>
                <a:cs typeface="Microsoft Sans Serif"/>
              </a:rPr>
              <a:t>,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Calibri"/>
                <a:cs typeface="Calibri"/>
              </a:rPr>
              <a:t>используя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статусы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и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задачи</a:t>
            </a:r>
            <a:r>
              <a:rPr dirty="0" sz="1400" spc="-25">
                <a:latin typeface="Microsoft Sans Serif"/>
                <a:cs typeface="Microsoft Sans Serif"/>
              </a:rPr>
              <a:t>,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Calibri"/>
                <a:cs typeface="Calibri"/>
              </a:rPr>
              <a:t>можно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структурировать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работу </a:t>
            </a:r>
            <a:r>
              <a:rPr dirty="0" sz="1400" spc="-5">
                <a:latin typeface="Calibri"/>
                <a:cs typeface="Calibri"/>
              </a:rPr>
              <a:t>вашей </a:t>
            </a:r>
            <a:r>
              <a:rPr dirty="0" sz="1400" spc="-25">
                <a:latin typeface="Calibri"/>
                <a:cs typeface="Calibri"/>
              </a:rPr>
              <a:t>группы</a:t>
            </a:r>
            <a:r>
              <a:rPr dirty="0" sz="1400" spc="-25">
                <a:latin typeface="Microsoft Sans Serif"/>
                <a:cs typeface="Microsoft Sans Serif"/>
              </a:rPr>
              <a:t>, 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Calibri"/>
                <a:cs typeface="Calibri"/>
              </a:rPr>
              <a:t>разделяя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ее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на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разные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этапы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и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распределяя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ее</a:t>
            </a:r>
            <a:r>
              <a:rPr dirty="0" sz="1400" spc="-15">
                <a:latin typeface="Calibri"/>
                <a:cs typeface="Calibri"/>
              </a:rPr>
              <a:t> между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всеми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участниками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83" y="685800"/>
            <a:ext cx="2011679" cy="25267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279" y="783336"/>
            <a:ext cx="4187952" cy="24627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983" y="3447288"/>
            <a:ext cx="5788152" cy="27249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9721" y="757504"/>
            <a:ext cx="3251200" cy="4333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Calibri"/>
                <a:cs typeface="Calibri"/>
              </a:rPr>
              <a:t>В </a:t>
            </a:r>
            <a:r>
              <a:rPr dirty="0" sz="1400" spc="-10">
                <a:latin typeface="Calibri"/>
                <a:cs typeface="Calibri"/>
              </a:rPr>
              <a:t>настройках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группы</a:t>
            </a:r>
            <a:r>
              <a:rPr dirty="0" sz="1400" spc="-25">
                <a:latin typeface="Microsoft Sans Serif"/>
                <a:cs typeface="Microsoft Sans Serif"/>
              </a:rPr>
              <a:t>,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Calibri"/>
                <a:cs typeface="Calibri"/>
              </a:rPr>
              <a:t>в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разделе</a:t>
            </a:r>
            <a:endParaRPr sz="1400">
              <a:latin typeface="Calibri"/>
              <a:cs typeface="Calibri"/>
            </a:endParaRPr>
          </a:p>
          <a:p>
            <a:pPr marL="12700" marR="20320">
              <a:lnSpc>
                <a:spcPct val="100000"/>
              </a:lnSpc>
            </a:pPr>
            <a:r>
              <a:rPr dirty="0" sz="1400" spc="-20">
                <a:latin typeface="Microsoft Sans Serif"/>
                <a:cs typeface="Microsoft Sans Serif"/>
              </a:rPr>
              <a:t>«</a:t>
            </a:r>
            <a:r>
              <a:rPr dirty="0" sz="1400" spc="-20">
                <a:latin typeface="Calibri"/>
                <a:cs typeface="Calibri"/>
              </a:rPr>
              <a:t>участники</a:t>
            </a:r>
            <a:r>
              <a:rPr dirty="0" sz="1400" spc="-20">
                <a:latin typeface="Microsoft Sans Serif"/>
                <a:cs typeface="Microsoft Sans Serif"/>
              </a:rPr>
              <a:t>»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Calibri"/>
                <a:cs typeface="Calibri"/>
              </a:rPr>
              <a:t>можно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отдельно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проследить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за</a:t>
            </a:r>
            <a:r>
              <a:rPr dirty="0" sz="1400" spc="-5">
                <a:latin typeface="Calibri"/>
                <a:cs typeface="Calibri"/>
              </a:rPr>
              <a:t> прогрессом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каждого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из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участников</a:t>
            </a:r>
            <a:r>
              <a:rPr dirty="0" sz="1400" spc="-20">
                <a:latin typeface="Microsoft Sans Serif"/>
                <a:cs typeface="Microsoft Sans Serif"/>
              </a:rPr>
              <a:t>,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Calibri"/>
                <a:cs typeface="Calibri"/>
              </a:rPr>
              <a:t>в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столбце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«</a:t>
            </a:r>
            <a:r>
              <a:rPr dirty="0" sz="1400" spc="-25">
                <a:latin typeface="Calibri"/>
                <a:cs typeface="Calibri"/>
              </a:rPr>
              <a:t>Права</a:t>
            </a:r>
            <a:r>
              <a:rPr dirty="0" sz="1400" spc="-25">
                <a:latin typeface="Microsoft Sans Serif"/>
                <a:cs typeface="Microsoft Sans Serif"/>
              </a:rPr>
              <a:t>» </a:t>
            </a:r>
            <a:r>
              <a:rPr dirty="0" sz="1400" spc="-10">
                <a:latin typeface="Calibri"/>
                <a:cs typeface="Calibri"/>
              </a:rPr>
              <a:t>можно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выдать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какую</a:t>
            </a:r>
            <a:r>
              <a:rPr dirty="0" sz="1400">
                <a:latin typeface="Microsoft Sans Serif"/>
                <a:cs typeface="Microsoft Sans Serif"/>
              </a:rPr>
              <a:t>- 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Calibri"/>
                <a:cs typeface="Calibri"/>
              </a:rPr>
              <a:t>либо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35">
                <a:latin typeface="Calibri"/>
                <a:cs typeface="Calibri"/>
              </a:rPr>
              <a:t>роль</a:t>
            </a:r>
            <a:r>
              <a:rPr dirty="0" sz="1400" spc="-35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12700" marR="323215">
              <a:lnSpc>
                <a:spcPct val="100000"/>
              </a:lnSpc>
              <a:spcBef>
                <a:spcPts val="5"/>
              </a:spcBef>
            </a:pPr>
            <a:r>
              <a:rPr dirty="0" sz="1400" spc="-15">
                <a:latin typeface="Calibri"/>
                <a:cs typeface="Calibri"/>
              </a:rPr>
              <a:t>Нажав </a:t>
            </a:r>
            <a:r>
              <a:rPr dirty="0" sz="1400" spc="-25">
                <a:latin typeface="Calibri"/>
                <a:cs typeface="Calibri"/>
              </a:rPr>
              <a:t>отдельно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на участника можно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отследить его </a:t>
            </a:r>
            <a:r>
              <a:rPr dirty="0" sz="1400" spc="-10">
                <a:latin typeface="Calibri"/>
                <a:cs typeface="Calibri"/>
              </a:rPr>
              <a:t>время </a:t>
            </a:r>
            <a:r>
              <a:rPr dirty="0" sz="1400" spc="-15">
                <a:latin typeface="Calibri"/>
                <a:cs typeface="Calibri"/>
              </a:rPr>
              <a:t>проведения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за 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работой</a:t>
            </a:r>
            <a:r>
              <a:rPr dirty="0" sz="1400" spc="-25">
                <a:latin typeface="Microsoft Sans Serif"/>
                <a:cs typeface="Microsoft Sans Serif"/>
              </a:rPr>
              <a:t>,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Calibri"/>
                <a:cs typeface="Calibri"/>
              </a:rPr>
              <a:t>а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так</a:t>
            </a:r>
            <a:r>
              <a:rPr dirty="0" sz="1400" spc="-5">
                <a:latin typeface="Microsoft Sans Serif"/>
                <a:cs typeface="Microsoft Sans Serif"/>
              </a:rPr>
              <a:t>-</a:t>
            </a:r>
            <a:r>
              <a:rPr dirty="0" sz="1400" spc="-5">
                <a:latin typeface="Calibri"/>
                <a:cs typeface="Calibri"/>
              </a:rPr>
              <a:t>же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настроить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автоматическое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создание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скриншотов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рабочего места участника</a:t>
            </a:r>
            <a:r>
              <a:rPr dirty="0" sz="1400" spc="-10">
                <a:latin typeface="Microsoft Sans Serif"/>
                <a:cs typeface="Microsoft Sans Serif"/>
              </a:rPr>
              <a:t>(</a:t>
            </a:r>
            <a:r>
              <a:rPr dirty="0" sz="1400" spc="-10">
                <a:latin typeface="Calibri"/>
                <a:cs typeface="Calibri"/>
              </a:rPr>
              <a:t>доступно</a:t>
            </a:r>
            <a:r>
              <a:rPr dirty="0" sz="1400" spc="-5">
                <a:latin typeface="Calibri"/>
                <a:cs typeface="Calibri"/>
              </a:rPr>
              <a:t> с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платным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тарифом</a:t>
            </a:r>
            <a:r>
              <a:rPr dirty="0" sz="1400" spc="-20">
                <a:latin typeface="Microsoft Sans Serif"/>
                <a:cs typeface="Microsoft Sans Serif"/>
              </a:rPr>
              <a:t>).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dirty="0" sz="1400" spc="-15">
                <a:latin typeface="Calibri"/>
                <a:cs typeface="Calibri"/>
              </a:rPr>
              <a:t>Так</a:t>
            </a:r>
            <a:r>
              <a:rPr dirty="0" sz="1400" spc="-15">
                <a:latin typeface="Microsoft Sans Serif"/>
                <a:cs typeface="Microsoft Sans Serif"/>
              </a:rPr>
              <a:t>-</a:t>
            </a:r>
            <a:r>
              <a:rPr dirty="0" sz="1400" spc="-15">
                <a:latin typeface="Calibri"/>
                <a:cs typeface="Calibri"/>
              </a:rPr>
              <a:t>же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в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этих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настройках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можно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изменить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тарифный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30">
                <a:latin typeface="Calibri"/>
                <a:cs typeface="Calibri"/>
              </a:rPr>
              <a:t>план</a:t>
            </a:r>
            <a:r>
              <a:rPr dirty="0" sz="1400" spc="-30">
                <a:latin typeface="Microsoft Sans Serif"/>
                <a:cs typeface="Microsoft Sans Serif"/>
              </a:rPr>
              <a:t>,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Calibri"/>
                <a:cs typeface="Calibri"/>
              </a:rPr>
              <a:t>настроить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финансовые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выплаты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участникам</a:t>
            </a:r>
            <a:r>
              <a:rPr dirty="0" sz="1400" spc="-20">
                <a:latin typeface="Microsoft Sans Serif"/>
                <a:cs typeface="Microsoft Sans Serif"/>
              </a:rPr>
              <a:t>,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Calibri"/>
                <a:cs typeface="Calibri"/>
              </a:rPr>
              <a:t>а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так</a:t>
            </a:r>
            <a:r>
              <a:rPr dirty="0" sz="1400" spc="-5">
                <a:latin typeface="Microsoft Sans Serif"/>
                <a:cs typeface="Microsoft Sans Serif"/>
              </a:rPr>
              <a:t>-</a:t>
            </a:r>
            <a:r>
              <a:rPr dirty="0" sz="1400" spc="-5">
                <a:latin typeface="Calibri"/>
                <a:cs typeface="Calibri"/>
              </a:rPr>
              <a:t>же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настроить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импорт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данных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из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разных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Calibri"/>
                <a:cs typeface="Calibri"/>
              </a:rPr>
              <a:t>сервисов</a:t>
            </a:r>
            <a:r>
              <a:rPr dirty="0" sz="1400" spc="-5">
                <a:latin typeface="Microsoft Sans Serif"/>
                <a:cs typeface="Microsoft Sans Serif"/>
              </a:rPr>
              <a:t>(</a:t>
            </a:r>
            <a:r>
              <a:rPr dirty="0" sz="1400" spc="-5">
                <a:latin typeface="Calibri"/>
                <a:cs typeface="Calibri"/>
              </a:rPr>
              <a:t>доступно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с </a:t>
            </a:r>
            <a:r>
              <a:rPr dirty="0" sz="1400" spc="-10">
                <a:latin typeface="Calibri"/>
                <a:cs typeface="Calibri"/>
              </a:rPr>
              <a:t>платным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тарифом</a:t>
            </a:r>
            <a:r>
              <a:rPr dirty="0" sz="1400" spc="-5">
                <a:latin typeface="Microsoft Sans Serif"/>
                <a:cs typeface="Microsoft Sans Serif"/>
              </a:rPr>
              <a:t>)</a:t>
            </a:r>
            <a:endParaRPr sz="1400">
              <a:latin typeface="Microsoft Sans Serif"/>
              <a:cs typeface="Microsoft Sans Serif"/>
            </a:endParaRPr>
          </a:p>
          <a:p>
            <a:pPr algn="just" marL="12700" marR="356235">
              <a:lnSpc>
                <a:spcPct val="100000"/>
              </a:lnSpc>
              <a:spcBef>
                <a:spcPts val="985"/>
              </a:spcBef>
            </a:pPr>
            <a:r>
              <a:rPr dirty="0" sz="1400" spc="-15">
                <a:latin typeface="Calibri"/>
                <a:cs typeface="Calibri"/>
              </a:rPr>
              <a:t>Так</a:t>
            </a:r>
            <a:r>
              <a:rPr dirty="0" sz="1400" spc="-15">
                <a:latin typeface="Microsoft Sans Serif"/>
                <a:cs typeface="Microsoft Sans Serif"/>
              </a:rPr>
              <a:t>-</a:t>
            </a:r>
            <a:r>
              <a:rPr dirty="0" sz="1400" spc="-15">
                <a:latin typeface="Calibri"/>
                <a:cs typeface="Calibri"/>
              </a:rPr>
              <a:t>же </a:t>
            </a:r>
            <a:r>
              <a:rPr dirty="0" sz="1400" spc="-10">
                <a:latin typeface="Calibri"/>
                <a:cs typeface="Calibri"/>
              </a:rPr>
              <a:t>можно узнать отчёт по </a:t>
            </a:r>
            <a:r>
              <a:rPr dirty="0" sz="1400" spc="-15">
                <a:latin typeface="Calibri"/>
                <a:cs typeface="Calibri"/>
              </a:rPr>
              <a:t>работе </a:t>
            </a:r>
            <a:r>
              <a:rPr dirty="0" sz="1400" spc="-10">
                <a:latin typeface="Calibri"/>
                <a:cs typeface="Calibri"/>
              </a:rPr>
              <a:t> нажав на соответствующую иконку на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главной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панели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903" y="752855"/>
            <a:ext cx="5129784" cy="25633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7903" y="3377184"/>
            <a:ext cx="5129784" cy="25633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2023-10-04T20:12:40Z</dcterms:created>
  <dcterms:modified xsi:type="dcterms:W3CDTF">2023-10-04T20:12:40Z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2023-10-04T00:00:00Z</vt:filetime>
  </property>
</Properties>
</file>