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70" r:id="rId5"/>
    <p:sldId id="260" r:id="rId6"/>
    <p:sldId id="267" r:id="rId7"/>
    <p:sldId id="268" r:id="rId8"/>
    <p:sldId id="273" r:id="rId9"/>
    <p:sldId id="275" r:id="rId10"/>
    <p:sldId id="276" r:id="rId11"/>
    <p:sldId id="284" r:id="rId12"/>
    <p:sldId id="283" r:id="rId13"/>
    <p:sldId id="281" r:id="rId14"/>
    <p:sldId id="277" r:id="rId15"/>
    <p:sldId id="288" r:id="rId16"/>
    <p:sldId id="274" r:id="rId17"/>
    <p:sldId id="282" r:id="rId18"/>
    <p:sldId id="287" r:id="rId19"/>
    <p:sldId id="271" r:id="rId20"/>
    <p:sldId id="272" r:id="rId21"/>
    <p:sldId id="285" r:id="rId22"/>
    <p:sldId id="286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28F1B-B723-4C06-B637-70BA22F22CE9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30C93A-1C31-4117-95A5-157D1107B6C6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Grupo 1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2800" dirty="0" smtClean="0"/>
              <a:t>Experimentación Numérica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3043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dirty="0" smtClean="0"/>
              <a:t>Pseudocódigo</a:t>
            </a:r>
            <a:endParaRPr lang="es-PE" dirty="0"/>
          </a:p>
        </p:txBody>
      </p:sp>
      <p:sp>
        <p:nvSpPr>
          <p:cNvPr id="7" name="6 Marcador de contenido"/>
          <p:cNvSpPr>
            <a:spLocks noGrp="1"/>
          </p:cNvSpPr>
          <p:nvPr>
            <p:ph sz="half" idx="1"/>
          </p:nvPr>
        </p:nvSpPr>
        <p:spPr>
          <a:xfrm>
            <a:off x="1003938" y="2348880"/>
            <a:ext cx="6264696" cy="2771752"/>
          </a:xfrm>
        </p:spPr>
        <p:txBody>
          <a:bodyPr>
            <a:normAutofit/>
          </a:bodyPr>
          <a:lstStyle/>
          <a:p>
            <a:pPr marL="411480" indent="-342900">
              <a:buFont typeface="+mj-lt"/>
              <a:buAutoNum type="arabicPeriod"/>
            </a:pPr>
            <a:r>
              <a:rPr lang="es-PE" sz="2000" dirty="0"/>
              <a:t>Inicializar </a:t>
            </a:r>
            <a:r>
              <a:rPr lang="es-PE" sz="2000" dirty="0" smtClean="0"/>
              <a:t>etapa de construcción</a:t>
            </a:r>
          </a:p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Inicializar etapa de mejora</a:t>
            </a:r>
            <a:endParaRPr lang="es-PE" sz="2000" dirty="0"/>
          </a:p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Actualizar </a:t>
            </a:r>
            <a:r>
              <a:rPr lang="es-PE" sz="2000" dirty="0" smtClean="0"/>
              <a:t>mejor solución</a:t>
            </a:r>
            <a:endParaRPr lang="es-PE" sz="2000" dirty="0"/>
          </a:p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Repetir el numero de iteraciones que requiera.</a:t>
            </a:r>
            <a:endParaRPr lang="es-ES" sz="2000" dirty="0"/>
          </a:p>
          <a:p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0865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dirty="0" smtClean="0"/>
              <a:t>Construcción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2416" y="2313432"/>
            <a:ext cx="7274000" cy="3493008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1790581" y="2486989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S1</a:t>
            </a:r>
            <a:endParaRPr lang="es-PE" dirty="0"/>
          </a:p>
        </p:txBody>
      </p:sp>
      <p:sp>
        <p:nvSpPr>
          <p:cNvPr id="6" name="5 Elipse"/>
          <p:cNvSpPr/>
          <p:nvPr/>
        </p:nvSpPr>
        <p:spPr>
          <a:xfrm>
            <a:off x="2428166" y="4896496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S2</a:t>
            </a:r>
            <a:endParaRPr lang="es-PE" dirty="0"/>
          </a:p>
        </p:txBody>
      </p:sp>
      <p:sp>
        <p:nvSpPr>
          <p:cNvPr id="8" name="7 Elipse"/>
          <p:cNvSpPr/>
          <p:nvPr/>
        </p:nvSpPr>
        <p:spPr>
          <a:xfrm>
            <a:off x="2730860" y="2486803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S2</a:t>
            </a:r>
            <a:endParaRPr lang="es-PE" dirty="0"/>
          </a:p>
        </p:txBody>
      </p:sp>
      <p:sp>
        <p:nvSpPr>
          <p:cNvPr id="9" name="8 Elipse"/>
          <p:cNvSpPr/>
          <p:nvPr/>
        </p:nvSpPr>
        <p:spPr>
          <a:xfrm>
            <a:off x="3826428" y="2486803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S3</a:t>
            </a:r>
            <a:endParaRPr lang="es-PE" dirty="0"/>
          </a:p>
        </p:txBody>
      </p:sp>
      <p:sp>
        <p:nvSpPr>
          <p:cNvPr id="10" name="9 Elipse"/>
          <p:cNvSpPr/>
          <p:nvPr/>
        </p:nvSpPr>
        <p:spPr>
          <a:xfrm>
            <a:off x="5940152" y="2513088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Sn</a:t>
            </a:r>
            <a:endParaRPr lang="es-PE" dirty="0"/>
          </a:p>
        </p:txBody>
      </p:sp>
      <p:sp>
        <p:nvSpPr>
          <p:cNvPr id="12" name="11 Elipse"/>
          <p:cNvSpPr/>
          <p:nvPr/>
        </p:nvSpPr>
        <p:spPr>
          <a:xfrm>
            <a:off x="4499992" y="4913466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Sn</a:t>
            </a:r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3550568" y="4913466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S3</a:t>
            </a:r>
            <a:endParaRPr lang="es-PE" dirty="0"/>
          </a:p>
        </p:txBody>
      </p:sp>
      <p:sp>
        <p:nvSpPr>
          <p:cNvPr id="14" name="13 Elipse"/>
          <p:cNvSpPr/>
          <p:nvPr/>
        </p:nvSpPr>
        <p:spPr>
          <a:xfrm>
            <a:off x="4824028" y="2522637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S4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275710" y="3556798"/>
                <a:ext cx="4248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chemeClr val="accent2">
                        <a:lumMod val="50000"/>
                      </a:schemeClr>
                    </a:solidFill>
                  </a:rPr>
                  <a:t>β</a:t>
                </a:r>
                <a:r>
                  <a:rPr lang="es-ES" b="1" dirty="0">
                    <a:solidFill>
                      <a:schemeClr val="accent2">
                        <a:lumMod val="50000"/>
                      </a:schemeClr>
                    </a:solidFill>
                  </a:rPr>
                  <a:t> = 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Min(</a:t>
                </a:r>
                <a:r>
                  <a:rPr lang="es-ES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costo_i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τ </a:t>
                </a:r>
                <a:r>
                  <a:rPr lang="es-ES" b="1" dirty="0">
                    <a:solidFill>
                      <a:schemeClr val="accent2">
                        <a:lumMod val="50000"/>
                      </a:schemeClr>
                    </a:solidFill>
                  </a:rPr>
                  <a:t>= 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Max(</a:t>
                </a:r>
                <a:r>
                  <a:rPr lang="es-ES" b="1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costo_i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endParaRPr lang="es-ES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RCL = {</a:t>
                </a:r>
                <a:r>
                  <a:rPr lang="es-ES" b="1" dirty="0">
                    <a:solidFill>
                      <a:schemeClr val="accent2">
                        <a:lumMod val="50000"/>
                      </a:schemeClr>
                    </a:solidFill>
                  </a:rPr>
                  <a:t> i 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//</a:t>
                </a:r>
                <a:r>
                  <a:rPr lang="es-PE" b="1" dirty="0" err="1" smtClean="0"/>
                  <a:t>f_cost</a:t>
                </a:r>
                <a:r>
                  <a:rPr lang="es-PE" b="1" dirty="0" smtClean="0"/>
                  <a:t>(Si</a:t>
                </a:r>
                <a:r>
                  <a:rPr lang="es-PE" b="1" dirty="0"/>
                  <a:t>) </a:t>
                </a:r>
                <a:r>
                  <a:rPr lang="es-PE" b="1" dirty="0" smtClean="0"/>
                  <a:t>≤ </a:t>
                </a:r>
                <a:r>
                  <a:rPr lang="el-GR" b="1" dirty="0"/>
                  <a:t>β +</a:t>
                </a:r>
                <a:r>
                  <a:rPr lang="es-PE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l-GR" b="1" dirty="0"/>
                  <a:t>(τ </a:t>
                </a:r>
                <a:r>
                  <a:rPr lang="el-GR" b="1" dirty="0" smtClean="0"/>
                  <a:t>−</a:t>
                </a:r>
                <a:r>
                  <a:rPr lang="el-GR" b="1" dirty="0"/>
                  <a:t> β)</a:t>
                </a:r>
                <a:r>
                  <a:rPr lang="es-E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}</a:t>
                </a:r>
                <a:endParaRPr lang="es-E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710" y="3556798"/>
                <a:ext cx="4248472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15 Flecha derecha"/>
          <p:cNvSpPr/>
          <p:nvPr/>
        </p:nvSpPr>
        <p:spPr>
          <a:xfrm>
            <a:off x="5724128" y="5085184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 smtClean="0"/>
              <a:t>Random</a:t>
            </a:r>
            <a:endParaRPr lang="es-PE" sz="1200" dirty="0"/>
          </a:p>
        </p:txBody>
      </p:sp>
      <p:sp>
        <p:nvSpPr>
          <p:cNvPr id="17" name="16 Flecha abajo"/>
          <p:cNvSpPr/>
          <p:nvPr/>
        </p:nvSpPr>
        <p:spPr>
          <a:xfrm>
            <a:off x="2866346" y="3429000"/>
            <a:ext cx="484458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Elipse"/>
          <p:cNvSpPr/>
          <p:nvPr/>
        </p:nvSpPr>
        <p:spPr>
          <a:xfrm>
            <a:off x="7020272" y="4896496"/>
            <a:ext cx="648072" cy="6480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/>
              <a:t>Sj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006605" y="5805264"/>
                <a:ext cx="5013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𝐶𝑜𝑛𝑠𝑡𝑎𝑛𝑡𝑒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𝑟𝑒𝑙𝑎𝑗𝑎𝑐𝑖𝑜𝑛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b="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(0=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𝑔𝑟𝑒𝑒𝑑𝑦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, 1=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𝑚𝑢𝑦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𝑔𝑒𝑛𝑒𝑟𝑎𝑙</m:t>
                      </m:r>
                      <m:r>
                        <a:rPr lang="es-PE" b="0" i="1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5" y="5805264"/>
                <a:ext cx="5013667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dirty="0" smtClean="0"/>
              <a:t>Fase de mejora (2 </a:t>
            </a:r>
            <a:r>
              <a:rPr lang="es-PE" dirty="0" err="1" smtClean="0"/>
              <a:t>opt</a:t>
            </a:r>
            <a:r>
              <a:rPr lang="es-PE" dirty="0" smtClean="0"/>
              <a:t>)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43608" y="2276872"/>
            <a:ext cx="6841952" cy="3493008"/>
          </a:xfrm>
        </p:spPr>
        <p:txBody>
          <a:bodyPr/>
          <a:lstStyle/>
          <a:p>
            <a:pPr marL="68580" indent="0">
              <a:buNone/>
            </a:pPr>
            <a:endParaRPr lang="es-PE" dirty="0"/>
          </a:p>
        </p:txBody>
      </p:sp>
      <p:sp>
        <p:nvSpPr>
          <p:cNvPr id="5" name="4 Elipse"/>
          <p:cNvSpPr/>
          <p:nvPr/>
        </p:nvSpPr>
        <p:spPr>
          <a:xfrm>
            <a:off x="1619672" y="2708920"/>
            <a:ext cx="720080" cy="72008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</a:t>
            </a:r>
            <a:endParaRPr lang="es-PE" b="1" dirty="0"/>
          </a:p>
        </p:txBody>
      </p:sp>
      <p:sp>
        <p:nvSpPr>
          <p:cNvPr id="6" name="5 Elipse"/>
          <p:cNvSpPr/>
          <p:nvPr/>
        </p:nvSpPr>
        <p:spPr>
          <a:xfrm>
            <a:off x="3275856" y="3861048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</a:t>
            </a:r>
            <a:endParaRPr lang="es-PE" b="1" dirty="0"/>
          </a:p>
        </p:txBody>
      </p:sp>
      <p:sp>
        <p:nvSpPr>
          <p:cNvPr id="7" name="6 Elipse"/>
          <p:cNvSpPr/>
          <p:nvPr/>
        </p:nvSpPr>
        <p:spPr>
          <a:xfrm>
            <a:off x="3275856" y="2658899"/>
            <a:ext cx="720080" cy="72008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</a:t>
            </a:r>
            <a:endParaRPr lang="es-PE" b="1" dirty="0"/>
          </a:p>
        </p:txBody>
      </p:sp>
      <p:sp>
        <p:nvSpPr>
          <p:cNvPr id="8" name="7 Elipse"/>
          <p:cNvSpPr/>
          <p:nvPr/>
        </p:nvSpPr>
        <p:spPr>
          <a:xfrm>
            <a:off x="1629716" y="3861048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</a:t>
            </a:r>
            <a:endParaRPr lang="es-PE" b="1" dirty="0"/>
          </a:p>
        </p:txBody>
      </p:sp>
      <p:sp>
        <p:nvSpPr>
          <p:cNvPr id="9" name="8 Elipse"/>
          <p:cNvSpPr/>
          <p:nvPr/>
        </p:nvSpPr>
        <p:spPr>
          <a:xfrm>
            <a:off x="5364088" y="2708920"/>
            <a:ext cx="720080" cy="72008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</a:t>
            </a:r>
            <a:endParaRPr lang="es-PE" b="1" dirty="0"/>
          </a:p>
        </p:txBody>
      </p:sp>
      <p:sp>
        <p:nvSpPr>
          <p:cNvPr id="10" name="9 Elipse"/>
          <p:cNvSpPr/>
          <p:nvPr/>
        </p:nvSpPr>
        <p:spPr>
          <a:xfrm>
            <a:off x="7236296" y="3861048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</a:t>
            </a:r>
            <a:endParaRPr lang="es-PE" b="1" dirty="0"/>
          </a:p>
        </p:txBody>
      </p:sp>
      <p:sp>
        <p:nvSpPr>
          <p:cNvPr id="11" name="10 Elipse"/>
          <p:cNvSpPr/>
          <p:nvPr/>
        </p:nvSpPr>
        <p:spPr>
          <a:xfrm>
            <a:off x="7236296" y="2708920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</a:t>
            </a:r>
            <a:endParaRPr lang="es-PE" b="1" dirty="0"/>
          </a:p>
        </p:txBody>
      </p:sp>
      <p:sp>
        <p:nvSpPr>
          <p:cNvPr id="12" name="11 Elipse"/>
          <p:cNvSpPr/>
          <p:nvPr/>
        </p:nvSpPr>
        <p:spPr>
          <a:xfrm>
            <a:off x="5374132" y="3861048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</a:t>
            </a:r>
            <a:endParaRPr lang="es-PE" b="1" dirty="0"/>
          </a:p>
        </p:txBody>
      </p:sp>
      <p:sp>
        <p:nvSpPr>
          <p:cNvPr id="13" name="12 Flecha derecha"/>
          <p:cNvSpPr/>
          <p:nvPr/>
        </p:nvSpPr>
        <p:spPr>
          <a:xfrm>
            <a:off x="4499992" y="3212976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11760" y="3212976"/>
            <a:ext cx="720080" cy="100811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2411760" y="3212976"/>
            <a:ext cx="720080" cy="100811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6094212" y="4221088"/>
            <a:ext cx="1070076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6166220" y="3068960"/>
            <a:ext cx="1070076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1633066" y="2708920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</a:t>
            </a:r>
            <a:endParaRPr lang="es-PE" b="1" dirty="0"/>
          </a:p>
        </p:txBody>
      </p:sp>
      <p:sp>
        <p:nvSpPr>
          <p:cNvPr id="35" name="34 Elipse"/>
          <p:cNvSpPr/>
          <p:nvPr/>
        </p:nvSpPr>
        <p:spPr>
          <a:xfrm>
            <a:off x="3289250" y="2658899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B</a:t>
            </a:r>
            <a:endParaRPr lang="es-PE" b="1" dirty="0"/>
          </a:p>
        </p:txBody>
      </p:sp>
      <p:sp>
        <p:nvSpPr>
          <p:cNvPr id="36" name="35 Elipse"/>
          <p:cNvSpPr/>
          <p:nvPr/>
        </p:nvSpPr>
        <p:spPr>
          <a:xfrm>
            <a:off x="5377482" y="2708920"/>
            <a:ext cx="720080" cy="7200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879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sz="3600" dirty="0" smtClean="0"/>
              <a:t>Búsqueda local y Actualización</a:t>
            </a:r>
            <a:endParaRPr lang="es-PE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1"/>
          </p:nvPr>
        </p:nvSpPr>
        <p:spPr>
          <a:xfrm>
            <a:off x="1042416" y="2313432"/>
            <a:ext cx="6481912" cy="3493008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1" name="10 Flecha derecha"/>
          <p:cNvSpPr/>
          <p:nvPr/>
        </p:nvSpPr>
        <p:spPr>
          <a:xfrm>
            <a:off x="2915816" y="3451601"/>
            <a:ext cx="2088232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11 CuadroTexto"/>
          <p:cNvSpPr txBox="1"/>
          <p:nvPr/>
        </p:nvSpPr>
        <p:spPr>
          <a:xfrm>
            <a:off x="3419872" y="30457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tx1"/>
                </a:solidFill>
              </a:rPr>
              <a:t>F.O. </a:t>
            </a:r>
            <a:endParaRPr lang="es-PE" dirty="0"/>
          </a:p>
        </p:txBody>
      </p:sp>
      <p:sp>
        <p:nvSpPr>
          <p:cNvPr id="13" name="12 Elipse"/>
          <p:cNvSpPr/>
          <p:nvPr/>
        </p:nvSpPr>
        <p:spPr>
          <a:xfrm>
            <a:off x="1403648" y="2566161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S1</a:t>
            </a:r>
            <a:endParaRPr lang="es-PE" dirty="0"/>
          </a:p>
        </p:txBody>
      </p:sp>
      <p:sp>
        <p:nvSpPr>
          <p:cNvPr id="15" name="14 Elipse"/>
          <p:cNvSpPr/>
          <p:nvPr/>
        </p:nvSpPr>
        <p:spPr>
          <a:xfrm>
            <a:off x="1395670" y="501443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Sn</a:t>
            </a:r>
            <a:endParaRPr lang="es-PE" dirty="0"/>
          </a:p>
        </p:txBody>
      </p:sp>
      <p:sp>
        <p:nvSpPr>
          <p:cNvPr id="16" name="15 Elipse"/>
          <p:cNvSpPr/>
          <p:nvPr/>
        </p:nvSpPr>
        <p:spPr>
          <a:xfrm>
            <a:off x="1403648" y="3366633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S2</a:t>
            </a:r>
            <a:endParaRPr lang="es-PE" dirty="0"/>
          </a:p>
        </p:txBody>
      </p:sp>
      <p:sp>
        <p:nvSpPr>
          <p:cNvPr id="17" name="16 Elipse"/>
          <p:cNvSpPr/>
          <p:nvPr/>
        </p:nvSpPr>
        <p:spPr>
          <a:xfrm>
            <a:off x="1395670" y="421185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S3</a:t>
            </a:r>
            <a:endParaRPr lang="es-PE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80112" y="352216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Si F.O</a:t>
            </a:r>
            <a:r>
              <a:rPr lang="es-PE" b="1" dirty="0" smtClean="0"/>
              <a:t>.(Sn</a:t>
            </a:r>
            <a:r>
              <a:rPr lang="es-PE" b="1" smtClean="0"/>
              <a:t>) &gt;  </a:t>
            </a:r>
            <a:r>
              <a:rPr lang="es-PE" b="1" dirty="0"/>
              <a:t>F.O.(Mejor) </a:t>
            </a:r>
            <a:endParaRPr lang="es-PE" b="1" dirty="0" smtClean="0"/>
          </a:p>
          <a:p>
            <a:endParaRPr lang="es-PE" b="1" dirty="0">
              <a:sym typeface="Wingdings" panose="05000000000000000000" pitchFamily="2" charset="2"/>
            </a:endParaRPr>
          </a:p>
          <a:p>
            <a:r>
              <a:rPr lang="es-PE" b="1" dirty="0" smtClean="0">
                <a:sym typeface="Wingdings" panose="05000000000000000000" pitchFamily="2" charset="2"/>
              </a:rPr>
              <a:t> </a:t>
            </a:r>
            <a:r>
              <a:rPr lang="es-PE" b="1" dirty="0">
                <a:sym typeface="Wingdings" panose="05000000000000000000" pitchFamily="2" charset="2"/>
              </a:rPr>
              <a:t>Mejor = </a:t>
            </a:r>
            <a:r>
              <a:rPr lang="es-PE" b="1" dirty="0" smtClean="0">
                <a:sym typeface="Wingdings" panose="05000000000000000000" pitchFamily="2" charset="2"/>
              </a:rPr>
              <a:t>Sn</a:t>
            </a:r>
            <a:endParaRPr lang="es-PE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58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dirty="0" smtClean="0"/>
              <a:t>Parámetros</a:t>
            </a:r>
            <a:endParaRPr lang="es-PE" dirty="0"/>
          </a:p>
        </p:txBody>
      </p:sp>
      <p:graphicFrame>
        <p:nvGraphicFramePr>
          <p:cNvPr id="4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23073"/>
              </p:ext>
            </p:extLst>
          </p:nvPr>
        </p:nvGraphicFramePr>
        <p:xfrm>
          <a:off x="1907704" y="2060848"/>
          <a:ext cx="6096118" cy="265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59"/>
                <a:gridCol w="3048059"/>
              </a:tblGrid>
              <a:tr h="370038">
                <a:tc>
                  <a:txBody>
                    <a:bodyPr/>
                    <a:lstStyle/>
                    <a:p>
                      <a:r>
                        <a:rPr lang="es-PE" dirty="0" smtClean="0"/>
                        <a:t>Parámetro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Valor</a:t>
                      </a:r>
                      <a:endParaRPr lang="es-PE" dirty="0"/>
                    </a:p>
                  </a:txBody>
                  <a:tcPr/>
                </a:tc>
              </a:tr>
              <a:tr h="370038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Número de iteraciones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32000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Beta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El menor costo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Tao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El mayor costo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Alfa</a:t>
                      </a:r>
                      <a:endParaRPr lang="es-P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Inicialmente 0.31 a 0.4</a:t>
                      </a:r>
                      <a:endParaRPr lang="es-P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Conclusiones de la experimentación numérica</a:t>
            </a:r>
            <a:endParaRPr lang="es-P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1719071"/>
            <a:ext cx="8363272" cy="4407408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En nuestros resultados obtenemos valores similares para ambos algoritmos. Esto puede darse debido a que el algoritmo genético no implementa una forma más óptima de mutación.</a:t>
            </a:r>
          </a:p>
          <a:p>
            <a:r>
              <a:rPr lang="es-PE" dirty="0" smtClean="0"/>
              <a:t>Como recomendación, en la próxima entrega deberíamos usar más formas de realizar mutaciones.</a:t>
            </a:r>
          </a:p>
          <a:p>
            <a:r>
              <a:rPr lang="es-PE" dirty="0" smtClean="0"/>
              <a:t>Otra recomendación sería usar la etapa de construcción del GRASP para generar la población inicial del Genético.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051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858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Referencias</a:t>
            </a:r>
            <a:endParaRPr lang="es-ES" sz="3200" dirty="0"/>
          </a:p>
        </p:txBody>
      </p:sp>
      <p:sp>
        <p:nvSpPr>
          <p:cNvPr id="7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588168"/>
            <a:ext cx="6877384" cy="43611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PE" sz="1200" dirty="0"/>
          </a:p>
          <a:p>
            <a:pPr marL="68580" indent="0">
              <a:buNone/>
            </a:pPr>
            <a:r>
              <a:rPr lang="es-PE" sz="1600" dirty="0" err="1" smtClean="0"/>
              <a:t>Gallart</a:t>
            </a:r>
            <a:r>
              <a:rPr lang="es-PE" sz="1600" dirty="0" smtClean="0"/>
              <a:t>, J., Tupia M.</a:t>
            </a:r>
          </a:p>
          <a:p>
            <a:pPr marL="68580" indent="0">
              <a:buNone/>
            </a:pPr>
            <a:r>
              <a:rPr lang="es-PE" sz="1600" dirty="0" smtClean="0"/>
              <a:t>2010	“</a:t>
            </a:r>
            <a:r>
              <a:rPr lang="en-US" sz="1600" dirty="0"/>
              <a:t>Solving the Capacitated Vehicle Routing Problem and </a:t>
            </a:r>
            <a:r>
              <a:rPr lang="en-US" sz="1600" dirty="0" smtClean="0"/>
              <a:t>	the </a:t>
            </a:r>
            <a:r>
              <a:rPr lang="en-US" sz="1600" dirty="0"/>
              <a:t>Split Delivery Using GRASP </a:t>
            </a:r>
            <a:r>
              <a:rPr lang="en-US" sz="1600" dirty="0" err="1"/>
              <a:t>Metaheuristic</a:t>
            </a:r>
            <a:r>
              <a:rPr lang="es-PE" sz="1600" dirty="0" smtClean="0"/>
              <a:t>”</a:t>
            </a:r>
          </a:p>
          <a:p>
            <a:pPr marL="68580" indent="0">
              <a:buNone/>
            </a:pPr>
            <a:r>
              <a:rPr lang="en-US" sz="1600" dirty="0" err="1" smtClean="0"/>
              <a:t>Kontoravdis</a:t>
            </a:r>
            <a:r>
              <a:rPr lang="en-US" sz="1600" dirty="0" smtClean="0"/>
              <a:t>, </a:t>
            </a:r>
            <a:r>
              <a:rPr lang="en-US" sz="1600" dirty="0"/>
              <a:t>G</a:t>
            </a:r>
            <a:r>
              <a:rPr lang="en-US" sz="1600" dirty="0" smtClean="0"/>
              <a:t>., </a:t>
            </a:r>
            <a:r>
              <a:rPr lang="en-US" sz="1600" dirty="0" err="1" smtClean="0"/>
              <a:t>Bard,J</a:t>
            </a:r>
            <a:r>
              <a:rPr lang="en-US" sz="1600" dirty="0" smtClean="0"/>
              <a:t>. </a:t>
            </a:r>
          </a:p>
          <a:p>
            <a:pPr marL="68580" indent="0">
              <a:buNone/>
            </a:pPr>
            <a:r>
              <a:rPr lang="en-US" sz="1600" dirty="0" smtClean="0"/>
              <a:t>1994</a:t>
            </a:r>
            <a:r>
              <a:rPr lang="en-US" sz="1600" dirty="0"/>
              <a:t>	</a:t>
            </a:r>
            <a:r>
              <a:rPr lang="en-US" sz="1600" dirty="0" smtClean="0"/>
              <a:t>“A GRASP for Vehicle Routing Problem with Time Windows”</a:t>
            </a:r>
            <a:endParaRPr lang="es-PE" sz="1600" dirty="0" smtClean="0"/>
          </a:p>
          <a:p>
            <a:pPr marL="68580" indent="0">
              <a:buNone/>
            </a:pPr>
            <a:r>
              <a:rPr lang="es-PE" sz="1600" dirty="0" smtClean="0"/>
              <a:t>M. </a:t>
            </a:r>
            <a:r>
              <a:rPr lang="es-PE" sz="1600" dirty="0"/>
              <a:t>G.C. </a:t>
            </a:r>
            <a:r>
              <a:rPr lang="es-PE" sz="1600" dirty="0" err="1" smtClean="0"/>
              <a:t>Resende</a:t>
            </a:r>
            <a:r>
              <a:rPr lang="es-PE" sz="1600" dirty="0" smtClean="0"/>
              <a:t>, C</a:t>
            </a:r>
            <a:r>
              <a:rPr lang="es-PE" sz="1600" dirty="0"/>
              <a:t>. Ribeiro</a:t>
            </a:r>
          </a:p>
          <a:p>
            <a:pPr marL="68580" indent="0">
              <a:buNone/>
            </a:pPr>
            <a:r>
              <a:rPr lang="en-US" sz="1600" dirty="0" smtClean="0"/>
              <a:t>2003	Chapter 8</a:t>
            </a:r>
          </a:p>
          <a:p>
            <a:pPr marL="68580" indent="0">
              <a:buNone/>
            </a:pPr>
            <a:r>
              <a:rPr lang="en-US" sz="1600" smtClean="0"/>
              <a:t>	”</a:t>
            </a:r>
            <a:r>
              <a:rPr lang="en-US" sz="1600" dirty="0" smtClean="0"/>
              <a:t>GREEDY </a:t>
            </a:r>
            <a:r>
              <a:rPr lang="en-US" sz="1600" dirty="0"/>
              <a:t>RANDOMIZED ADAPTIVE SEARCH PROCEDURES</a:t>
            </a:r>
            <a:r>
              <a:rPr lang="en-US" sz="1600" dirty="0" smtClean="0"/>
              <a:t>”</a:t>
            </a:r>
          </a:p>
          <a:p>
            <a:pPr marL="68580" indent="0">
              <a:buNone/>
            </a:pPr>
            <a:r>
              <a:rPr lang="es-PE" sz="1600" dirty="0" err="1"/>
              <a:t>Abdesslem</a:t>
            </a:r>
            <a:r>
              <a:rPr lang="es-PE" sz="1600" dirty="0"/>
              <a:t> </a:t>
            </a:r>
            <a:r>
              <a:rPr lang="es-PE" sz="1600" dirty="0" err="1"/>
              <a:t>Layeb</a:t>
            </a:r>
            <a:r>
              <a:rPr lang="es-PE" sz="1600" dirty="0"/>
              <a:t>, </a:t>
            </a:r>
            <a:r>
              <a:rPr lang="es-PE" sz="1600" dirty="0" err="1"/>
              <a:t>Meryem</a:t>
            </a:r>
            <a:r>
              <a:rPr lang="es-PE" sz="1600" dirty="0"/>
              <a:t> </a:t>
            </a:r>
            <a:r>
              <a:rPr lang="es-PE" sz="1600" dirty="0" err="1"/>
              <a:t>Ammi</a:t>
            </a:r>
            <a:r>
              <a:rPr lang="es-PE" sz="1600" dirty="0"/>
              <a:t> and </a:t>
            </a:r>
            <a:r>
              <a:rPr lang="es-PE" sz="1600" dirty="0" err="1"/>
              <a:t>Salim</a:t>
            </a:r>
            <a:r>
              <a:rPr lang="es-PE" sz="1600" dirty="0"/>
              <a:t> </a:t>
            </a:r>
            <a:r>
              <a:rPr lang="es-PE" sz="1600" dirty="0" err="1"/>
              <a:t>Chikhi</a:t>
            </a:r>
            <a:endParaRPr lang="en-US" sz="1600" dirty="0"/>
          </a:p>
          <a:p>
            <a:pPr marL="68580" indent="0">
              <a:buNone/>
            </a:pPr>
            <a:r>
              <a:rPr lang="en-US" sz="1600" dirty="0" smtClean="0"/>
              <a:t>2013	“</a:t>
            </a:r>
            <a:r>
              <a:rPr lang="en-US" sz="1600" dirty="0"/>
              <a:t>A GRASP Algorithm Based on New Randomized Heuristic </a:t>
            </a:r>
            <a:r>
              <a:rPr lang="en-US" sz="1600" dirty="0" smtClean="0"/>
              <a:t>	for </a:t>
            </a:r>
            <a:r>
              <a:rPr lang="en-US" sz="1600" dirty="0"/>
              <a:t>Vehicle Routing Problem</a:t>
            </a:r>
            <a:r>
              <a:rPr lang="en-US" sz="1600" dirty="0" smtClean="0"/>
              <a:t>”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658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6858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Referencias</a:t>
            </a:r>
            <a:endParaRPr lang="es-ES" sz="3200" dirty="0"/>
          </a:p>
        </p:txBody>
      </p:sp>
      <p:sp>
        <p:nvSpPr>
          <p:cNvPr id="6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588168"/>
            <a:ext cx="6877384" cy="4361112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endParaRPr lang="es-PE" sz="1200" dirty="0"/>
          </a:p>
          <a:p>
            <a:pPr marL="68580" indent="0">
              <a:buNone/>
            </a:pPr>
            <a:r>
              <a:rPr lang="es-PE" sz="1600" dirty="0"/>
              <a:t>Alba, E., </a:t>
            </a:r>
            <a:r>
              <a:rPr lang="es-PE" sz="1600" dirty="0" err="1"/>
              <a:t>Dorronsoro</a:t>
            </a:r>
            <a:r>
              <a:rPr lang="es-PE" sz="1600" dirty="0"/>
              <a:t>, B. </a:t>
            </a:r>
            <a:endParaRPr lang="es-PE" sz="1600" dirty="0" smtClean="0"/>
          </a:p>
          <a:p>
            <a:pPr marL="68580" indent="0">
              <a:buNone/>
            </a:pPr>
            <a:r>
              <a:rPr lang="es-PE" sz="1600" dirty="0" smtClean="0"/>
              <a:t>2004	“</a:t>
            </a:r>
            <a:r>
              <a:rPr lang="es-PE" sz="1600" dirty="0" err="1" smtClean="0"/>
              <a:t>Solving</a:t>
            </a:r>
            <a:r>
              <a:rPr lang="es-PE" sz="1600" dirty="0" smtClean="0"/>
              <a:t> </a:t>
            </a:r>
            <a:r>
              <a:rPr lang="es-PE" sz="1600" dirty="0" err="1" smtClean="0"/>
              <a:t>the</a:t>
            </a:r>
            <a:r>
              <a:rPr lang="es-PE" sz="1600" dirty="0" smtClean="0"/>
              <a:t> </a:t>
            </a:r>
            <a:r>
              <a:rPr lang="es-PE" sz="1600" dirty="0" err="1"/>
              <a:t>Vehicle</a:t>
            </a:r>
            <a:r>
              <a:rPr lang="es-PE" sz="1600" dirty="0"/>
              <a:t> </a:t>
            </a:r>
            <a:r>
              <a:rPr lang="es-PE" sz="1600" dirty="0" err="1"/>
              <a:t>Routing</a:t>
            </a:r>
            <a:r>
              <a:rPr lang="es-PE" sz="1600" dirty="0"/>
              <a:t> </a:t>
            </a:r>
            <a:r>
              <a:rPr lang="es-PE" sz="1600" dirty="0" err="1"/>
              <a:t>Problem</a:t>
            </a:r>
            <a:r>
              <a:rPr lang="es-PE" sz="1600" dirty="0"/>
              <a:t> </a:t>
            </a:r>
            <a:r>
              <a:rPr lang="es-PE" sz="1600" dirty="0" err="1"/>
              <a:t>by</a:t>
            </a:r>
            <a:r>
              <a:rPr lang="es-PE" sz="1600" dirty="0"/>
              <a:t> </a:t>
            </a:r>
            <a:r>
              <a:rPr lang="es-PE" sz="1600" dirty="0" err="1"/>
              <a:t>Using</a:t>
            </a:r>
            <a:r>
              <a:rPr lang="es-PE" sz="1600" dirty="0"/>
              <a:t> </a:t>
            </a:r>
            <a:r>
              <a:rPr lang="es-PE" sz="1600" dirty="0" err="1"/>
              <a:t>Cellular</a:t>
            </a:r>
            <a:r>
              <a:rPr lang="es-PE" sz="1600" dirty="0"/>
              <a:t> </a:t>
            </a:r>
            <a:r>
              <a:rPr lang="es-PE" sz="1600" dirty="0" smtClean="0"/>
              <a:t>	</a:t>
            </a:r>
            <a:r>
              <a:rPr lang="es-PE" sz="1600" dirty="0" err="1" smtClean="0"/>
              <a:t>Genetic</a:t>
            </a:r>
            <a:r>
              <a:rPr lang="es-PE" sz="1600" dirty="0" smtClean="0"/>
              <a:t> </a:t>
            </a:r>
            <a:r>
              <a:rPr lang="es-PE" sz="1600" dirty="0" err="1" smtClean="0"/>
              <a:t>Algorithms</a:t>
            </a:r>
            <a:r>
              <a:rPr lang="es-PE" sz="1600" dirty="0" smtClean="0"/>
              <a:t>”</a:t>
            </a:r>
          </a:p>
          <a:p>
            <a:pPr marL="68580" indent="0">
              <a:buNone/>
            </a:pPr>
            <a:r>
              <a:rPr lang="en-US" sz="1600" dirty="0"/>
              <a:t>Berger, J., </a:t>
            </a:r>
            <a:r>
              <a:rPr lang="en-US" sz="1600" dirty="0" err="1"/>
              <a:t>Barkaoui</a:t>
            </a:r>
            <a:r>
              <a:rPr lang="en-US" sz="1600" dirty="0"/>
              <a:t>, M. 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2003</a:t>
            </a:r>
            <a:r>
              <a:rPr lang="en-US" sz="1600" dirty="0"/>
              <a:t>	</a:t>
            </a:r>
            <a:r>
              <a:rPr lang="en-US" sz="1600" dirty="0" smtClean="0"/>
              <a:t>“</a:t>
            </a:r>
            <a:r>
              <a:rPr lang="en-US" sz="1600" dirty="0"/>
              <a:t>A hybrid genetic algorithm for the capacitated vehicle </a:t>
            </a:r>
            <a:r>
              <a:rPr lang="en-US" sz="1600" dirty="0" smtClean="0"/>
              <a:t>	routing </a:t>
            </a:r>
            <a:r>
              <a:rPr lang="en-US" sz="1600" dirty="0"/>
              <a:t>problem”</a:t>
            </a:r>
            <a:endParaRPr lang="es-PE" sz="1600" dirty="0" smtClean="0"/>
          </a:p>
          <a:p>
            <a:pPr marL="68580" indent="0">
              <a:buNone/>
            </a:pPr>
            <a:r>
              <a:rPr lang="en-US" sz="1600" dirty="0"/>
              <a:t>D. Goldberg. 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1989	“Genetic </a:t>
            </a:r>
            <a:r>
              <a:rPr lang="en-US" sz="1600" dirty="0"/>
              <a:t>Algorithms in Search, Optimization, and Machine </a:t>
            </a:r>
            <a:r>
              <a:rPr lang="en-US" sz="1600" dirty="0" smtClean="0"/>
              <a:t>	Learning”</a:t>
            </a:r>
          </a:p>
          <a:p>
            <a:pPr marL="68580" indent="0">
              <a:buNone/>
            </a:pPr>
            <a:r>
              <a:rPr lang="en-US" sz="1600" dirty="0"/>
              <a:t>F. B. Pereira, J. Tavares, P. Machado, and E. </a:t>
            </a:r>
            <a:r>
              <a:rPr lang="en-US" sz="1600" dirty="0" smtClean="0"/>
              <a:t>Costa</a:t>
            </a:r>
            <a:r>
              <a:rPr lang="en-US" sz="1600" dirty="0"/>
              <a:t>.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2002	“</a:t>
            </a:r>
            <a:r>
              <a:rPr lang="en-US" sz="1600" dirty="0"/>
              <a:t>Crossover and Diversity: A Study about GVR, In </a:t>
            </a:r>
            <a:r>
              <a:rPr lang="en-US" sz="1600" dirty="0" smtClean="0"/>
              <a:t>	Proceedings </a:t>
            </a:r>
            <a:r>
              <a:rPr lang="en-US" sz="1600" dirty="0"/>
              <a:t>of the Analysis and Design of Representations </a:t>
            </a:r>
            <a:r>
              <a:rPr lang="en-US" sz="1600" dirty="0" smtClean="0"/>
              <a:t>	and </a:t>
            </a:r>
            <a:r>
              <a:rPr lang="en-US" sz="1600" dirty="0"/>
              <a:t>Operators</a:t>
            </a:r>
            <a:r>
              <a:rPr lang="en-US" sz="1600" dirty="0" smtClean="0"/>
              <a:t>”</a:t>
            </a:r>
          </a:p>
          <a:p>
            <a:pPr marL="68580" indent="0">
              <a:buNone/>
            </a:pPr>
            <a:r>
              <a:rPr lang="en-US" sz="1600" dirty="0" err="1"/>
              <a:t>Prins</a:t>
            </a:r>
            <a:r>
              <a:rPr lang="en-US" sz="1600" dirty="0"/>
              <a:t>, C. </a:t>
            </a:r>
            <a:endParaRPr lang="en-US" sz="1600" dirty="0" smtClean="0"/>
          </a:p>
          <a:p>
            <a:pPr marL="68580" indent="0">
              <a:buNone/>
            </a:pPr>
            <a:r>
              <a:rPr lang="en-US" sz="1600" dirty="0" smtClean="0"/>
              <a:t>2004	“</a:t>
            </a:r>
            <a:r>
              <a:rPr lang="en-US" sz="1600" dirty="0"/>
              <a:t>A simple and </a:t>
            </a:r>
            <a:r>
              <a:rPr lang="en-US" sz="1600" dirty="0" smtClean="0"/>
              <a:t>effective </a:t>
            </a:r>
            <a:r>
              <a:rPr lang="en-US" sz="1600" dirty="0"/>
              <a:t>evolutionary algorithm for the </a:t>
            </a:r>
            <a:r>
              <a:rPr lang="en-US" sz="1600" dirty="0" smtClean="0"/>
              <a:t>	vehicle </a:t>
            </a:r>
            <a:r>
              <a:rPr lang="en-US" sz="1600" dirty="0"/>
              <a:t>routing problem</a:t>
            </a:r>
            <a:r>
              <a:rPr lang="en-US" sz="1600" dirty="0" smtClean="0"/>
              <a:t>”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1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Anexo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94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definiciones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844824"/>
            <a:ext cx="6840760" cy="396043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r>
              <a:rPr lang="es-PE" sz="2400" b="1" dirty="0" smtClean="0"/>
              <a:t>Representación de Individuos:</a:t>
            </a:r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r>
              <a:rPr lang="es-PE" sz="2400" b="1" dirty="0" smtClean="0"/>
              <a:t>Función Objetivo:</a:t>
            </a:r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5"/>
          <a:stretch/>
        </p:blipFill>
        <p:spPr bwMode="auto">
          <a:xfrm>
            <a:off x="2843808" y="4221088"/>
            <a:ext cx="3933371" cy="48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27" y="5013176"/>
            <a:ext cx="2786236" cy="45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66" y="2694923"/>
            <a:ext cx="57245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40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82880"/>
            <a:ext cx="7024744" cy="685880"/>
          </a:xfrm>
        </p:spPr>
        <p:txBody>
          <a:bodyPr>
            <a:normAutofit/>
          </a:bodyPr>
          <a:lstStyle/>
          <a:p>
            <a:pPr algn="l"/>
            <a:r>
              <a:rPr lang="es-PE" dirty="0" smtClean="0"/>
              <a:t>Objetivo general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700808"/>
            <a:ext cx="6877384" cy="2016224"/>
          </a:xfrm>
        </p:spPr>
        <p:txBody>
          <a:bodyPr>
            <a:normAutofit/>
          </a:bodyPr>
          <a:lstStyle/>
          <a:p>
            <a:r>
              <a:rPr lang="es-PE" dirty="0" smtClean="0"/>
              <a:t>Diseñar un conjunto de rutas óptimo para una flota de vehículos, con el fin de atender a un conjunto de clientes.</a:t>
            </a:r>
            <a:endParaRPr lang="es-ES" dirty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27037"/>
            <a:ext cx="3600400" cy="238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8288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operadores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043608" y="1916833"/>
            <a:ext cx="7272808" cy="42484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2400" b="1" dirty="0" smtClean="0"/>
              <a:t>Operador de selección: Selección por Torneo</a:t>
            </a:r>
            <a:endParaRPr lang="es-PE" sz="2400" b="1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</p:txBody>
      </p:sp>
      <p:pic>
        <p:nvPicPr>
          <p:cNvPr id="2052" name="Picture 4" descr="http://www.basketball.org/wp-content/uploads/2010/02/2010-NCAA-Mens-D-I-Tournament-Bracket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42076"/>
            <a:ext cx="4464496" cy="357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8288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operadores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827584" y="1916833"/>
            <a:ext cx="7560840" cy="42484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2400" b="1" dirty="0" smtClean="0"/>
              <a:t>Operador de mutación: Simple </a:t>
            </a:r>
            <a:r>
              <a:rPr lang="es-PE" sz="2400" b="1" dirty="0" err="1" smtClean="0"/>
              <a:t>Random</a:t>
            </a:r>
            <a:r>
              <a:rPr lang="es-PE" sz="2400" b="1" dirty="0" smtClean="0"/>
              <a:t> </a:t>
            </a:r>
            <a:r>
              <a:rPr lang="es-PE" sz="2400" b="1" dirty="0" err="1" smtClean="0"/>
              <a:t>Mutation</a:t>
            </a:r>
            <a:endParaRPr lang="es-PE" sz="2400" b="1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36"/>
          <a:stretch/>
        </p:blipFill>
        <p:spPr bwMode="auto">
          <a:xfrm>
            <a:off x="2555776" y="2780928"/>
            <a:ext cx="394662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3109120"/>
            <a:ext cx="1211610" cy="53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67722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6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8288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operadores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827584" y="1772816"/>
            <a:ext cx="7560840" cy="42484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2400" b="1" dirty="0" smtClean="0"/>
              <a:t>Operador de cruce: </a:t>
            </a:r>
            <a:r>
              <a:rPr lang="es-PE" sz="2400" b="1" dirty="0" err="1" smtClean="0"/>
              <a:t>Uniform</a:t>
            </a:r>
            <a:r>
              <a:rPr lang="es-PE" sz="2400" b="1" dirty="0" smtClean="0"/>
              <a:t> Crossover</a:t>
            </a:r>
            <a:endParaRPr lang="es-PE" sz="2400" b="1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 smtClean="0"/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976664" cy="210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2808312" cy="49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2281699" cy="140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79" y="4509120"/>
            <a:ext cx="2567057" cy="1892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7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Consideraciones del problema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43608" y="1916832"/>
                <a:ext cx="6877384" cy="3672408"/>
              </a:xfrm>
            </p:spPr>
            <p:txBody>
              <a:bodyPr>
                <a:normAutofit/>
              </a:bodyPr>
              <a:lstStyle/>
              <a:p>
                <a:r>
                  <a:rPr lang="es-PE" sz="2000" dirty="0" smtClean="0"/>
                  <a:t>Se tienen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s-PE" sz="2000" dirty="0" smtClean="0"/>
                  <a:t> </a:t>
                </a:r>
                <a:r>
                  <a:rPr lang="es-PE" sz="2000" dirty="0"/>
                  <a:t>vehículos con una capacidad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s-PE" sz="2000" dirty="0" smtClean="0"/>
                  <a:t>.</a:t>
                </a:r>
              </a:p>
              <a:p>
                <a:r>
                  <a:rPr lang="es-PE" sz="2000" dirty="0" smtClean="0"/>
                  <a:t>Se tienen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s-PE" sz="2000" dirty="0" smtClean="0"/>
                  <a:t> clientes con una demanda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s-P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2000" dirty="0" smtClean="0"/>
                  <a:t>.</a:t>
                </a:r>
              </a:p>
              <a:p>
                <a:r>
                  <a:rPr lang="es-PE" sz="2000" dirty="0" smtClean="0"/>
                  <a:t>Se busca un conjunto de a lo más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s-PE" sz="2000" dirty="0" smtClean="0"/>
                  <a:t> rutas con el costo mínimo: menor tiempo total de viaje.</a:t>
                </a:r>
                <a:endParaRPr lang="es-PE" sz="2000" dirty="0"/>
              </a:p>
              <a:p>
                <a:r>
                  <a:rPr lang="es-PE" sz="2000" dirty="0" smtClean="0"/>
                  <a:t>Se tiene un solo centro de distribución del cual parten y hacia donde llegan los vehículos.</a:t>
                </a:r>
              </a:p>
              <a:p>
                <a:r>
                  <a:rPr lang="es-PE" sz="2000" dirty="0" smtClean="0"/>
                  <a:t>Cada cliente será atendido exactamente una vez por un vehículo.</a:t>
                </a:r>
              </a:p>
              <a:p>
                <a:r>
                  <a:rPr lang="es-PE" sz="2000" dirty="0" smtClean="0"/>
                  <a:t>La demanda total de cada ruta no excederá la capacidad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s-PE" sz="2000" dirty="0" smtClean="0"/>
                  <a:t> del vehículo.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3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43608" y="1916832"/>
                <a:ext cx="6877384" cy="3672408"/>
              </a:xfrm>
              <a:blipFill rotWithShape="1">
                <a:blip r:embed="rId2"/>
                <a:stretch>
                  <a:fillRect t="-829" r="-26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8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685880"/>
          </a:xfrm>
        </p:spPr>
        <p:txBody>
          <a:bodyPr>
            <a:normAutofit/>
          </a:bodyPr>
          <a:lstStyle/>
          <a:p>
            <a:r>
              <a:rPr lang="es-PE" sz="3200" dirty="0" smtClean="0"/>
              <a:t>Definiciones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772816"/>
            <a:ext cx="6877384" cy="43389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s-PE" sz="1800" dirty="0" smtClean="0"/>
              <a:t>Ubicaciones:</a:t>
            </a:r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  <a:p>
            <a:pPr marL="68580" indent="0">
              <a:buNone/>
            </a:pPr>
            <a:endParaRPr lang="es-PE" sz="1800" dirty="0" smtClean="0">
              <a:solidFill>
                <a:srgbClr val="3E3D2D"/>
              </a:solidFill>
            </a:endParaRPr>
          </a:p>
          <a:p>
            <a:pPr marL="68580" indent="0">
              <a:buNone/>
            </a:pPr>
            <a:r>
              <a:rPr lang="es-PE" sz="1800" dirty="0" smtClean="0">
                <a:solidFill>
                  <a:srgbClr val="3E3D2D"/>
                </a:solidFill>
              </a:rPr>
              <a:t>Vehículos</a:t>
            </a:r>
            <a:r>
              <a:rPr lang="es-PE" sz="1800" dirty="0">
                <a:solidFill>
                  <a:srgbClr val="3E3D2D"/>
                </a:solidFill>
              </a:rPr>
              <a:t>:              vehículos de capacidad</a:t>
            </a:r>
          </a:p>
          <a:p>
            <a:pPr marL="68580" indent="0">
              <a:buNone/>
            </a:pPr>
            <a:r>
              <a:rPr lang="es-PE" sz="1800" dirty="0" smtClean="0">
                <a:solidFill>
                  <a:srgbClr val="3E3D2D"/>
                </a:solidFill>
              </a:rPr>
              <a:t>Ruta: </a:t>
            </a:r>
            <a:endParaRPr lang="es-PE" dirty="0"/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  <a:p>
            <a:pPr marL="68580" indent="0">
              <a:buNone/>
            </a:pPr>
            <a:r>
              <a:rPr lang="es-PE" sz="1800" dirty="0" smtClean="0">
                <a:solidFill>
                  <a:srgbClr val="3E3D2D"/>
                </a:solidFill>
              </a:rPr>
              <a:t>Costo de la ruta:</a:t>
            </a:r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  <a:p>
            <a:pPr marL="68580" indent="0">
              <a:buNone/>
            </a:pPr>
            <a:endParaRPr lang="es-PE" sz="1800" dirty="0" smtClean="0">
              <a:solidFill>
                <a:srgbClr val="3E3D2D"/>
              </a:solidFill>
            </a:endParaRPr>
          </a:p>
          <a:p>
            <a:pPr marL="68580" indent="0">
              <a:buNone/>
            </a:pPr>
            <a:r>
              <a:rPr lang="es-PE" sz="1800" dirty="0" smtClean="0">
                <a:solidFill>
                  <a:srgbClr val="3E3D2D"/>
                </a:solidFill>
              </a:rPr>
              <a:t>Costo de la solución: </a:t>
            </a:r>
          </a:p>
          <a:p>
            <a:pPr marL="68580" indent="0">
              <a:buNone/>
            </a:pPr>
            <a:endParaRPr lang="es-PE" sz="1800" dirty="0">
              <a:solidFill>
                <a:srgbClr val="3E3D2D"/>
              </a:solidFill>
            </a:endParaRPr>
          </a:p>
          <a:p>
            <a:pPr marL="68580" indent="0">
              <a:buNone/>
            </a:pPr>
            <a:r>
              <a:rPr lang="es-PE" sz="1800" dirty="0" smtClean="0">
                <a:solidFill>
                  <a:srgbClr val="3E3D2D"/>
                </a:solidFill>
              </a:rPr>
              <a:t>Restricciones:</a:t>
            </a:r>
            <a:endParaRPr lang="es-PE" sz="1800" dirty="0">
              <a:solidFill>
                <a:srgbClr val="3E3D2D"/>
              </a:solidFill>
            </a:endParaRP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8974"/>
            <a:ext cx="1694337" cy="34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8"/>
          <a:stretch/>
        </p:blipFill>
        <p:spPr bwMode="auto">
          <a:xfrm>
            <a:off x="3402420" y="3467332"/>
            <a:ext cx="2585021" cy="10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74" y="1628800"/>
            <a:ext cx="1402407" cy="35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74" y="1993985"/>
            <a:ext cx="2352609" cy="35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074" y="2342577"/>
            <a:ext cx="3640534" cy="3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879" y="2365473"/>
            <a:ext cx="1104753" cy="34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84" y="2780928"/>
            <a:ext cx="297654" cy="32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05" y="2022606"/>
            <a:ext cx="269033" cy="32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389"/>
            <a:ext cx="1465372" cy="36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157561"/>
            <a:ext cx="2512884" cy="32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0928"/>
            <a:ext cx="443840" cy="30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11262"/>
            <a:ext cx="2986374" cy="93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45224"/>
            <a:ext cx="2287693" cy="44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- consideraciones</a:t>
            </a:r>
            <a:endParaRPr lang="es-ES" sz="3200" dirty="0"/>
          </a:p>
        </p:txBody>
      </p:sp>
      <p:sp>
        <p:nvSpPr>
          <p:cNvPr id="5" name="3 Marcador de contenido"/>
          <p:cNvSpPr>
            <a:spLocks noGrp="1"/>
          </p:cNvSpPr>
          <p:nvPr>
            <p:ph sz="half" idx="1"/>
          </p:nvPr>
        </p:nvSpPr>
        <p:spPr>
          <a:xfrm>
            <a:off x="1043608" y="1916832"/>
            <a:ext cx="6877384" cy="4176464"/>
          </a:xfrm>
        </p:spPr>
        <p:txBody>
          <a:bodyPr>
            <a:normAutofit lnSpcReduction="10000"/>
          </a:bodyPr>
          <a:lstStyle/>
          <a:p>
            <a:r>
              <a:rPr lang="es-PE" sz="2000" dirty="0" smtClean="0"/>
              <a:t>El tipo de algoritmo genético será </a:t>
            </a:r>
            <a:r>
              <a:rPr lang="es-PE" sz="2000" dirty="0" err="1" smtClean="0"/>
              <a:t>Steady</a:t>
            </a:r>
            <a:r>
              <a:rPr lang="es-PE" sz="2000" dirty="0" smtClean="0"/>
              <a:t> </a:t>
            </a:r>
            <a:r>
              <a:rPr lang="es-PE" sz="2000" dirty="0" err="1" smtClean="0"/>
              <a:t>State</a:t>
            </a:r>
            <a:r>
              <a:rPr lang="es-PE" sz="2000" dirty="0" smtClean="0"/>
              <a:t> (=/= </a:t>
            </a:r>
            <a:r>
              <a:rPr lang="es-PE" sz="2000" dirty="0" err="1" smtClean="0"/>
              <a:t>Generational</a:t>
            </a:r>
            <a:r>
              <a:rPr lang="es-PE" sz="2000" dirty="0" smtClean="0"/>
              <a:t>), que se caracteriza por generar un hijo por generación.</a:t>
            </a:r>
          </a:p>
          <a:p>
            <a:r>
              <a:rPr lang="es-PE" sz="2000" dirty="0" smtClean="0"/>
              <a:t>El algoritmo requiere una población inicial que esté ampliamente distribuida por el espacio de búsqueda para evitar la convergencia rápida (quedarse en un óptimo local), pero no puede ser meramente aleatoria.</a:t>
            </a:r>
          </a:p>
          <a:p>
            <a:r>
              <a:rPr lang="es-PE" sz="2000" dirty="0" smtClean="0"/>
              <a:t>Para el operador de Selección se usará el método de Selección por Torneo.</a:t>
            </a:r>
          </a:p>
          <a:p>
            <a:r>
              <a:rPr lang="es-PE" sz="2000" dirty="0" smtClean="0"/>
              <a:t>El operador de Cruce será el </a:t>
            </a:r>
            <a:r>
              <a:rPr lang="es-PE" sz="2000" dirty="0" err="1" smtClean="0"/>
              <a:t>Uniform</a:t>
            </a:r>
            <a:r>
              <a:rPr lang="es-PE" sz="2000" dirty="0" smtClean="0"/>
              <a:t> Crossover.</a:t>
            </a:r>
          </a:p>
          <a:p>
            <a:r>
              <a:rPr lang="es-PE" sz="2000" dirty="0" smtClean="0"/>
              <a:t>El operador de Mutación será el Simple </a:t>
            </a:r>
            <a:r>
              <a:rPr lang="es-PE" sz="2000" dirty="0" err="1" smtClean="0"/>
              <a:t>Random</a:t>
            </a:r>
            <a:r>
              <a:rPr lang="es-PE" sz="2000" dirty="0" smtClean="0"/>
              <a:t> </a:t>
            </a:r>
            <a:r>
              <a:rPr lang="es-PE" sz="2000" dirty="0" err="1" smtClean="0"/>
              <a:t>Mutation</a:t>
            </a:r>
            <a:r>
              <a:rPr lang="es-PE" sz="2000" dirty="0" smtClean="0"/>
              <a:t>.</a:t>
            </a:r>
          </a:p>
          <a:p>
            <a:endParaRPr lang="es-PE" sz="20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70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548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Operadores</a:t>
            </a:r>
            <a:endParaRPr lang="es-ES" sz="3200" dirty="0"/>
          </a:p>
        </p:txBody>
      </p:sp>
      <p:pic>
        <p:nvPicPr>
          <p:cNvPr id="6" name="Picture 2" descr="http://www.engineering.lancs.ac.uk/lureg/images/Collecto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3" y="1993699"/>
            <a:ext cx="5311105" cy="402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548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Pseudocódigo</a:t>
            </a:r>
            <a:endParaRPr lang="es-ES" sz="32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1772816"/>
            <a:ext cx="6877384" cy="4176463"/>
          </a:xfrm>
        </p:spPr>
        <p:txBody>
          <a:bodyPr>
            <a:noAutofit/>
          </a:bodyPr>
          <a:lstStyle/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Crear población aleatoria mejorada con 2-opt</a:t>
            </a:r>
          </a:p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Repetir durante </a:t>
            </a:r>
            <a:r>
              <a:rPr lang="es-PE" sz="2000" dirty="0" err="1" smtClean="0"/>
              <a:t>nGeneraciones</a:t>
            </a:r>
            <a:endParaRPr lang="es-PE" sz="2000" dirty="0" smtClean="0"/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Seleccionar padres de la población</a:t>
            </a:r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Realizar el cruce entre los padres generando un hijo</a:t>
            </a:r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Intentar aplicar mutación sobre el hijo</a:t>
            </a:r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Aplicar mejora 2-opt sobre el hijo</a:t>
            </a:r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Aplicar la reparación sobre el hijo</a:t>
            </a:r>
          </a:p>
          <a:p>
            <a:pPr marL="708660" lvl="1" indent="-342900">
              <a:buFont typeface="+mj-lt"/>
              <a:buAutoNum type="arabicPeriod"/>
            </a:pPr>
            <a:r>
              <a:rPr lang="es-PE" sz="2000" dirty="0" smtClean="0"/>
              <a:t>Reemplazar hijo por el individuo menos apto en la población</a:t>
            </a:r>
          </a:p>
          <a:p>
            <a:pPr marL="411480" indent="-342900">
              <a:buFont typeface="+mj-lt"/>
              <a:buAutoNum type="arabicPeriod"/>
            </a:pPr>
            <a:r>
              <a:rPr lang="es-PE" sz="2000" dirty="0" smtClean="0"/>
              <a:t>Obtener costo del individuo más apto en la población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9441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685880"/>
          </a:xfrm>
        </p:spPr>
        <p:txBody>
          <a:bodyPr>
            <a:normAutofit fontScale="90000"/>
          </a:bodyPr>
          <a:lstStyle/>
          <a:p>
            <a:r>
              <a:rPr lang="es-PE" sz="3200" dirty="0" smtClean="0"/>
              <a:t>Algoritmo Genético – </a:t>
            </a:r>
            <a:br>
              <a:rPr lang="es-PE" sz="3200" dirty="0" smtClean="0"/>
            </a:br>
            <a:r>
              <a:rPr lang="es-PE" sz="3200" dirty="0" smtClean="0"/>
              <a:t>parámetros</a:t>
            </a:r>
            <a:endParaRPr lang="es-ES" sz="3200" dirty="0"/>
          </a:p>
        </p:txBody>
      </p:sp>
      <p:sp>
        <p:nvSpPr>
          <p:cNvPr id="7" name="3 Marcador de contenido"/>
          <p:cNvSpPr>
            <a:spLocks noGrp="1"/>
          </p:cNvSpPr>
          <p:nvPr>
            <p:ph sz="half" idx="1"/>
          </p:nvPr>
        </p:nvSpPr>
        <p:spPr>
          <a:xfrm>
            <a:off x="1187624" y="2276872"/>
            <a:ext cx="6877384" cy="36724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s-PE" sz="1600" dirty="0"/>
          </a:p>
          <a:p>
            <a:pPr marL="68580" indent="0">
              <a:buNone/>
            </a:pPr>
            <a:endParaRPr lang="es-ES" sz="2000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59886"/>
              </p:ext>
            </p:extLst>
          </p:nvPr>
        </p:nvGraphicFramePr>
        <p:xfrm>
          <a:off x="1907704" y="2060848"/>
          <a:ext cx="6096118" cy="394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59"/>
                <a:gridCol w="3048059"/>
              </a:tblGrid>
              <a:tr h="370038">
                <a:tc>
                  <a:txBody>
                    <a:bodyPr/>
                    <a:lstStyle/>
                    <a:p>
                      <a:r>
                        <a:rPr lang="es-PE" dirty="0" smtClean="0"/>
                        <a:t>Parámetro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Valor</a:t>
                      </a:r>
                      <a:endParaRPr lang="es-PE" dirty="0"/>
                    </a:p>
                  </a:txBody>
                  <a:tcPr/>
                </a:tc>
              </a:tr>
              <a:tr h="370038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Tamaño de población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600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Parámetro de Selección por Torneo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50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Penalidad de Restricción por Capacidad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1,000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Probabilidad de Mutación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50%</a:t>
                      </a:r>
                      <a:endParaRPr lang="es-PE" dirty="0"/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Número de Generaciones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/>
                        <a:t>50,000</a:t>
                      </a:r>
                    </a:p>
                  </a:txBody>
                  <a:tcPr/>
                </a:tc>
              </a:tr>
              <a:tr h="638695">
                <a:tc>
                  <a:txBody>
                    <a:bodyPr/>
                    <a:lstStyle/>
                    <a:p>
                      <a:r>
                        <a:rPr lang="es-PE" sz="1800" b="1" dirty="0" smtClean="0"/>
                        <a:t>Valor máximo de la función objetivo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1" dirty="0" smtClean="0"/>
                        <a:t>1,000,000</a:t>
                      </a:r>
                      <a:endParaRPr lang="es-P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9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Algoritmo GRASP</a:t>
            </a:r>
            <a:br>
              <a:rPr lang="es-PE" dirty="0" smtClean="0"/>
            </a:br>
            <a:r>
              <a:rPr lang="es-PE" dirty="0" smtClean="0"/>
              <a:t>Consideraciones</a:t>
            </a:r>
            <a:endParaRPr lang="es-P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0"/>
            <a:ext cx="8394344" cy="4662257"/>
          </a:xfrm>
        </p:spPr>
        <p:txBody>
          <a:bodyPr/>
          <a:lstStyle/>
          <a:p>
            <a:r>
              <a:rPr lang="es-PE" dirty="0" smtClean="0"/>
              <a:t>No se está considerando el tiempo de atención desde que llega el camión al cliente hasta que termina de despachar.</a:t>
            </a:r>
          </a:p>
          <a:p>
            <a:r>
              <a:rPr lang="es-PE" dirty="0" smtClean="0"/>
              <a:t>Sólo se está considerando una restricción, la cual es la capacidad.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918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963</TotalTime>
  <Words>542</Words>
  <Application>Microsoft Office PowerPoint</Application>
  <PresentationFormat>On-screen Show (4:3)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Cambria Math</vt:lpstr>
      <vt:lpstr>Century Gothic</vt:lpstr>
      <vt:lpstr>Wingdings</vt:lpstr>
      <vt:lpstr>Boticario</vt:lpstr>
      <vt:lpstr>Experimentación Numérica</vt:lpstr>
      <vt:lpstr>Objetivo general</vt:lpstr>
      <vt:lpstr>Consideraciones del problema</vt:lpstr>
      <vt:lpstr>Definiciones</vt:lpstr>
      <vt:lpstr>Algoritmo Genético - consideraciones</vt:lpstr>
      <vt:lpstr>Algoritmo Genético –  Operadores</vt:lpstr>
      <vt:lpstr>Algoritmo Genético –  Pseudocódigo</vt:lpstr>
      <vt:lpstr>Algoritmo Genético –  parámetros</vt:lpstr>
      <vt:lpstr>Algoritmo GRASP Consideraciones</vt:lpstr>
      <vt:lpstr>Algoritmo GRASP Pseudocódigo</vt:lpstr>
      <vt:lpstr>Algoritmo GRASP Construcción</vt:lpstr>
      <vt:lpstr>Algoritmo GRASP Fase de mejora (2 opt)</vt:lpstr>
      <vt:lpstr>Algoritmo GRASP Búsqueda local y Actualización</vt:lpstr>
      <vt:lpstr>Algoritmo GRASP Parámetros</vt:lpstr>
      <vt:lpstr>Conclusiones de la experimentación numérica</vt:lpstr>
      <vt:lpstr>Referencias</vt:lpstr>
      <vt:lpstr>Referencias</vt:lpstr>
      <vt:lpstr>Anexo</vt:lpstr>
      <vt:lpstr>Algoritmo Genético – definiciones</vt:lpstr>
      <vt:lpstr>Algoritmo Genético –  operadores</vt:lpstr>
      <vt:lpstr>Algoritmo Genético –  operadores</vt:lpstr>
      <vt:lpstr>Algoritmo Genético –  operadores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 Alonso</dc:creator>
  <cp:lastModifiedBy>eduardo antonio merino tejada</cp:lastModifiedBy>
  <cp:revision>99</cp:revision>
  <dcterms:created xsi:type="dcterms:W3CDTF">2015-04-12T14:41:02Z</dcterms:created>
  <dcterms:modified xsi:type="dcterms:W3CDTF">2015-04-28T23:11:51Z</dcterms:modified>
</cp:coreProperties>
</file>