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352142-149F-4DC1-A7EE-6D02A105051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3629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90898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61032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D0D917-BB91-C14B-807E-76124E9BA42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4423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61059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6764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AADEC4-40B9-21A6-0805-7819A772348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440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66045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3748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20FF44-65AD-EA89-BE6A-E5D0AE5F209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2122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256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41095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12A24E-E850-9B5D-AC53-040AAD76461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34477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97313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52086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0FF925-9F1A-CCF9-D59C-FA82BB947A3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308491" name=""/>
          <p:cNvSpPr/>
          <p:nvPr/>
        </p:nvSpPr>
        <p:spPr bwMode="auto">
          <a:xfrm flipH="0" flipV="0">
            <a:off x="85136" y="485839"/>
            <a:ext cx="8618737" cy="2626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789300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54537" y="3783608"/>
            <a:ext cx="12246538" cy="3174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87273" y="526944"/>
            <a:ext cx="8266916" cy="253896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lang="en-US" sz="4800" b="0" i="0" u="none" strike="noStrike" cap="none" spc="0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Понятие</a:t>
            </a:r>
            <a:r>
              <a:rPr lang="en-US" sz="4800" b="0" i="0" u="none" strike="noStrike" cap="none" spc="0">
                <a:solidFill>
                  <a:schemeClr val="tx1"/>
                </a:solidFill>
                <a:latin typeface="Hack Nerd Font"/>
                <a:ea typeface="Hack Nerd Font"/>
                <a:cs typeface="Hack Nerd Font"/>
              </a:rPr>
              <a:t> и функции </a:t>
            </a:r>
            <a:r>
              <a:rPr lang="en-US" sz="4800" b="0" i="0" u="none" strike="noStrike" cap="none" spc="0">
                <a:solidFill>
                  <a:schemeClr val="tx1"/>
                </a:solidFill>
                <a:latin typeface="Hack Nerd Font"/>
                <a:ea typeface="Hack Nerd Font"/>
                <a:cs typeface="Hack Nerd Font"/>
              </a:rPr>
              <a:t>маршрутизатора</a:t>
            </a:r>
            <a:r>
              <a:rPr lang="en-US" sz="4800" b="0" i="0" u="none" strike="noStrike" cap="none" spc="0">
                <a:solidFill>
                  <a:schemeClr val="tx1"/>
                </a:solidFill>
                <a:latin typeface="Hack Nerd Font"/>
                <a:ea typeface="Hack Nerd Font"/>
                <a:cs typeface="Hack Nerd Font"/>
              </a:rPr>
              <a:t>, </a:t>
            </a:r>
            <a:r>
              <a:rPr lang="en-US" sz="4800" b="0" i="0" u="none" strike="noStrike" cap="none" spc="0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отличие </a:t>
            </a:r>
            <a:r>
              <a:rPr lang="en-US" sz="4800" b="0" i="0" u="none" strike="noStrike" cap="none" spc="0">
                <a:solidFill>
                  <a:schemeClr val="tx1"/>
                </a:solidFill>
                <a:latin typeface="Hack Nerd Font"/>
                <a:ea typeface="Hack Nerd Font"/>
                <a:cs typeface="Hack Nerd Font"/>
              </a:rPr>
              <a:t>маршрутизаторов от </a:t>
            </a:r>
            <a:r>
              <a:rPr lang="en-US" sz="4800" b="0" i="0" u="none" strike="noStrike" cap="none" spc="0">
                <a:solidFill>
                  <a:schemeClr val="tx1"/>
                </a:solidFill>
                <a:latin typeface="Hack Nerd Font"/>
                <a:ea typeface="Hack Nerd Font"/>
                <a:cs typeface="Hack Nerd Font"/>
              </a:rPr>
              <a:t>коммутаторов</a:t>
            </a:r>
            <a:endParaRPr sz="3600">
              <a:solidFill>
                <a:srgbClr val="FF0000"/>
              </a:solidFill>
              <a:latin typeface="Hack Nerd Font"/>
              <a:cs typeface="Hack Nerd Fon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87273" y="3981421"/>
            <a:ext cx="3929293" cy="1655761"/>
          </a:xfrm>
        </p:spPr>
        <p:txBody>
          <a:bodyPr/>
          <a:lstStyle/>
          <a:p>
            <a:pPr algn="l">
              <a:defRPr/>
            </a:pPr>
            <a:r>
              <a:rPr lang="en-US">
                <a:solidFill>
                  <a:schemeClr val="bg1"/>
                </a:solidFill>
                <a:latin typeface="Hack Nerd Font"/>
                <a:ea typeface="Hack Nerd Font"/>
                <a:cs typeface="Hack Nerd Font"/>
              </a:rPr>
              <a:t>Абд эль хай Мохамад</a:t>
            </a:r>
            <a:endParaRPr>
              <a:solidFill>
                <a:schemeClr val="bg1"/>
              </a:solidFill>
              <a:latin typeface="Hack Nerd Font"/>
              <a:ea typeface="Hack Nerd Font"/>
              <a:cs typeface="Hack Nerd Font"/>
            </a:endParaRPr>
          </a:p>
          <a:p>
            <a:pPr algn="l">
              <a:defRPr/>
            </a:pPr>
            <a:r>
              <a:rPr lang="en-US">
                <a:solidFill>
                  <a:schemeClr val="bg1"/>
                </a:solidFill>
                <a:latin typeface="Hack Nerd Font"/>
                <a:ea typeface="Hack Nerd Font"/>
                <a:cs typeface="Hack Nerd Font"/>
              </a:rPr>
              <a:t>НПИбд-01-21</a:t>
            </a:r>
            <a:endParaRPr>
              <a:solidFill>
                <a:schemeClr val="tx1"/>
              </a:solidFill>
              <a:latin typeface="Hack Nerd Font"/>
              <a:cs typeface="Hack Nerd Font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85136" y="485839"/>
            <a:ext cx="0" cy="261706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95506165" name=""/>
          <p:cNvCxnSpPr>
            <a:cxnSpLocks/>
          </p:cNvCxnSpPr>
          <p:nvPr/>
        </p:nvCxnSpPr>
        <p:spPr bwMode="auto">
          <a:xfrm flipH="0" flipV="1">
            <a:off x="208240" y="915508"/>
            <a:ext cx="11648094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3285548" name=""/>
          <p:cNvSpPr txBox="1"/>
          <p:nvPr/>
        </p:nvSpPr>
        <p:spPr bwMode="auto">
          <a:xfrm flipH="0" flipV="0">
            <a:off x="144827" y="342159"/>
            <a:ext cx="9759068" cy="5474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Hack Nerd Font"/>
                <a:ea typeface="Hack Nerd Font"/>
                <a:cs typeface="Hack Nerd Font"/>
              </a:rPr>
              <a:t>Введение</a:t>
            </a:r>
            <a:endParaRPr sz="2600" b="0">
              <a:latin typeface="Hack Nerd Font"/>
              <a:cs typeface="Hack Nerd Font"/>
            </a:endParaRPr>
          </a:p>
        </p:txBody>
      </p:sp>
      <p:pic>
        <p:nvPicPr>
          <p:cNvPr id="7714707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44296" y="1311305"/>
            <a:ext cx="4033590" cy="1978980"/>
          </a:xfrm>
          <a:prstGeom prst="rect">
            <a:avLst/>
          </a:prstGeom>
        </p:spPr>
      </p:pic>
      <p:sp>
        <p:nvSpPr>
          <p:cNvPr id="1089893298" name=""/>
          <p:cNvSpPr/>
          <p:nvPr/>
        </p:nvSpPr>
        <p:spPr bwMode="auto">
          <a:xfrm flipH="0" flipV="0">
            <a:off x="8850873" y="2300796"/>
            <a:ext cx="1442621" cy="924757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14999"/>
              </a:lnSpc>
              <a:defRPr/>
            </a:pPr>
            <a:endParaRPr>
              <a:latin typeface="Hack Nerd Font"/>
              <a:cs typeface="Hack Nerd Font"/>
            </a:endParaRPr>
          </a:p>
        </p:txBody>
      </p:sp>
      <p:sp>
        <p:nvSpPr>
          <p:cNvPr id="685090955" name=""/>
          <p:cNvSpPr/>
          <p:nvPr/>
        </p:nvSpPr>
        <p:spPr bwMode="auto">
          <a:xfrm flipH="0" flipV="0">
            <a:off x="9572184" y="1363493"/>
            <a:ext cx="869271" cy="959897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14999"/>
              </a:lnSpc>
              <a:defRPr/>
            </a:pPr>
            <a:endParaRPr>
              <a:latin typeface="Hack Nerd Font"/>
              <a:cs typeface="Hack Nerd Font"/>
            </a:endParaRPr>
          </a:p>
        </p:txBody>
      </p:sp>
      <p:sp>
        <p:nvSpPr>
          <p:cNvPr id="1712524060" name=""/>
          <p:cNvSpPr txBox="1"/>
          <p:nvPr/>
        </p:nvSpPr>
        <p:spPr bwMode="auto">
          <a:xfrm flipH="0" flipV="0">
            <a:off x="144827" y="1165194"/>
            <a:ext cx="6106997" cy="442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2000" b="1" i="0" u="none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#</a:t>
            </a:r>
            <a:r>
              <a:rPr sz="20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Рождение сетевых коммутаторов</a:t>
            </a:r>
            <a:endParaRPr sz="2000" b="0">
              <a:latin typeface="Hack Nerd Font"/>
              <a:cs typeface="Hack Nerd Font"/>
            </a:endParaRPr>
          </a:p>
        </p:txBody>
      </p:sp>
      <p:sp>
        <p:nvSpPr>
          <p:cNvPr id="879749877" name=""/>
          <p:cNvSpPr txBox="1"/>
          <p:nvPr/>
        </p:nvSpPr>
        <p:spPr bwMode="auto">
          <a:xfrm flipH="0" flipV="0">
            <a:off x="208240" y="1762153"/>
            <a:ext cx="6050432" cy="208976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Концепция сетевых коммутаторов возникла в 1970-х годах как решение ограничений ранних компьютерных сетей.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В то время сети полагались на концентраторы, которые передавали данные на все подключенные устройства, что приводило к перегрузкам и неэффективной передаче данных.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endParaRPr sz="1800">
              <a:latin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Внедрение коммутаторов привело к значительному прорыву, обеспечив прямую связь между устройствами, что привело к более быстрой и эффективной передаче данных.</a:t>
            </a: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</p:txBody>
      </p:sp>
      <p:sp>
        <p:nvSpPr>
          <p:cNvPr id="113554600" name=""/>
          <p:cNvSpPr txBox="1"/>
          <p:nvPr/>
        </p:nvSpPr>
        <p:spPr bwMode="auto">
          <a:xfrm flipH="0" flipV="0">
            <a:off x="208240" y="4859513"/>
            <a:ext cx="6856668" cy="135367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Hack Nerd Font"/>
                <a:ea typeface="Hack Nerd Font"/>
                <a:cs typeface="Hack Nerd Font"/>
              </a:rPr>
              <a:t>Первый интернет-маршрутизатор. В конце 1960-х годов по 1989 год предшественником маршрутизатора был «Процессор интерфейсных сообщений» (IMP). </a:t>
            </a:r>
            <a:endParaRPr lang="ru-RU" sz="1200" b="0" i="0" u="none" strike="noStrike" cap="none" spc="0">
              <a:solidFill>
                <a:schemeClr val="tx1"/>
              </a:solidFill>
              <a:latin typeface="Hack Nerd Font"/>
              <a:ea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r>
              <a:rPr lang="ru-RU" sz="1200" b="0" i="0" u="none" strike="noStrike" cap="none" spc="0">
                <a:solidFill>
                  <a:schemeClr val="tx1"/>
                </a:solidFill>
                <a:latin typeface="Hack Nerd Font"/>
                <a:ea typeface="Hack Nerd Font"/>
                <a:cs typeface="Hack Nerd Font"/>
              </a:rPr>
              <a:t>Первая передача данных между Калифорнийским университетом в Лос-Анджелесе и SRI произошла 29 октября 1969 года. Таким образом, маршрутизаторы стали соединять две разные сети с каждой. другой.</a:t>
            </a:r>
            <a:endParaRPr>
              <a:latin typeface="Hack Nerd Font"/>
              <a:cs typeface="Hack Nerd Font"/>
            </a:endParaRPr>
          </a:p>
        </p:txBody>
      </p:sp>
      <p:sp>
        <p:nvSpPr>
          <p:cNvPr id="1815228898" name=""/>
          <p:cNvSpPr txBox="1"/>
          <p:nvPr/>
        </p:nvSpPr>
        <p:spPr bwMode="auto">
          <a:xfrm flipH="0" flipV="0">
            <a:off x="208240" y="4251247"/>
            <a:ext cx="6336867" cy="442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2000" b="1" i="0" u="none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#</a:t>
            </a:r>
            <a:r>
              <a:rPr sz="20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Рождение сетевых маршрутизаторов</a:t>
            </a:r>
            <a:endParaRPr sz="2600">
              <a:latin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13930633" name=""/>
          <p:cNvCxnSpPr>
            <a:cxnSpLocks/>
          </p:cNvCxnSpPr>
          <p:nvPr/>
        </p:nvCxnSpPr>
        <p:spPr bwMode="auto">
          <a:xfrm flipH="0" flipV="1">
            <a:off x="208240" y="915508"/>
            <a:ext cx="11648094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868229" name=""/>
          <p:cNvSpPr txBox="1"/>
          <p:nvPr/>
        </p:nvSpPr>
        <p:spPr bwMode="auto">
          <a:xfrm flipH="0" flipV="0">
            <a:off x="144827" y="342159"/>
            <a:ext cx="9760868" cy="5474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2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Маршрутизатор</a:t>
            </a:r>
            <a:endParaRPr sz="2600" b="0">
              <a:latin typeface="Hack Nerd Font"/>
              <a:cs typeface="Hack Nerd Font"/>
            </a:endParaRPr>
          </a:p>
        </p:txBody>
      </p:sp>
      <p:sp>
        <p:nvSpPr>
          <p:cNvPr id="614009921" name=""/>
          <p:cNvSpPr txBox="1"/>
          <p:nvPr/>
        </p:nvSpPr>
        <p:spPr bwMode="auto">
          <a:xfrm flipH="0" flipV="0">
            <a:off x="144827" y="1165194"/>
            <a:ext cx="6108797" cy="442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2000" b="1" i="0" u="none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#</a:t>
            </a:r>
            <a:r>
              <a:rPr sz="20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r>
              <a:rPr sz="20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Что такое </a:t>
            </a:r>
            <a:r>
              <a:rPr sz="20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маршрутизатор</a:t>
            </a:r>
            <a:r>
              <a:rPr sz="20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?</a:t>
            </a:r>
            <a:endParaRPr sz="2000" b="0">
              <a:latin typeface="Hack Nerd Font"/>
              <a:cs typeface="Hack Nerd Font"/>
            </a:endParaRPr>
          </a:p>
        </p:txBody>
      </p:sp>
      <p:sp>
        <p:nvSpPr>
          <p:cNvPr id="1333468245" name=""/>
          <p:cNvSpPr txBox="1"/>
          <p:nvPr/>
        </p:nvSpPr>
        <p:spPr bwMode="auto">
          <a:xfrm flipH="0" flipV="0">
            <a:off x="208240" y="1762153"/>
            <a:ext cx="6052232" cy="7227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Это сетевое устройство, которое пересылает пакеты данных между компьютерными сетями.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Одну или несколько сетей или подсетей с коммутацией пакетов можно соединить с помощью маршрутизатора.</a:t>
            </a:r>
            <a:endParaRPr sz="1400" b="0" i="0" u="none">
              <a:solidFill>
                <a:srgbClr val="000000"/>
              </a:solidFill>
              <a:latin typeface="Hack Nerd Font"/>
              <a:cs typeface="Hack Nerd Font"/>
            </a:endParaRPr>
          </a:p>
        </p:txBody>
      </p:sp>
      <p:sp>
        <p:nvSpPr>
          <p:cNvPr id="1453364535" name=""/>
          <p:cNvSpPr txBox="1"/>
          <p:nvPr/>
        </p:nvSpPr>
        <p:spPr bwMode="auto">
          <a:xfrm flipH="0" flipV="0">
            <a:off x="261156" y="3518958"/>
            <a:ext cx="5773290" cy="293101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Некоторые из основных функций маршрутизатора:</a:t>
            </a: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endParaRPr>
              <a:latin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r>
              <a:rPr sz="1200" b="1" i="0" u="none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*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Пересылка: маршрутизатор получает пакеты, проверяет их заголовок, выполняет некоторые основные функции, такие как проверка контрольной суммы, а затем просматривает таблицу маршрутизации, чтобы найти соответствующий выходной порт для сброса пакетов, и пересылает пакеты на этот выходной порт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. </a:t>
            </a: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r>
              <a:rPr sz="1200" b="1" i="0" u="none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*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Маршрутизация — это процесс, посредством которого маршрутизатор определяет наилучший путь для доставки пакета к месту назначения. Он поддерживает таблицу маршрутизации, которая создается только маршрутизатором с использованием различных алгоритмов.</a:t>
            </a: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</p:txBody>
      </p:sp>
      <p:sp>
        <p:nvSpPr>
          <p:cNvPr id="1033433270" name=""/>
          <p:cNvSpPr txBox="1"/>
          <p:nvPr/>
        </p:nvSpPr>
        <p:spPr bwMode="auto">
          <a:xfrm flipH="0" flipV="0">
            <a:off x="144827" y="2919511"/>
            <a:ext cx="6339387" cy="442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2000" b="1" i="0" u="none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#</a:t>
            </a:r>
            <a:r>
              <a:rPr sz="20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r>
              <a:rPr sz="20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Функции маршрутизатора</a:t>
            </a:r>
            <a:endParaRPr sz="2000">
              <a:latin typeface="Hack Nerd Font"/>
              <a:cs typeface="Hack Nerd Font"/>
            </a:endParaRPr>
          </a:p>
        </p:txBody>
      </p:sp>
      <p:sp>
        <p:nvSpPr>
          <p:cNvPr id="1805758957" name=""/>
          <p:cNvSpPr txBox="1"/>
          <p:nvPr/>
        </p:nvSpPr>
        <p:spPr bwMode="auto">
          <a:xfrm flipH="0" flipV="0">
            <a:off x="6259392" y="3565524"/>
            <a:ext cx="5830720" cy="3246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1200" b="1" i="0" u="none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*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Трансляция сетевых адресов (NAT). Маршрутизаторы используют NAT для трансляции между различными диапазонами IP-адресов.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Это позволяет устройствам в частной сети получать доступ к Интернету, используя один общедоступный IP-адрес.</a:t>
            </a: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r>
              <a:rPr sz="1200" b="1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*</a:t>
            </a:r>
            <a:r>
              <a:rPr sz="1200">
                <a:latin typeface="Hack Nerd Font"/>
                <a:ea typeface="Hack Nerd Font"/>
                <a:cs typeface="Hack Nerd Font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Безопасность. Маршрутизаторы можно настроить с помощью брандмауэров и других функций безопасности для защиты сети от несанкционированного доступа, вредоносного ПО и других угроз.</a:t>
            </a: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r>
              <a:rPr sz="1200" b="1" i="0" u="none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*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Качество обслуживания (QoS). Маршрутизаторы могут определять приоритетность сетевого трафика в зависимости от типа передаваемых данных.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Это гарантирует, что критически важные приложения и службы получат достаточную пропускную способность и не будут подвержены влиянию трафика с более низким приоритетом.</a:t>
            </a: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</p:txBody>
      </p:sp>
      <p:pic>
        <p:nvPicPr>
          <p:cNvPr id="18582993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19086" y="1165194"/>
            <a:ext cx="1710972" cy="1710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187457707" name=""/>
          <p:cNvCxnSpPr>
            <a:cxnSpLocks/>
          </p:cNvCxnSpPr>
          <p:nvPr/>
        </p:nvCxnSpPr>
        <p:spPr bwMode="auto">
          <a:xfrm flipH="0" flipV="1">
            <a:off x="208240" y="915508"/>
            <a:ext cx="11648094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534423" name=""/>
          <p:cNvSpPr txBox="1"/>
          <p:nvPr/>
        </p:nvSpPr>
        <p:spPr bwMode="auto">
          <a:xfrm flipH="0" flipV="0">
            <a:off x="144827" y="342159"/>
            <a:ext cx="9760868" cy="5474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26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Коммутатор</a:t>
            </a:r>
            <a:endParaRPr sz="2600" b="1">
              <a:latin typeface="Hack Nerd Font"/>
              <a:cs typeface="Hack Nerd Font"/>
            </a:endParaRPr>
          </a:p>
        </p:txBody>
      </p:sp>
      <p:sp>
        <p:nvSpPr>
          <p:cNvPr id="2101212359" name=""/>
          <p:cNvSpPr txBox="1"/>
          <p:nvPr/>
        </p:nvSpPr>
        <p:spPr bwMode="auto">
          <a:xfrm flipH="0" flipV="0">
            <a:off x="144827" y="1165194"/>
            <a:ext cx="6109517" cy="442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2000" b="1" i="0" u="none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#</a:t>
            </a:r>
            <a:r>
              <a:rPr sz="20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r>
              <a:rPr sz="20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Что такое коммутатор?</a:t>
            </a:r>
            <a:endParaRPr sz="2000" b="0">
              <a:latin typeface="Hack Nerd Font"/>
              <a:cs typeface="Hack Nerd Font"/>
            </a:endParaRPr>
          </a:p>
        </p:txBody>
      </p:sp>
      <p:sp>
        <p:nvSpPr>
          <p:cNvPr id="1854466717" name=""/>
          <p:cNvSpPr txBox="1"/>
          <p:nvPr/>
        </p:nvSpPr>
        <p:spPr bwMode="auto">
          <a:xfrm flipH="0" flipV="0">
            <a:off x="208240" y="1762153"/>
            <a:ext cx="6783263" cy="156398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1200" b="1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*</a:t>
            </a:r>
            <a:r>
              <a:rPr sz="1200" b="0" i="0" u="none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Коммутаторы являются одними из директоров трафика в сети и традиционно работают на уровне 2. Они позволяют подключать несколько устройств в локальной сети, одновременно уменьшая домен коллизий за счет использования коммутации пакетов.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Проверяя содержимое заголовков пакетов, коммутатор создает таблицу MAC-адресов и соответствующих им физических портов на коммутаторе, чтобы разумно принимать решения о направлении будущих пакетов.</a:t>
            </a: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</p:txBody>
      </p:sp>
      <p:pic>
        <p:nvPicPr>
          <p:cNvPr id="10792779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455278" y="1363493"/>
            <a:ext cx="1644017" cy="1644017"/>
          </a:xfrm>
          <a:prstGeom prst="rect">
            <a:avLst/>
          </a:prstGeom>
        </p:spPr>
      </p:pic>
      <p:sp>
        <p:nvSpPr>
          <p:cNvPr id="1656525250" name=""/>
          <p:cNvSpPr txBox="1"/>
          <p:nvPr/>
        </p:nvSpPr>
        <p:spPr bwMode="auto">
          <a:xfrm flipH="0" flipV="0">
            <a:off x="208240" y="3634295"/>
            <a:ext cx="10774142" cy="187487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endParaRPr sz="1200">
              <a:latin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r>
              <a:rPr lang="ru-RU" sz="1200" b="1" i="0" u="none" strike="noStrike" cap="none" spc="0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*</a:t>
            </a: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Затем, когда пакет поступает на коммутатор, коммутатор проверяет заголовок пакета, чтобы определить пункт назначения, сверяется с таблицей MAC-адресов и соответствующими физическими портами и принимает решение, на какой физический порт отправить пакет.</a:t>
            </a: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defRPr/>
            </a:pPr>
            <a:r>
              <a:rPr lang="ru-RU" sz="1200" b="1" i="0" u="none" strike="noStrike" cap="none" spc="0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*</a:t>
            </a: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Хотя коммутаторы действительно работают на уровне 2, они также могут работать и на уровне 3, который необходим им для поддержки виртуальных локальных сетей (VLAN), логических сегментов сети, которые могут охватывать подсети.</a:t>
            </a: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Чтобы трафик попал из одной подсети в другую, он должен проходить между коммутаторами, и этому способствуют возможности маршрутизации, встроенные в коммутаторы.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861112398" name=""/>
          <p:cNvCxnSpPr>
            <a:cxnSpLocks/>
          </p:cNvCxnSpPr>
          <p:nvPr/>
        </p:nvCxnSpPr>
        <p:spPr bwMode="auto">
          <a:xfrm flipH="0" flipV="1">
            <a:off x="208240" y="915508"/>
            <a:ext cx="11648094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6688844" name=""/>
          <p:cNvSpPr txBox="1"/>
          <p:nvPr/>
        </p:nvSpPr>
        <p:spPr bwMode="auto">
          <a:xfrm flipH="0" flipV="0">
            <a:off x="144827" y="342159"/>
            <a:ext cx="9761948" cy="5474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Hack Nerd Font"/>
                <a:ea typeface="Hack Nerd Font"/>
                <a:cs typeface="Hack Nerd Font"/>
              </a:rPr>
              <a:t>Разница между маршрутизаторами и коммутаторами</a:t>
            </a:r>
            <a:endParaRPr sz="2600" b="0">
              <a:latin typeface="Hack Nerd Font"/>
              <a:cs typeface="Hack Nerd Font"/>
            </a:endParaRPr>
          </a:p>
        </p:txBody>
      </p:sp>
      <p:sp>
        <p:nvSpPr>
          <p:cNvPr id="1637251930" name=""/>
          <p:cNvSpPr txBox="1"/>
          <p:nvPr/>
        </p:nvSpPr>
        <p:spPr bwMode="auto">
          <a:xfrm flipH="0" flipV="0">
            <a:off x="144827" y="1165194"/>
            <a:ext cx="7134678" cy="792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2000" b="1" i="0" u="none">
                <a:solidFill>
                  <a:srgbClr val="FF0000"/>
                </a:solidFill>
                <a:latin typeface="Hack Nerd Font"/>
                <a:ea typeface="Hack Nerd Font"/>
                <a:cs typeface="Hack Nerd Font"/>
              </a:rPr>
              <a:t>#</a:t>
            </a:r>
            <a:r>
              <a:rPr sz="2000" b="0" i="0" u="none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Ключевые различия между коммутатором и маршрутизатором</a:t>
            </a:r>
            <a:endParaRPr sz="2000" b="0">
              <a:latin typeface="Hack Nerd Font"/>
              <a:cs typeface="Hack Nerd Font"/>
            </a:endParaRPr>
          </a:p>
        </p:txBody>
      </p:sp>
      <p:sp>
        <p:nvSpPr>
          <p:cNvPr id="1994681519" name=""/>
          <p:cNvSpPr txBox="1"/>
          <p:nvPr/>
        </p:nvSpPr>
        <p:spPr bwMode="auto">
          <a:xfrm flipH="0" flipV="0">
            <a:off x="208240" y="2087499"/>
            <a:ext cx="11001484" cy="31001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Основная функция коммутатора — подключение конечных устройств, таких как компьютеры, принтеры и т. д., тогда как основная функция маршрутизатора — соединение двух разных сетей.</a:t>
            </a:r>
            <a:endParaRPr lang="ru-RU" sz="1200" b="0" i="0" u="none" strike="noStrike" cap="none" spc="0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defRPr/>
            </a:pPr>
            <a:endParaRPr lang="ru-RU" sz="1200" b="0" i="0" u="none" strike="noStrike" cap="none" spc="0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Коммутатор работает на канальном уровне модели OSI; с другой стороны, маршрутизатор работает на сетевом уровне модели OSI.</a:t>
            </a:r>
            <a:endParaRPr lang="ru-RU" sz="1200" b="0" i="0" u="none" strike="noStrike" cap="none" spc="0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lang="ru-RU" sz="1200" b="0" i="0" u="none" strike="noStrike" cap="none" spc="0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Целью коммутатора является определение адреса назначения полученного IP-пакета и его пересылка на адрес назначения. С другой стороны, основная цель маршрутизатора — найти наименьшие и лучшие маршруты для доставки пакетов к месту назначения, определяемые с помощью таблицы маршрутизации.</a:t>
            </a:r>
            <a:endParaRPr lang="ru-RU" sz="1200" b="0" i="0" u="none" strike="noStrike" cap="none" spc="0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endParaRPr lang="ru-RU" sz="1200" b="0" i="0" u="none" strike="noStrike" cap="none" spc="0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Существуют различные методы коммутации, такие как коммутация каналов, коммутация пакетов и коммутация сообщений, которые используются коммутатором. Для сравнения, маршрутизатор использует два метода маршрутизации: адаптивную маршрутизацию и неадаптивную маршрутизацию.</a:t>
            </a:r>
            <a:endParaRPr lang="ru-RU" sz="1200" b="0" i="0" u="none" strike="noStrike" cap="none" spc="0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Коммутатор сохраняет MAC-адрес в таблице поиска или таблице CAM, чтобы получить адреса источника и назначения. Напротив, маршрутизаторы хранят IP-адреса в таблице маршрутизации.</a:t>
            </a:r>
            <a:endParaRPr lang="ru-RU" sz="1200" b="0" i="0" u="none" strike="noStrike" cap="none" spc="0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688690045" name=""/>
          <p:cNvCxnSpPr>
            <a:cxnSpLocks/>
          </p:cNvCxnSpPr>
          <p:nvPr/>
        </p:nvCxnSpPr>
        <p:spPr bwMode="auto">
          <a:xfrm flipH="0" flipV="1">
            <a:off x="208240" y="915508"/>
            <a:ext cx="11648094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164270" name=""/>
          <p:cNvSpPr txBox="1"/>
          <p:nvPr/>
        </p:nvSpPr>
        <p:spPr bwMode="auto">
          <a:xfrm flipH="0" flipV="0">
            <a:off x="144827" y="342159"/>
            <a:ext cx="9762308" cy="5474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Hack Nerd Font"/>
                <a:ea typeface="Hack Nerd Font"/>
                <a:cs typeface="Hack Nerd Font"/>
              </a:rPr>
              <a:t>Разница между маршрутизаторами и коммутаторами</a:t>
            </a:r>
            <a:endParaRPr sz="2600" b="0">
              <a:latin typeface="Hack Nerd Font"/>
              <a:cs typeface="Hack Nerd Font"/>
            </a:endParaRPr>
          </a:p>
        </p:txBody>
      </p:sp>
      <p:sp>
        <p:nvSpPr>
          <p:cNvPr id="393919264" name=""/>
          <p:cNvSpPr txBox="1"/>
          <p:nvPr/>
        </p:nvSpPr>
        <p:spPr bwMode="auto">
          <a:xfrm flipH="0" flipV="0">
            <a:off x="555800" y="1248422"/>
            <a:ext cx="11319388" cy="40726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endParaRPr/>
          </a:p>
        </p:txBody>
      </p:sp>
      <p:sp>
        <p:nvSpPr>
          <p:cNvPr id="793016927" name=""/>
          <p:cNvSpPr txBox="1"/>
          <p:nvPr/>
        </p:nvSpPr>
        <p:spPr bwMode="auto">
          <a:xfrm flipH="0" flipV="0">
            <a:off x="228997" y="1126502"/>
            <a:ext cx="5991537" cy="363205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Hack Nerd Font"/>
                <a:ea typeface="Hack Nerd Font"/>
                <a:cs typeface="Hack Nerd Font"/>
              </a:rPr>
              <a:t>Коммутатор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14999"/>
              </a:lnSpc>
              <a:defRPr/>
            </a:pP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Он соединяет несколько сетевых устройств в сети.</a:t>
            </a: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Он работает на канальном уровне модели OSI.</a:t>
            </a: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Он используется в локальной сети.</a:t>
            </a: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Он относится к категории полуинтеллектуальных устройств.</a:t>
            </a: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Он отправляет информацию от одного устройства к другому в виде кадров (для коммутатора L2) и в виде пакетов (для коммутатора L3).</a:t>
            </a: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Коммутаторы могут работать только с проводной сетью.</a:t>
            </a: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Коммутаторы доступны с разными портами, например 8, 16, 24, 48 и 64.</a:t>
            </a: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Он использует таблицу CAM (адресуемая память) для MAC-адреса источника и назначения.</a:t>
            </a:r>
            <a:endParaRPr sz="1600"/>
          </a:p>
        </p:txBody>
      </p:sp>
      <p:sp>
        <p:nvSpPr>
          <p:cNvPr id="694810958" name=""/>
          <p:cNvSpPr txBox="1"/>
          <p:nvPr/>
        </p:nvSpPr>
        <p:spPr bwMode="auto">
          <a:xfrm flipH="0" flipV="0">
            <a:off x="6492742" y="1126502"/>
            <a:ext cx="5649299" cy="363205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defRPr/>
            </a:pPr>
            <a:r>
              <a:rPr sz="2000"/>
              <a:t>Маршрутизатор</a:t>
            </a:r>
            <a:endParaRPr sz="2000"/>
          </a:p>
          <a:p>
            <a:pPr algn="l">
              <a:lnSpc>
                <a:spcPct val="114999"/>
              </a:lnSpc>
              <a:defRPr/>
            </a:pP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Он соединяет несколько </a:t>
            </a:r>
            <a:r>
              <a:rPr sz="1400" u="sng"/>
              <a:t>коммутаторов</a:t>
            </a:r>
            <a:r>
              <a:rPr sz="1400"/>
              <a:t> и соответствующие им сети.</a:t>
            </a: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Он работает на </a:t>
            </a:r>
            <a:r>
              <a:rPr sz="1400" u="sng"/>
              <a:t>сетевом уровне</a:t>
            </a:r>
            <a:r>
              <a:rPr sz="1400"/>
              <a:t> модели OSI.</a:t>
            </a: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Маршрутизатор может выполнять трансляцию сетевых адресов.</a:t>
            </a: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Он обеспечивает меры безопасности для защиты сети от угроз безопасности.</a:t>
            </a: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Он отправляет информацию из одной сети в другую в виде пакетов данных.</a:t>
            </a: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Маршрутизаторы могут работать с беспроводными сетями.</a:t>
            </a:r>
            <a:endParaRPr sz="1400"/>
          </a:p>
          <a:p>
            <a:pPr marL="239821" indent="-239821" algn="l">
              <a:lnSpc>
                <a:spcPct val="114999"/>
              </a:lnSpc>
              <a:buFont typeface="Arial"/>
              <a:buChar char="–"/>
              <a:defRPr/>
            </a:pPr>
            <a:r>
              <a:rPr sz="1400"/>
              <a:t>Он использует таблицу маршрутизации, чтобы получить лучший маршрут для IP-адреса назначения.</a:t>
            </a:r>
            <a:endParaRPr sz="1400"/>
          </a:p>
        </p:txBody>
      </p:sp>
      <p:sp>
        <p:nvSpPr>
          <p:cNvPr id="5980982" name=""/>
          <p:cNvSpPr txBox="1"/>
          <p:nvPr/>
        </p:nvSpPr>
        <p:spPr bwMode="auto">
          <a:xfrm flipH="0" flipV="0">
            <a:off x="208240" y="5049174"/>
            <a:ext cx="11537843" cy="14268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8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Цена</a:t>
            </a:r>
            <a:endParaRPr lang="ru-RU"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lnSpc>
                <a:spcPct val="114999"/>
              </a:lnSpc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В среднем базовый сетевой коммутатор может стоить от 2</a:t>
            </a: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0</a:t>
            </a: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до 100 долларов, а базовый маршрутизатор — от 50 до 200 долларов.</a:t>
            </a: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 </a:t>
            </a:r>
            <a:endParaRPr sz="1200" b="0" i="0" u="none">
              <a:solidFill>
                <a:srgbClr val="000000"/>
              </a:solidFill>
              <a:latin typeface="Hack Nerd Font"/>
              <a:ea typeface="Hack Nerd Font"/>
              <a:cs typeface="Hack Nerd Font"/>
            </a:endParaRPr>
          </a:p>
          <a:p>
            <a:pPr>
              <a:lnSpc>
                <a:spcPct val="114999"/>
              </a:lnSpc>
              <a:defRPr/>
            </a:pPr>
            <a:endParaRPr sz="1200" b="0" i="0" u="none">
              <a:solidFill>
                <a:srgbClr val="000000"/>
              </a:solidFill>
              <a:latin typeface="Hack Nerd Font"/>
              <a:cs typeface="Hack Nerd Font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Hack Nerd Font"/>
                <a:ea typeface="Hack Nerd Font"/>
                <a:cs typeface="Hack Nerd Font"/>
              </a:rPr>
              <a:t>Однако более продвинутые коммутаторы и маршрутизаторы с дополнительными функциями могут стоить значительно дороже: высокопроизводительные маршрутизаторы и коммутаторы корпоративного уровня стоят от нескольких сотен до тысяч долларов.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85826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2847974" cy="1600200"/>
          </a:xfrm>
          <a:prstGeom prst="rect">
            <a:avLst/>
          </a:prstGeom>
        </p:spPr>
      </p:pic>
      <p:pic>
        <p:nvPicPr>
          <p:cNvPr id="17551915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801737" y="0"/>
            <a:ext cx="2705099" cy="1685925"/>
          </a:xfrm>
          <a:prstGeom prst="rect">
            <a:avLst/>
          </a:prstGeom>
        </p:spPr>
      </p:pic>
      <p:pic>
        <p:nvPicPr>
          <p:cNvPr id="77715623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506836" y="-28575"/>
            <a:ext cx="2619374" cy="1743075"/>
          </a:xfrm>
          <a:prstGeom prst="rect">
            <a:avLst/>
          </a:prstGeom>
        </p:spPr>
      </p:pic>
      <p:pic>
        <p:nvPicPr>
          <p:cNvPr id="191661194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126211" y="-28575"/>
            <a:ext cx="2857500" cy="1600200"/>
          </a:xfrm>
          <a:prstGeom prst="rect">
            <a:avLst/>
          </a:prstGeom>
        </p:spPr>
      </p:pic>
      <p:pic>
        <p:nvPicPr>
          <p:cNvPr id="31788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0983711" y="0"/>
            <a:ext cx="2619374" cy="1743075"/>
          </a:xfrm>
          <a:prstGeom prst="rect">
            <a:avLst/>
          </a:prstGeom>
        </p:spPr>
      </p:pic>
      <p:pic>
        <p:nvPicPr>
          <p:cNvPr id="1312131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571625"/>
            <a:ext cx="2847974" cy="1600200"/>
          </a:xfrm>
          <a:prstGeom prst="rect">
            <a:avLst/>
          </a:prstGeom>
        </p:spPr>
      </p:pic>
      <p:pic>
        <p:nvPicPr>
          <p:cNvPr id="47265904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801736" y="1571625"/>
            <a:ext cx="2705099" cy="1685925"/>
          </a:xfrm>
          <a:prstGeom prst="rect">
            <a:avLst/>
          </a:prstGeom>
        </p:spPr>
      </p:pic>
      <p:pic>
        <p:nvPicPr>
          <p:cNvPr id="176586262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506836" y="1543050"/>
            <a:ext cx="2619374" cy="1743075"/>
          </a:xfrm>
          <a:prstGeom prst="rect">
            <a:avLst/>
          </a:prstGeom>
        </p:spPr>
      </p:pic>
      <p:pic>
        <p:nvPicPr>
          <p:cNvPr id="148548184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126211" y="1543050"/>
            <a:ext cx="2857500" cy="1600200"/>
          </a:xfrm>
          <a:prstGeom prst="rect">
            <a:avLst/>
          </a:prstGeom>
        </p:spPr>
      </p:pic>
      <p:pic>
        <p:nvPicPr>
          <p:cNvPr id="112089563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0983711" y="1571625"/>
            <a:ext cx="2619374" cy="1743075"/>
          </a:xfrm>
          <a:prstGeom prst="rect">
            <a:avLst/>
          </a:prstGeom>
        </p:spPr>
      </p:pic>
      <p:pic>
        <p:nvPicPr>
          <p:cNvPr id="13226796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46237" y="3171824"/>
            <a:ext cx="2847974" cy="1600200"/>
          </a:xfrm>
          <a:prstGeom prst="rect">
            <a:avLst/>
          </a:prstGeom>
        </p:spPr>
      </p:pic>
      <p:pic>
        <p:nvPicPr>
          <p:cNvPr id="15655381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55498" y="3171824"/>
            <a:ext cx="2705099" cy="1685925"/>
          </a:xfrm>
          <a:prstGeom prst="rect">
            <a:avLst/>
          </a:prstGeom>
        </p:spPr>
      </p:pic>
      <p:pic>
        <p:nvPicPr>
          <p:cNvPr id="86168103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460598" y="3143249"/>
            <a:ext cx="2619374" cy="1743075"/>
          </a:xfrm>
          <a:prstGeom prst="rect">
            <a:avLst/>
          </a:prstGeom>
        </p:spPr>
      </p:pic>
      <p:pic>
        <p:nvPicPr>
          <p:cNvPr id="87235050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079973" y="3143249"/>
            <a:ext cx="2857500" cy="1600200"/>
          </a:xfrm>
          <a:prstGeom prst="rect">
            <a:avLst/>
          </a:prstGeom>
        </p:spPr>
      </p:pic>
      <p:pic>
        <p:nvPicPr>
          <p:cNvPr id="211455814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0937473" y="3171824"/>
            <a:ext cx="2619374" cy="1743075"/>
          </a:xfrm>
          <a:prstGeom prst="rect">
            <a:avLst/>
          </a:prstGeom>
        </p:spPr>
      </p:pic>
      <p:pic>
        <p:nvPicPr>
          <p:cNvPr id="9221108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92475" y="4743449"/>
            <a:ext cx="2847974" cy="1600200"/>
          </a:xfrm>
          <a:prstGeom prst="rect">
            <a:avLst/>
          </a:prstGeom>
        </p:spPr>
      </p:pic>
      <p:pic>
        <p:nvPicPr>
          <p:cNvPr id="50031708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09261" y="4743449"/>
            <a:ext cx="2705099" cy="1685925"/>
          </a:xfrm>
          <a:prstGeom prst="rect">
            <a:avLst/>
          </a:prstGeom>
        </p:spPr>
      </p:pic>
      <p:pic>
        <p:nvPicPr>
          <p:cNvPr id="201180171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414360" y="4714875"/>
            <a:ext cx="2619374" cy="1743075"/>
          </a:xfrm>
          <a:prstGeom prst="rect">
            <a:avLst/>
          </a:prstGeom>
        </p:spPr>
      </p:pic>
      <p:pic>
        <p:nvPicPr>
          <p:cNvPr id="187052815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033735" y="4714875"/>
            <a:ext cx="2857500" cy="1600200"/>
          </a:xfrm>
          <a:prstGeom prst="rect">
            <a:avLst/>
          </a:prstGeom>
        </p:spPr>
      </p:pic>
      <p:pic>
        <p:nvPicPr>
          <p:cNvPr id="23912594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0891235" y="4743449"/>
            <a:ext cx="2619374" cy="1743075"/>
          </a:xfrm>
          <a:prstGeom prst="rect">
            <a:avLst/>
          </a:prstGeom>
        </p:spPr>
      </p:pic>
      <p:pic>
        <p:nvPicPr>
          <p:cNvPr id="6862568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138713" y="6315074"/>
            <a:ext cx="2847974" cy="1600200"/>
          </a:xfrm>
          <a:prstGeom prst="rect">
            <a:avLst/>
          </a:prstGeom>
        </p:spPr>
      </p:pic>
      <p:pic>
        <p:nvPicPr>
          <p:cNvPr id="126734790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663022" y="6315074"/>
            <a:ext cx="2705099" cy="1685925"/>
          </a:xfrm>
          <a:prstGeom prst="rect">
            <a:avLst/>
          </a:prstGeom>
        </p:spPr>
      </p:pic>
      <p:pic>
        <p:nvPicPr>
          <p:cNvPr id="36822994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368122" y="6286499"/>
            <a:ext cx="2619374" cy="1743075"/>
          </a:xfrm>
          <a:prstGeom prst="rect">
            <a:avLst/>
          </a:prstGeom>
        </p:spPr>
      </p:pic>
      <p:pic>
        <p:nvPicPr>
          <p:cNvPr id="197908067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987497" y="6286499"/>
            <a:ext cx="2857500" cy="1600200"/>
          </a:xfrm>
          <a:prstGeom prst="rect">
            <a:avLst/>
          </a:prstGeom>
        </p:spPr>
      </p:pic>
      <p:pic>
        <p:nvPicPr>
          <p:cNvPr id="166674335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0844997" y="6315074"/>
            <a:ext cx="2619374" cy="1743075"/>
          </a:xfrm>
          <a:prstGeom prst="rect">
            <a:avLst/>
          </a:prstGeom>
        </p:spPr>
      </p:pic>
      <p:sp>
        <p:nvSpPr>
          <p:cNvPr id="1276239950" name=""/>
          <p:cNvSpPr/>
          <p:nvPr/>
        </p:nvSpPr>
        <p:spPr bwMode="auto">
          <a:xfrm flipH="0" flipV="0">
            <a:off x="-92475" y="-55485"/>
            <a:ext cx="13627649" cy="8211844"/>
          </a:xfrm>
          <a:prstGeom prst="round1Rect">
            <a:avLst>
              <a:gd name="adj" fmla="val 16667"/>
            </a:avLst>
          </a:prstGeom>
          <a:solidFill>
            <a:srgbClr val="910000">
              <a:alpha val="65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23414" name=""/>
          <p:cNvSpPr/>
          <p:nvPr/>
        </p:nvSpPr>
        <p:spPr bwMode="auto">
          <a:xfrm flipH="0" flipV="0">
            <a:off x="-163275" y="-133996"/>
            <a:ext cx="13627648" cy="8211843"/>
          </a:xfrm>
          <a:prstGeom prst="round1Rect">
            <a:avLst>
              <a:gd name="adj" fmla="val 16667"/>
            </a:avLst>
          </a:prstGeom>
          <a:solidFill>
            <a:schemeClr val="tx1">
              <a:lumMod val="50000"/>
              <a:lumOff val="50000"/>
              <a:alpha val="18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9416742" name=""/>
          <p:cNvSpPr txBox="1"/>
          <p:nvPr/>
        </p:nvSpPr>
        <p:spPr bwMode="auto">
          <a:xfrm flipH="0" flipV="0">
            <a:off x="777746" y="1142640"/>
            <a:ext cx="6158995" cy="2286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bg1"/>
                </a:solidFill>
                <a:latin typeface="Hack Nerd Font"/>
                <a:ea typeface="Hack Nerd Font"/>
                <a:cs typeface="Hack Nerd Font"/>
              </a:rPr>
              <a:t>Спасибо за внимание</a:t>
            </a:r>
            <a:endParaRPr sz="7200" b="1">
              <a:solidFill>
                <a:schemeClr val="bg1"/>
              </a:solidFill>
              <a:latin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2024-03-22T21:19:12Z</dcterms:modified>
  <cp:category/>
  <cp:contentStatus/>
  <cp:version/>
</cp:coreProperties>
</file>